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76" r:id="rId4"/>
    <p:sldId id="261" r:id="rId5"/>
    <p:sldId id="266" r:id="rId6"/>
    <p:sldId id="267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63"/>
  </p:normalViewPr>
  <p:slideViewPr>
    <p:cSldViewPr showGuides="1">
      <p:cViewPr varScale="1">
        <p:scale>
          <a:sx n="112" d="100"/>
          <a:sy n="112" d="100"/>
        </p:scale>
        <p:origin x="872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5C8C791-05C7-126F-2622-68A2113C5C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35F25D-EBA4-1472-D585-DA1406F48E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06097E5-44D7-FD4A-8CCE-51DCBE0F17D6}" type="datetimeFigureOut">
              <a:rPr lang="zh-CN" altLang="en-US"/>
              <a:pPr>
                <a:defRPr/>
              </a:pPr>
              <a:t>2024/6/16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BC4B70-455F-FA87-3558-AB7151216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2F4C7CDC-8D4C-875C-051B-31B631EF44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/>
            </a:lvl1pPr>
          </a:lstStyle>
          <a:p>
            <a:pPr>
              <a:defRPr/>
            </a:pPr>
            <a:fld id="{8944838C-0470-314B-87E1-FFE08CD24E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A3F95D2-4521-EBAE-4D51-B2FBA4880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61AA8E-312C-C3A3-C2E7-09A05B5A7D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C738EE0-FB31-764A-B618-F113E6F04541}" type="datetimeFigureOut">
              <a:rPr lang="zh-CN" altLang="en-US"/>
              <a:pPr>
                <a:defRPr/>
              </a:pPr>
              <a:t>2024/6/16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CA6BD20-2722-3E43-D024-63A9FC9923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B4B2C5A-DAA8-C030-1124-6EEA78E03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E23FF-854D-66ED-8B29-A259ACB24D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4D3D186-97AF-15C0-1EC3-A339704D38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/>
            </a:lvl1pPr>
          </a:lstStyle>
          <a:p>
            <a:pPr>
              <a:defRPr/>
            </a:pPr>
            <a:fld id="{481CDEDE-2CAE-E447-8B36-8D5512FA4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99EB97-D6BE-E401-F8D3-D44629779F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29717A-88C3-A5B5-9154-9E77F638F1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CB2544-842C-B00D-A8E1-EF31DE984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AFDDD-879A-D844-92CF-EDB43D16B6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26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F83013-27A3-66F2-F772-DEEA2546FB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6E0120-847E-9C38-6FA9-B1144C90E4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1AE7BE-31D5-5B46-EB42-66BDE4E673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F7DAD-35CF-AC45-B996-868B86D6ED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86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F1203A-2315-4BB0-70E3-7D98D4D8C1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AB1B18-3ACE-9217-CECF-BAD044DE2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9B240E-2F0A-777A-5345-F49D18397D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A9821-987B-D240-A043-01F039F744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94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15F597-C1BA-C20D-B459-116B590868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426F26-53C6-AFA0-2B07-1F4FAD4319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47B3E1-4161-57B2-3B3E-EC18F8C153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3B232-2BD5-4E49-BC2B-9B05E09AD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711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1CF1FA-2C3B-B520-02F8-96C6F84E68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27404-F321-4AB1-0FA9-D9E3BA19B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B4235E-10A5-9FB6-8A17-57BC104C6B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2BE09-E42D-F34C-B379-58E5C64A2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2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0AD635-5CB2-CA80-F8AB-4801894A9E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F5E7D-24AD-D8CF-5251-968BABFF9E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A883D-DC21-2129-891C-56B40510C0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AAD9-A1D6-8843-93A5-A0369487B0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63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65D753-B2AD-D190-2CDF-4AB609B15C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8705679-A9E0-AD2F-D0E7-D461D32795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294822E-0A21-AA48-1704-3ED0662D25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6F927-0BE8-9045-8373-497F743474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7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0E8014-A4B7-4091-8E34-8C13E03D8D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C67D82-6229-D0CA-F134-859DC531B3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2E70C0-747D-8810-0A8E-8ACED40B16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6817D-E76C-194E-A0AD-7A3823E030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52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4371883-7706-5099-DED6-ED3E4C101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AE7F65-320F-4DD4-B869-D5B802741A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EA4D5D-B098-F0EE-BE07-FEF16BBD2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7A3DA-5096-F84F-A2A1-E72FF7B322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60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51435-4AA2-A3F1-BAD6-B89B106FD2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BE435-D05E-BAD8-5C46-506416330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37AD0F-74EB-0EAF-52C3-22CF340DA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FBB50-03E4-DE4F-89DD-C1AA85A40E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76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8040E-527D-850C-969E-62AA705AFF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7B49C-238D-B8D6-9678-B8112E71B6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C6447-5B74-1F77-6BC0-67608E696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4D29C-984F-1644-919C-9B0656F9D1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25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DE766E-61F3-B7F5-C9AD-6874894B3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AE7C1-EFB3-DCF8-D3C1-0821EB4DF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DD9A272-31E4-FFA8-8295-5A75E088BC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F41C201-5D07-F3C2-9617-8A215727D6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2865C6D-B863-ACB4-C6E4-8C9999F6C8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3ABBA66-62A4-E14A-986A-EB1310F92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4s421M7CY/?vd_source=0a8d577f47f1eb170e52a328306de6c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pplewebdata://F4A55296-1DAF-43E7-8030-12F7AF3578BA/#_Toc1005162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AF29FBA-711B-C0AA-42A9-78584621A2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79650" y="1341439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6600" b="1" dirty="0"/>
              <a:t>程序设计课程设计</a:t>
            </a:r>
            <a:endParaRPr lang="zh-CN" altLang="en-US" sz="4800" b="1" dirty="0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E27F9EA2-4628-9E44-CE12-3F4D757494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6600"/>
                </a:solidFill>
              </a:rPr>
              <a:t>22</a:t>
            </a:r>
            <a:r>
              <a:rPr lang="zh-CN" altLang="en-US" sz="4000" b="1" dirty="0">
                <a:solidFill>
                  <a:srgbClr val="006600"/>
                </a:solidFill>
              </a:rPr>
              <a:t>级软件工程专业</a:t>
            </a:r>
            <a:endParaRPr lang="en-US" altLang="zh-CN" sz="4000" b="1" dirty="0">
              <a:solidFill>
                <a:srgbClr val="006600"/>
              </a:solidFill>
            </a:endParaRPr>
          </a:p>
          <a:p>
            <a:pPr eaLnBrk="1" hangingPunct="1"/>
            <a:r>
              <a:rPr lang="en-US" altLang="zh-CN" sz="4000" b="1" dirty="0">
                <a:solidFill>
                  <a:srgbClr val="006600"/>
                </a:solidFill>
              </a:rPr>
              <a:t>2024.06.17</a:t>
            </a:r>
            <a:r>
              <a:rPr lang="zh-CN" altLang="en-US" sz="4000" b="1" dirty="0">
                <a:solidFill>
                  <a:srgbClr val="006600"/>
                </a:solidFill>
              </a:rPr>
              <a:t> </a:t>
            </a:r>
            <a:r>
              <a:rPr lang="en-US" altLang="zh-CN" sz="4000" b="1" dirty="0">
                <a:solidFill>
                  <a:srgbClr val="006600"/>
                </a:solidFill>
              </a:rPr>
              <a:t>-</a:t>
            </a:r>
            <a:r>
              <a:rPr lang="zh-CN" altLang="en-US" sz="4000" b="1" dirty="0">
                <a:solidFill>
                  <a:srgbClr val="006600"/>
                </a:solidFill>
              </a:rPr>
              <a:t> </a:t>
            </a:r>
            <a:r>
              <a:rPr lang="en-US" altLang="zh-CN" sz="4000" b="1" dirty="0">
                <a:solidFill>
                  <a:srgbClr val="006600"/>
                </a:solidFill>
              </a:rPr>
              <a:t>2024.06.28</a:t>
            </a:r>
            <a:endParaRPr lang="zh-CN" altLang="en-US" sz="4000" b="1" dirty="0">
              <a:solidFill>
                <a:srgbClr val="0066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D3BC14-C6F3-09AF-1B6C-6938CC468A8D}"/>
              </a:ext>
            </a:extLst>
          </p:cNvPr>
          <p:cNvSpPr txBox="1"/>
          <p:nvPr/>
        </p:nvSpPr>
        <p:spPr>
          <a:xfrm>
            <a:off x="263352" y="6002704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课设讲解视频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站链接：</a:t>
            </a:r>
            <a:endParaRPr lang="en-US" altLang="zh-CN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CN" altLang="en-US" sz="2000" dirty="0">
                <a:solidFill>
                  <a:srgbClr val="0099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https://www.bilibili.com/video/BV14s421M7CY/?vd_source=0a8d577f47f1eb170e52a328306de6cc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3A31D2B-96A0-6657-B856-6E55ACD29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课程覆盖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370F758-CCD9-8918-CFAC-6D54B944B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本课程设计涵盖六门课程内容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数据结构与算法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离散结构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程序设计技术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面向对象程序设计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/>
              <a:t>Python</a:t>
            </a:r>
            <a:r>
              <a:rPr lang="zh-CN" altLang="en-US" dirty="0"/>
              <a:t>编程设计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数据库概论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3A31D2B-96A0-6657-B856-6E55ACD29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目的与任务 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370F758-CCD9-8918-CFAC-6D54B944B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通过完整地实施软件生命周期各阶段的任务，让学生系统的学习到软件开发过程的主要理论、方法、技术、标准和规范。</a:t>
            </a:r>
            <a:endParaRPr lang="en-US" altLang="zh-CN" dirty="0"/>
          </a:p>
          <a:p>
            <a:r>
              <a:rPr lang="zh-CN" altLang="en-US" dirty="0"/>
              <a:t>通过集体项目开发，培训学生的合作意识和团队精神，培养学生对技术文档的编写能力。</a:t>
            </a:r>
            <a:endParaRPr lang="en-US" altLang="zh-CN" dirty="0"/>
          </a:p>
          <a:p>
            <a:pPr lvl="1"/>
            <a:r>
              <a:rPr lang="zh-CN" altLang="en-US" dirty="0"/>
              <a:t>要求学生采用“项目小组”的形式</a:t>
            </a:r>
            <a:endParaRPr lang="en-US" altLang="zh-CN" dirty="0"/>
          </a:p>
          <a:p>
            <a:pPr lvl="1"/>
            <a:r>
              <a:rPr lang="zh-CN" altLang="en-US" dirty="0"/>
              <a:t>同一项目小组同学采用相同的课程设计题目</a:t>
            </a:r>
            <a:endParaRPr lang="en-US" altLang="zh-CN" dirty="0"/>
          </a:p>
          <a:p>
            <a:pPr lvl="1"/>
            <a:r>
              <a:rPr lang="zh-CN" altLang="en-US" dirty="0"/>
              <a:t>项目组每位人员均需要参加系统总体设计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99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A8800F7A-D1B9-B0A0-1DFC-C53507C8E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36" y="1340768"/>
            <a:ext cx="11881320" cy="561662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按项目小组进行分组，每组</a:t>
            </a:r>
            <a:r>
              <a:rPr lang="en-US" altLang="zh-CN" dirty="0"/>
              <a:t>4-5</a:t>
            </a:r>
            <a:r>
              <a:rPr lang="zh-CN" altLang="en-US" dirty="0"/>
              <a:t>人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跨班只允许出现在同一个指导老师带的两个班中</a:t>
            </a:r>
          </a:p>
          <a:p>
            <a:r>
              <a:rPr lang="zh-CN" altLang="en-US" dirty="0"/>
              <a:t>每个项目小组选出一名组长（项目经理），主要负责</a:t>
            </a:r>
            <a:endParaRPr lang="en-US" altLang="zh-CN" dirty="0"/>
          </a:p>
          <a:p>
            <a:pPr lvl="1"/>
            <a:r>
              <a:rPr lang="zh-CN" altLang="en-US" dirty="0"/>
              <a:t>召集项目组成员讨论、选定开发项目、验收答辩</a:t>
            </a:r>
          </a:p>
          <a:p>
            <a:pPr lvl="1"/>
            <a:r>
              <a:rPr lang="zh-CN" altLang="en-US" dirty="0"/>
              <a:t>对项目进行任务分解（包括任务起止时间），并落实每个组员</a:t>
            </a:r>
            <a:endParaRPr lang="en-US" altLang="zh-CN" dirty="0"/>
          </a:p>
          <a:p>
            <a:pPr lvl="1"/>
            <a:r>
              <a:rPr lang="zh-CN" altLang="en-US" dirty="0"/>
              <a:t>对组员的各个模块进行集成</a:t>
            </a:r>
            <a:endParaRPr lang="en-US" altLang="zh-CN" dirty="0"/>
          </a:p>
          <a:p>
            <a:r>
              <a:rPr lang="zh-CN" altLang="en-US" dirty="0"/>
              <a:t>需求分析</a:t>
            </a:r>
            <a:endParaRPr lang="en-US" altLang="zh-CN" dirty="0"/>
          </a:p>
          <a:p>
            <a:pPr lvl="1"/>
            <a:r>
              <a:rPr lang="zh-CN" altLang="en-US" dirty="0"/>
              <a:t>完成需求技术报告</a:t>
            </a:r>
            <a:endParaRPr lang="en-US" altLang="zh-CN" dirty="0"/>
          </a:p>
          <a:p>
            <a:pPr lvl="1"/>
            <a:r>
              <a:rPr lang="zh-CN" altLang="en-US" dirty="0"/>
              <a:t>全员参加需求讨论，修订并评审需求分析人员的需求分析报告</a:t>
            </a:r>
            <a:endParaRPr lang="en-US" altLang="zh-CN" dirty="0"/>
          </a:p>
          <a:p>
            <a:pPr lvl="1"/>
            <a:r>
              <a:rPr lang="zh-CN" altLang="en-US" dirty="0"/>
              <a:t>确定系统的需求分析模型</a:t>
            </a:r>
            <a:endParaRPr lang="en-US" altLang="zh-CN" dirty="0"/>
          </a:p>
          <a:p>
            <a:r>
              <a:rPr lang="zh-CN" altLang="en-US" dirty="0"/>
              <a:t>按照需求分析任务书和概要设计说明的要求，每位同学均需独立完成</a:t>
            </a:r>
            <a:r>
              <a:rPr lang="en-US" altLang="zh-CN" dirty="0"/>
              <a:t>1</a:t>
            </a:r>
            <a:r>
              <a:rPr lang="zh-CN" altLang="en-US" dirty="0"/>
              <a:t>个以上模块的详细设计、编码和测试工作</a:t>
            </a:r>
            <a:endParaRPr lang="en-US" altLang="zh-CN" dirty="0"/>
          </a:p>
          <a:p>
            <a:pPr lvl="1"/>
            <a:r>
              <a:rPr lang="zh-CN" altLang="en-US" dirty="0"/>
              <a:t>项目小组应共同进行各模块详细设计的评审工作</a:t>
            </a:r>
            <a:endParaRPr lang="en-US" altLang="zh-CN" dirty="0"/>
          </a:p>
          <a:p>
            <a:pPr lvl="1"/>
            <a:r>
              <a:rPr lang="zh-CN" altLang="en-US" dirty="0"/>
              <a:t>每位同学均需完成自己所负责模块的测试工作，并完成测试报告</a:t>
            </a:r>
            <a:endParaRPr lang="en-US" altLang="zh-CN" dirty="0"/>
          </a:p>
          <a:p>
            <a:r>
              <a:rPr lang="zh-CN" altLang="en-US" dirty="0"/>
              <a:t>根据项目性质，项目小组自由选择所用编程语言、</a:t>
            </a:r>
            <a:r>
              <a:rPr lang="en-US" altLang="zh-CN" dirty="0"/>
              <a:t>DBMS</a:t>
            </a:r>
            <a:r>
              <a:rPr lang="zh-CN" altLang="en-US" dirty="0"/>
              <a:t>等开发工具与环境</a:t>
            </a:r>
            <a:endParaRPr lang="en-US" altLang="zh-CN" dirty="0"/>
          </a:p>
          <a:p>
            <a:r>
              <a:rPr lang="zh-CN" altLang="en-US" dirty="0"/>
              <a:t>项目验收时，项目成员负责的所有模块应集成在一起</a:t>
            </a:r>
            <a:endParaRPr lang="en-US" altLang="zh-CN" dirty="0"/>
          </a:p>
          <a:p>
            <a:pPr lvl="1"/>
            <a:r>
              <a:rPr lang="zh-CN" altLang="en-US" dirty="0"/>
              <a:t>不能集成在一起运行的，酌情扣分</a:t>
            </a:r>
            <a:endParaRPr lang="en-US" altLang="zh-C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2AFF5BF-CCDC-C166-4AA0-1E2EDC524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752"/>
            <a:ext cx="10972800" cy="1143000"/>
          </a:xfrm>
        </p:spPr>
        <p:txBody>
          <a:bodyPr/>
          <a:lstStyle/>
          <a:p>
            <a:r>
              <a:rPr lang="zh-CN" altLang="en-US" dirty="0"/>
              <a:t>要求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E1F74D72-194D-D450-54F6-7E611578D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备选题目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EA3AC8C3-19F0-3B57-DF71-1DBF00448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zh-CN" altLang="zh-CN" dirty="0">
                <a:hlinkClick r:id="rId2"/>
              </a:rPr>
              <a:t>算法过程可视化系统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飞机大战游戏（单机版）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学生可根据自身情况完成部分或全部题目；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如有自备题目，必须经指导教师审查通过方可实施，否则不计入成绩。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FED0B44C-4F01-6BBA-1BC2-FC676F6B5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第一次的任务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1514B37C-C712-4204-3246-E7EFA26A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</a:t>
            </a:r>
            <a:r>
              <a:rPr lang="zh-CN" altLang="en-US" dirty="0">
                <a:solidFill>
                  <a:srgbClr val="FF0000"/>
                </a:solidFill>
              </a:rPr>
              <a:t>分组名单</a:t>
            </a:r>
            <a:r>
              <a:rPr lang="zh-CN" altLang="en-US" dirty="0"/>
              <a:t>并提交给指导教师。</a:t>
            </a:r>
            <a:endParaRPr lang="en-US" altLang="zh-CN" dirty="0"/>
          </a:p>
          <a:p>
            <a:pPr lvl="1"/>
            <a:r>
              <a:rPr lang="zh-CN" altLang="en-US" dirty="0"/>
              <a:t>尽量以小组为单位安排上机座位</a:t>
            </a:r>
            <a:endParaRPr lang="en-US" altLang="zh-CN" dirty="0"/>
          </a:p>
          <a:p>
            <a:pPr lvl="1"/>
            <a:r>
              <a:rPr lang="zh-CN" altLang="en-US" dirty="0"/>
              <a:t>小组成员一起研读任务书，对题目做出初步评估</a:t>
            </a:r>
            <a:endParaRPr lang="en-US" altLang="zh-CN" dirty="0"/>
          </a:p>
          <a:p>
            <a:pPr lvl="1"/>
            <a:r>
              <a:rPr lang="zh-CN" altLang="en-US" dirty="0"/>
              <a:t>对于初步确定选做的题目做需求分析和可行性分析</a:t>
            </a:r>
            <a:endParaRPr lang="en-US" altLang="zh-CN" dirty="0"/>
          </a:p>
          <a:p>
            <a:r>
              <a:rPr lang="zh-CN" altLang="en-US" dirty="0"/>
              <a:t>对今日所有发生的活动以文字形式详细记录在每人的</a:t>
            </a:r>
            <a:r>
              <a:rPr lang="zh-CN" altLang="en-US" dirty="0">
                <a:solidFill>
                  <a:srgbClr val="FF0000"/>
                </a:solidFill>
              </a:rPr>
              <a:t>开发日志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849340B-8180-9D41-F698-E2C241E1A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注意事项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BD17B55-08E6-FA76-0EC4-832F58C6A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课程设计完成后，学生提交的归档文件应按</a:t>
            </a:r>
            <a:r>
              <a:rPr lang="zh-CN" altLang="en-US" dirty="0"/>
              <a:t>如下顺序进行装订成纸质版上交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zh-CN" dirty="0"/>
              <a:t>封面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zh-CN" dirty="0"/>
              <a:t>答辩表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zh-CN" dirty="0"/>
              <a:t>任务书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zh-CN" dirty="0"/>
              <a:t>正文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zh-CN" dirty="0"/>
              <a:t>日志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zh-CN" dirty="0"/>
              <a:t>源代码</a:t>
            </a:r>
            <a:endParaRPr lang="zh-CN" altLang="en-US" dirty="0"/>
          </a:p>
          <a:p>
            <a:r>
              <a:rPr lang="zh-CN" altLang="en-US" dirty="0"/>
              <a:t>开发日志是每个同学独立编写的，均需附在报告里面（见报告模版）</a:t>
            </a:r>
          </a:p>
          <a:p>
            <a:r>
              <a:rPr lang="zh-CN" altLang="en-US" dirty="0"/>
              <a:t>每个项目小组只提交</a:t>
            </a:r>
            <a:r>
              <a:rPr lang="zh-CN" altLang="en-US" dirty="0">
                <a:solidFill>
                  <a:srgbClr val="FF0000"/>
                </a:solidFill>
              </a:rPr>
              <a:t>一份</a:t>
            </a:r>
            <a:r>
              <a:rPr lang="zh-CN" altLang="en-US" dirty="0"/>
              <a:t>完整的纸质课设报告，报告模板中的红色提示性文字记得</a:t>
            </a:r>
            <a:r>
              <a:rPr lang="zh-CN" altLang="en-US" dirty="0">
                <a:solidFill>
                  <a:srgbClr val="FF0000"/>
                </a:solidFill>
              </a:rPr>
              <a:t>删除</a:t>
            </a:r>
            <a:r>
              <a:rPr lang="zh-CN" altLang="en-US" dirty="0"/>
              <a:t>！！！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95CCDABE-DCFF-C4AA-7A31-C5482BA34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成绩考核方式</a:t>
            </a:r>
            <a:endParaRPr lang="zh-CN" altLang="en-US"/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E2E3F855-4E68-2BED-43E2-F80891BDE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每一位学生的成绩由两部分组成：</a:t>
            </a:r>
          </a:p>
          <a:p>
            <a:pPr lvl="1" eaLnBrk="1" hangingPunct="1"/>
            <a:r>
              <a:rPr lang="zh-CN" altLang="en-US" sz="3200" dirty="0"/>
              <a:t>项目组成绩：占</a:t>
            </a:r>
            <a:r>
              <a:rPr lang="en-US" altLang="zh-CN" sz="3200" dirty="0"/>
              <a:t>50%</a:t>
            </a:r>
          </a:p>
          <a:p>
            <a:pPr lvl="1" eaLnBrk="1" hangingPunct="1"/>
            <a:r>
              <a:rPr lang="zh-CN" altLang="en-US" sz="3200" dirty="0"/>
              <a:t>个人成绩：占</a:t>
            </a:r>
            <a:r>
              <a:rPr lang="en-US" altLang="zh-CN" sz="3200" dirty="0"/>
              <a:t>50%</a:t>
            </a:r>
            <a:endParaRPr lang="en-US" altLang="zh-CN" sz="3600" dirty="0"/>
          </a:p>
          <a:p>
            <a:pPr eaLnBrk="1" hangingPunct="1"/>
            <a:r>
              <a:rPr lang="zh-CN" altLang="en-US" sz="3600" dirty="0"/>
              <a:t>请独立完成项目开发与文档撰写，若发现雷同，抄袭者以</a:t>
            </a:r>
            <a:r>
              <a:rPr lang="en-US" altLang="zh-CN" sz="3600" dirty="0"/>
              <a:t>0</a:t>
            </a:r>
            <a:r>
              <a:rPr lang="zh-CN" altLang="en-US" sz="3600" dirty="0"/>
              <a:t>分记录</a:t>
            </a:r>
            <a:endParaRPr lang="en-US" altLang="zh-CN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</TotalTime>
  <Words>582</Words>
  <Application>Microsoft Macintosh PowerPoint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DengXian</vt:lpstr>
      <vt:lpstr>Arial</vt:lpstr>
      <vt:lpstr>默认设计模板</vt:lpstr>
      <vt:lpstr>程序设计课程设计</vt:lpstr>
      <vt:lpstr>课程覆盖</vt:lpstr>
      <vt:lpstr>目的与任务 </vt:lpstr>
      <vt:lpstr>要求 </vt:lpstr>
      <vt:lpstr>备选题目</vt:lpstr>
      <vt:lpstr>第一次的任务</vt:lpstr>
      <vt:lpstr>注意事项</vt:lpstr>
      <vt:lpstr>成绩考核方式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应用程序综合课程设计</dc:title>
  <dc:creator>Microsoft Office 用户</dc:creator>
  <cp:lastModifiedBy>Happy</cp:lastModifiedBy>
  <cp:revision>44</cp:revision>
  <dcterms:created xsi:type="dcterms:W3CDTF">2019-02-24T14:15:41Z</dcterms:created>
  <dcterms:modified xsi:type="dcterms:W3CDTF">2024-06-16T08:19:55Z</dcterms:modified>
</cp:coreProperties>
</file>