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99" r:id="rId5"/>
    <p:sldId id="301" r:id="rId6"/>
    <p:sldId id="290" r:id="rId7"/>
    <p:sldId id="291" r:id="rId8"/>
    <p:sldId id="293" r:id="rId9"/>
    <p:sldId id="262" r:id="rId10"/>
    <p:sldId id="295" r:id="rId11"/>
    <p:sldId id="296" r:id="rId12"/>
    <p:sldId id="302" r:id="rId13"/>
    <p:sldId id="297" r:id="rId14"/>
    <p:sldId id="298" r:id="rId15"/>
    <p:sldId id="303" r:id="rId16"/>
    <p:sldId id="304" r:id="rId17"/>
    <p:sldId id="305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963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549" y="1186236"/>
            <a:ext cx="5095013" cy="2354632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5549" y="4458688"/>
            <a:ext cx="5095013" cy="6841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/>
          <a:lstStyle>
            <a:lvl1pPr marL="251460" indent="-2514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645160" indent="-2514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70585" indent="-2095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061085" indent="-2095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64285" indent="-2095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80045"/>
            <a:ext cx="10515600" cy="5408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50368" y="2066484"/>
            <a:ext cx="10491266" cy="0"/>
          </a:xfrm>
          <a:prstGeom prst="line">
            <a:avLst/>
          </a:prstGeom>
          <a:ln>
            <a:gradFill flip="none" rotWithShape="1">
              <a:gsLst>
                <a:gs pos="50000">
                  <a:schemeClr val="accent1"/>
                </a:gs>
                <a:gs pos="0">
                  <a:srgbClr val="FEFDFD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0000">
                  <a:schemeClr val="accent1">
                    <a:lumMod val="60000"/>
                    <a:lumOff val="40000"/>
                    <a:alpha val="50000"/>
                  </a:schemeClr>
                </a:gs>
                <a:gs pos="80000">
                  <a:schemeClr val="accent1">
                    <a:lumMod val="60000"/>
                    <a:lumOff val="40000"/>
                    <a:alpha val="50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" y="2720898"/>
            <a:ext cx="12192000" cy="264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01999"/>
            <a:ext cx="10515600" cy="141783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0524" y="2029521"/>
            <a:ext cx="6030951" cy="3340147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97F1-E760-4DF4-A7A3-E635E8D37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DAEE-876B-4B4D-8AF4-85D66E2F42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5.png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5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3" Type="http://schemas.openxmlformats.org/officeDocument/2006/relationships/image" Target="../media/image8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版本管理推广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软件项目中心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使用场景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Coming soon...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/>
              <a:t>本地仓库、</a:t>
            </a:r>
            <a:r>
              <a:rPr lang="zh-CN" altLang="en-US" dirty="0"/>
              <a:t>远程仓库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工作区版本回退</a:t>
            </a:r>
            <a:endParaRPr lang="zh-CN" altLang="en-US" dirty="0" smtClean="0"/>
          </a:p>
          <a:p>
            <a:r>
              <a:rPr lang="zh-CN" altLang="en-US" dirty="0" smtClean="0"/>
              <a:t>工作区提交至暂存区</a:t>
            </a:r>
            <a:endParaRPr lang="zh-CN" altLang="en-US" dirty="0" smtClean="0"/>
          </a:p>
          <a:p>
            <a:r>
              <a:rPr lang="zh-CN" altLang="en-US" dirty="0" smtClean="0"/>
              <a:t>暂存区回退至工作区</a:t>
            </a:r>
            <a:endParaRPr lang="zh-CN" altLang="en-US" dirty="0" smtClean="0"/>
          </a:p>
          <a:p>
            <a:r>
              <a:rPr lang="zh-CN" altLang="en-US" dirty="0" smtClean="0"/>
              <a:t>暂存区提交至本地仓库</a:t>
            </a:r>
            <a:endParaRPr lang="zh-CN" altLang="en-US" dirty="0" smtClean="0"/>
          </a:p>
          <a:p>
            <a:r>
              <a:rPr lang="zh-CN" altLang="en-US" dirty="0" smtClean="0"/>
              <a:t>本地仓库版本回退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获取远程仓库</a:t>
            </a:r>
            <a:endParaRPr lang="zh-CN" altLang="en-US"/>
          </a:p>
          <a:p>
            <a:r>
              <a:rPr lang="zh-CN" altLang="en-US"/>
              <a:t>拉取远程仓库</a:t>
            </a:r>
            <a:endParaRPr lang="zh-CN" altLang="en-US"/>
          </a:p>
          <a:p>
            <a:r>
              <a:rPr lang="zh-CN" altLang="en-US"/>
              <a:t>推送远程仓库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版本对比、查看日志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工作区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本地仓库版本</a:t>
            </a:r>
            <a:endParaRPr lang="zh-CN" altLang="en-US" dirty="0" smtClean="0"/>
          </a:p>
          <a:p>
            <a:r>
              <a:rPr lang="zh-CN" altLang="en-US" dirty="0" smtClean="0"/>
              <a:t>工作区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暂存区</a:t>
            </a:r>
            <a:endParaRPr lang="zh-CN" altLang="en-US" dirty="0" smtClean="0"/>
          </a:p>
          <a:p>
            <a:r>
              <a:rPr lang="zh-CN" altLang="en-US" dirty="0" smtClean="0"/>
              <a:t>暂存区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本地仓库版本</a:t>
            </a:r>
            <a:endParaRPr lang="zh-CN" altLang="en-US" dirty="0" smtClean="0"/>
          </a:p>
          <a:p>
            <a:r>
              <a:rPr lang="zh-CN" altLang="en-US" dirty="0" smtClean="0"/>
              <a:t>版本库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版本库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查看版本日志</a:t>
            </a:r>
            <a:endParaRPr lang="zh-CN" altLang="en-US"/>
          </a:p>
          <a:p>
            <a:r>
              <a:rPr lang="zh-CN" altLang="en-US"/>
              <a:t>查看某个文件版本日志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分支管理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Coming soon...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最佳实践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Coming soon...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日常开发、运维升级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减小提交粒度</a:t>
            </a:r>
            <a:endParaRPr lang="zh-CN" altLang="en-US" dirty="0" smtClean="0"/>
          </a:p>
          <a:p>
            <a:r>
              <a:rPr lang="zh-CN" altLang="en-US" dirty="0" smtClean="0"/>
              <a:t>提高提交频率</a:t>
            </a:r>
            <a:endParaRPr lang="zh-CN" altLang="en-US" dirty="0" smtClean="0"/>
          </a:p>
          <a:p>
            <a:r>
              <a:rPr lang="zh-CN" altLang="en-US" dirty="0" smtClean="0"/>
              <a:t>约定注释规范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减小分支粒度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缩短合并周期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避免快进合并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标签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版本号</a:t>
            </a:r>
            <a:r>
              <a:rPr lang="zh-CN" altLang="en-US" dirty="0" smtClean="0">
                <a:sym typeface="+mn-ea"/>
              </a:rPr>
              <a:t>管理</a:t>
            </a:r>
            <a:endParaRPr lang="zh-CN" altLang="en-US" dirty="0"/>
          </a:p>
          <a:p>
            <a:r>
              <a:rPr lang="zh-CN" altLang="en-US" dirty="0"/>
              <a:t>多端版本号对应</a:t>
            </a:r>
            <a:endParaRPr lang="zh-CN" altLang="en-US" dirty="0"/>
          </a:p>
          <a:p>
            <a:r>
              <a:rPr lang="zh-CN" altLang="en-US" dirty="0"/>
              <a:t>分支管理员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 smtClean="0">
                <a:ln>
                  <a:solidFill>
                    <a:srgbClr val="FFFEFF"/>
                  </a:solidFill>
                </a:ln>
                <a:solidFill>
                  <a:schemeClr val="accent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</a:t>
            </a:r>
            <a:endParaRPr lang="zh-CN" altLang="en-US" b="1" smtClean="0">
              <a:ln>
                <a:solidFill>
                  <a:srgbClr val="FFFEFF"/>
                </a:solidFill>
              </a:ln>
              <a:solidFill>
                <a:schemeClr val="accent1">
                  <a:alpha val="7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4651273" y="332591"/>
            <a:ext cx="2920937" cy="914649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组合 28"/>
          <p:cNvGrpSpPr/>
          <p:nvPr>
            <p:custDataLst>
              <p:tags r:id="rId2"/>
            </p:custDataLst>
          </p:nvPr>
        </p:nvGrpSpPr>
        <p:grpSpPr>
          <a:xfrm>
            <a:off x="745852" y="1971393"/>
            <a:ext cx="5079148" cy="835437"/>
            <a:chOff x="501453" y="1541708"/>
            <a:chExt cx="3294119" cy="541829"/>
          </a:xfrm>
        </p:grpSpPr>
        <p:cxnSp>
          <p:nvCxnSpPr>
            <p:cNvPr id="30" name="MH_Others_1"/>
            <p:cNvCxnSpPr/>
            <p:nvPr>
              <p:custDataLst>
                <p:tags r:id="rId3"/>
              </p:custDataLst>
            </p:nvPr>
          </p:nvCxnSpPr>
          <p:spPr>
            <a:xfrm>
              <a:off x="631392" y="2077844"/>
              <a:ext cx="2990849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H_Entry_1">
              <a:hlinkClick r:id="" action="ppaction://noaction"/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221162" y="1541708"/>
              <a:ext cx="2574410" cy="536136"/>
            </a:xfrm>
            <a:prstGeom prst="rect">
              <a:avLst/>
            </a:prstGeom>
            <a:noFill/>
          </p:spPr>
          <p:txBody>
            <a:bodyPr wrap="square" lIns="52835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en-US" altLang="zh-CN" dirty="0">
                  <a:latin typeface="+mn-lt"/>
                </a:rPr>
                <a:t>Git </a:t>
              </a:r>
              <a:r>
                <a:rPr lang="zh-CN" altLang="en-US" dirty="0">
                  <a:latin typeface="+mn-lt"/>
                </a:rPr>
                <a:t>简介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32" name="MH_Others_2"/>
            <p:cNvCxnSpPr/>
            <p:nvPr>
              <p:custDataLst>
                <p:tags r:id="rId5"/>
              </p:custDataLst>
            </p:nvPr>
          </p:nvCxnSpPr>
          <p:spPr>
            <a:xfrm flipH="1">
              <a:off x="978007" y="1699653"/>
              <a:ext cx="185248" cy="3287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H_Number_1">
              <a:hlinkClick r:id="" action="ppaction://noaction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01453" y="1541708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</a:rPr>
                <a:t>1</a:t>
              </a:r>
              <a:endParaRPr lang="zh-CN" altLang="en-US" sz="3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7"/>
            </p:custDataLst>
          </p:nvPr>
        </p:nvGrpSpPr>
        <p:grpSpPr>
          <a:xfrm>
            <a:off x="6292534" y="1962615"/>
            <a:ext cx="5079148" cy="835437"/>
            <a:chOff x="501453" y="1541708"/>
            <a:chExt cx="3294119" cy="541829"/>
          </a:xfrm>
        </p:grpSpPr>
        <p:cxnSp>
          <p:nvCxnSpPr>
            <p:cNvPr id="35" name="MH_Others_1"/>
            <p:cNvCxnSpPr/>
            <p:nvPr>
              <p:custDataLst>
                <p:tags r:id="rId8"/>
              </p:custDataLst>
            </p:nvPr>
          </p:nvCxnSpPr>
          <p:spPr>
            <a:xfrm>
              <a:off x="631392" y="2077844"/>
              <a:ext cx="2990849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H_Entry_1">
              <a:hlinkClick r:id="" action="ppaction://noaction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221162" y="1541708"/>
              <a:ext cx="2574410" cy="536136"/>
            </a:xfrm>
            <a:prstGeom prst="rect">
              <a:avLst/>
            </a:prstGeom>
            <a:noFill/>
          </p:spPr>
          <p:txBody>
            <a:bodyPr wrap="square" lIns="52835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en-US" altLang="zh-CN" dirty="0">
                  <a:latin typeface="+mn-lt"/>
                </a:rPr>
                <a:t>Git </a:t>
              </a:r>
              <a:r>
                <a:rPr lang="zh-CN" altLang="en-US" dirty="0">
                  <a:latin typeface="+mn-lt"/>
                </a:rPr>
                <a:t>使用场景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37" name="MH_Others_2"/>
            <p:cNvCxnSpPr/>
            <p:nvPr>
              <p:custDataLst>
                <p:tags r:id="rId10"/>
              </p:custDataLst>
            </p:nvPr>
          </p:nvCxnSpPr>
          <p:spPr>
            <a:xfrm flipH="1">
              <a:off x="978007" y="1699653"/>
              <a:ext cx="185248" cy="3287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H_Number_1">
              <a:hlinkClick r:id="" action="ppaction://noaction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01453" y="1541708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</a:rPr>
                <a:t>2</a:t>
              </a:r>
              <a:endParaRPr lang="zh-CN" altLang="en-US" sz="3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12"/>
            </p:custDataLst>
          </p:nvPr>
        </p:nvGrpSpPr>
        <p:grpSpPr>
          <a:xfrm>
            <a:off x="745852" y="3548521"/>
            <a:ext cx="5079148" cy="835437"/>
            <a:chOff x="501453" y="1541708"/>
            <a:chExt cx="3294119" cy="541829"/>
          </a:xfrm>
        </p:grpSpPr>
        <p:cxnSp>
          <p:nvCxnSpPr>
            <p:cNvPr id="60" name="MH_Others_1"/>
            <p:cNvCxnSpPr/>
            <p:nvPr>
              <p:custDataLst>
                <p:tags r:id="rId13"/>
              </p:custDataLst>
            </p:nvPr>
          </p:nvCxnSpPr>
          <p:spPr>
            <a:xfrm>
              <a:off x="631392" y="2077844"/>
              <a:ext cx="2990849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H_Entry_1">
              <a:hlinkClick r:id="" action="ppaction://noaction"/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221162" y="1541708"/>
              <a:ext cx="2574410" cy="536136"/>
            </a:xfrm>
            <a:prstGeom prst="rect">
              <a:avLst/>
            </a:prstGeom>
            <a:noFill/>
          </p:spPr>
          <p:txBody>
            <a:bodyPr wrap="square" lIns="52835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en-US" altLang="zh-CN" dirty="0">
                  <a:latin typeface="+mn-lt"/>
                </a:rPr>
                <a:t>Git </a:t>
              </a:r>
              <a:r>
                <a:rPr lang="zh-CN" altLang="en-US" dirty="0">
                  <a:latin typeface="+mn-lt"/>
                </a:rPr>
                <a:t>分支管理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62" name="MH_Others_2"/>
            <p:cNvCxnSpPr/>
            <p:nvPr>
              <p:custDataLst>
                <p:tags r:id="rId15"/>
              </p:custDataLst>
            </p:nvPr>
          </p:nvCxnSpPr>
          <p:spPr>
            <a:xfrm flipH="1">
              <a:off x="978007" y="1699653"/>
              <a:ext cx="185248" cy="3287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MH_Number_1">
              <a:hlinkClick r:id="" action="ppaction://noaction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501453" y="1541708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</a:rPr>
                <a:t>3</a:t>
              </a:r>
              <a:endParaRPr lang="zh-CN" altLang="en-US" sz="3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17"/>
            </p:custDataLst>
          </p:nvPr>
        </p:nvGrpSpPr>
        <p:grpSpPr>
          <a:xfrm>
            <a:off x="6292534" y="3539743"/>
            <a:ext cx="5079148" cy="835437"/>
            <a:chOff x="501453" y="1541708"/>
            <a:chExt cx="3294119" cy="541829"/>
          </a:xfrm>
        </p:grpSpPr>
        <p:cxnSp>
          <p:nvCxnSpPr>
            <p:cNvPr id="65" name="MH_Others_1"/>
            <p:cNvCxnSpPr/>
            <p:nvPr>
              <p:custDataLst>
                <p:tags r:id="rId18"/>
              </p:custDataLst>
            </p:nvPr>
          </p:nvCxnSpPr>
          <p:spPr>
            <a:xfrm>
              <a:off x="631392" y="2077844"/>
              <a:ext cx="2990849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MH_Entry_1">
              <a:hlinkClick r:id="" action="ppaction://noaction"/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221162" y="1541708"/>
              <a:ext cx="2574410" cy="536136"/>
            </a:xfrm>
            <a:prstGeom prst="rect">
              <a:avLst/>
            </a:prstGeom>
            <a:noFill/>
          </p:spPr>
          <p:txBody>
            <a:bodyPr wrap="square" lIns="52835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en-US" altLang="zh-CN" dirty="0">
                  <a:latin typeface="+mn-lt"/>
                </a:rPr>
                <a:t>Git </a:t>
              </a:r>
              <a:r>
                <a:rPr lang="zh-CN" altLang="en-US" dirty="0">
                  <a:latin typeface="+mn-lt"/>
                </a:rPr>
                <a:t>最佳实践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67" name="MH_Others_2"/>
            <p:cNvCxnSpPr/>
            <p:nvPr>
              <p:custDataLst>
                <p:tags r:id="rId20"/>
              </p:custDataLst>
            </p:nvPr>
          </p:nvCxnSpPr>
          <p:spPr>
            <a:xfrm flipH="1">
              <a:off x="978007" y="1699653"/>
              <a:ext cx="185248" cy="3287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H_Number_1">
              <a:hlinkClick r:id="" action="ppaction://noaction"/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501453" y="1541708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</a:rPr>
                <a:t>4</a:t>
              </a:r>
              <a:endParaRPr lang="zh-CN" altLang="en-US" sz="3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22"/>
            </p:custDataLst>
          </p:nvPr>
        </p:nvGrpSpPr>
        <p:grpSpPr>
          <a:xfrm>
            <a:off x="745852" y="5134429"/>
            <a:ext cx="5079148" cy="835437"/>
            <a:chOff x="501453" y="1541708"/>
            <a:chExt cx="3294119" cy="541829"/>
          </a:xfrm>
        </p:grpSpPr>
        <p:cxnSp>
          <p:nvCxnSpPr>
            <p:cNvPr id="70" name="MH_Others_1"/>
            <p:cNvCxnSpPr/>
            <p:nvPr>
              <p:custDataLst>
                <p:tags r:id="rId23"/>
              </p:custDataLst>
            </p:nvPr>
          </p:nvCxnSpPr>
          <p:spPr>
            <a:xfrm>
              <a:off x="631392" y="2077844"/>
              <a:ext cx="2990849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MH_Entry_1">
              <a:hlinkClick r:id="" action="ppaction://noaction"/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221162" y="1541708"/>
              <a:ext cx="2574410" cy="536136"/>
            </a:xfrm>
            <a:prstGeom prst="rect">
              <a:avLst/>
            </a:prstGeom>
            <a:noFill/>
          </p:spPr>
          <p:txBody>
            <a:bodyPr wrap="square" lIns="52835" tIns="0" rIns="0" bIns="0" rtlCol="0" anchor="ctr" anchorCtr="0">
              <a:normAutofit/>
            </a:bodyPr>
            <a:lstStyle>
              <a:defPPr>
                <a:defRPr lang="zh-CN"/>
              </a:defPPr>
              <a:lvl1pPr lvl="0">
                <a:defRPr sz="2000" spc="200">
                  <a:latin typeface="+mn-ea"/>
                </a:defRPr>
              </a:lvl1pPr>
            </a:lstStyle>
            <a:p>
              <a:r>
                <a:rPr lang="zh-CN" altLang="en-US" dirty="0">
                  <a:latin typeface="+mn-lt"/>
                </a:rPr>
                <a:t>其他</a:t>
              </a:r>
              <a:endParaRPr lang="zh-CN" altLang="en-US" dirty="0">
                <a:latin typeface="+mn-lt"/>
              </a:endParaRPr>
            </a:p>
          </p:txBody>
        </p:sp>
        <p:cxnSp>
          <p:nvCxnSpPr>
            <p:cNvPr id="72" name="MH_Others_2"/>
            <p:cNvCxnSpPr/>
            <p:nvPr>
              <p:custDataLst>
                <p:tags r:id="rId25"/>
              </p:custDataLst>
            </p:nvPr>
          </p:nvCxnSpPr>
          <p:spPr>
            <a:xfrm flipH="1">
              <a:off x="978007" y="1699653"/>
              <a:ext cx="185248" cy="32877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MH_Number_1">
              <a:hlinkClick r:id="" action="ppaction://noaction"/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501453" y="1541708"/>
              <a:ext cx="534424" cy="54182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</a:rPr>
                <a:t>5</a:t>
              </a:r>
              <a:endParaRPr lang="zh-CN" altLang="en-US" sz="3600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Coming soon...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vs. Subversion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中央服务器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必须联网</a:t>
            </a:r>
            <a:endParaRPr lang="zh-CN" altLang="en-US" dirty="0" smtClean="0"/>
          </a:p>
          <a:p>
            <a:r>
              <a:rPr lang="zh-CN" altLang="en-US" dirty="0" smtClean="0"/>
              <a:t>分支管理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拷贝式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分支间无关系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依靠人工合并分支代码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</a:t>
            </a:r>
            <a:endParaRPr lang="zh-CN" altLang="en-US" dirty="0"/>
          </a:p>
          <a:p>
            <a:pPr lvl="1"/>
            <a:r>
              <a:rPr lang="zh-CN" altLang="en-US" dirty="0"/>
              <a:t>无中央服务器亦可</a:t>
            </a:r>
            <a:endParaRPr lang="zh-CN" altLang="en-US" dirty="0"/>
          </a:p>
          <a:p>
            <a:pPr lvl="1"/>
            <a:r>
              <a:rPr lang="zh-CN" altLang="en-US" dirty="0"/>
              <a:t>无网络环境亦可</a:t>
            </a:r>
            <a:endParaRPr lang="zh-CN" altLang="en-US" dirty="0"/>
          </a:p>
          <a:p>
            <a:r>
              <a:rPr lang="zh-CN" altLang="en-US" dirty="0"/>
              <a:t>分支管理</a:t>
            </a:r>
            <a:r>
              <a:rPr lang="en-US" altLang="zh-CN" dirty="0"/>
              <a:t>-</a:t>
            </a:r>
            <a:r>
              <a:rPr lang="zh-CN" altLang="en-US" dirty="0"/>
              <a:t>引用式</a:t>
            </a:r>
            <a:endParaRPr lang="zh-CN" altLang="en-US" dirty="0"/>
          </a:p>
          <a:p>
            <a:pPr lvl="1"/>
            <a:r>
              <a:rPr lang="zh-CN" altLang="en-US" dirty="0"/>
              <a:t>强大的分支管理能力</a:t>
            </a:r>
            <a:endParaRPr lang="zh-CN" altLang="en-US" dirty="0"/>
          </a:p>
          <a:p>
            <a:pPr lvl="1"/>
            <a:r>
              <a:rPr lang="zh-CN" altLang="en-US" dirty="0"/>
              <a:t>提供分支合并功能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集中式 </a:t>
            </a:r>
            <a:r>
              <a:rPr lang="en-US" altLang="zh-CN" dirty="0"/>
              <a:t>vs. </a:t>
            </a:r>
            <a:r>
              <a:rPr lang="zh-CN" altLang="en-US" dirty="0"/>
              <a:t>分布式</a:t>
            </a:r>
            <a:endParaRPr lang="zh-CN" altLang="en-US" dirty="0"/>
          </a:p>
        </p:txBody>
      </p:sp>
      <p:pic>
        <p:nvPicPr>
          <p:cNvPr id="13" name="内容占位符 12" descr="Screenshot_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8715" y="1905635"/>
            <a:ext cx="5067300" cy="4191000"/>
          </a:xfrm>
          <a:prstGeom prst="rect">
            <a:avLst/>
          </a:prstGeom>
        </p:spPr>
      </p:pic>
      <p:pic>
        <p:nvPicPr>
          <p:cNvPr id="12" name="内容占位符 11" descr="Screenshot_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18590" y="2519680"/>
            <a:ext cx="4019550" cy="2962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  <a:r>
              <a:rPr lang="en-US" altLang="zh-CN" dirty="0"/>
              <a:t>-</a:t>
            </a:r>
            <a:r>
              <a:rPr lang="zh-CN" altLang="en-US" dirty="0"/>
              <a:t>拷贝式</a:t>
            </a:r>
            <a:r>
              <a:rPr lang="zh-CN" altLang="en-US" dirty="0"/>
              <a:t> </a:t>
            </a:r>
            <a:r>
              <a:rPr lang="en-US" altLang="zh-CN" dirty="0"/>
              <a:t>vs. </a:t>
            </a:r>
            <a:r>
              <a:rPr lang="zh-CN" altLang="en-US" dirty="0"/>
              <a:t>分支管理</a:t>
            </a:r>
            <a:r>
              <a:rPr lang="en-US" altLang="zh-CN" dirty="0"/>
              <a:t>-</a:t>
            </a:r>
            <a:r>
              <a:rPr lang="zh-CN" altLang="en-US" dirty="0"/>
              <a:t>引用式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Coming soon...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Coming soon...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 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仓库介绍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 fontScale="60000"/>
          </a:bodyPr>
          <a:lstStyle/>
          <a:p>
            <a:r>
              <a:rPr lang="en-US" altLang="zh-CN" sz="1800" dirty="0"/>
              <a:t>reference: </a:t>
            </a:r>
            <a:endParaRPr lang="en-US" altLang="zh-CN" sz="1800" dirty="0"/>
          </a:p>
          <a:p>
            <a:r>
              <a:rPr lang="zh-CN" altLang="en-US" sz="1800" dirty="0"/>
              <a:t>https://www.liaoxuefeng.com/wiki/0013739516305929606dd18361248578c67b8067c8c017b000/0013745374151782eb658c5a5ca454eaa451661275886c6000</a:t>
            </a:r>
            <a:endParaRPr lang="zh-CN" altLang="en-US" sz="1800" dirty="0"/>
          </a:p>
        </p:txBody>
      </p:sp>
      <p:pic>
        <p:nvPicPr>
          <p:cNvPr id="2" name="图片 1" descr="Screenshot_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30" y="1101090"/>
            <a:ext cx="8704580" cy="4505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/>
              <a:t>工作区 </a:t>
            </a:r>
            <a:r>
              <a:rPr lang="en-US" altLang="zh-CN" dirty="0"/>
              <a:t>vs. </a:t>
            </a:r>
            <a:r>
              <a:rPr lang="zh-CN" altLang="en-US" dirty="0"/>
              <a:t>暂存区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物理上：对应电脑的一个工作目录</a:t>
            </a:r>
            <a:endParaRPr lang="zh-CN" altLang="en-US" dirty="0" smtClean="0"/>
          </a:p>
          <a:p>
            <a:r>
              <a:rPr lang="zh-CN" altLang="en-US" dirty="0" smtClean="0"/>
              <a:t>逻辑上：未提交到版本库的，任何文件操作的存放位置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工作区可多次提交到暂存区</a:t>
            </a:r>
            <a:endParaRPr lang="zh-CN" altLang="en-US"/>
          </a:p>
          <a:p>
            <a:r>
              <a:rPr lang="zh-CN" altLang="en-US"/>
              <a:t>工作区与版本库的中转站</a:t>
            </a:r>
            <a:endParaRPr lang="zh-CN" altLang="en-US"/>
          </a:p>
          <a:p>
            <a:r>
              <a:rPr lang="zh-CN" altLang="en-US"/>
              <a:t>暂存区可回退到工作区</a:t>
            </a:r>
            <a:endParaRPr lang="zh-CN" altLang="en-US"/>
          </a:p>
          <a:p>
            <a:r>
              <a:rPr lang="zh-CN" altLang="en-US"/>
              <a:t>暂存区一次性提交到版本库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/>
              <a:t>本地仓库 </a:t>
            </a:r>
            <a:r>
              <a:rPr lang="en-US" altLang="zh-CN" dirty="0"/>
              <a:t>vs. </a:t>
            </a:r>
            <a:r>
              <a:rPr lang="zh-CN" altLang="en-US" dirty="0"/>
              <a:t>远程仓库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可独立进行版本管理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/>
        <p:txBody>
          <a:bodyPr/>
          <a:p>
            <a:r>
              <a:rPr lang="zh-CN" altLang="en-US"/>
              <a:t>需要与本地仓库进行版本同步的目标仓库</a:t>
            </a:r>
            <a:endParaRPr lang="zh-CN" altLang="en-US"/>
          </a:p>
          <a:p>
            <a:r>
              <a:rPr lang="zh-CN" altLang="en-US"/>
              <a:t>通常约定一台公共服务器存放远程仓库，方便协同工作</a:t>
            </a:r>
            <a:endParaRPr lang="zh-CN" altLang="en-US"/>
          </a:p>
          <a:p>
            <a:r>
              <a:rPr lang="zh-CN" altLang="en-US"/>
              <a:t>别名通常为 </a:t>
            </a:r>
            <a:r>
              <a:rPr lang="en-US" altLang="zh-CN"/>
              <a:t>origin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26"/>
</p:tagLst>
</file>

<file path=ppt/tags/tag1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ENTRY"/>
  <p:tag name="ID" val="553533"/>
  <p:tag name="MH_ORDER" val="1"/>
  <p:tag name="KSO_WM_UNIT_TYPE" val="l_h_f"/>
  <p:tag name="KSO_WM_UNIT_INDEX" val="1_1_1"/>
  <p:tag name="KSO_WM_UNIT_ID" val="custom160526_10*l_h_f*1_1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2"/>
  <p:tag name="KSO_WM_UNIT_ID" val="custom160526_10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NUMBER"/>
  <p:tag name="ID" val="553533"/>
  <p:tag name="MH_ORDER" val="1"/>
  <p:tag name="KSO_WM_UNIT_TYPE" val="l_i"/>
  <p:tag name="KSO_WM_UNIT_INDEX" val="1_3"/>
  <p:tag name="KSO_WM_UNIT_ID" val="custom160526_10*l_i*1_3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26_10*i*10"/>
  <p:tag name="KSO_WM_TEMPLATE_CATEGORY" val="custom"/>
  <p:tag name="KSO_WM_TEMPLATE_INDEX" val="160526"/>
  <p:tag name="KSO_WM_UNIT_INDEX" val="10"/>
</p:tagLst>
</file>

<file path=ppt/tags/tag1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4"/>
  <p:tag name="KSO_WM_UNIT_ID" val="custom160526_10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ENTRY"/>
  <p:tag name="ID" val="553533"/>
  <p:tag name="MH_ORDER" val="1"/>
  <p:tag name="KSO_WM_UNIT_TYPE" val="l_h_f"/>
  <p:tag name="KSO_WM_UNIT_INDEX" val="1_2_1"/>
  <p:tag name="KSO_WM_UNIT_ID" val="custom160526_10*l_h_f*1_2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5"/>
  <p:tag name="KSO_WM_UNIT_ID" val="custom160526_10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NUMBER"/>
  <p:tag name="ID" val="553533"/>
  <p:tag name="MH_ORDER" val="1"/>
  <p:tag name="KSO_WM_UNIT_TYPE" val="l_i"/>
  <p:tag name="KSO_WM_UNIT_INDEX" val="1_6"/>
  <p:tag name="KSO_WM_UNIT_ID" val="custom160526_10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26_10*i*19"/>
  <p:tag name="KSO_WM_TEMPLATE_CATEGORY" val="custom"/>
  <p:tag name="KSO_WM_TEMPLATE_INDEX" val="160526"/>
  <p:tag name="KSO_WM_UNIT_INDEX" val="19"/>
</p:tagLst>
</file>

<file path=ppt/tags/tag1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7"/>
  <p:tag name="KSO_WM_UNIT_ID" val="custom160526_10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26"/>
</p:tagLst>
</file>

<file path=ppt/tags/tag2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ENTRY"/>
  <p:tag name="ID" val="553533"/>
  <p:tag name="MH_ORDER" val="1"/>
  <p:tag name="KSO_WM_UNIT_TYPE" val="l_h_f"/>
  <p:tag name="KSO_WM_UNIT_INDEX" val="1_3_1"/>
  <p:tag name="KSO_WM_UNIT_ID" val="custom160526_10*l_h_f*1_3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8"/>
  <p:tag name="KSO_WM_UNIT_ID" val="custom160526_10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NUMBER"/>
  <p:tag name="ID" val="553533"/>
  <p:tag name="MH_ORDER" val="1"/>
  <p:tag name="KSO_WM_UNIT_TYPE" val="l_i"/>
  <p:tag name="KSO_WM_UNIT_INDEX" val="1_9"/>
  <p:tag name="KSO_WM_UNIT_ID" val="custom160526_10*l_i*1_9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26_10*i*28"/>
  <p:tag name="KSO_WM_TEMPLATE_CATEGORY" val="custom"/>
  <p:tag name="KSO_WM_TEMPLATE_INDEX" val="160526"/>
  <p:tag name="KSO_WM_UNIT_INDEX" val="28"/>
</p:tagLst>
</file>

<file path=ppt/tags/tag2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10"/>
  <p:tag name="KSO_WM_UNIT_ID" val="custom160526_10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ENTRY"/>
  <p:tag name="ID" val="553533"/>
  <p:tag name="MH_ORDER" val="1"/>
  <p:tag name="KSO_WM_UNIT_TYPE" val="l_h_f"/>
  <p:tag name="KSO_WM_UNIT_INDEX" val="1_4_1"/>
  <p:tag name="KSO_WM_UNIT_ID" val="custom160526_10*l_h_f*1_4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11"/>
  <p:tag name="KSO_WM_UNIT_ID" val="custom160526_10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NUMBER"/>
  <p:tag name="ID" val="553533"/>
  <p:tag name="MH_ORDER" val="1"/>
  <p:tag name="KSO_WM_UNIT_TYPE" val="l_i"/>
  <p:tag name="KSO_WM_UNIT_INDEX" val="1_12"/>
  <p:tag name="KSO_WM_UNIT_ID" val="custom160526_10*l_i*1_1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26_10*i*37"/>
  <p:tag name="KSO_WM_TEMPLATE_CATEGORY" val="custom"/>
  <p:tag name="KSO_WM_TEMPLATE_INDEX" val="160526"/>
  <p:tag name="KSO_WM_UNIT_INDEX" val="37"/>
</p:tagLst>
</file>

<file path=ppt/tags/tag2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13"/>
  <p:tag name="KSO_WM_UNIT_ID" val="custom160526_10*l_i*1_1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4、5、10、12、15、22、25、26、27、28、29、30、31、32、"/>
  <p:tag name="KSO_WM_TEMPLATE_CATEGORY" val="custom"/>
  <p:tag name="KSO_WM_TEMPLATE_INDEX" val="160526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ENTRY"/>
  <p:tag name="ID" val="553533"/>
  <p:tag name="MH_ORDER" val="1"/>
  <p:tag name="KSO_WM_UNIT_TYPE" val="l_h_f"/>
  <p:tag name="KSO_WM_UNIT_INDEX" val="1_5_1"/>
  <p:tag name="KSO_WM_UNIT_ID" val="custom160526_10*l_h_f*1_5_1"/>
  <p:tag name="KSO_WM_UNIT_CLEAR" val="1"/>
  <p:tag name="KSO_WM_UNIT_LAYERLEVEL" val="1_1_1"/>
  <p:tag name="KSO_WM_UNIT_VALUE" val="4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14"/>
  <p:tag name="KSO_WM_UNIT_ID" val="custom160526_10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NUMBER"/>
  <p:tag name="ID" val="553533"/>
  <p:tag name="MH_ORDER" val="1"/>
  <p:tag name="KSO_WM_UNIT_TYPE" val="l_i"/>
  <p:tag name="KSO_WM_UNIT_INDEX" val="1_15"/>
  <p:tag name="KSO_WM_UNIT_ID" val="custom160526_10*l_i*1_15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26"/>
  <p:tag name="KSO_WM_TAG_VERSION" val="1.0"/>
  <p:tag name="KSO_WM_SLIDE_ID" val="custom160526_10"/>
  <p:tag name="KSO_WM_SLIDE_INDEX" val="10"/>
  <p:tag name="KSO_WM_SLIDE_ITEM_CNT" val="5"/>
  <p:tag name="KSO_WM_SLIDE_LAYOUT" val="l_a"/>
  <p:tag name="KSO_WM_SLIDE_LAYOUT_CNT" val="1_1"/>
  <p:tag name="KSO_WM_SLIDE_TYPE" val="contents"/>
  <p:tag name="KSO_WM_BEAUTIFY_FLAG" val="#wm#"/>
  <p:tag name="KSO_WM_DIAGRAM_GROUP_CODE" val="l1-1"/>
  <p:tag name="KSO_WM_SLIDE_SUBTYPE" val="diag"/>
</p:tagLst>
</file>

<file path=ppt/tags/tag3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d"/>
  <p:tag name="KSO_WM_UNIT_INDEX" val="1"/>
  <p:tag name="KSO_WM_UNIT_ID" val="custom16052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7*426"/>
  <p:tag name="KSO_WM_SLIDE_SUBTYPE" val="picTxt"/>
</p:tagLst>
</file>

<file path=ppt/tags/tag38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2"/>
  <p:tag name="KSO_WM_UNIT_ID" val="custom160526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4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4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4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2"/>
  <p:tag name="KSO_WM_UNIT_ID" val="custom160526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4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48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b"/>
  <p:tag name="KSO_WM_UNIT_INDEX" val="1"/>
  <p:tag name="KSO_WM_UNIT_ID" val="custom160526_1*b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0"/>
  <p:tag name="KSO_WM_SLIDE_SIZE" val="715*419"/>
  <p:tag name="KSO_WM_SLIDE_SUBTYPE" val="picTxt"/>
</p:tagLst>
</file>

<file path=ppt/tags/tag5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53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5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5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d"/>
  <p:tag name="KSO_WM_UNIT_INDEX" val="1"/>
  <p:tag name="KSO_WM_UNIT_ID" val="custom16052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EMPLATE_THUMBS_INDEX" val="1、4、5、10、12、15、22、25、26、27、28、29、30、31、32、"/>
  <p:tag name="KSO_WM_TEMPLATE_CATEGORY" val="custom"/>
  <p:tag name="KSO_WM_TEMPLATE_INDEX" val="160526"/>
  <p:tag name="KSO_WM_TAG_VERSION" val="1.0"/>
  <p:tag name="KSO_WM_SLIDE_ID" val="custom16052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6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7*426"/>
  <p:tag name="KSO_WM_SLIDE_SUBTYPE" val="picTxt"/>
</p:tagLst>
</file>

<file path=ppt/tags/tag6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63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6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6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d"/>
  <p:tag name="KSO_WM_UNIT_INDEX" val="1"/>
  <p:tag name="KSO_WM_UNIT_ID" val="custom16052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10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UNIT_PRESET_TEXT" val="目录"/>
</p:tagLst>
</file>

<file path=ppt/tags/tag70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7*426"/>
  <p:tag name="KSO_WM_SLIDE_SUBTYPE" val="picTxt"/>
</p:tagLst>
</file>

<file path=ppt/tags/tag71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d"/>
  <p:tag name="KSO_WM_UNIT_INDEX" val="1"/>
  <p:tag name="KSO_WM_UNIT_ID" val="custom16052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73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7*426"/>
  <p:tag name="KSO_WM_SLIDE_SUBTYPE" val="picTxt"/>
</p:tagLst>
</file>

<file path=ppt/tags/tag75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6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1"/>
  <p:tag name="KSO_WM_UNIT_ID" val="custom160526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77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f"/>
  <p:tag name="KSO_WM_UNIT_INDEX" val="2"/>
  <p:tag name="KSO_WM_UNIT_ID" val="custom160526_3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100"/>
</p:tagLst>
</file>

<file path=ppt/tags/tag78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SLIDE_ID" val="custom16052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3"/>
  <p:tag name="KSO_WM_SLIDE_SIZE" val="828*342"/>
  <p:tag name="KSO_WM_SLIDE_SUBTYPE" val="pureTxt"/>
</p:tagLst>
</file>

<file path=ppt/tags/tag7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KSO_WM_UNIT_TYPE" val="a"/>
  <p:tag name="KSO_WM_UNIT_INDEX" val="1"/>
  <p:tag name="KSO_WM_UNIT_ID" val="custom160526_32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 YOU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26_10*i*1"/>
  <p:tag name="KSO_WM_TEMPLATE_CATEGORY" val="custom"/>
  <p:tag name="KSO_WM_TEMPLATE_INDEX" val="160526"/>
  <p:tag name="KSO_WM_UNIT_INDEX" val="1"/>
</p:tagLst>
</file>

<file path=ppt/tags/tag80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26"/>
  <p:tag name="KSO_WM_TAG_VERSION" val="1.0"/>
  <p:tag name="KSO_WM_SLIDE_ID" val="custom160526_32"/>
  <p:tag name="KSO_WM_SLIDE_INDEX" val="32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160526"/>
  <p:tag name="KSO_WM_TAG_VERSION" val="1.0"/>
  <p:tag name="KSO_WM_BEAUTIFY_FLAG" val="#wm#"/>
  <p:tag name="MH" val="20151027171031"/>
  <p:tag name="MH_LIBRARY" val="CONTENTS"/>
  <p:tag name="MH_TYPE" val="OTHERS"/>
  <p:tag name="ID" val="553533"/>
  <p:tag name="KSO_WM_UNIT_TYPE" val="l_i"/>
  <p:tag name="KSO_WM_UNIT_INDEX" val="1_1"/>
  <p:tag name="KSO_WM_UNIT_ID" val="custom160526_10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160526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1889D9"/>
      </a:accent1>
      <a:accent2>
        <a:srgbClr val="4BB4CD"/>
      </a:accent2>
      <a:accent3>
        <a:srgbClr val="547C8E"/>
      </a:accent3>
      <a:accent4>
        <a:srgbClr val="BB964D"/>
      </a:accent4>
      <a:accent5>
        <a:srgbClr val="66C8BC"/>
      </a:accent5>
      <a:accent6>
        <a:srgbClr val="666699"/>
      </a:accent6>
      <a:hlink>
        <a:srgbClr val="8C2D9F"/>
      </a:hlink>
      <a:folHlink>
        <a:srgbClr val="FF0066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134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幼圆</vt:lpstr>
      <vt:lpstr>Arial Narrow</vt:lpstr>
      <vt:lpstr>1_Office 主题</vt:lpstr>
      <vt:lpstr>LOREM IPSUM DOLOR</vt:lpstr>
      <vt:lpstr>PowerPoint 演示文稿</vt:lpstr>
      <vt:lpstr>LOREM IPSUM DOLOR</vt:lpstr>
      <vt:lpstr>Git</vt:lpstr>
      <vt:lpstr>Git vs. Subversion</vt:lpstr>
      <vt:lpstr>管理文件 vs. 管理变化</vt:lpstr>
      <vt:lpstr>PowerPoint 演示文稿</vt:lpstr>
      <vt:lpstr>Git vs. Subversion</vt:lpstr>
      <vt:lpstr>工作区 vs. 暂存区</vt:lpstr>
      <vt:lpstr>Git 简介</vt:lpstr>
      <vt:lpstr>工作区 vs. 暂存区</vt:lpstr>
      <vt:lpstr>本地仓库 vs. 远程仓库</vt:lpstr>
      <vt:lpstr>Git 使用场景</vt:lpstr>
      <vt:lpstr>Git 分支管理</vt:lpstr>
      <vt:lpstr>LOREM IPSUM DOLOR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Brian</cp:lastModifiedBy>
  <cp:revision>22</cp:revision>
  <dcterms:created xsi:type="dcterms:W3CDTF">2019-03-01T01:34:23Z</dcterms:created>
  <dcterms:modified xsi:type="dcterms:W3CDTF">2019-03-01T03:28:28Z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