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FA82A-E867-84A8-0DF9-7AE3B4F5F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FA3D5-DAC4-4770-D06F-0A09040F3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99EAC-A074-1E0E-9F9A-8343272C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EBA13-1524-DF64-1AD4-AF9D2D6F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C9836-4629-E2CF-83A0-631BA497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1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EC554-78EE-BC00-3819-C69289FB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31F1C-E8A7-45DF-58EA-F11A1819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7AB7D-5014-EDD4-1C1B-245F6362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EE44B-9DAE-8259-7A30-BB95ED0D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902D2-598B-391C-3282-8075D8CF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2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80FF9A-13CE-5B5E-1F9E-735F1EAF8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CE384F-10E4-F5ED-DAAB-A241A0A3E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380B3-85E0-CBEE-62E9-CA66B40D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37DBF-815C-3BB2-7F46-AF5171D6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15824-09A0-DF90-1611-CD329EF9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8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CED8A-BEBE-F969-C86A-7BB815B5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55428-49A5-006D-E532-1230346B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3C4A8-45CD-ABAB-9697-248D7A4C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E88DB-FD6C-BA01-B2EB-5A4CC96D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2DDEA-9511-9EA9-C920-47B38A72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3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8EDF6-B208-D66E-E55C-BEE72CB0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38815-37FE-9E0D-AA0D-3B4115D1E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A7824-81DE-5139-9428-56290F06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B6631-138F-4B5B-8451-2052A649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0DAF7-33E6-F357-BED3-8E52A886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6F447-8069-2DC2-25BB-BE726FB6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25B91-AAB2-D09B-E4B5-4FE91A4EE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06B945-BDEE-71B4-A0D2-86599461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87F68-1795-F019-71DB-78258EA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D534B-98CB-18C9-9A91-3A7586BD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0F274-9B9C-19E6-93AF-A87B48FC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D3FB4-60D0-3246-DD33-ABDFC856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20767-19E0-BC81-5778-7CB7CD09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39258F-0B9E-9E35-B855-823F390C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E160A5-E43F-D72A-0F53-4CD77A9E5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5E947-08DA-112B-94D8-F16B138EB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77DA3-A174-03C1-B305-DE5D286C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F9D5DD-A592-BF2D-1C14-7C705028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8E891B-E7CC-C8A5-FD55-852DE4E4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5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41727-3F60-F9BB-4365-F4A4206A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D0AF8-B2C2-00E4-F15E-249CB382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212C21-4176-101A-D499-D080D197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7F67C-4D19-E6DB-E16C-51127A45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2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D3C83-882F-00F3-DAF9-714D941E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BBE6F8-07C1-9DCE-7ED9-9A29E6BB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FBC17B-EE05-FAA7-F121-AEC44147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8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79199-3DDB-2791-A1DF-10E811CE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73A51-C0C2-3EE0-BFCC-A4E60391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7A57F-6317-673A-CFB0-179AFAC4C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E22C0-5643-374D-A562-D2C14EE8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90742-058C-67C2-44D9-8775377F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28A0F-DF49-34B9-E1CD-142B08B9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626AF-77E7-7E32-B075-B4351D15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BD3D25-42A7-FB36-39D1-2F81E7659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036E15-9B51-46E6-15FF-53C03DCB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9F1D5-6D22-65F6-9C70-15836B81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B554B-A2ED-8935-FB36-FAE1D27F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EACEA-BC32-F550-C1C1-A70C382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1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580235-4027-9534-2C2F-C62384C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5412F-3D7A-8008-7182-623E06C47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E7AD8-2678-D3B4-428E-0086D5D4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63126-1BF0-49B4-A2C0-7DCAD8BF93B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A300A-E353-FCF8-CD59-E783F3D12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752C5-96F7-2B81-FD44-61C02D722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0E5A-9EF7-6CC3-9902-D2521A8B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一种使用混合</a:t>
            </a:r>
            <a:r>
              <a:rPr lang="en-US" altLang="zh-CN" dirty="0"/>
              <a:t>p-SOT-MTJ/GAA-CNTFET</a:t>
            </a:r>
            <a:r>
              <a:rPr lang="zh-CN" altLang="en-US" dirty="0"/>
              <a:t>的高吞吐量嵌入式</a:t>
            </a:r>
            <a:r>
              <a:rPr lang="en-US" altLang="zh-CN" dirty="0"/>
              <a:t>MRAM</a:t>
            </a:r>
            <a:r>
              <a:rPr lang="zh-CN" altLang="en-US" dirty="0"/>
              <a:t>计算方案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7DD25C0-923D-F78D-3C66-7FD342F5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844" y="2506662"/>
            <a:ext cx="10116312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１、硅基</a:t>
            </a:r>
            <a:r>
              <a:rPr lang="en-US" altLang="zh-CN" dirty="0"/>
              <a:t>CMOS</a:t>
            </a:r>
            <a:r>
              <a:rPr lang="zh-CN" altLang="en-US" dirty="0"/>
              <a:t>晶体管接近物理极限（短沟道效应、漏电流增加），传统架构因内存与计算单元分离导致“冯</a:t>
            </a:r>
            <a:r>
              <a:rPr lang="en-US" altLang="zh-CN" dirty="0"/>
              <a:t>·</a:t>
            </a:r>
            <a:r>
              <a:rPr lang="zh-CN" altLang="en-US" dirty="0"/>
              <a:t>诺依曼瓶颈”。</a:t>
            </a:r>
          </a:p>
          <a:p>
            <a:pPr marL="0" indent="0">
              <a:buNone/>
            </a:pPr>
            <a:r>
              <a:rPr lang="zh-CN" altLang="en-US" dirty="0"/>
              <a:t>２、大量频繁的内存访问任务由于冯</a:t>
            </a:r>
            <a:r>
              <a:rPr lang="en-US" altLang="zh-CN" dirty="0"/>
              <a:t>·</a:t>
            </a:r>
            <a:r>
              <a:rPr lang="zh-CN" altLang="en-US" dirty="0"/>
              <a:t>诺依曼瓶颈限制了人工智能芯片的能效，这一问题在智能手表、手机和无线耳机等资源受限设备中尤为突出。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３、内存计算（</a:t>
            </a:r>
            <a:r>
              <a:rPr lang="en-US" altLang="zh-CN" dirty="0"/>
              <a:t>CIM</a:t>
            </a:r>
            <a:r>
              <a:rPr lang="zh-CN" altLang="en-US" dirty="0"/>
              <a:t>）通过减少数据迁移降低功耗和延迟，但现有硅基</a:t>
            </a:r>
            <a:r>
              <a:rPr lang="en-US" altLang="zh-CN" dirty="0"/>
              <a:t>CIM</a:t>
            </a:r>
            <a:r>
              <a:rPr lang="zh-CN" altLang="en-US" dirty="0"/>
              <a:t>方案性能受限。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28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BB90-BC74-31E6-960E-A4FD1D60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GAA-CNTFET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9C44FA-8D67-A794-716A-D416E7533515}"/>
              </a:ext>
            </a:extLst>
          </p:cNvPr>
          <p:cNvSpPr txBox="1"/>
          <p:nvPr/>
        </p:nvSpPr>
        <p:spPr>
          <a:xfrm>
            <a:off x="631421" y="2051073"/>
            <a:ext cx="8122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GAA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：这是指栅极（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Gate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）完全环绕在沟道（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Channel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）周围的设计。传统的金属氧化物半导体场效应晶体管（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MOSFET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）通常只有栅极在沟道的顶部，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GAA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设计则将栅极包裹在沟道的四周，这样可以提高栅控效应（即栅极对沟道电流的控制能力），从而改善器件的性能并降低功耗。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CNT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：碳纳米管是一种由碳原子组成的微小管状结构，具有非常优秀的电学、热学和机械特性。碳纳米管的优异导电性使得它们可以作为沟道材料。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GAA-CNTFET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 ：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更好的电流控制：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GAA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结构可以显著增强栅极对电流的控制。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更低的功耗：由于碳纳米管具有极低的电阻和高导电性，使用它们可以减少能量损失。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更小的尺寸：碳纳米管具有非常小的尺寸，使得这种器件可以在更小的尺度上工作。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C797BD-64F0-B03D-FA74-EB9AF90C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677" y="2451290"/>
            <a:ext cx="2598902" cy="318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1F8C9-F714-A94A-715E-C5E94F3C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提出的结构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FC04D5-25EE-C0DC-796C-2B696661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474C2D-D0B0-FA08-9898-2224A00E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0684"/>
            <a:ext cx="12192000" cy="51973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B2449F9-7EB1-7599-6C8A-D684F49E7989}"/>
              </a:ext>
            </a:extLst>
          </p:cNvPr>
          <p:cNvSpPr txBox="1"/>
          <p:nvPr/>
        </p:nvSpPr>
        <p:spPr>
          <a:xfrm>
            <a:off x="4192438" y="0"/>
            <a:ext cx="799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在存储模式下，读取功能通过单端预充电灵敏放大器实现。在</a:t>
            </a:r>
            <a:r>
              <a:rPr lang="en-US" altLang="zh-CN" sz="2400" dirty="0"/>
              <a:t>CIM</a:t>
            </a:r>
            <a:r>
              <a:rPr lang="zh-CN" altLang="en-US" sz="2400" dirty="0"/>
              <a:t>模式下，可以实现布尔逻辑的全阵列原位恢复以及半加器</a:t>
            </a:r>
            <a:r>
              <a:rPr lang="en-US" altLang="zh-CN" sz="2400" dirty="0"/>
              <a:t>/</a:t>
            </a:r>
            <a:r>
              <a:rPr lang="zh-CN" altLang="en-US" sz="2400" dirty="0"/>
              <a:t>全加器功能，其中全加器基于半加器的逻辑实现。</a:t>
            </a:r>
          </a:p>
        </p:txBody>
      </p:sp>
    </p:spTree>
    <p:extLst>
      <p:ext uri="{BB962C8B-B14F-4D97-AF65-F5344CB8AC3E}">
        <p14:creationId xmlns:p14="http://schemas.microsoft.com/office/powerpoint/2010/main" val="211547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EE680-9E7F-A225-1129-BC563ACD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使用该结构的优点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8FA763-9451-553F-CEAA-78501C4D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96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2400" dirty="0"/>
              <a:t>可以使用</a:t>
            </a:r>
            <a:r>
              <a:rPr lang="en-US" altLang="zh-CN" sz="2400" dirty="0"/>
              <a:t>p-SOT-MTJ/GAA-CNTFET </a:t>
            </a:r>
            <a:r>
              <a:rPr lang="zh-CN" altLang="en-US" sz="2400" dirty="0"/>
              <a:t>和 </a:t>
            </a:r>
            <a:r>
              <a:rPr lang="en-US" altLang="zh-CN" sz="2400" dirty="0"/>
              <a:t>14 </a:t>
            </a:r>
            <a:r>
              <a:rPr lang="zh-CN" altLang="en-US" sz="2400" dirty="0"/>
              <a:t>纳米 </a:t>
            </a:r>
            <a:r>
              <a:rPr lang="en-US" altLang="zh-CN" sz="2400" dirty="0" err="1"/>
              <a:t>FinFET</a:t>
            </a:r>
            <a:r>
              <a:rPr lang="en-US" altLang="zh-CN" sz="2400" dirty="0"/>
              <a:t>/p-SOT-MTJ </a:t>
            </a:r>
            <a:r>
              <a:rPr lang="zh-CN" altLang="en-US" sz="2400" dirty="0"/>
              <a:t>技术实现 </a:t>
            </a:r>
            <a:r>
              <a:rPr lang="en-US" altLang="zh-CN" sz="2400" dirty="0"/>
              <a:t>16Kb </a:t>
            </a:r>
            <a:r>
              <a:rPr lang="zh-CN" altLang="en-US" sz="2400" dirty="0"/>
              <a:t>磁随机存取存 储器</a:t>
            </a:r>
            <a:r>
              <a:rPr lang="en-US" altLang="zh-CN" sz="2400" dirty="0"/>
              <a:t>(MRAM)</a:t>
            </a:r>
            <a:r>
              <a:rPr lang="zh-CN" altLang="en-US" sz="2400" dirty="0"/>
              <a:t>。与</a:t>
            </a:r>
            <a:r>
              <a:rPr lang="en-US" altLang="zh-CN" sz="2400" dirty="0"/>
              <a:t>14</a:t>
            </a:r>
            <a:r>
              <a:rPr lang="zh-CN" altLang="en-US" sz="2400" dirty="0"/>
              <a:t>纳米</a:t>
            </a:r>
            <a:r>
              <a:rPr lang="en-US" altLang="zh-CN" sz="2400" dirty="0" err="1"/>
              <a:t>FinFET</a:t>
            </a:r>
            <a:r>
              <a:rPr lang="en-US" altLang="zh-CN" sz="2400" dirty="0"/>
              <a:t>/p-SOT-MTJ</a:t>
            </a:r>
            <a:r>
              <a:rPr lang="zh-CN" altLang="en-US" sz="2400" dirty="0"/>
              <a:t>同类产品相比，所提出的基于</a:t>
            </a:r>
            <a:r>
              <a:rPr lang="en-US" altLang="zh-CN" sz="2400" dirty="0"/>
              <a:t>p-SOT-MTJ/GAA-CNTFET</a:t>
            </a:r>
            <a:r>
              <a:rPr lang="zh-CN" altLang="en-US" sz="2400" dirty="0"/>
              <a:t>的存内计算</a:t>
            </a:r>
            <a:r>
              <a:rPr lang="en-US" altLang="zh-CN" sz="2400" dirty="0"/>
              <a:t>(CIM)</a:t>
            </a:r>
            <a:r>
              <a:rPr lang="zh-CN" altLang="en-US" sz="2400" dirty="0"/>
              <a:t>宏单元在读写和计算操作方面表现出更好的性能。 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en-US" altLang="zh-CN" sz="2400" dirty="0"/>
              <a:t>3T1M</a:t>
            </a:r>
            <a:r>
              <a:rPr lang="zh-CN" altLang="en-US" sz="2400" dirty="0"/>
              <a:t>单元实现了全阵列布尔逻辑运算，并在一个计算周期内原位存储运算结果，从而无需额外的存储空间和外围电路。 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所提出的电路可以通过改变位线</a:t>
            </a:r>
            <a:r>
              <a:rPr lang="en-US" altLang="zh-CN" sz="2400" dirty="0"/>
              <a:t>(BL)</a:t>
            </a:r>
            <a:r>
              <a:rPr lang="zh-CN" altLang="en-US" sz="2400" dirty="0"/>
              <a:t>编码模式来支持全阵列半加器运算。基于半加器运算，所提出的结构使用更少的器件和周期来实现全加器运算。</a:t>
            </a:r>
          </a:p>
        </p:txBody>
      </p:sp>
    </p:spTree>
    <p:extLst>
      <p:ext uri="{BB962C8B-B14F-4D97-AF65-F5344CB8AC3E}">
        <p14:creationId xmlns:p14="http://schemas.microsoft.com/office/powerpoint/2010/main" val="262938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DCBA5-F3AE-9E70-4AFC-B5D8B38D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存储模式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F88C9A-D2F9-252F-744F-382CB689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518"/>
            <a:ext cx="8482688" cy="53834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F00F0F-075C-37C7-4C89-B8ABF9AE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52"/>
          <a:stretch/>
        </p:blipFill>
        <p:spPr>
          <a:xfrm>
            <a:off x="8223849" y="0"/>
            <a:ext cx="3968151" cy="3142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DD2EC2-4208-FC4E-8857-2EB47AF78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123" y="3076754"/>
            <a:ext cx="3452442" cy="37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0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0CD1D-8C84-7035-3871-2ECF1023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CIM</a:t>
            </a:r>
            <a:r>
              <a:rPr lang="zh-CN" altLang="en-US" dirty="0"/>
              <a:t>模式</a:t>
            </a:r>
            <a:r>
              <a:rPr lang="en-US" altLang="zh-CN" dirty="0"/>
              <a:t>(</a:t>
            </a:r>
            <a:r>
              <a:rPr lang="zh-CN" altLang="en-US" dirty="0"/>
              <a:t>普通计算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C717A3-20E6-9279-2EE7-07F70BAF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166"/>
            <a:ext cx="6345798" cy="45748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8F4FC7-2811-5B6B-BC5A-95C0A74F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24" y="1129458"/>
            <a:ext cx="5946475" cy="572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E3711-E7C4-4117-19C8-903914146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69023-996C-020F-16BD-FB5E45FD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CIM</a:t>
            </a:r>
            <a:r>
              <a:rPr lang="zh-CN" altLang="en-US" dirty="0"/>
              <a:t>模式</a:t>
            </a:r>
            <a:r>
              <a:rPr lang="en-US" altLang="zh-CN" dirty="0"/>
              <a:t>(</a:t>
            </a:r>
            <a:r>
              <a:rPr lang="zh-CN" altLang="en-US" dirty="0"/>
              <a:t>半加器和全加器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9C52AC-31F4-85F9-4EE8-BC5AC8385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151"/>
            <a:ext cx="5016459" cy="59378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F70FFE-B6E4-82F3-3854-920C85FD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337" y="0"/>
            <a:ext cx="4956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4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495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一种使用混合p-SOT-MTJ/GAA-CNTFET的高吞吐量嵌入式MRAM计算方案</vt:lpstr>
      <vt:lpstr>GAA-CNTFET</vt:lpstr>
      <vt:lpstr>提出的结构</vt:lpstr>
      <vt:lpstr>使用该结构的优点</vt:lpstr>
      <vt:lpstr>存储模式</vt:lpstr>
      <vt:lpstr>CIM模式(普通计算)</vt:lpstr>
      <vt:lpstr>CIM模式(半加器和全加器)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秋旸 徐</dc:creator>
  <cp:lastModifiedBy>秋旸 徐</cp:lastModifiedBy>
  <cp:revision>8</cp:revision>
  <dcterms:created xsi:type="dcterms:W3CDTF">2024-12-25T08:48:50Z</dcterms:created>
  <dcterms:modified xsi:type="dcterms:W3CDTF">2025-02-15T16:43:22Z</dcterms:modified>
</cp:coreProperties>
</file>