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4" r:id="rId7"/>
    <p:sldId id="263"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FA82A-E867-84A8-0DF9-7AE3B4F5F0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FFA3D5-DAC4-4770-D06F-0A09040F3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E99EAC-A074-1E0E-9F9A-8343272C194C}"/>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60FEBA13-1524-DF64-1AD4-AF9D2D6F3E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4C9836-4629-E2CF-83A0-631BA497F1EA}"/>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376431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EC554-78EE-BC00-3819-C69289FBDD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131F1C-E8A7-45DF-58EA-F11A181948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17AB7D-5014-EDD4-1C1B-245F63628DFB}"/>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292EE44B-9DAE-8259-7A30-BB95ED0D90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3902D2-598B-391C-3282-8075D8CFD276}"/>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16349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80FF9A-13CE-5B5E-1F9E-735F1EAF86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CE384F-10E4-F5ED-DAAB-A241A0A3E5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4380B3-85E0-CBEE-62E9-CA66B40D32D1}"/>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8B237DBF-815C-3BB2-7F46-AF5171D6C9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815824-09A0-DF90-1611-CD329EF9AB01}"/>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288368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CED8A-BEBE-F969-C86A-7BB815B58C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455428-49A5-006D-E532-1230346B59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F3C4A8-45CD-ABAB-9697-248D7A4C5706}"/>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FA0E88DB-FD6C-BA01-B2EB-5A4CC96DE5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2DDEA-9511-9EA9-C920-47B38A72A18D}"/>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310835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8EDF6-B208-D66E-E55C-BEE72CB07E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B38815-37FE-9E0D-AA0D-3B4115D1E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2A7824-81DE-5139-9428-56290F065145}"/>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902B6631-138F-4B5B-8451-2052A649F7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70DAF7-33E6-F357-BED3-8E52A886EE57}"/>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111651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6F447-8069-2DC2-25BB-BE726FB62A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625B91-AAB2-D09B-E4B5-4FE91A4EE0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06B945-BDEE-71B4-A0D2-8659946120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887F68-1795-F019-71DB-78258EA8236C}"/>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6" name="页脚占位符 5">
            <a:extLst>
              <a:ext uri="{FF2B5EF4-FFF2-40B4-BE49-F238E27FC236}">
                <a16:creationId xmlns:a16="http://schemas.microsoft.com/office/drawing/2014/main" id="{2F4D534B-98CB-18C9-9A91-3A7586BD2A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40F274-9B9C-19E6-93AF-A87B48FCC2E9}"/>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12851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D3FB4-60D0-3246-DD33-ABDFC8568B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D20767-19E0-BC81-5778-7CB7CD09C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39258F-0B9E-9E35-B855-823F390CE3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FE160A5-E43F-D72A-0F53-4CD77A9E5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B5E947-08DA-112B-94D8-F16B138EB70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F77DA3-A174-03C1-B305-DE5D286C6356}"/>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8" name="页脚占位符 7">
            <a:extLst>
              <a:ext uri="{FF2B5EF4-FFF2-40B4-BE49-F238E27FC236}">
                <a16:creationId xmlns:a16="http://schemas.microsoft.com/office/drawing/2014/main" id="{B4F9D5DD-A592-BF2D-1C14-7C70502817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8E891B-E7CC-C8A5-FD55-852DE4E4BF09}"/>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3263955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41727-3F60-F9BB-4365-F4A4206ABE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9D0AF8-B2C2-00E4-F15E-249CB382E3BF}"/>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4" name="页脚占位符 3">
            <a:extLst>
              <a:ext uri="{FF2B5EF4-FFF2-40B4-BE49-F238E27FC236}">
                <a16:creationId xmlns:a16="http://schemas.microsoft.com/office/drawing/2014/main" id="{29212C21-4176-101A-D499-D080D197F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47F67C-4D19-E6DB-E16C-51127A455621}"/>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288882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9D3C83-882F-00F3-DAF9-714D941E2D57}"/>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3" name="页脚占位符 2">
            <a:extLst>
              <a:ext uri="{FF2B5EF4-FFF2-40B4-BE49-F238E27FC236}">
                <a16:creationId xmlns:a16="http://schemas.microsoft.com/office/drawing/2014/main" id="{16BBE6F8-07C1-9DCE-7ED9-9A29E6BBD4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FBC17B-EE05-FAA7-F121-AEC44147DD69}"/>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415878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79199-3DDB-2791-A1DF-10E811CE93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B73A51-C0C2-3EE0-BFCC-A4E603912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27A57F-6317-673A-CFB0-179AFAC4C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9E22C0-5643-374D-A562-D2C14EE88002}"/>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6" name="页脚占位符 5">
            <a:extLst>
              <a:ext uri="{FF2B5EF4-FFF2-40B4-BE49-F238E27FC236}">
                <a16:creationId xmlns:a16="http://schemas.microsoft.com/office/drawing/2014/main" id="{FCB90742-058C-67C2-44D9-8775377F49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628A0F-DF49-34B9-E1CD-142B08B9319F}"/>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2241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26AF-77E7-7E32-B075-B4351D1586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BD3D25-42A7-FB36-39D1-2F81E76594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036E15-9B51-46E6-15FF-53C03DCB2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99F1D5-6D22-65F6-9C70-15836B81BDF5}"/>
              </a:ext>
            </a:extLst>
          </p:cNvPr>
          <p:cNvSpPr>
            <a:spLocks noGrp="1"/>
          </p:cNvSpPr>
          <p:nvPr>
            <p:ph type="dt" sz="half" idx="10"/>
          </p:nvPr>
        </p:nvSpPr>
        <p:spPr/>
        <p:txBody>
          <a:bodyPr/>
          <a:lstStyle/>
          <a:p>
            <a:fld id="{72863126-1BF0-49B4-A2C0-7DCAD8BF93B3}" type="datetimeFigureOut">
              <a:rPr lang="zh-CN" altLang="en-US" smtClean="0"/>
              <a:t>2024/12/27</a:t>
            </a:fld>
            <a:endParaRPr lang="zh-CN" altLang="en-US"/>
          </a:p>
        </p:txBody>
      </p:sp>
      <p:sp>
        <p:nvSpPr>
          <p:cNvPr id="6" name="页脚占位符 5">
            <a:extLst>
              <a:ext uri="{FF2B5EF4-FFF2-40B4-BE49-F238E27FC236}">
                <a16:creationId xmlns:a16="http://schemas.microsoft.com/office/drawing/2014/main" id="{564B554B-A2ED-8935-FB36-FAE1D27F9A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FEACEA-BC32-F550-C1C1-A70C382BD840}"/>
              </a:ext>
            </a:extLst>
          </p:cNvPr>
          <p:cNvSpPr>
            <a:spLocks noGrp="1"/>
          </p:cNvSpPr>
          <p:nvPr>
            <p:ph type="sldNum" sz="quarter" idx="12"/>
          </p:nvPr>
        </p:nvSpPr>
        <p:spPr/>
        <p:txBody>
          <a:body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92761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580235-4027-9534-2C2F-C62384CE1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C5412F-3D7A-8008-7182-623E06C47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AE7AD8-2678-D3B4-428E-0086D5D4B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63126-1BF0-49B4-A2C0-7DCAD8BF93B3}" type="datetimeFigureOut">
              <a:rPr lang="zh-CN" altLang="en-US" smtClean="0"/>
              <a:t>2024/12/27</a:t>
            </a:fld>
            <a:endParaRPr lang="zh-CN" altLang="en-US"/>
          </a:p>
        </p:txBody>
      </p:sp>
      <p:sp>
        <p:nvSpPr>
          <p:cNvPr id="5" name="页脚占位符 4">
            <a:extLst>
              <a:ext uri="{FF2B5EF4-FFF2-40B4-BE49-F238E27FC236}">
                <a16:creationId xmlns:a16="http://schemas.microsoft.com/office/drawing/2014/main" id="{2FFA300A-E353-FCF8-CD59-E783F3D12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6752C5-96F7-2B81-FD44-61C02D722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14A6D-6D57-4115-B907-C08276EDA69D}" type="slidenum">
              <a:rPr lang="zh-CN" altLang="en-US" smtClean="0"/>
              <a:t>‹#›</a:t>
            </a:fld>
            <a:endParaRPr lang="zh-CN" altLang="en-US"/>
          </a:p>
        </p:txBody>
      </p:sp>
    </p:spTree>
    <p:extLst>
      <p:ext uri="{BB962C8B-B14F-4D97-AF65-F5344CB8AC3E}">
        <p14:creationId xmlns:p14="http://schemas.microsoft.com/office/powerpoint/2010/main" val="241021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9BE2E-FB92-FA19-E949-E06E06AE1899}"/>
              </a:ext>
            </a:extLst>
          </p:cNvPr>
          <p:cNvSpPr>
            <a:spLocks noGrp="1"/>
          </p:cNvSpPr>
          <p:nvPr>
            <p:ph type="title"/>
          </p:nvPr>
        </p:nvSpPr>
        <p:spPr>
          <a:xfrm>
            <a:off x="0" y="0"/>
            <a:ext cx="10515600" cy="1325563"/>
          </a:xfrm>
        </p:spPr>
        <p:txBody>
          <a:bodyPr/>
          <a:lstStyle/>
          <a:p>
            <a:r>
              <a:rPr lang="zh-CN" altLang="en-US" dirty="0"/>
              <a:t>整体目标：确定</a:t>
            </a:r>
            <a:r>
              <a:rPr lang="en-US" altLang="zh-CN" dirty="0"/>
              <a:t>VSA</a:t>
            </a:r>
            <a:r>
              <a:rPr lang="zh-CN" altLang="en-US" dirty="0"/>
              <a:t>的启动时间</a:t>
            </a:r>
          </a:p>
        </p:txBody>
      </p:sp>
      <p:pic>
        <p:nvPicPr>
          <p:cNvPr id="5" name="图片 4">
            <a:extLst>
              <a:ext uri="{FF2B5EF4-FFF2-40B4-BE49-F238E27FC236}">
                <a16:creationId xmlns:a16="http://schemas.microsoft.com/office/drawing/2014/main" id="{C75DFCF8-6EAA-3CDC-1141-E2A64D925678}"/>
              </a:ext>
            </a:extLst>
          </p:cNvPr>
          <p:cNvPicPr>
            <a:picLocks noChangeAspect="1"/>
          </p:cNvPicPr>
          <p:nvPr/>
        </p:nvPicPr>
        <p:blipFill>
          <a:blip r:embed="rId2"/>
          <a:stretch>
            <a:fillRect/>
          </a:stretch>
        </p:blipFill>
        <p:spPr>
          <a:xfrm>
            <a:off x="1190445" y="980506"/>
            <a:ext cx="9397042" cy="5155081"/>
          </a:xfrm>
          <a:prstGeom prst="rect">
            <a:avLst/>
          </a:prstGeom>
        </p:spPr>
      </p:pic>
      <p:sp>
        <p:nvSpPr>
          <p:cNvPr id="6" name="文本框 5">
            <a:extLst>
              <a:ext uri="{FF2B5EF4-FFF2-40B4-BE49-F238E27FC236}">
                <a16:creationId xmlns:a16="http://schemas.microsoft.com/office/drawing/2014/main" id="{ECFE9034-453B-CAB1-8036-719660BAD77E}"/>
              </a:ext>
            </a:extLst>
          </p:cNvPr>
          <p:cNvSpPr txBox="1"/>
          <p:nvPr/>
        </p:nvSpPr>
        <p:spPr>
          <a:xfrm>
            <a:off x="1984075" y="5904755"/>
            <a:ext cx="8223849" cy="461665"/>
          </a:xfrm>
          <a:prstGeom prst="rect">
            <a:avLst/>
          </a:prstGeom>
          <a:noFill/>
        </p:spPr>
        <p:txBody>
          <a:bodyPr wrap="square" rtlCol="0">
            <a:spAutoFit/>
          </a:bodyPr>
          <a:lstStyle/>
          <a:p>
            <a:r>
              <a:rPr lang="zh-CN" altLang="en-US" sz="2400" dirty="0"/>
              <a:t>图</a:t>
            </a:r>
            <a:r>
              <a:rPr lang="en-US" altLang="zh-CN" sz="2400" dirty="0"/>
              <a:t>(a)</a:t>
            </a:r>
            <a:r>
              <a:rPr lang="zh-CN" altLang="en-US" sz="2400" dirty="0"/>
              <a:t>为</a:t>
            </a:r>
            <a:r>
              <a:rPr lang="en-US" altLang="zh-CN" sz="2400" dirty="0"/>
              <a:t>1T+1MTJ</a:t>
            </a:r>
            <a:r>
              <a:rPr lang="zh-CN" altLang="en-US" sz="2400" dirty="0"/>
              <a:t>情形，图</a:t>
            </a:r>
            <a:r>
              <a:rPr lang="en-US" altLang="zh-CN" sz="2400" dirty="0"/>
              <a:t>(b)</a:t>
            </a:r>
            <a:r>
              <a:rPr lang="zh-CN" altLang="en-US" sz="2400" dirty="0"/>
              <a:t>为</a:t>
            </a:r>
            <a:r>
              <a:rPr lang="en-US" altLang="zh-CN" sz="2400" dirty="0"/>
              <a:t>2T+2MTJ</a:t>
            </a:r>
            <a:r>
              <a:rPr lang="zh-CN" altLang="en-US" sz="2400" dirty="0"/>
              <a:t>情形，本文讨论图</a:t>
            </a:r>
            <a:r>
              <a:rPr lang="en-US" altLang="zh-CN" sz="2400" dirty="0"/>
              <a:t>(b)</a:t>
            </a:r>
            <a:endParaRPr lang="zh-CN" altLang="en-US" sz="2400" dirty="0"/>
          </a:p>
        </p:txBody>
      </p:sp>
    </p:spTree>
    <p:extLst>
      <p:ext uri="{BB962C8B-B14F-4D97-AF65-F5344CB8AC3E}">
        <p14:creationId xmlns:p14="http://schemas.microsoft.com/office/powerpoint/2010/main" val="419046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52662-D1C7-E346-5D3E-4E8CB5C28D39}"/>
              </a:ext>
            </a:extLst>
          </p:cNvPr>
          <p:cNvSpPr>
            <a:spLocks noGrp="1"/>
          </p:cNvSpPr>
          <p:nvPr>
            <p:ph type="title"/>
          </p:nvPr>
        </p:nvSpPr>
        <p:spPr>
          <a:xfrm>
            <a:off x="-1" y="0"/>
            <a:ext cx="11731925" cy="1325563"/>
          </a:xfrm>
        </p:spPr>
        <p:txBody>
          <a:bodyPr/>
          <a:lstStyle/>
          <a:p>
            <a:r>
              <a:rPr lang="zh-CN" altLang="en-US" dirty="0"/>
              <a:t>一般读出方式的问题</a:t>
            </a:r>
            <a:r>
              <a:rPr lang="en-US" altLang="zh-CN" dirty="0"/>
              <a:t>——STT-MRAM</a:t>
            </a:r>
            <a:r>
              <a:rPr lang="zh-CN" altLang="en-US" dirty="0"/>
              <a:t>中的时序</a:t>
            </a:r>
          </a:p>
        </p:txBody>
      </p:sp>
      <p:pic>
        <p:nvPicPr>
          <p:cNvPr id="5" name="图片 4">
            <a:extLst>
              <a:ext uri="{FF2B5EF4-FFF2-40B4-BE49-F238E27FC236}">
                <a16:creationId xmlns:a16="http://schemas.microsoft.com/office/drawing/2014/main" id="{896FB06A-AEAE-F519-7213-6B5FD8E414C7}"/>
              </a:ext>
            </a:extLst>
          </p:cNvPr>
          <p:cNvPicPr>
            <a:picLocks noChangeAspect="1"/>
          </p:cNvPicPr>
          <p:nvPr/>
        </p:nvPicPr>
        <p:blipFill>
          <a:blip r:embed="rId2"/>
          <a:stretch>
            <a:fillRect/>
          </a:stretch>
        </p:blipFill>
        <p:spPr>
          <a:xfrm>
            <a:off x="3119649" y="1040831"/>
            <a:ext cx="9072351" cy="5863176"/>
          </a:xfrm>
          <a:prstGeom prst="rect">
            <a:avLst/>
          </a:prstGeom>
        </p:spPr>
      </p:pic>
      <p:sp>
        <p:nvSpPr>
          <p:cNvPr id="6" name="文本框 5">
            <a:extLst>
              <a:ext uri="{FF2B5EF4-FFF2-40B4-BE49-F238E27FC236}">
                <a16:creationId xmlns:a16="http://schemas.microsoft.com/office/drawing/2014/main" id="{FFDCA8C9-3802-4605-D2AF-0289B248A1FD}"/>
              </a:ext>
            </a:extLst>
          </p:cNvPr>
          <p:cNvSpPr txBox="1"/>
          <p:nvPr/>
        </p:nvSpPr>
        <p:spPr>
          <a:xfrm>
            <a:off x="201283" y="1236453"/>
            <a:ext cx="2852468" cy="5078313"/>
          </a:xfrm>
          <a:prstGeom prst="rect">
            <a:avLst/>
          </a:prstGeom>
          <a:noFill/>
        </p:spPr>
        <p:txBody>
          <a:bodyPr wrap="square" rtlCol="0">
            <a:spAutoFit/>
          </a:bodyPr>
          <a:lstStyle/>
          <a:p>
            <a:r>
              <a:rPr lang="en-US" altLang="zh-CN" dirty="0"/>
              <a:t>1</a:t>
            </a:r>
            <a:r>
              <a:rPr lang="zh-CN" altLang="en-US" dirty="0"/>
              <a:t>、在</a:t>
            </a:r>
            <a:r>
              <a:rPr lang="en-US" altLang="zh-CN" dirty="0"/>
              <a:t>2T+2MTJ</a:t>
            </a:r>
            <a:r>
              <a:rPr lang="zh-CN" altLang="en-US" dirty="0"/>
              <a:t>情况下，</a:t>
            </a:r>
            <a:r>
              <a:rPr lang="en-US" altLang="zh-CN" dirty="0"/>
              <a:t>WL</a:t>
            </a:r>
            <a:r>
              <a:rPr lang="zh-CN" altLang="en-US" dirty="0"/>
              <a:t>激活，</a:t>
            </a:r>
            <a:r>
              <a:rPr lang="en-US" altLang="zh-CN" dirty="0"/>
              <a:t>BL</a:t>
            </a:r>
            <a:r>
              <a:rPr lang="zh-CN" altLang="en-US" dirty="0"/>
              <a:t>和</a:t>
            </a:r>
            <a:r>
              <a:rPr lang="en-US" altLang="zh-CN" dirty="0"/>
              <a:t>BLB</a:t>
            </a:r>
            <a:r>
              <a:rPr lang="zh-CN" altLang="en-US" dirty="0"/>
              <a:t>同时开始放电，</a:t>
            </a:r>
            <a:r>
              <a:rPr lang="en-US" altLang="zh-CN" dirty="0"/>
              <a:t> </a:t>
            </a:r>
            <a:r>
              <a:rPr lang="zh-CN" altLang="en-US" dirty="0"/>
              <a:t>然而由于</a:t>
            </a:r>
            <a:r>
              <a:rPr lang="en-US" altLang="zh-CN" dirty="0"/>
              <a:t>BL</a:t>
            </a:r>
            <a:r>
              <a:rPr lang="zh-CN" altLang="en-US" dirty="0"/>
              <a:t>和</a:t>
            </a:r>
            <a:r>
              <a:rPr lang="en-US" altLang="zh-CN" dirty="0"/>
              <a:t>BLB</a:t>
            </a:r>
            <a:r>
              <a:rPr lang="zh-CN" altLang="en-US" dirty="0"/>
              <a:t>连接不同</a:t>
            </a:r>
            <a:r>
              <a:rPr lang="en-US" altLang="zh-CN" dirty="0"/>
              <a:t>MTJ</a:t>
            </a:r>
            <a:r>
              <a:rPr lang="zh-CN" altLang="en-US" dirty="0"/>
              <a:t>，所以放电速度不同。</a:t>
            </a:r>
            <a:endParaRPr lang="en-US" altLang="zh-CN" dirty="0"/>
          </a:p>
          <a:p>
            <a:r>
              <a:rPr lang="en-US" altLang="zh-CN" dirty="0"/>
              <a:t>2</a:t>
            </a:r>
            <a:r>
              <a:rPr lang="zh-CN" altLang="en-US" dirty="0"/>
              <a:t>、在</a:t>
            </a:r>
            <a:r>
              <a:rPr lang="en-US" altLang="zh-CN" dirty="0"/>
              <a:t>phase1</a:t>
            </a:r>
            <a:r>
              <a:rPr lang="zh-CN" altLang="en-US" dirty="0"/>
              <a:t>，读测正确与否取决于</a:t>
            </a:r>
            <a:r>
              <a:rPr lang="en-US" altLang="zh-CN" dirty="0"/>
              <a:t>VSA</a:t>
            </a:r>
            <a:r>
              <a:rPr lang="zh-CN" altLang="en-US" dirty="0"/>
              <a:t>的偏移电压，</a:t>
            </a:r>
            <a:r>
              <a:rPr lang="en-US" altLang="zh-CN" dirty="0" err="1"/>
              <a:t>V</a:t>
            </a:r>
            <a:r>
              <a:rPr lang="en-US" altLang="zh-CN" baseline="-25000" dirty="0" err="1"/>
              <a:t>offset</a:t>
            </a:r>
            <a:r>
              <a:rPr lang="zh-CN" altLang="en-US" dirty="0"/>
              <a:t>与</a:t>
            </a:r>
            <a:r>
              <a:rPr lang="en-US" altLang="zh-CN" dirty="0"/>
              <a:t>V</a:t>
            </a:r>
            <a:r>
              <a:rPr lang="en-US" altLang="zh-CN" baseline="-25000" dirty="0"/>
              <a:t>in</a:t>
            </a:r>
            <a:r>
              <a:rPr lang="zh-CN" altLang="en-US" dirty="0"/>
              <a:t>同向摆动，结果正确，反之结果错误。</a:t>
            </a:r>
            <a:endParaRPr lang="en-US" altLang="zh-CN" dirty="0"/>
          </a:p>
          <a:p>
            <a:r>
              <a:rPr lang="en-US" altLang="zh-CN" dirty="0"/>
              <a:t>3</a:t>
            </a:r>
            <a:r>
              <a:rPr lang="zh-CN" altLang="en-US" dirty="0"/>
              <a:t>、在</a:t>
            </a:r>
            <a:r>
              <a:rPr lang="en-US" altLang="zh-CN" dirty="0"/>
              <a:t>phase2</a:t>
            </a:r>
            <a:r>
              <a:rPr lang="zh-CN" altLang="en-US" dirty="0"/>
              <a:t>，</a:t>
            </a:r>
            <a:r>
              <a:rPr lang="en-US" altLang="zh-CN" dirty="0"/>
              <a:t>V</a:t>
            </a:r>
            <a:r>
              <a:rPr lang="en-US" altLang="zh-CN" baseline="-25000" dirty="0"/>
              <a:t>in</a:t>
            </a:r>
            <a:r>
              <a:rPr lang="zh-CN" altLang="en-US" dirty="0"/>
              <a:t>大于</a:t>
            </a:r>
            <a:r>
              <a:rPr lang="en-US" altLang="zh-CN" dirty="0" err="1"/>
              <a:t>V</a:t>
            </a:r>
            <a:r>
              <a:rPr lang="en-US" altLang="zh-CN" baseline="-25000" dirty="0" err="1"/>
              <a:t>offset</a:t>
            </a:r>
            <a:r>
              <a:rPr lang="zh-CN" altLang="en-US" dirty="0"/>
              <a:t>，输出由</a:t>
            </a:r>
            <a:r>
              <a:rPr lang="en-US" altLang="zh-CN" dirty="0"/>
              <a:t>V</a:t>
            </a:r>
            <a:r>
              <a:rPr lang="en-US" altLang="zh-CN" baseline="-25000" dirty="0"/>
              <a:t>in</a:t>
            </a:r>
            <a:r>
              <a:rPr lang="zh-CN" altLang="en-US" dirty="0"/>
              <a:t>决定。</a:t>
            </a:r>
            <a:endParaRPr lang="en-US" altLang="zh-CN" dirty="0"/>
          </a:p>
          <a:p>
            <a:r>
              <a:rPr lang="en-US" altLang="zh-CN" dirty="0"/>
              <a:t>4</a:t>
            </a:r>
            <a:r>
              <a:rPr lang="zh-CN" altLang="en-US" dirty="0"/>
              <a:t>、在</a:t>
            </a:r>
            <a:r>
              <a:rPr lang="en-US" altLang="zh-CN" dirty="0"/>
              <a:t>phase3</a:t>
            </a:r>
            <a:r>
              <a:rPr lang="zh-CN" altLang="en-US" dirty="0"/>
              <a:t>，由</a:t>
            </a:r>
            <a:r>
              <a:rPr lang="en-US" altLang="zh-CN" dirty="0"/>
              <a:t>SAE3</a:t>
            </a:r>
            <a:r>
              <a:rPr lang="zh-CN" altLang="en-US" dirty="0"/>
              <a:t>实现的翻转行为比</a:t>
            </a:r>
            <a:r>
              <a:rPr lang="en-US" altLang="zh-CN" dirty="0"/>
              <a:t>SAE5</a:t>
            </a:r>
            <a:r>
              <a:rPr lang="zh-CN" altLang="en-US" dirty="0"/>
              <a:t>强，即最强驱动点并非输入电压峰值点。</a:t>
            </a:r>
            <a:endParaRPr lang="en-US" altLang="zh-CN" dirty="0"/>
          </a:p>
          <a:p>
            <a:r>
              <a:rPr lang="en-US" altLang="zh-CN" dirty="0"/>
              <a:t>5</a:t>
            </a:r>
            <a:r>
              <a:rPr lang="zh-CN" altLang="en-US" dirty="0"/>
              <a:t>、因此，</a:t>
            </a:r>
            <a:r>
              <a:rPr lang="en-US" altLang="zh-CN" dirty="0"/>
              <a:t>VSA</a:t>
            </a:r>
            <a:r>
              <a:rPr lang="zh-CN" altLang="en-US" dirty="0"/>
              <a:t>的感测时间不能确定为输入电压峰值点，其启用时间无法确定。</a:t>
            </a:r>
          </a:p>
        </p:txBody>
      </p:sp>
    </p:spTree>
    <p:extLst>
      <p:ext uri="{BB962C8B-B14F-4D97-AF65-F5344CB8AC3E}">
        <p14:creationId xmlns:p14="http://schemas.microsoft.com/office/powerpoint/2010/main" val="1625574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BA10A-A17F-2455-13C4-7F685EBA90DA}"/>
              </a:ext>
            </a:extLst>
          </p:cNvPr>
          <p:cNvSpPr>
            <a:spLocks noGrp="1"/>
          </p:cNvSpPr>
          <p:nvPr>
            <p:ph type="title"/>
          </p:nvPr>
        </p:nvSpPr>
        <p:spPr>
          <a:xfrm>
            <a:off x="0" y="0"/>
            <a:ext cx="10515600" cy="1325563"/>
          </a:xfrm>
        </p:spPr>
        <p:txBody>
          <a:bodyPr/>
          <a:lstStyle/>
          <a:p>
            <a:r>
              <a:rPr lang="zh-CN" altLang="en-US" dirty="0"/>
              <a:t>定性测量参数</a:t>
            </a:r>
            <a:r>
              <a:rPr lang="en-US" altLang="zh-CN" dirty="0"/>
              <a:t>——</a:t>
            </a:r>
            <a:r>
              <a:rPr lang="zh-CN" altLang="en-US" dirty="0"/>
              <a:t>对码率</a:t>
            </a:r>
          </a:p>
        </p:txBody>
      </p:sp>
      <p:sp>
        <p:nvSpPr>
          <p:cNvPr id="5" name="内容占位符 4">
            <a:extLst>
              <a:ext uri="{FF2B5EF4-FFF2-40B4-BE49-F238E27FC236}">
                <a16:creationId xmlns:a16="http://schemas.microsoft.com/office/drawing/2014/main" id="{A38C41A5-AC9A-1C47-5DE7-90684EC6C849}"/>
              </a:ext>
            </a:extLst>
          </p:cNvPr>
          <p:cNvSpPr>
            <a:spLocks noGrp="1"/>
          </p:cNvSpPr>
          <p:nvPr>
            <p:ph idx="1"/>
          </p:nvPr>
        </p:nvSpPr>
        <p:spPr>
          <a:xfrm>
            <a:off x="838200" y="4548996"/>
            <a:ext cx="10515600" cy="2588374"/>
          </a:xfrm>
        </p:spPr>
        <p:txBody>
          <a:bodyPr/>
          <a:lstStyle/>
          <a:p>
            <a:pPr marL="0" indent="0">
              <a:buNone/>
            </a:pPr>
            <a:r>
              <a:rPr lang="en-US" altLang="zh-CN" dirty="0"/>
              <a:t>       </a:t>
            </a:r>
            <a:r>
              <a:rPr lang="zh-CN" altLang="en-US" dirty="0"/>
              <a:t>在</a:t>
            </a:r>
            <a:r>
              <a:rPr lang="en-US" altLang="zh-CN" dirty="0"/>
              <a:t>28nmCMOS&amp;MTJ</a:t>
            </a:r>
            <a:r>
              <a:rPr lang="zh-CN" altLang="en-US" dirty="0"/>
              <a:t>技术下的蒙特卡洛模拟获得的正确比特数和错误比特数。</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01320807-3710-474C-BE22-82F9F1335797}"/>
              </a:ext>
            </a:extLst>
          </p:cNvPr>
          <p:cNvPicPr>
            <a:picLocks noChangeAspect="1"/>
          </p:cNvPicPr>
          <p:nvPr/>
        </p:nvPicPr>
        <p:blipFill>
          <a:blip r:embed="rId2"/>
          <a:stretch>
            <a:fillRect/>
          </a:stretch>
        </p:blipFill>
        <p:spPr>
          <a:xfrm>
            <a:off x="1238250" y="1775574"/>
            <a:ext cx="9715500" cy="2114550"/>
          </a:xfrm>
          <a:prstGeom prst="rect">
            <a:avLst/>
          </a:prstGeom>
        </p:spPr>
      </p:pic>
    </p:spTree>
    <p:extLst>
      <p:ext uri="{BB962C8B-B14F-4D97-AF65-F5344CB8AC3E}">
        <p14:creationId xmlns:p14="http://schemas.microsoft.com/office/powerpoint/2010/main" val="265032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65344-9FAA-CED4-D2E6-604083FD920E}"/>
              </a:ext>
            </a:extLst>
          </p:cNvPr>
          <p:cNvSpPr>
            <a:spLocks noGrp="1"/>
          </p:cNvSpPr>
          <p:nvPr>
            <p:ph type="title"/>
          </p:nvPr>
        </p:nvSpPr>
        <p:spPr>
          <a:xfrm>
            <a:off x="0" y="0"/>
            <a:ext cx="10515600" cy="1325563"/>
          </a:xfrm>
        </p:spPr>
        <p:txBody>
          <a:bodyPr/>
          <a:lstStyle/>
          <a:p>
            <a:r>
              <a:rPr lang="en-US" altLang="zh-CN" dirty="0"/>
              <a:t>V</a:t>
            </a:r>
            <a:r>
              <a:rPr lang="en-US" altLang="zh-CN" baseline="-25000" dirty="0"/>
              <a:t>DD</a:t>
            </a:r>
            <a:r>
              <a:rPr lang="zh-CN" altLang="en-US" dirty="0"/>
              <a:t>和</a:t>
            </a:r>
            <a:r>
              <a:rPr lang="en-US" altLang="zh-CN" dirty="0"/>
              <a:t>TMR</a:t>
            </a:r>
            <a:endParaRPr lang="zh-CN" altLang="en-US" dirty="0"/>
          </a:p>
        </p:txBody>
      </p:sp>
      <p:sp>
        <p:nvSpPr>
          <p:cNvPr id="3" name="内容占位符 2">
            <a:extLst>
              <a:ext uri="{FF2B5EF4-FFF2-40B4-BE49-F238E27FC236}">
                <a16:creationId xmlns:a16="http://schemas.microsoft.com/office/drawing/2014/main" id="{19A49EA2-59A4-9AF0-EC34-2AAFCAF369A8}"/>
              </a:ext>
            </a:extLst>
          </p:cNvPr>
          <p:cNvSpPr>
            <a:spLocks noGrp="1"/>
          </p:cNvSpPr>
          <p:nvPr>
            <p:ph idx="1"/>
          </p:nvPr>
        </p:nvSpPr>
        <p:spPr>
          <a:xfrm>
            <a:off x="838200" y="1825625"/>
            <a:ext cx="3629787" cy="4351338"/>
          </a:xfrm>
        </p:spPr>
        <p:txBody>
          <a:bodyPr>
            <a:normAutofit fontScale="85000" lnSpcReduction="20000"/>
          </a:bodyPr>
          <a:lstStyle/>
          <a:p>
            <a:pPr marL="0" indent="0">
              <a:lnSpc>
                <a:spcPct val="120000"/>
              </a:lnSpc>
              <a:buNone/>
            </a:pPr>
            <a:r>
              <a:rPr lang="en-US" altLang="zh-CN" sz="2400" dirty="0"/>
              <a:t>(a)</a:t>
            </a:r>
            <a:r>
              <a:rPr lang="zh-CN" altLang="en-US" sz="2400" dirty="0"/>
              <a:t>图：</a:t>
            </a:r>
            <a:endParaRPr lang="en-US" altLang="zh-CN" sz="2400" dirty="0"/>
          </a:p>
          <a:p>
            <a:pPr marL="0" indent="0">
              <a:lnSpc>
                <a:spcPct val="120000"/>
              </a:lnSpc>
              <a:buNone/>
            </a:pPr>
            <a:r>
              <a:rPr lang="en-US" altLang="zh-CN" sz="2400" dirty="0"/>
              <a:t>V</a:t>
            </a:r>
            <a:r>
              <a:rPr lang="en-US" altLang="zh-CN" sz="2400" baseline="-25000" dirty="0"/>
              <a:t>DD</a:t>
            </a:r>
            <a:r>
              <a:rPr lang="zh-CN" altLang="en-US" sz="2400" dirty="0"/>
              <a:t>在</a:t>
            </a:r>
            <a:r>
              <a:rPr lang="en-US" altLang="zh-CN" sz="2400" dirty="0"/>
              <a:t>0.6-1.1V</a:t>
            </a:r>
            <a:r>
              <a:rPr lang="zh-CN" altLang="en-US" sz="2400" dirty="0"/>
              <a:t>之间，上图说明</a:t>
            </a:r>
            <a:r>
              <a:rPr lang="en-US" altLang="zh-CN" sz="2400" dirty="0"/>
              <a:t>V</a:t>
            </a:r>
            <a:r>
              <a:rPr lang="en-US" altLang="zh-CN" sz="2400" baseline="-25000" dirty="0"/>
              <a:t>DD</a:t>
            </a:r>
            <a:r>
              <a:rPr lang="zh-CN" altLang="en-US" sz="2400" dirty="0"/>
              <a:t>越大，</a:t>
            </a:r>
            <a:r>
              <a:rPr lang="en-US" altLang="zh-CN" sz="2400" dirty="0"/>
              <a:t>V</a:t>
            </a:r>
            <a:r>
              <a:rPr lang="en-US" altLang="zh-CN" sz="2400" baseline="-25000" dirty="0"/>
              <a:t>in</a:t>
            </a:r>
            <a:r>
              <a:rPr lang="zh-CN" altLang="en-US" sz="2400" dirty="0"/>
              <a:t>越大，下图说明在同样的</a:t>
            </a:r>
            <a:r>
              <a:rPr lang="en-US" altLang="zh-CN" sz="2400" dirty="0"/>
              <a:t>TMR</a:t>
            </a:r>
            <a:r>
              <a:rPr lang="zh-CN" altLang="en-US" sz="2400" dirty="0"/>
              <a:t>下，</a:t>
            </a:r>
            <a:r>
              <a:rPr lang="en-US" altLang="zh-CN" sz="2400" dirty="0"/>
              <a:t>V</a:t>
            </a:r>
            <a:r>
              <a:rPr lang="en-US" altLang="zh-CN" sz="2400" baseline="-25000" dirty="0"/>
              <a:t>DD</a:t>
            </a:r>
            <a:r>
              <a:rPr lang="zh-CN" altLang="en-US" sz="2400" dirty="0"/>
              <a:t>变化引起的</a:t>
            </a:r>
            <a:r>
              <a:rPr lang="en-US" altLang="zh-CN" sz="2400" dirty="0"/>
              <a:t>V</a:t>
            </a:r>
            <a:r>
              <a:rPr lang="en-US" altLang="zh-CN" sz="2400" baseline="-25000" dirty="0"/>
              <a:t>in</a:t>
            </a:r>
            <a:r>
              <a:rPr lang="zh-CN" altLang="en-US" sz="2400" dirty="0"/>
              <a:t>变化对</a:t>
            </a:r>
            <a:r>
              <a:rPr lang="zh-CN" altLang="en-US" sz="2400" b="1" dirty="0"/>
              <a:t>对码率</a:t>
            </a:r>
            <a:r>
              <a:rPr lang="zh-CN" altLang="en-US" sz="2400" dirty="0"/>
              <a:t>的影响较小。但较高对码率时间较长。</a:t>
            </a:r>
            <a:endParaRPr lang="en-US" altLang="zh-CN" sz="2400" dirty="0"/>
          </a:p>
          <a:p>
            <a:pPr marL="0" indent="0">
              <a:lnSpc>
                <a:spcPct val="120000"/>
              </a:lnSpc>
              <a:buNone/>
            </a:pPr>
            <a:r>
              <a:rPr lang="en-US" altLang="zh-CN" sz="2400" dirty="0"/>
              <a:t>(b)</a:t>
            </a:r>
            <a:r>
              <a:rPr lang="zh-CN" altLang="en-US" sz="2400" dirty="0"/>
              <a:t>图：</a:t>
            </a:r>
            <a:endParaRPr lang="en-US" altLang="zh-CN" sz="2400" dirty="0"/>
          </a:p>
          <a:p>
            <a:pPr marL="0" indent="0">
              <a:lnSpc>
                <a:spcPct val="120000"/>
              </a:lnSpc>
              <a:buNone/>
            </a:pPr>
            <a:r>
              <a:rPr lang="en-US" altLang="zh-CN" sz="2400" dirty="0"/>
              <a:t>TMR</a:t>
            </a:r>
            <a:r>
              <a:rPr lang="zh-CN" altLang="en-US" sz="2400" dirty="0"/>
              <a:t>在</a:t>
            </a:r>
            <a:r>
              <a:rPr lang="en-US" altLang="zh-CN" sz="2400" dirty="0"/>
              <a:t>100%</a:t>
            </a:r>
            <a:r>
              <a:rPr lang="zh-CN" altLang="en-US" sz="2400" dirty="0"/>
              <a:t>到</a:t>
            </a:r>
            <a:r>
              <a:rPr lang="en-US" altLang="zh-CN" sz="2400" dirty="0"/>
              <a:t>240%</a:t>
            </a:r>
            <a:r>
              <a:rPr lang="zh-CN" altLang="en-US" sz="2400" dirty="0"/>
              <a:t>之间，上图说明</a:t>
            </a:r>
            <a:r>
              <a:rPr lang="en-US" altLang="zh-CN" sz="2400" dirty="0"/>
              <a:t>TMR</a:t>
            </a:r>
            <a:r>
              <a:rPr lang="zh-CN" altLang="en-US" sz="2400" dirty="0"/>
              <a:t>越大，</a:t>
            </a:r>
            <a:r>
              <a:rPr lang="en-US" altLang="zh-CN" sz="2400" dirty="0"/>
              <a:t>V</a:t>
            </a:r>
            <a:r>
              <a:rPr lang="en-US" altLang="zh-CN" sz="2400" baseline="-25000" dirty="0"/>
              <a:t>in</a:t>
            </a:r>
            <a:r>
              <a:rPr lang="zh-CN" altLang="en-US" sz="2400" dirty="0"/>
              <a:t>越大，下图说明在同样的</a:t>
            </a:r>
            <a:r>
              <a:rPr lang="en-US" altLang="zh-CN" sz="2400" dirty="0"/>
              <a:t>V</a:t>
            </a:r>
            <a:r>
              <a:rPr lang="en-US" altLang="zh-CN" sz="2400" baseline="-25000" dirty="0"/>
              <a:t>DD</a:t>
            </a:r>
            <a:r>
              <a:rPr lang="zh-CN" altLang="en-US" sz="2400" dirty="0"/>
              <a:t>下，</a:t>
            </a:r>
            <a:r>
              <a:rPr lang="en-US" altLang="zh-CN" sz="2400" dirty="0"/>
              <a:t>TMR</a:t>
            </a:r>
            <a:r>
              <a:rPr lang="zh-CN" altLang="en-US" sz="2400" dirty="0"/>
              <a:t>变化对对码率的影响较大，高</a:t>
            </a:r>
            <a:r>
              <a:rPr lang="en-US" altLang="zh-CN" sz="2400" dirty="0"/>
              <a:t>TMR</a:t>
            </a:r>
            <a:r>
              <a:rPr lang="zh-CN" altLang="en-US" sz="2400" dirty="0"/>
              <a:t>对应了高对码率。</a:t>
            </a:r>
            <a:endParaRPr lang="en-US" altLang="zh-CN" sz="2400" dirty="0"/>
          </a:p>
          <a:p>
            <a:pPr marL="0" indent="0">
              <a:buNone/>
            </a:pPr>
            <a:endParaRPr lang="en-US" altLang="zh-CN" sz="2400" dirty="0"/>
          </a:p>
          <a:p>
            <a:pPr marL="0" indent="0">
              <a:buNone/>
            </a:pPr>
            <a:endParaRPr lang="zh-CN" altLang="en-US" sz="2400" dirty="0"/>
          </a:p>
        </p:txBody>
      </p:sp>
      <p:pic>
        <p:nvPicPr>
          <p:cNvPr id="5" name="图片 4">
            <a:extLst>
              <a:ext uri="{FF2B5EF4-FFF2-40B4-BE49-F238E27FC236}">
                <a16:creationId xmlns:a16="http://schemas.microsoft.com/office/drawing/2014/main" id="{16DE8A81-0F40-44AB-B46D-52413AF3DC1D}"/>
              </a:ext>
            </a:extLst>
          </p:cNvPr>
          <p:cNvPicPr>
            <a:picLocks noChangeAspect="1"/>
          </p:cNvPicPr>
          <p:nvPr/>
        </p:nvPicPr>
        <p:blipFill>
          <a:blip r:embed="rId2"/>
          <a:stretch>
            <a:fillRect/>
          </a:stretch>
        </p:blipFill>
        <p:spPr>
          <a:xfrm>
            <a:off x="4467987" y="1109930"/>
            <a:ext cx="7724013" cy="5178725"/>
          </a:xfrm>
          <a:prstGeom prst="rect">
            <a:avLst/>
          </a:prstGeom>
        </p:spPr>
      </p:pic>
    </p:spTree>
    <p:extLst>
      <p:ext uri="{BB962C8B-B14F-4D97-AF65-F5344CB8AC3E}">
        <p14:creationId xmlns:p14="http://schemas.microsoft.com/office/powerpoint/2010/main" val="74108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17348-FED3-DA72-DF98-42219BD7E9C6}"/>
              </a:ext>
            </a:extLst>
          </p:cNvPr>
          <p:cNvSpPr>
            <a:spLocks noGrp="1"/>
          </p:cNvSpPr>
          <p:nvPr>
            <p:ph type="title"/>
          </p:nvPr>
        </p:nvSpPr>
        <p:spPr>
          <a:xfrm>
            <a:off x="0" y="0"/>
            <a:ext cx="10515600" cy="1325563"/>
          </a:xfrm>
        </p:spPr>
        <p:txBody>
          <a:bodyPr/>
          <a:lstStyle/>
          <a:p>
            <a:r>
              <a:rPr lang="zh-CN" altLang="en-US" dirty="0"/>
              <a:t>电阻和寄生电容</a:t>
            </a:r>
          </a:p>
        </p:txBody>
      </p:sp>
      <p:pic>
        <p:nvPicPr>
          <p:cNvPr id="5" name="内容占位符 4">
            <a:extLst>
              <a:ext uri="{FF2B5EF4-FFF2-40B4-BE49-F238E27FC236}">
                <a16:creationId xmlns:a16="http://schemas.microsoft.com/office/drawing/2014/main" id="{D51A473B-3555-80AC-8F70-2373F7A00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057" y="1325562"/>
            <a:ext cx="7274943" cy="5526267"/>
          </a:xfrm>
        </p:spPr>
      </p:pic>
      <p:sp>
        <p:nvSpPr>
          <p:cNvPr id="3" name="文本框 2">
            <a:extLst>
              <a:ext uri="{FF2B5EF4-FFF2-40B4-BE49-F238E27FC236}">
                <a16:creationId xmlns:a16="http://schemas.microsoft.com/office/drawing/2014/main" id="{E2BA3406-ECC5-31AD-CA64-B68B4ECCC907}"/>
              </a:ext>
            </a:extLst>
          </p:cNvPr>
          <p:cNvSpPr txBox="1"/>
          <p:nvPr/>
        </p:nvSpPr>
        <p:spPr>
          <a:xfrm>
            <a:off x="540589" y="1865681"/>
            <a:ext cx="4376468" cy="4801314"/>
          </a:xfrm>
          <a:prstGeom prst="rect">
            <a:avLst/>
          </a:prstGeom>
          <a:noFill/>
        </p:spPr>
        <p:txBody>
          <a:bodyPr wrap="square" rtlCol="0">
            <a:spAutoFit/>
          </a:bodyPr>
          <a:lstStyle/>
          <a:p>
            <a:r>
              <a:rPr lang="zh-CN" altLang="en-US" sz="2400" dirty="0"/>
              <a:t>导通期间，导通电阻和寄生电阻远小于</a:t>
            </a:r>
            <a:r>
              <a:rPr lang="en-US" altLang="zh-CN" sz="2400" dirty="0"/>
              <a:t>MTJ</a:t>
            </a:r>
            <a:r>
              <a:rPr lang="zh-CN" altLang="en-US" sz="2400" dirty="0"/>
              <a:t>的低温阻态。故使用低温阻态</a:t>
            </a:r>
            <a:r>
              <a:rPr lang="en-US" altLang="zh-CN" sz="2400" dirty="0"/>
              <a:t>R</a:t>
            </a:r>
            <a:r>
              <a:rPr lang="en-US" altLang="zh-CN" sz="2400" baseline="-25000" dirty="0"/>
              <a:t>P</a:t>
            </a:r>
            <a:r>
              <a:rPr lang="zh-CN" altLang="en-US" sz="2400" dirty="0"/>
              <a:t>代表路径上的总电阻。</a:t>
            </a:r>
            <a:endParaRPr lang="en-US" altLang="zh-CN" sz="2400" dirty="0"/>
          </a:p>
          <a:p>
            <a:endParaRPr lang="en-US" altLang="zh-CN" sz="2400" dirty="0"/>
          </a:p>
          <a:p>
            <a:r>
              <a:rPr lang="en-US" altLang="zh-CN" sz="2400" dirty="0"/>
              <a:t>(a)</a:t>
            </a:r>
            <a:r>
              <a:rPr lang="zh-CN" altLang="en-US" sz="2400" dirty="0"/>
              <a:t>图</a:t>
            </a:r>
            <a:r>
              <a:rPr lang="en-US" altLang="zh-CN" sz="2400" dirty="0"/>
              <a:t>&amp;(b)</a:t>
            </a:r>
            <a:r>
              <a:rPr lang="zh-CN" altLang="en-US" sz="2400" dirty="0"/>
              <a:t>图：</a:t>
            </a:r>
            <a:endParaRPr lang="en-US" altLang="zh-CN" sz="2400" dirty="0"/>
          </a:p>
          <a:p>
            <a:r>
              <a:rPr lang="en-US" altLang="zh-CN" sz="2400" dirty="0"/>
              <a:t>V</a:t>
            </a:r>
            <a:r>
              <a:rPr lang="en-US" altLang="zh-CN" sz="2400" baseline="-25000" dirty="0"/>
              <a:t>in</a:t>
            </a:r>
            <a:r>
              <a:rPr lang="zh-CN" altLang="en-US" sz="2400" dirty="0"/>
              <a:t>来到峰值的时间随着寄生电容的增大而延后，但峰值基本不变。峰值</a:t>
            </a:r>
            <a:r>
              <a:rPr lang="en-US" altLang="zh-CN" sz="2400" dirty="0"/>
              <a:t>Vin</a:t>
            </a:r>
            <a:r>
              <a:rPr lang="zh-CN" altLang="en-US" sz="2400" dirty="0"/>
              <a:t>时间与最大对码率时间之间的延迟与时间常数</a:t>
            </a:r>
            <a:r>
              <a:rPr lang="en-US" altLang="zh-CN" sz="2400" dirty="0"/>
              <a:t>τ=RC</a:t>
            </a:r>
            <a:r>
              <a:rPr lang="zh-CN" altLang="en-US" sz="2400" dirty="0"/>
              <a:t>线性相关。</a:t>
            </a:r>
            <a:endParaRPr lang="en-US" altLang="zh-CN" sz="2400" dirty="0"/>
          </a:p>
          <a:p>
            <a:endParaRPr lang="en-US" altLang="zh-CN" sz="2400" dirty="0"/>
          </a:p>
          <a:p>
            <a:endParaRPr lang="en-US" altLang="zh-CN" dirty="0"/>
          </a:p>
        </p:txBody>
      </p:sp>
    </p:spTree>
    <p:extLst>
      <p:ext uri="{BB962C8B-B14F-4D97-AF65-F5344CB8AC3E}">
        <p14:creationId xmlns:p14="http://schemas.microsoft.com/office/powerpoint/2010/main" val="8378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BA0FC-8146-F2DC-A2D9-8336BD8AD79F}"/>
              </a:ext>
            </a:extLst>
          </p:cNvPr>
          <p:cNvSpPr>
            <a:spLocks noGrp="1"/>
          </p:cNvSpPr>
          <p:nvPr>
            <p:ph type="title"/>
          </p:nvPr>
        </p:nvSpPr>
        <p:spPr>
          <a:xfrm>
            <a:off x="0" y="0"/>
            <a:ext cx="10515600" cy="1325563"/>
          </a:xfrm>
        </p:spPr>
        <p:txBody>
          <a:bodyPr/>
          <a:lstStyle/>
          <a:p>
            <a:r>
              <a:rPr lang="zh-CN" altLang="en-US" dirty="0"/>
              <a:t>通过复制位线抑制</a:t>
            </a:r>
            <a:r>
              <a:rPr lang="en-US" altLang="zh-CN" dirty="0"/>
              <a:t>SAE</a:t>
            </a:r>
            <a:r>
              <a:rPr lang="zh-CN" altLang="en-US" dirty="0"/>
              <a:t>时间变化</a:t>
            </a:r>
          </a:p>
        </p:txBody>
      </p:sp>
      <p:pic>
        <p:nvPicPr>
          <p:cNvPr id="5" name="图片 4">
            <a:extLst>
              <a:ext uri="{FF2B5EF4-FFF2-40B4-BE49-F238E27FC236}">
                <a16:creationId xmlns:a16="http://schemas.microsoft.com/office/drawing/2014/main" id="{DAE29C64-2183-3687-9C47-D00384ABAA10}"/>
              </a:ext>
            </a:extLst>
          </p:cNvPr>
          <p:cNvPicPr>
            <a:picLocks noChangeAspect="1"/>
          </p:cNvPicPr>
          <p:nvPr/>
        </p:nvPicPr>
        <p:blipFill>
          <a:blip r:embed="rId2"/>
          <a:stretch>
            <a:fillRect/>
          </a:stretch>
        </p:blipFill>
        <p:spPr>
          <a:xfrm>
            <a:off x="3088257" y="1460434"/>
            <a:ext cx="9103743" cy="5081719"/>
          </a:xfrm>
          <a:prstGeom prst="rect">
            <a:avLst/>
          </a:prstGeom>
        </p:spPr>
      </p:pic>
      <p:sp>
        <p:nvSpPr>
          <p:cNvPr id="3" name="内容占位符 2">
            <a:extLst>
              <a:ext uri="{FF2B5EF4-FFF2-40B4-BE49-F238E27FC236}">
                <a16:creationId xmlns:a16="http://schemas.microsoft.com/office/drawing/2014/main" id="{A8D8981D-0421-4F96-7002-A00048D967CD}"/>
              </a:ext>
            </a:extLst>
          </p:cNvPr>
          <p:cNvSpPr>
            <a:spLocks noGrp="1"/>
          </p:cNvSpPr>
          <p:nvPr>
            <p:ph idx="1"/>
          </p:nvPr>
        </p:nvSpPr>
        <p:spPr>
          <a:xfrm>
            <a:off x="372374" y="1564411"/>
            <a:ext cx="3457754" cy="4977742"/>
          </a:xfrm>
        </p:spPr>
        <p:txBody>
          <a:bodyPr>
            <a:normAutofit/>
          </a:bodyPr>
          <a:lstStyle/>
          <a:p>
            <a:pPr marL="0" indent="0">
              <a:buNone/>
            </a:pPr>
            <a:r>
              <a:rPr lang="en-US" altLang="zh-CN" sz="2400" dirty="0"/>
              <a:t>1</a:t>
            </a:r>
            <a:r>
              <a:rPr lang="zh-CN" altLang="en-US" sz="2400" dirty="0"/>
              <a:t>、在</a:t>
            </a:r>
            <a:r>
              <a:rPr lang="en-US" altLang="zh-CN" sz="2400" dirty="0"/>
              <a:t>SRAM</a:t>
            </a:r>
            <a:r>
              <a:rPr lang="zh-CN" altLang="en-US" sz="2400" dirty="0"/>
              <a:t>中，复制位线是一种常见的做法，追踪</a:t>
            </a:r>
            <a:r>
              <a:rPr lang="en-US" altLang="zh-CN" sz="2400" dirty="0"/>
              <a:t>BL</a:t>
            </a:r>
            <a:r>
              <a:rPr lang="zh-CN" altLang="en-US" sz="2400" dirty="0"/>
              <a:t>的放电过程很容易。</a:t>
            </a:r>
            <a:endParaRPr lang="en-US" altLang="zh-CN" sz="2400" dirty="0"/>
          </a:p>
          <a:p>
            <a:pPr marL="0" indent="0">
              <a:buNone/>
            </a:pPr>
            <a:r>
              <a:rPr lang="en-US" altLang="zh-CN" sz="2400" dirty="0"/>
              <a:t>2</a:t>
            </a:r>
            <a:r>
              <a:rPr lang="zh-CN" altLang="en-US" sz="2400" dirty="0"/>
              <a:t>、但在</a:t>
            </a:r>
            <a:r>
              <a:rPr lang="en-US" altLang="zh-CN" sz="2400" dirty="0"/>
              <a:t>MRAM</a:t>
            </a:r>
            <a:r>
              <a:rPr lang="zh-CN" altLang="en-US" sz="2400" dirty="0"/>
              <a:t>中，</a:t>
            </a:r>
            <a:r>
              <a:rPr lang="en-US" altLang="zh-CN" sz="2400" dirty="0"/>
              <a:t>AP</a:t>
            </a:r>
            <a:r>
              <a:rPr lang="zh-CN" altLang="en-US" sz="2400" dirty="0"/>
              <a:t>和</a:t>
            </a:r>
            <a:r>
              <a:rPr lang="en-US" altLang="zh-CN" sz="2400" dirty="0"/>
              <a:t>P</a:t>
            </a:r>
            <a:r>
              <a:rPr lang="zh-CN" altLang="en-US" sz="2400" dirty="0"/>
              <a:t>状态下</a:t>
            </a:r>
            <a:r>
              <a:rPr lang="en-US" altLang="zh-CN" sz="2400" dirty="0"/>
              <a:t>BL</a:t>
            </a:r>
            <a:r>
              <a:rPr lang="zh-CN" altLang="en-US" sz="2400" dirty="0"/>
              <a:t>的摆动不同，放电延迟也不同。</a:t>
            </a:r>
            <a:r>
              <a:rPr lang="en-US" altLang="zh-CN" sz="2400" dirty="0"/>
              <a:t>AP</a:t>
            </a:r>
            <a:r>
              <a:rPr lang="zh-CN" altLang="en-US" sz="2400" dirty="0"/>
              <a:t>状态的放电延迟大于</a:t>
            </a:r>
            <a:r>
              <a:rPr lang="en-US" altLang="zh-CN" sz="2400" dirty="0"/>
              <a:t>P</a:t>
            </a:r>
            <a:r>
              <a:rPr lang="zh-CN" altLang="en-US" sz="2400" dirty="0"/>
              <a:t>状态，这是由于不对称</a:t>
            </a:r>
            <a:r>
              <a:rPr lang="en-US" altLang="zh-CN" sz="2400" dirty="0"/>
              <a:t>STT</a:t>
            </a:r>
            <a:r>
              <a:rPr lang="zh-CN" altLang="en-US" sz="2400" dirty="0"/>
              <a:t>效率。</a:t>
            </a:r>
            <a:endParaRPr lang="en-US" altLang="zh-CN" sz="2400" dirty="0"/>
          </a:p>
          <a:p>
            <a:pPr marL="0" indent="0">
              <a:buNone/>
            </a:pPr>
            <a:r>
              <a:rPr lang="en-US" altLang="zh-CN" sz="2400" dirty="0"/>
              <a:t>3</a:t>
            </a:r>
            <a:r>
              <a:rPr lang="zh-CN" altLang="en-US" sz="2400" dirty="0"/>
              <a:t>、在</a:t>
            </a:r>
            <a:r>
              <a:rPr lang="en-US" altLang="zh-CN" sz="2400" dirty="0"/>
              <a:t>AP</a:t>
            </a:r>
            <a:r>
              <a:rPr lang="zh-CN" altLang="en-US" sz="2400" dirty="0"/>
              <a:t>态下，隧道电阻更高，电流密度相对较低，导致</a:t>
            </a:r>
            <a:r>
              <a:rPr lang="en-US" altLang="zh-CN" sz="2400" dirty="0"/>
              <a:t>AP→P</a:t>
            </a:r>
            <a:r>
              <a:rPr lang="zh-CN" altLang="en-US" sz="2400" dirty="0"/>
              <a:t>切换的效率通常低于</a:t>
            </a:r>
            <a:r>
              <a:rPr lang="en-US" altLang="zh-CN" sz="2400" dirty="0"/>
              <a:t>P→AP</a:t>
            </a:r>
            <a:r>
              <a:rPr lang="zh-CN" altLang="en-US" sz="2400" dirty="0"/>
              <a:t>切换。</a:t>
            </a:r>
          </a:p>
        </p:txBody>
      </p:sp>
    </p:spTree>
    <p:extLst>
      <p:ext uri="{BB962C8B-B14F-4D97-AF65-F5344CB8AC3E}">
        <p14:creationId xmlns:p14="http://schemas.microsoft.com/office/powerpoint/2010/main" val="90555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9C4D6-28BE-5E1F-2B96-34A8827D53DE}"/>
              </a:ext>
            </a:extLst>
          </p:cNvPr>
          <p:cNvSpPr>
            <a:spLocks noGrp="1"/>
          </p:cNvSpPr>
          <p:nvPr>
            <p:ph type="title"/>
          </p:nvPr>
        </p:nvSpPr>
        <p:spPr>
          <a:xfrm>
            <a:off x="0" y="0"/>
            <a:ext cx="10515600" cy="1325563"/>
          </a:xfrm>
        </p:spPr>
        <p:txBody>
          <a:bodyPr/>
          <a:lstStyle/>
          <a:p>
            <a:r>
              <a:rPr lang="en-US" altLang="zh-CN" dirty="0"/>
              <a:t>MVT-RBL</a:t>
            </a:r>
            <a:r>
              <a:rPr lang="zh-CN" altLang="en-US" dirty="0"/>
              <a:t>技术</a:t>
            </a:r>
          </a:p>
        </p:txBody>
      </p:sp>
      <p:pic>
        <p:nvPicPr>
          <p:cNvPr id="5" name="内容占位符 4">
            <a:extLst>
              <a:ext uri="{FF2B5EF4-FFF2-40B4-BE49-F238E27FC236}">
                <a16:creationId xmlns:a16="http://schemas.microsoft.com/office/drawing/2014/main" id="{3B9E5A9D-6ECD-B79B-6F95-D6CCCC69DAEF}"/>
              </a:ext>
            </a:extLst>
          </p:cNvPr>
          <p:cNvPicPr>
            <a:picLocks noGrp="1" noChangeAspect="1"/>
          </p:cNvPicPr>
          <p:nvPr>
            <p:ph idx="1"/>
          </p:nvPr>
        </p:nvPicPr>
        <p:blipFill>
          <a:blip r:embed="rId2"/>
          <a:stretch>
            <a:fillRect/>
          </a:stretch>
        </p:blipFill>
        <p:spPr>
          <a:xfrm>
            <a:off x="2940230" y="946220"/>
            <a:ext cx="9251770" cy="5911780"/>
          </a:xfrm>
        </p:spPr>
      </p:pic>
      <p:sp>
        <p:nvSpPr>
          <p:cNvPr id="6" name="文本框 5">
            <a:extLst>
              <a:ext uri="{FF2B5EF4-FFF2-40B4-BE49-F238E27FC236}">
                <a16:creationId xmlns:a16="http://schemas.microsoft.com/office/drawing/2014/main" id="{EA7E63FF-7558-68F8-AF8E-EE4BA377BBC7}"/>
              </a:ext>
            </a:extLst>
          </p:cNvPr>
          <p:cNvSpPr txBox="1"/>
          <p:nvPr/>
        </p:nvSpPr>
        <p:spPr>
          <a:xfrm>
            <a:off x="135896" y="1639019"/>
            <a:ext cx="3180272" cy="4524315"/>
          </a:xfrm>
          <a:prstGeom prst="rect">
            <a:avLst/>
          </a:prstGeom>
          <a:noFill/>
        </p:spPr>
        <p:txBody>
          <a:bodyPr wrap="square" rtlCol="0">
            <a:spAutoFit/>
          </a:bodyPr>
          <a:lstStyle/>
          <a:p>
            <a:r>
              <a:rPr lang="en-US" altLang="zh-CN" dirty="0"/>
              <a:t>1</a:t>
            </a:r>
            <a:r>
              <a:rPr lang="zh-CN" altLang="en-US" dirty="0"/>
              <a:t>、</a:t>
            </a:r>
            <a:r>
              <a:rPr lang="en-US" altLang="zh-CN" dirty="0"/>
              <a:t>MVT-RBL</a:t>
            </a:r>
            <a:r>
              <a:rPr lang="zh-CN" altLang="en-US" dirty="0"/>
              <a:t>通过在存储阵列中添加复制单元和复制位线来模拟正常存储单元的行为。</a:t>
            </a:r>
            <a:endParaRPr lang="en-US" altLang="zh-CN" dirty="0"/>
          </a:p>
          <a:p>
            <a:r>
              <a:rPr lang="en-US" altLang="zh-CN" dirty="0"/>
              <a:t>2</a:t>
            </a:r>
            <a:r>
              <a:rPr lang="zh-CN" altLang="en-US" dirty="0"/>
              <a:t>、复制单元包含两个</a:t>
            </a:r>
            <a:r>
              <a:rPr lang="en-US" altLang="zh-CN" dirty="0"/>
              <a:t>MTJ</a:t>
            </a:r>
            <a:r>
              <a:rPr lang="zh-CN" altLang="en-US" dirty="0"/>
              <a:t>，其状态互补，与常规存储单元类似。位线和复制位线的寄生电容相等，确保复制单元的行为能够精确反映实际存储单元的行为。</a:t>
            </a:r>
            <a:endParaRPr lang="en-US" altLang="zh-CN" dirty="0"/>
          </a:p>
          <a:p>
            <a:r>
              <a:rPr lang="en-US" altLang="zh-CN" dirty="0"/>
              <a:t>3</a:t>
            </a:r>
            <a:r>
              <a:rPr lang="zh-CN" altLang="en-US" dirty="0"/>
              <a:t>、（</a:t>
            </a:r>
            <a:r>
              <a:rPr lang="en-US" altLang="zh-CN" dirty="0"/>
              <a:t>1</a:t>
            </a:r>
            <a:r>
              <a:rPr lang="zh-CN" altLang="en-US" dirty="0"/>
              <a:t>）选择的复制位线开始放电，当电压降至</a:t>
            </a:r>
            <a:r>
              <a:rPr lang="en-US" altLang="zh-CN" dirty="0"/>
              <a:t>V</a:t>
            </a:r>
            <a:r>
              <a:rPr lang="en-US" altLang="zh-CN" baseline="-25000" dirty="0"/>
              <a:t>DD</a:t>
            </a:r>
            <a:r>
              <a:rPr lang="en-US" altLang="zh-CN" dirty="0"/>
              <a:t>/2</a:t>
            </a:r>
            <a:r>
              <a:rPr lang="zh-CN" altLang="en-US" dirty="0"/>
              <a:t>时，启动第二阶段。</a:t>
            </a:r>
            <a:endParaRPr lang="en-US" altLang="zh-CN" dirty="0"/>
          </a:p>
          <a:p>
            <a:r>
              <a:rPr lang="en-US" altLang="zh-CN" dirty="0"/>
              <a:t>      </a:t>
            </a:r>
            <a:r>
              <a:rPr lang="zh-CN" altLang="en-US" dirty="0"/>
              <a:t>（</a:t>
            </a:r>
            <a:r>
              <a:rPr lang="en-US" altLang="zh-CN" dirty="0"/>
              <a:t>2</a:t>
            </a:r>
            <a:r>
              <a:rPr lang="zh-CN" altLang="en-US" dirty="0"/>
              <a:t>）对应的复制位线继续放电。</a:t>
            </a:r>
            <a:endParaRPr lang="en-US" altLang="zh-CN" dirty="0"/>
          </a:p>
          <a:p>
            <a:r>
              <a:rPr lang="en-US" altLang="zh-CN" dirty="0"/>
              <a:t>4</a:t>
            </a:r>
            <a:r>
              <a:rPr lang="zh-CN" altLang="en-US" dirty="0"/>
              <a:t>、两者之间插入反相器，阈值为</a:t>
            </a:r>
            <a:r>
              <a:rPr lang="en-US" altLang="zh-CN" dirty="0"/>
              <a:t>V</a:t>
            </a:r>
            <a:r>
              <a:rPr lang="en-US" altLang="zh-CN" baseline="-25000" dirty="0"/>
              <a:t>DD</a:t>
            </a:r>
            <a:r>
              <a:rPr lang="en-US" altLang="zh-CN" dirty="0"/>
              <a:t>/2</a:t>
            </a:r>
            <a:r>
              <a:rPr lang="zh-CN" altLang="en-US" dirty="0"/>
              <a:t>，控制时序。</a:t>
            </a:r>
          </a:p>
        </p:txBody>
      </p:sp>
    </p:spTree>
    <p:extLst>
      <p:ext uri="{BB962C8B-B14F-4D97-AF65-F5344CB8AC3E}">
        <p14:creationId xmlns:p14="http://schemas.microsoft.com/office/powerpoint/2010/main" val="256925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7D25-6CB7-3CD9-763E-D0589DC7BA0A}"/>
              </a:ext>
            </a:extLst>
          </p:cNvPr>
          <p:cNvSpPr>
            <a:spLocks noGrp="1"/>
          </p:cNvSpPr>
          <p:nvPr>
            <p:ph type="title"/>
          </p:nvPr>
        </p:nvSpPr>
        <p:spPr>
          <a:xfrm>
            <a:off x="0" y="0"/>
            <a:ext cx="10515600" cy="1325563"/>
          </a:xfrm>
        </p:spPr>
        <p:txBody>
          <a:bodyPr/>
          <a:lstStyle/>
          <a:p>
            <a:r>
              <a:rPr lang="zh-CN" altLang="en-US" dirty="0"/>
              <a:t>结论</a:t>
            </a:r>
          </a:p>
        </p:txBody>
      </p:sp>
      <p:sp>
        <p:nvSpPr>
          <p:cNvPr id="8" name="文本框 7">
            <a:extLst>
              <a:ext uri="{FF2B5EF4-FFF2-40B4-BE49-F238E27FC236}">
                <a16:creationId xmlns:a16="http://schemas.microsoft.com/office/drawing/2014/main" id="{63C85CC3-A8B6-B318-2EE7-6F234166F170}"/>
              </a:ext>
            </a:extLst>
          </p:cNvPr>
          <p:cNvSpPr txBox="1"/>
          <p:nvPr/>
        </p:nvSpPr>
        <p:spPr>
          <a:xfrm>
            <a:off x="511834" y="1408981"/>
            <a:ext cx="5733691" cy="5016758"/>
          </a:xfrm>
          <a:prstGeom prst="rect">
            <a:avLst/>
          </a:prstGeom>
          <a:noFill/>
        </p:spPr>
        <p:txBody>
          <a:bodyPr wrap="square" rtlCol="0">
            <a:spAutoFit/>
          </a:bodyPr>
          <a:lstStyle/>
          <a:p>
            <a:r>
              <a:rPr lang="en-US" altLang="zh-CN" sz="3200" dirty="0"/>
              <a:t>TMR</a:t>
            </a:r>
            <a:r>
              <a:rPr lang="zh-CN" altLang="en-US" sz="3200" dirty="0"/>
              <a:t>为隧道磁阻比率</a:t>
            </a:r>
            <a:endParaRPr lang="en-US" altLang="zh-CN" sz="3200" dirty="0"/>
          </a:p>
          <a:p>
            <a:endParaRPr lang="en-US" altLang="zh-CN" sz="3200" dirty="0"/>
          </a:p>
          <a:p>
            <a:endParaRPr lang="en-US" altLang="zh-CN" sz="3200" dirty="0"/>
          </a:p>
          <a:p>
            <a:r>
              <a:rPr lang="en-US" altLang="zh-CN" sz="3200" dirty="0"/>
              <a:t>T</a:t>
            </a:r>
            <a:r>
              <a:rPr lang="en-US" altLang="zh-CN" sz="3200" baseline="-25000" dirty="0"/>
              <a:t>P</a:t>
            </a:r>
            <a:r>
              <a:rPr lang="zh-CN" altLang="en-US" sz="3200" dirty="0"/>
              <a:t>为</a:t>
            </a:r>
            <a:r>
              <a:rPr lang="en-US" altLang="zh-CN" sz="3200" dirty="0"/>
              <a:t>V</a:t>
            </a:r>
            <a:r>
              <a:rPr lang="en-US" altLang="zh-CN" sz="3200" baseline="-25000" dirty="0"/>
              <a:t>in</a:t>
            </a:r>
            <a:r>
              <a:rPr lang="zh-CN" altLang="en-US" sz="3200" dirty="0"/>
              <a:t>来到峰值的时间</a:t>
            </a:r>
            <a:endParaRPr lang="en-US" altLang="zh-CN" sz="3200" dirty="0"/>
          </a:p>
          <a:p>
            <a:endParaRPr lang="en-US" altLang="zh-CN" sz="3200" dirty="0"/>
          </a:p>
          <a:p>
            <a:endParaRPr lang="en-US" altLang="zh-CN" sz="3200" dirty="0"/>
          </a:p>
          <a:p>
            <a:r>
              <a:rPr lang="en-US" altLang="zh-CN" sz="3200" dirty="0"/>
              <a:t>T</a:t>
            </a:r>
            <a:r>
              <a:rPr lang="en-US" altLang="zh-CN" sz="3200" baseline="-25000" dirty="0"/>
              <a:t>Y</a:t>
            </a:r>
            <a:r>
              <a:rPr lang="zh-CN" altLang="en-US" sz="3200" dirty="0"/>
              <a:t>为对码率来到峰值的时间</a:t>
            </a:r>
            <a:endParaRPr lang="en-US" altLang="zh-CN" sz="3200" dirty="0"/>
          </a:p>
          <a:p>
            <a:endParaRPr lang="en-US" altLang="zh-CN" sz="3200" dirty="0"/>
          </a:p>
          <a:p>
            <a:endParaRPr lang="en-US" altLang="zh-CN" sz="3200" dirty="0"/>
          </a:p>
          <a:p>
            <a:r>
              <a:rPr lang="en-US" altLang="zh-CN" sz="3200" dirty="0"/>
              <a:t>T</a:t>
            </a:r>
            <a:r>
              <a:rPr lang="en-US" altLang="zh-CN" sz="3200" baseline="-25000" dirty="0"/>
              <a:t>SAE</a:t>
            </a:r>
            <a:r>
              <a:rPr lang="zh-CN" altLang="en-US" sz="3200" dirty="0"/>
              <a:t>为</a:t>
            </a:r>
            <a:r>
              <a:rPr lang="en-US" altLang="zh-CN" sz="3200" dirty="0"/>
              <a:t>VSA</a:t>
            </a:r>
            <a:r>
              <a:rPr lang="zh-CN" altLang="en-US" sz="3200" dirty="0"/>
              <a:t>使能信号延迟时间</a:t>
            </a:r>
          </a:p>
        </p:txBody>
      </p:sp>
      <p:pic>
        <p:nvPicPr>
          <p:cNvPr id="12" name="图片 11">
            <a:extLst>
              <a:ext uri="{FF2B5EF4-FFF2-40B4-BE49-F238E27FC236}">
                <a16:creationId xmlns:a16="http://schemas.microsoft.com/office/drawing/2014/main" id="{F74BD6C9-1612-537E-2AF9-5DEEF43C3FF6}"/>
              </a:ext>
            </a:extLst>
          </p:cNvPr>
          <p:cNvPicPr>
            <a:picLocks noChangeAspect="1"/>
          </p:cNvPicPr>
          <p:nvPr/>
        </p:nvPicPr>
        <p:blipFill>
          <a:blip r:embed="rId2"/>
          <a:stretch>
            <a:fillRect/>
          </a:stretch>
        </p:blipFill>
        <p:spPr>
          <a:xfrm>
            <a:off x="6640800" y="0"/>
            <a:ext cx="5551200" cy="6858000"/>
          </a:xfrm>
          <a:prstGeom prst="rect">
            <a:avLst/>
          </a:prstGeom>
        </p:spPr>
      </p:pic>
    </p:spTree>
    <p:extLst>
      <p:ext uri="{BB962C8B-B14F-4D97-AF65-F5344CB8AC3E}">
        <p14:creationId xmlns:p14="http://schemas.microsoft.com/office/powerpoint/2010/main" val="7351921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613</Words>
  <Application>Microsoft Office PowerPoint</Application>
  <PresentationFormat>宽屏</PresentationFormat>
  <Paragraphs>41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整体目标：确定VSA的启动时间</vt:lpstr>
      <vt:lpstr>一般读出方式的问题——STT-MRAM中的时序</vt:lpstr>
      <vt:lpstr>定性测量参数——对码率</vt:lpstr>
      <vt:lpstr>VDD和TMR</vt:lpstr>
      <vt:lpstr>电阻和寄生电容</vt:lpstr>
      <vt:lpstr>通过复制位线抑制SAE时间变化</vt:lpstr>
      <vt:lpstr>MVT-RBL技术</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秋旸 徐</dc:creator>
  <cp:lastModifiedBy>秋旸 徐</cp:lastModifiedBy>
  <cp:revision>4</cp:revision>
  <dcterms:created xsi:type="dcterms:W3CDTF">2024-12-25T08:48:50Z</dcterms:created>
  <dcterms:modified xsi:type="dcterms:W3CDTF">2024-12-27T09:12:06Z</dcterms:modified>
</cp:coreProperties>
</file>