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67" r:id="rId3"/>
    <p:sldId id="268" r:id="rId4"/>
    <p:sldId id="269" r:id="rId5"/>
    <p:sldId id="270" r:id="rId6"/>
    <p:sldId id="272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73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6" autoAdjust="0"/>
  </p:normalViewPr>
  <p:slideViewPr>
    <p:cSldViewPr snapToGrid="0">
      <p:cViewPr varScale="1">
        <p:scale>
          <a:sx n="83" d="100"/>
          <a:sy n="83" d="100"/>
        </p:scale>
        <p:origin x="40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DCA97-1FED-4B9D-825E-451F5586DCA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56B52-FC39-4406-8166-3E9B5AACB8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35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1) </a:t>
            </a:r>
            <a:r>
              <a:rPr lang="zh-CN" altLang="en-US" dirty="0"/>
              <a:t>在第一种情况下，考虑能量粒子撞击提出的</a:t>
            </a:r>
            <a:r>
              <a:rPr lang="en-US" altLang="zh-CN" dirty="0"/>
              <a:t>PCDSA</a:t>
            </a:r>
            <a:r>
              <a:rPr lang="zh-CN" altLang="en-US" dirty="0"/>
              <a:t>的</a:t>
            </a:r>
            <a:r>
              <a:rPr lang="en-US" altLang="zh-CN" dirty="0"/>
              <a:t>(Q1,Q3,Q5)</a:t>
            </a:r>
            <a:r>
              <a:rPr lang="zh-CN" altLang="en-US" dirty="0"/>
              <a:t>或</a:t>
            </a:r>
            <a:r>
              <a:rPr lang="en-US" altLang="zh-CN" dirty="0"/>
              <a:t>(Q2,Q4,Q6)</a:t>
            </a:r>
            <a:r>
              <a:rPr lang="zh-CN" altLang="en-US" dirty="0"/>
              <a:t>或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 </a:t>
            </a:r>
            <a:r>
              <a:rPr lang="zh-CN" altLang="en-US" dirty="0"/>
              <a:t>中的任意两个节点，并且可能导致这两个节点的逻辑值翻转。在这种情况下，关键节点对包括</a:t>
            </a:r>
            <a:r>
              <a:rPr lang="en-US" altLang="zh-CN" dirty="0"/>
              <a:t>(Q1,Q3)</a:t>
            </a:r>
            <a:r>
              <a:rPr lang="zh-CN" altLang="en-US" dirty="0"/>
              <a:t>、 </a:t>
            </a:r>
            <a:r>
              <a:rPr lang="en-US" altLang="zh-CN" dirty="0"/>
              <a:t>(Q2, Q4) </a:t>
            </a:r>
            <a:r>
              <a:rPr lang="zh-CN" altLang="en-US" dirty="0"/>
              <a:t>和 </a:t>
            </a:r>
            <a:r>
              <a:rPr lang="en-US" altLang="zh-CN" dirty="0"/>
              <a:t>(Out, 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。 </a:t>
            </a:r>
            <a:r>
              <a:rPr lang="en-US" altLang="zh-CN" dirty="0"/>
              <a:t>4 </a:t>
            </a:r>
            <a:r>
              <a:rPr lang="zh-CN" altLang="en-US" dirty="0"/>
              <a:t>如果</a:t>
            </a:r>
            <a:r>
              <a:rPr lang="en-US" altLang="zh-CN" dirty="0"/>
              <a:t>(Q1,Q3)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的容错性，由于</a:t>
            </a:r>
            <a:r>
              <a:rPr lang="en-US" altLang="zh-CN" dirty="0"/>
              <a:t>TAC2</a:t>
            </a:r>
            <a:r>
              <a:rPr lang="zh-CN" altLang="en-US" dirty="0"/>
              <a:t>的输出</a:t>
            </a:r>
            <a:r>
              <a:rPr lang="en-US" altLang="zh-CN" dirty="0"/>
              <a:t>(Q2)</a:t>
            </a:r>
            <a:r>
              <a:rPr lang="zh-CN" altLang="en-US" dirty="0"/>
              <a:t>的逻辑值为’</a:t>
            </a:r>
            <a:r>
              <a:rPr lang="en-US" altLang="zh-CN" dirty="0"/>
              <a:t>1’</a:t>
            </a:r>
            <a:r>
              <a:rPr lang="zh-CN" altLang="en-US" dirty="0"/>
              <a:t>，且输入</a:t>
            </a:r>
            <a:r>
              <a:rPr lang="en-US" altLang="zh-CN" dirty="0"/>
              <a:t>I1(Q1) </a:t>
            </a:r>
            <a:r>
              <a:rPr lang="zh-CN" altLang="en-US" dirty="0"/>
              <a:t>和</a:t>
            </a:r>
            <a:r>
              <a:rPr lang="en-US" altLang="zh-CN" dirty="0"/>
              <a:t>I3(Q3) </a:t>
            </a:r>
            <a:r>
              <a:rPr lang="zh-CN" altLang="en-US" dirty="0"/>
              <a:t>的逻辑值被翻转为’</a:t>
            </a:r>
            <a:r>
              <a:rPr lang="en-US" altLang="zh-CN" dirty="0"/>
              <a:t>1’</a:t>
            </a:r>
            <a:r>
              <a:rPr lang="zh-CN" altLang="en-US" dirty="0"/>
              <a:t>，错误将传播到</a:t>
            </a:r>
            <a:r>
              <a:rPr lang="en-US" altLang="zh-CN" dirty="0"/>
              <a:t>TAC2</a:t>
            </a:r>
            <a:r>
              <a:rPr lang="zh-CN" altLang="en-US" dirty="0"/>
              <a:t>的输出</a:t>
            </a:r>
            <a:r>
              <a:rPr lang="en-US" altLang="zh-CN" dirty="0"/>
              <a:t>(Q2)</a:t>
            </a:r>
            <a:r>
              <a:rPr lang="zh-CN" altLang="en-US" dirty="0"/>
              <a:t>，并且</a:t>
            </a:r>
            <a:r>
              <a:rPr lang="en-US" altLang="zh-CN" dirty="0"/>
              <a:t>Q2</a:t>
            </a:r>
            <a:r>
              <a:rPr lang="zh-CN" altLang="en-US" dirty="0"/>
              <a:t>的逻辑值被翻转为’</a:t>
            </a:r>
            <a:r>
              <a:rPr lang="en-US" altLang="zh-CN" dirty="0"/>
              <a:t>0’</a:t>
            </a:r>
            <a:r>
              <a:rPr lang="zh-CN" altLang="en-US" dirty="0"/>
              <a:t>。</a:t>
            </a:r>
            <a:r>
              <a:rPr lang="en-US" altLang="zh-CN" dirty="0"/>
              <a:t>(Q4, Q5, Q6) </a:t>
            </a:r>
            <a:r>
              <a:rPr lang="zh-CN" altLang="en-US" dirty="0"/>
              <a:t>保持其逻辑值不变。根据</a:t>
            </a:r>
            <a:r>
              <a:rPr lang="en-US" altLang="zh-CN" dirty="0"/>
              <a:t>TSC</a:t>
            </a:r>
            <a:r>
              <a:rPr lang="zh-CN" altLang="en-US" dirty="0"/>
              <a:t>的容错性，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</a:t>
            </a:r>
            <a:r>
              <a:rPr lang="zh-CN" altLang="en-US" dirty="0"/>
              <a:t>保持其逻辑值不变，因为在</a:t>
            </a:r>
            <a:r>
              <a:rPr lang="en-US" altLang="zh-CN" dirty="0"/>
              <a:t>TSC1</a:t>
            </a:r>
            <a:r>
              <a:rPr lang="zh-CN" altLang="en-US" dirty="0"/>
              <a:t>的输 入中仅有两个节点</a:t>
            </a:r>
            <a:r>
              <a:rPr lang="en-US" altLang="zh-CN" dirty="0"/>
              <a:t>(Q1,Q3)</a:t>
            </a:r>
            <a:r>
              <a:rPr lang="zh-CN" altLang="en-US" dirty="0"/>
              <a:t>被翻转，而在</a:t>
            </a:r>
            <a:r>
              <a:rPr lang="en-US" altLang="zh-CN" dirty="0"/>
              <a:t>TSC2</a:t>
            </a:r>
            <a:r>
              <a:rPr lang="zh-CN" altLang="en-US" dirty="0"/>
              <a:t>的输入中仅有一个节点</a:t>
            </a:r>
            <a:r>
              <a:rPr lang="en-US" altLang="zh-CN" dirty="0"/>
              <a:t>(Q2)</a:t>
            </a:r>
            <a:r>
              <a:rPr lang="zh-CN" altLang="en-US" dirty="0"/>
              <a:t>被翻转。 如果</a:t>
            </a:r>
            <a:r>
              <a:rPr lang="en-US" altLang="zh-CN" dirty="0"/>
              <a:t>(Q2,Q4)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的容错性，由于</a:t>
            </a:r>
            <a:r>
              <a:rPr lang="en-US" altLang="zh-CN" dirty="0"/>
              <a:t>TAC5</a:t>
            </a:r>
            <a:r>
              <a:rPr lang="zh-CN" altLang="en-US" dirty="0"/>
              <a:t>的输出</a:t>
            </a:r>
            <a:r>
              <a:rPr lang="en-US" altLang="zh-CN" dirty="0"/>
              <a:t>(Q5)</a:t>
            </a:r>
            <a:r>
              <a:rPr lang="zh-CN" altLang="en-US" dirty="0"/>
              <a:t>的逻辑值为’</a:t>
            </a:r>
            <a:r>
              <a:rPr lang="en-US" altLang="zh-CN" dirty="0"/>
              <a:t>0’</a:t>
            </a:r>
            <a:r>
              <a:rPr lang="zh-CN" altLang="en-US" dirty="0"/>
              <a:t>，且输入</a:t>
            </a:r>
            <a:r>
              <a:rPr lang="en-US" altLang="zh-CN" dirty="0"/>
              <a:t>I1(Q4) </a:t>
            </a:r>
            <a:r>
              <a:rPr lang="zh-CN" altLang="en-US" dirty="0"/>
              <a:t>和</a:t>
            </a:r>
            <a:r>
              <a:rPr lang="en-US" altLang="zh-CN" dirty="0"/>
              <a:t>I2(Q2) </a:t>
            </a:r>
            <a:r>
              <a:rPr lang="zh-CN" altLang="en-US" dirty="0"/>
              <a:t>的逻辑值被翻转为’</a:t>
            </a:r>
            <a:r>
              <a:rPr lang="en-US" altLang="zh-CN" dirty="0"/>
              <a:t>0’</a:t>
            </a:r>
            <a:r>
              <a:rPr lang="zh-CN" altLang="en-US" dirty="0"/>
              <a:t>，错误将传播到</a:t>
            </a:r>
            <a:r>
              <a:rPr lang="en-US" altLang="zh-CN" dirty="0"/>
              <a:t>TAC5</a:t>
            </a:r>
            <a:r>
              <a:rPr lang="zh-CN" altLang="en-US" dirty="0"/>
              <a:t>的输出</a:t>
            </a:r>
            <a:r>
              <a:rPr lang="en-US" altLang="zh-CN" dirty="0"/>
              <a:t>(Q5)</a:t>
            </a:r>
            <a:r>
              <a:rPr lang="zh-CN" altLang="en-US" dirty="0"/>
              <a:t>，并且</a:t>
            </a:r>
            <a:r>
              <a:rPr lang="en-US" altLang="zh-CN" dirty="0"/>
              <a:t>Q5</a:t>
            </a:r>
            <a:r>
              <a:rPr lang="zh-CN" altLang="en-US" dirty="0"/>
              <a:t>的逻辑值被翻转为’</a:t>
            </a:r>
            <a:r>
              <a:rPr lang="en-US" altLang="zh-CN" dirty="0"/>
              <a:t>1’</a:t>
            </a:r>
            <a:r>
              <a:rPr lang="zh-CN" altLang="en-US" dirty="0"/>
              <a:t>。由于 </a:t>
            </a:r>
            <a:r>
              <a:rPr lang="en-US" altLang="zh-CN" dirty="0"/>
              <a:t>TAC4 </a:t>
            </a:r>
            <a:r>
              <a:rPr lang="zh-CN" altLang="en-US" dirty="0"/>
              <a:t>的输入</a:t>
            </a:r>
            <a:r>
              <a:rPr lang="en-US" altLang="zh-CN" dirty="0"/>
              <a:t>(Q3,Q1, Q5) </a:t>
            </a:r>
            <a:r>
              <a:rPr lang="zh-CN" altLang="en-US" dirty="0"/>
              <a:t>对应的逻辑值为</a:t>
            </a:r>
            <a:r>
              <a:rPr lang="en-US" altLang="zh-CN" dirty="0"/>
              <a:t>(0,0,1)</a:t>
            </a:r>
            <a:r>
              <a:rPr lang="zh-CN" altLang="en-US" dirty="0"/>
              <a:t>，因此输出</a:t>
            </a:r>
            <a:r>
              <a:rPr lang="en-US" altLang="zh-CN" dirty="0"/>
              <a:t>(Q4)</a:t>
            </a:r>
            <a:r>
              <a:rPr lang="zh-CN" altLang="en-US" dirty="0"/>
              <a:t>将被充电至其初始逻辑值’</a:t>
            </a:r>
            <a:r>
              <a:rPr lang="en-US" altLang="zh-CN" dirty="0"/>
              <a:t>1’</a:t>
            </a:r>
            <a:r>
              <a:rPr lang="zh-CN" altLang="en-US" dirty="0"/>
              <a:t>在</a:t>
            </a:r>
            <a:r>
              <a:rPr lang="en-US" altLang="zh-CN" dirty="0"/>
              <a:t>TAC4 </a:t>
            </a:r>
            <a:r>
              <a:rPr lang="zh-CN" altLang="en-US" dirty="0"/>
              <a:t>中。由于</a:t>
            </a:r>
            <a:r>
              <a:rPr lang="en-US" altLang="zh-CN" dirty="0"/>
              <a:t>TAC5</a:t>
            </a:r>
            <a:r>
              <a:rPr lang="zh-CN" altLang="en-US" dirty="0"/>
              <a:t>的输入</a:t>
            </a:r>
            <a:r>
              <a:rPr lang="en-US" altLang="zh-CN" dirty="0"/>
              <a:t>(Q4,Q2,Q6)</a:t>
            </a:r>
            <a:r>
              <a:rPr lang="zh-CN" altLang="en-US" dirty="0"/>
              <a:t>对应的逻辑值为</a:t>
            </a:r>
            <a:r>
              <a:rPr lang="en-US" altLang="zh-CN" dirty="0"/>
              <a:t>(1,0,1)</a:t>
            </a:r>
            <a:r>
              <a:rPr lang="zh-CN" altLang="en-US" dirty="0"/>
              <a:t>，因此输出</a:t>
            </a:r>
            <a:r>
              <a:rPr lang="en-US" altLang="zh-CN" dirty="0"/>
              <a:t>(Q5)</a:t>
            </a:r>
            <a:r>
              <a:rPr lang="zh-CN" altLang="en-US" dirty="0"/>
              <a:t>将被放电至其初始逻辑值’</a:t>
            </a:r>
            <a:r>
              <a:rPr lang="en-US" altLang="zh-CN" dirty="0"/>
              <a:t>0’ </a:t>
            </a:r>
            <a:r>
              <a:rPr lang="zh-CN" altLang="en-US" dirty="0"/>
              <a:t>在</a:t>
            </a:r>
            <a:r>
              <a:rPr lang="en-US" altLang="zh-CN" dirty="0"/>
              <a:t>TAC5</a:t>
            </a:r>
            <a:r>
              <a:rPr lang="zh-CN" altLang="en-US" dirty="0"/>
              <a:t>中。由于</a:t>
            </a:r>
            <a:r>
              <a:rPr lang="en-US" altLang="zh-CN" dirty="0"/>
              <a:t>TAC2</a:t>
            </a:r>
            <a:r>
              <a:rPr lang="zh-CN" altLang="en-US" dirty="0"/>
              <a:t>的输入</a:t>
            </a:r>
            <a:r>
              <a:rPr lang="en-US" altLang="zh-CN" dirty="0"/>
              <a:t>(Q1,Q5,Q3)</a:t>
            </a:r>
            <a:r>
              <a:rPr lang="zh-CN" altLang="en-US" dirty="0"/>
              <a:t>对应的逻辑值为</a:t>
            </a:r>
            <a:r>
              <a:rPr lang="en-US" altLang="zh-CN" dirty="0"/>
              <a:t>(0,0,0)</a:t>
            </a:r>
            <a:r>
              <a:rPr lang="zh-CN" altLang="en-US" dirty="0"/>
              <a:t>，因此输出</a:t>
            </a:r>
            <a:r>
              <a:rPr lang="en-US" altLang="zh-CN" dirty="0"/>
              <a:t>(Q2)</a:t>
            </a:r>
            <a:r>
              <a:rPr lang="zh-CN" altLang="en-US" dirty="0"/>
              <a:t>将被充电至其初始 逻辑值’</a:t>
            </a:r>
            <a:r>
              <a:rPr lang="en-US" altLang="zh-CN" dirty="0"/>
              <a:t>1’</a:t>
            </a:r>
            <a:r>
              <a:rPr lang="zh-CN" altLang="en-US" dirty="0"/>
              <a:t>在</a:t>
            </a:r>
            <a:r>
              <a:rPr lang="en-US" altLang="zh-CN" dirty="0"/>
              <a:t>TAC2</a:t>
            </a:r>
            <a:r>
              <a:rPr lang="zh-CN" altLang="en-US" dirty="0"/>
              <a:t>中。根据</a:t>
            </a:r>
            <a:r>
              <a:rPr lang="en-US" altLang="zh-CN" dirty="0"/>
              <a:t>TSC</a:t>
            </a:r>
            <a:r>
              <a:rPr lang="zh-CN" altLang="en-US" dirty="0"/>
              <a:t>的容错性，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</a:t>
            </a:r>
            <a:r>
              <a:rPr lang="zh-CN" altLang="en-US" dirty="0"/>
              <a:t>保持其逻辑值不变，因为</a:t>
            </a:r>
            <a:r>
              <a:rPr lang="en-US" altLang="zh-CN" dirty="0"/>
              <a:t>(Q1,Q2,Q3,Q4,Q5, Q6) </a:t>
            </a:r>
            <a:r>
              <a:rPr lang="zh-CN" altLang="en-US" dirty="0"/>
              <a:t>最终保持其初始逻辑值。 如果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 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TSC</a:t>
            </a:r>
            <a:r>
              <a:rPr lang="zh-CN" altLang="en-US" dirty="0"/>
              <a:t>的反转特性，</a:t>
            </a:r>
            <a:r>
              <a:rPr lang="en-US" altLang="zh-CN" dirty="0"/>
              <a:t>(Out)</a:t>
            </a:r>
            <a:r>
              <a:rPr lang="zh-CN" altLang="en-US" dirty="0"/>
              <a:t>将在</a:t>
            </a:r>
            <a:r>
              <a:rPr lang="en-US" altLang="zh-CN" dirty="0"/>
              <a:t>TSC1</a:t>
            </a:r>
            <a:r>
              <a:rPr lang="zh-CN" altLang="en-US" dirty="0"/>
              <a:t>中被充电至其初始逻辑值’</a:t>
            </a:r>
            <a:r>
              <a:rPr lang="en-US" altLang="zh-CN" dirty="0"/>
              <a:t>1’</a:t>
            </a:r>
            <a:r>
              <a:rPr lang="zh-CN" altLang="en-US" dirty="0"/>
              <a:t>， 而</a:t>
            </a:r>
            <a:r>
              <a:rPr lang="en-US" altLang="zh-CN" dirty="0"/>
              <a:t>(</a:t>
            </a:r>
            <a:r>
              <a:rPr lang="en-US" altLang="zh-CN" dirty="0" err="1"/>
              <a:t>Out_Bar</a:t>
            </a:r>
            <a:r>
              <a:rPr lang="en-US" altLang="zh-CN" dirty="0"/>
              <a:t>) </a:t>
            </a:r>
            <a:r>
              <a:rPr lang="zh-CN" altLang="en-US" dirty="0"/>
              <a:t>将在</a:t>
            </a:r>
            <a:r>
              <a:rPr lang="en-US" altLang="zh-CN" dirty="0"/>
              <a:t>TSC2</a:t>
            </a:r>
            <a:r>
              <a:rPr lang="zh-CN" altLang="en-US" dirty="0"/>
              <a:t>中被放电至其初始逻辑值’</a:t>
            </a:r>
            <a:r>
              <a:rPr lang="en-US" altLang="zh-CN" dirty="0"/>
              <a:t>0’</a:t>
            </a:r>
            <a:r>
              <a:rPr lang="zh-CN" altLang="en-US" dirty="0"/>
              <a:t>，因为</a:t>
            </a:r>
            <a:r>
              <a:rPr lang="en-US" altLang="zh-CN" dirty="0"/>
              <a:t>(Q1,Q2,Q3,Q4,Q5,Q6)</a:t>
            </a:r>
            <a:r>
              <a:rPr lang="zh-CN" altLang="en-US" dirty="0"/>
              <a:t>保持其初始逻辑值不 变。 </a:t>
            </a:r>
            <a:r>
              <a:rPr lang="en-US" altLang="zh-CN" dirty="0"/>
              <a:t>2) </a:t>
            </a:r>
            <a:r>
              <a:rPr lang="zh-CN" altLang="en-US" dirty="0"/>
              <a:t>在第二种情况下，考虑对所提出的</a:t>
            </a:r>
            <a:r>
              <a:rPr lang="en-US" altLang="zh-CN" dirty="0"/>
              <a:t>PCDSA</a:t>
            </a:r>
            <a:r>
              <a:rPr lang="zh-CN" altLang="en-US" dirty="0"/>
              <a:t>的</a:t>
            </a:r>
            <a:r>
              <a:rPr lang="en-US" altLang="zh-CN" dirty="0"/>
              <a:t>(Q1,Q3,Q5)</a:t>
            </a:r>
            <a:r>
              <a:rPr lang="zh-CN" altLang="en-US" dirty="0"/>
              <a:t>或</a:t>
            </a:r>
            <a:r>
              <a:rPr lang="en-US" altLang="zh-CN" dirty="0"/>
              <a:t>(Q2,Q4,Q6)</a:t>
            </a:r>
            <a:r>
              <a:rPr lang="zh-CN" altLang="en-US" dirty="0"/>
              <a:t>的一个节点以及</a:t>
            </a:r>
            <a:r>
              <a:rPr lang="en-US" altLang="zh-CN" dirty="0"/>
              <a:t>(Out, </a:t>
            </a:r>
            <a:r>
              <a:rPr lang="en-US" altLang="zh-CN" dirty="0" err="1"/>
              <a:t>Out_Bar</a:t>
            </a:r>
            <a:r>
              <a:rPr lang="en-US" altLang="zh-CN" dirty="0"/>
              <a:t>) </a:t>
            </a:r>
            <a:r>
              <a:rPr lang="zh-CN" altLang="en-US" dirty="0"/>
              <a:t>的一个节点的能量粒子撞击，这可能导致这两个节点的逻辑翻转。在这种情况下，关键节点对 包括</a:t>
            </a:r>
            <a:r>
              <a:rPr lang="en-US" altLang="zh-CN" dirty="0"/>
              <a:t>(Q1,Out)</a:t>
            </a:r>
            <a:r>
              <a:rPr lang="zh-CN" altLang="en-US" dirty="0"/>
              <a:t>、</a:t>
            </a:r>
            <a:r>
              <a:rPr lang="en-US" altLang="zh-CN" dirty="0"/>
              <a:t>(Q1, 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(Q2, Out) </a:t>
            </a:r>
            <a:r>
              <a:rPr lang="zh-CN" altLang="en-US" dirty="0"/>
              <a:t>和 </a:t>
            </a:r>
            <a:r>
              <a:rPr lang="en-US" altLang="zh-CN" dirty="0"/>
              <a:t>(Q2, 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。 如果</a:t>
            </a:r>
            <a:r>
              <a:rPr lang="en-US" altLang="zh-CN" dirty="0"/>
              <a:t>(Q1,Out)</a:t>
            </a:r>
            <a:r>
              <a:rPr lang="zh-CN" altLang="en-US" dirty="0"/>
              <a:t>或</a:t>
            </a:r>
            <a:r>
              <a:rPr lang="en-US" altLang="zh-CN" dirty="0"/>
              <a:t>(Q1,Out_Bar) </a:t>
            </a:r>
            <a:r>
              <a:rPr lang="zh-CN" altLang="en-US" dirty="0"/>
              <a:t>遭受单事件失效</a:t>
            </a:r>
            <a:r>
              <a:rPr lang="en-US" altLang="zh-CN" dirty="0"/>
              <a:t>(SEDU)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的容错特性，</a:t>
            </a:r>
            <a:r>
              <a:rPr lang="en-US" altLang="zh-CN" dirty="0"/>
              <a:t>(Q2,Q4,Q6)</a:t>
            </a:r>
            <a:r>
              <a:rPr lang="zh-CN" altLang="en-US" dirty="0"/>
              <a:t>的逻辑 值保持不变，因为只有一个节点</a:t>
            </a:r>
            <a:r>
              <a:rPr lang="en-US" altLang="zh-CN" dirty="0"/>
              <a:t>(Q1)</a:t>
            </a:r>
            <a:r>
              <a:rPr lang="zh-CN" altLang="en-US" dirty="0"/>
              <a:t>在</a:t>
            </a:r>
            <a:r>
              <a:rPr lang="en-US" altLang="zh-CN" dirty="0"/>
              <a:t>(TAC2,TAC4,TAC6)</a:t>
            </a:r>
            <a:r>
              <a:rPr lang="zh-CN" altLang="en-US" dirty="0"/>
              <a:t>的输入中被翻转。由于</a:t>
            </a:r>
            <a:r>
              <a:rPr lang="en-US" altLang="zh-CN" dirty="0"/>
              <a:t>TAC1</a:t>
            </a:r>
            <a:r>
              <a:rPr lang="zh-CN" altLang="en-US" dirty="0"/>
              <a:t>的输入</a:t>
            </a:r>
            <a:r>
              <a:rPr lang="en-US" altLang="zh-CN" dirty="0"/>
              <a:t>(Q6,Q4, Q2) </a:t>
            </a:r>
            <a:r>
              <a:rPr lang="zh-CN" altLang="en-US" dirty="0"/>
              <a:t>对应于逻辑值</a:t>
            </a:r>
            <a:r>
              <a:rPr lang="en-US" altLang="zh-CN" dirty="0"/>
              <a:t>(1,1,1)</a:t>
            </a:r>
            <a:r>
              <a:rPr lang="zh-CN" altLang="en-US" dirty="0"/>
              <a:t>，输出</a:t>
            </a:r>
            <a:r>
              <a:rPr lang="en-US" altLang="zh-CN" dirty="0"/>
              <a:t>(Q1)</a:t>
            </a:r>
            <a:r>
              <a:rPr lang="zh-CN" altLang="en-US" dirty="0"/>
              <a:t>将在</a:t>
            </a:r>
            <a:r>
              <a:rPr lang="en-US" altLang="zh-CN" dirty="0"/>
              <a:t>TAC1</a:t>
            </a:r>
            <a:r>
              <a:rPr lang="zh-CN" altLang="en-US" dirty="0"/>
              <a:t>中放电至其初始逻辑值’</a:t>
            </a:r>
            <a:r>
              <a:rPr lang="en-US" altLang="zh-CN" dirty="0"/>
              <a:t>0’</a:t>
            </a:r>
            <a:r>
              <a:rPr lang="zh-CN" altLang="en-US" dirty="0"/>
              <a:t>。如果</a:t>
            </a:r>
            <a:r>
              <a:rPr lang="en-US" altLang="zh-CN" dirty="0"/>
              <a:t>(Q1,Out)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 根据</a:t>
            </a:r>
            <a:r>
              <a:rPr lang="en-US" altLang="zh-CN" dirty="0"/>
              <a:t>TSC</a:t>
            </a:r>
            <a:r>
              <a:rPr lang="zh-CN" altLang="en-US" dirty="0"/>
              <a:t>的反转特性，</a:t>
            </a:r>
            <a:r>
              <a:rPr lang="en-US" altLang="zh-CN" dirty="0"/>
              <a:t>(Out)</a:t>
            </a:r>
            <a:r>
              <a:rPr lang="zh-CN" altLang="en-US" dirty="0"/>
              <a:t>将在</a:t>
            </a:r>
            <a:r>
              <a:rPr lang="en-US" altLang="zh-CN" dirty="0"/>
              <a:t>TSC1</a:t>
            </a:r>
            <a:r>
              <a:rPr lang="zh-CN" altLang="en-US" dirty="0"/>
              <a:t>中充电至其初始逻辑值’</a:t>
            </a:r>
            <a:r>
              <a:rPr lang="en-US" altLang="zh-CN" dirty="0"/>
              <a:t>1’</a:t>
            </a:r>
            <a:r>
              <a:rPr lang="zh-CN" altLang="en-US" dirty="0"/>
              <a:t>，因为</a:t>
            </a:r>
            <a:r>
              <a:rPr lang="en-US" altLang="zh-CN" dirty="0"/>
              <a:t>(Q1,Q3,Q5)</a:t>
            </a:r>
            <a:r>
              <a:rPr lang="zh-CN" altLang="en-US" dirty="0"/>
              <a:t>最终保持初始逻辑 值。根据</a:t>
            </a:r>
            <a:r>
              <a:rPr lang="en-US" altLang="zh-CN" dirty="0"/>
              <a:t>TSC</a:t>
            </a:r>
            <a:r>
              <a:rPr lang="zh-CN" altLang="en-US" dirty="0"/>
              <a:t>的容错特性，</a:t>
            </a:r>
            <a:r>
              <a:rPr lang="en-US" altLang="zh-CN" dirty="0"/>
              <a:t>(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的逻辑值保持不变，因为</a:t>
            </a:r>
            <a:r>
              <a:rPr lang="en-US" altLang="zh-CN" dirty="0"/>
              <a:t>(Q2,Q4,Q6)</a:t>
            </a:r>
            <a:r>
              <a:rPr lang="zh-CN" altLang="en-US" dirty="0"/>
              <a:t>保持其初始逻辑值不变。如 果</a:t>
            </a:r>
            <a:r>
              <a:rPr lang="en-US" altLang="zh-CN" dirty="0"/>
              <a:t>(Q1, </a:t>
            </a:r>
            <a:r>
              <a:rPr lang="en-US" altLang="zh-CN" dirty="0" err="1"/>
              <a:t>Out_Bar</a:t>
            </a:r>
            <a:r>
              <a:rPr lang="en-US" altLang="zh-CN" dirty="0"/>
              <a:t>) 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TSC</a:t>
            </a:r>
            <a:r>
              <a:rPr lang="zh-CN" altLang="en-US" dirty="0"/>
              <a:t>的容错特性，</a:t>
            </a:r>
            <a:r>
              <a:rPr lang="en-US" altLang="zh-CN" dirty="0"/>
              <a:t>(Out)</a:t>
            </a:r>
            <a:r>
              <a:rPr lang="zh-CN" altLang="en-US" dirty="0"/>
              <a:t>的逻辑值保持不变，因为</a:t>
            </a:r>
            <a:r>
              <a:rPr lang="en-US" altLang="zh-CN" dirty="0"/>
              <a:t>(Q1,Q3,Q5)</a:t>
            </a:r>
            <a:r>
              <a:rPr lang="zh-CN" altLang="en-US" dirty="0"/>
              <a:t>最终保 持其初始逻辑值。根据</a:t>
            </a:r>
            <a:r>
              <a:rPr lang="en-US" altLang="zh-CN" dirty="0"/>
              <a:t>TSC</a:t>
            </a:r>
            <a:r>
              <a:rPr lang="zh-CN" altLang="en-US" dirty="0"/>
              <a:t>的反转特性，</a:t>
            </a:r>
            <a:r>
              <a:rPr lang="en-US" altLang="zh-CN" dirty="0"/>
              <a:t>(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将在</a:t>
            </a:r>
            <a:r>
              <a:rPr lang="en-US" altLang="zh-CN" dirty="0"/>
              <a:t>TSC2</a:t>
            </a:r>
            <a:r>
              <a:rPr lang="zh-CN" altLang="en-US" dirty="0"/>
              <a:t>中放电至其初始逻辑值’</a:t>
            </a:r>
            <a:r>
              <a:rPr lang="en-US" altLang="zh-CN" dirty="0"/>
              <a:t>0’</a:t>
            </a:r>
            <a:r>
              <a:rPr lang="zh-CN" altLang="en-US" dirty="0"/>
              <a:t>，因为</a:t>
            </a:r>
            <a:r>
              <a:rPr lang="en-US" altLang="zh-CN" dirty="0"/>
              <a:t>(Q2,Q4, Q6) </a:t>
            </a:r>
            <a:r>
              <a:rPr lang="zh-CN" altLang="en-US" dirty="0"/>
              <a:t>保持其初始逻辑值不变。 如果</a:t>
            </a:r>
            <a:r>
              <a:rPr lang="en-US" altLang="zh-CN" dirty="0"/>
              <a:t>(Q2,Out) </a:t>
            </a:r>
            <a:r>
              <a:rPr lang="zh-CN" altLang="en-US" dirty="0"/>
              <a:t>或</a:t>
            </a:r>
            <a:r>
              <a:rPr lang="en-US" altLang="zh-CN" dirty="0"/>
              <a:t>(Q2, </a:t>
            </a:r>
            <a:r>
              <a:rPr lang="en-US" altLang="zh-CN" dirty="0" err="1"/>
              <a:t>Out_Bar</a:t>
            </a:r>
            <a:r>
              <a:rPr lang="en-US" altLang="zh-CN" dirty="0"/>
              <a:t>) </a:t>
            </a:r>
            <a:r>
              <a:rPr lang="zh-CN" altLang="en-US" dirty="0"/>
              <a:t>遭受 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的容错特性，</a:t>
            </a:r>
            <a:r>
              <a:rPr lang="en-US" altLang="zh-CN" dirty="0"/>
              <a:t>(Q1,Q3,Q5)</a:t>
            </a:r>
            <a:r>
              <a:rPr lang="zh-CN" altLang="en-US" dirty="0"/>
              <a:t>的逻辑值保持不变， 因为只有一个节点</a:t>
            </a:r>
            <a:r>
              <a:rPr lang="en-US" altLang="zh-CN" dirty="0"/>
              <a:t>(Q2)</a:t>
            </a:r>
            <a:r>
              <a:rPr lang="zh-CN" altLang="en-US" dirty="0"/>
              <a:t>在</a:t>
            </a:r>
            <a:r>
              <a:rPr lang="en-US" altLang="zh-CN" dirty="0"/>
              <a:t>(TAC1,TAC3,TAC5)</a:t>
            </a:r>
            <a:r>
              <a:rPr lang="zh-CN" altLang="en-US" dirty="0"/>
              <a:t>的输入处被翻转。由于</a:t>
            </a:r>
            <a:r>
              <a:rPr lang="en-US" altLang="zh-CN" dirty="0"/>
              <a:t>TAC2</a:t>
            </a:r>
            <a:r>
              <a:rPr lang="zh-CN" altLang="en-US" dirty="0"/>
              <a:t>的输入</a:t>
            </a:r>
            <a:r>
              <a:rPr lang="en-US" altLang="zh-CN" dirty="0"/>
              <a:t>(Q1,Q5,Q3)</a:t>
            </a:r>
            <a:r>
              <a:rPr lang="zh-CN" altLang="en-US" dirty="0"/>
              <a:t>对应于 逻辑值</a:t>
            </a:r>
            <a:r>
              <a:rPr lang="en-US" altLang="zh-CN" dirty="0"/>
              <a:t>(0,0,0)</a:t>
            </a:r>
            <a:r>
              <a:rPr lang="zh-CN" altLang="en-US" dirty="0"/>
              <a:t>，输出 </a:t>
            </a:r>
            <a:r>
              <a:rPr lang="en-US" altLang="zh-CN" dirty="0"/>
              <a:t>(Q2) </a:t>
            </a:r>
            <a:r>
              <a:rPr lang="zh-CN" altLang="en-US" dirty="0"/>
              <a:t>将在</a:t>
            </a:r>
            <a:r>
              <a:rPr lang="en-US" altLang="zh-CN" dirty="0"/>
              <a:t>TAC2</a:t>
            </a:r>
            <a:r>
              <a:rPr lang="zh-CN" altLang="en-US" dirty="0"/>
              <a:t>中恢复到其初始逻辑值’</a:t>
            </a:r>
            <a:r>
              <a:rPr lang="en-US" altLang="zh-CN" dirty="0"/>
              <a:t>1’</a:t>
            </a:r>
            <a:r>
              <a:rPr lang="zh-CN" altLang="en-US" dirty="0"/>
              <a:t>。如果</a:t>
            </a:r>
            <a:r>
              <a:rPr lang="en-US" altLang="zh-CN" dirty="0"/>
              <a:t>(Q2,Out)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TSC </a:t>
            </a:r>
            <a:r>
              <a:rPr lang="zh-CN" altLang="en-US" dirty="0"/>
              <a:t>的反转特性，</a:t>
            </a:r>
            <a:r>
              <a:rPr lang="en-US" altLang="zh-CN" dirty="0"/>
              <a:t>(Out)</a:t>
            </a:r>
            <a:r>
              <a:rPr lang="zh-CN" altLang="en-US" dirty="0"/>
              <a:t>将在</a:t>
            </a:r>
            <a:r>
              <a:rPr lang="en-US" altLang="zh-CN" dirty="0"/>
              <a:t>TSC1</a:t>
            </a:r>
            <a:r>
              <a:rPr lang="zh-CN" altLang="en-US" dirty="0"/>
              <a:t>中恢复到其初始逻辑值’</a:t>
            </a:r>
            <a:r>
              <a:rPr lang="en-US" altLang="zh-CN" dirty="0"/>
              <a:t>1’</a:t>
            </a:r>
            <a:r>
              <a:rPr lang="zh-CN" altLang="en-US" dirty="0"/>
              <a:t>，因为</a:t>
            </a:r>
            <a:r>
              <a:rPr lang="en-US" altLang="zh-CN" dirty="0"/>
              <a:t>(Q1,Q3,Q5)</a:t>
            </a:r>
            <a:r>
              <a:rPr lang="zh-CN" altLang="en-US" dirty="0"/>
              <a:t>保持其初始逻辑值不变。根 据</a:t>
            </a:r>
            <a:r>
              <a:rPr lang="en-US" altLang="zh-CN" dirty="0"/>
              <a:t>TSC</a:t>
            </a:r>
            <a:r>
              <a:rPr lang="zh-CN" altLang="en-US" dirty="0"/>
              <a:t>的容错特性，</a:t>
            </a:r>
            <a:r>
              <a:rPr lang="en-US" altLang="zh-CN" dirty="0"/>
              <a:t>(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的逻辑值保持不变，因为</a:t>
            </a:r>
            <a:r>
              <a:rPr lang="en-US" altLang="zh-CN" dirty="0"/>
              <a:t>(Q2,Q4,Q6)</a:t>
            </a:r>
            <a:r>
              <a:rPr lang="zh-CN" altLang="en-US" dirty="0"/>
              <a:t>最终保持其初始逻辑值。如果</a:t>
            </a:r>
            <a:r>
              <a:rPr lang="en-US" altLang="zh-CN" dirty="0"/>
              <a:t>(Q2, </a:t>
            </a:r>
            <a:r>
              <a:rPr lang="en-US" altLang="zh-CN" dirty="0" err="1"/>
              <a:t>Out_Bar</a:t>
            </a:r>
            <a:r>
              <a:rPr lang="en-US" altLang="zh-CN" dirty="0"/>
              <a:t>) </a:t>
            </a:r>
            <a:r>
              <a:rPr lang="zh-CN" altLang="en-US" dirty="0"/>
              <a:t>遭受 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TSC</a:t>
            </a:r>
            <a:r>
              <a:rPr lang="zh-CN" altLang="en-US" dirty="0"/>
              <a:t>的容错特性，</a:t>
            </a:r>
            <a:r>
              <a:rPr lang="en-US" altLang="zh-CN" dirty="0"/>
              <a:t>(Out)</a:t>
            </a:r>
            <a:r>
              <a:rPr lang="zh-CN" altLang="en-US" dirty="0"/>
              <a:t>的逻辑值保持不变，因为</a:t>
            </a:r>
            <a:r>
              <a:rPr lang="en-US" altLang="zh-CN" dirty="0"/>
              <a:t>(Q1,Q3,Q5)</a:t>
            </a:r>
            <a:r>
              <a:rPr lang="zh-CN" altLang="en-US" dirty="0"/>
              <a:t>保持其初始逻 辑值不变。根据</a:t>
            </a:r>
            <a:r>
              <a:rPr lang="en-US" altLang="zh-CN" dirty="0"/>
              <a:t>TSC</a:t>
            </a:r>
            <a:r>
              <a:rPr lang="zh-CN" altLang="en-US" dirty="0"/>
              <a:t>的反转特性，</a:t>
            </a:r>
            <a:r>
              <a:rPr lang="en-US" altLang="zh-CN" dirty="0"/>
              <a:t>(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将在</a:t>
            </a:r>
            <a:r>
              <a:rPr lang="en-US" altLang="zh-CN" dirty="0"/>
              <a:t>TSC2</a:t>
            </a:r>
            <a:r>
              <a:rPr lang="zh-CN" altLang="en-US" dirty="0"/>
              <a:t>中恢复到其初始逻辑值’</a:t>
            </a:r>
            <a:r>
              <a:rPr lang="en-US" altLang="zh-CN" dirty="0"/>
              <a:t>0’</a:t>
            </a:r>
            <a:r>
              <a:rPr lang="zh-CN" altLang="en-US" dirty="0"/>
              <a:t>，因为</a:t>
            </a:r>
            <a:r>
              <a:rPr lang="en-US" altLang="zh-CN" dirty="0"/>
              <a:t>(Q2,Q4,Q6)</a:t>
            </a:r>
            <a:r>
              <a:rPr lang="zh-CN" altLang="en-US" dirty="0"/>
              <a:t>最 终保持其初始逻辑值。 </a:t>
            </a:r>
            <a:r>
              <a:rPr lang="en-US" altLang="zh-CN" dirty="0"/>
              <a:t>3) </a:t>
            </a:r>
            <a:r>
              <a:rPr lang="zh-CN" altLang="en-US" dirty="0"/>
              <a:t>在第三种情况下，考虑对所提议的</a:t>
            </a:r>
            <a:r>
              <a:rPr lang="en-US" altLang="zh-CN" dirty="0"/>
              <a:t>PCDSA</a:t>
            </a:r>
            <a:r>
              <a:rPr lang="zh-CN" altLang="en-US" dirty="0"/>
              <a:t>的</a:t>
            </a:r>
            <a:r>
              <a:rPr lang="en-US" altLang="zh-CN" dirty="0"/>
              <a:t>(Q1,Q3,Q5)</a:t>
            </a:r>
            <a:r>
              <a:rPr lang="zh-CN" altLang="en-US" dirty="0"/>
              <a:t>的一个节点和</a:t>
            </a:r>
            <a:r>
              <a:rPr lang="en-US" altLang="zh-CN" dirty="0"/>
              <a:t>(Q2,Q4,Q6)</a:t>
            </a:r>
            <a:r>
              <a:rPr lang="zh-CN" altLang="en-US" dirty="0"/>
              <a:t>的一个节点 的能量粒子撞击，这可能导致这两个节点的逻辑翻转。在这种情况下，关键节点对包括</a:t>
            </a:r>
            <a:r>
              <a:rPr lang="en-US" altLang="zh-CN" dirty="0"/>
              <a:t>(Q1,Q2)</a:t>
            </a:r>
            <a:r>
              <a:rPr lang="zh-CN" altLang="en-US" dirty="0"/>
              <a:t>、</a:t>
            </a:r>
            <a:r>
              <a:rPr lang="en-US" altLang="zh-CN" dirty="0"/>
              <a:t>(Q1, Q4) </a:t>
            </a:r>
            <a:r>
              <a:rPr lang="zh-CN" altLang="en-US" dirty="0"/>
              <a:t>和</a:t>
            </a:r>
            <a:r>
              <a:rPr lang="en-US" altLang="zh-CN" dirty="0"/>
              <a:t>(Q1, Q6)</a:t>
            </a:r>
            <a:r>
              <a:rPr lang="zh-CN" altLang="en-US" dirty="0"/>
              <a:t>。 如果</a:t>
            </a:r>
            <a:r>
              <a:rPr lang="en-US" altLang="zh-CN" dirty="0"/>
              <a:t>(Q1,Q2)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的容错性，</a:t>
            </a:r>
            <a:r>
              <a:rPr lang="en-US" altLang="zh-CN" dirty="0"/>
              <a:t>(Q3,Q4,Q5,Q6)</a:t>
            </a:r>
            <a:r>
              <a:rPr lang="zh-CN" altLang="en-US" dirty="0"/>
              <a:t>的逻辑值保持不变，因为在</a:t>
            </a:r>
            <a:r>
              <a:rPr lang="en-US" altLang="zh-CN" dirty="0"/>
              <a:t>(TAC3, TAC4, TAC5, TAC6) </a:t>
            </a:r>
            <a:r>
              <a:rPr lang="zh-CN" altLang="en-US" dirty="0"/>
              <a:t>的输入中仅有一个节点</a:t>
            </a:r>
            <a:r>
              <a:rPr lang="en-US" altLang="zh-CN" dirty="0"/>
              <a:t>(Q1)</a:t>
            </a:r>
            <a:r>
              <a:rPr lang="zh-CN" altLang="en-US" dirty="0"/>
              <a:t>或</a:t>
            </a:r>
            <a:r>
              <a:rPr lang="en-US" altLang="zh-CN" dirty="0"/>
              <a:t>(Q2)</a:t>
            </a:r>
            <a:r>
              <a:rPr lang="zh-CN" altLang="en-US" dirty="0"/>
              <a:t>被翻转。根据</a:t>
            </a:r>
            <a:r>
              <a:rPr lang="en-US" altLang="zh-CN" dirty="0"/>
              <a:t>TSC</a:t>
            </a:r>
            <a:r>
              <a:rPr lang="zh-CN" altLang="en-US" dirty="0"/>
              <a:t>的容错性，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</a:t>
            </a:r>
            <a:r>
              <a:rPr lang="zh-CN" altLang="en-US" dirty="0"/>
              <a:t>的 逻辑值保持不变，因为在</a:t>
            </a:r>
            <a:r>
              <a:rPr lang="en-US" altLang="zh-CN" dirty="0"/>
              <a:t>TSC1</a:t>
            </a:r>
            <a:r>
              <a:rPr lang="zh-CN" altLang="en-US" dirty="0"/>
              <a:t>的输入中仅有一个节点</a:t>
            </a:r>
            <a:r>
              <a:rPr lang="en-US" altLang="zh-CN" dirty="0"/>
              <a:t>(Q1)</a:t>
            </a:r>
            <a:r>
              <a:rPr lang="zh-CN" altLang="en-US" dirty="0"/>
              <a:t>被翻转，而在</a:t>
            </a:r>
            <a:r>
              <a:rPr lang="en-US" altLang="zh-CN" dirty="0"/>
              <a:t>TSC2</a:t>
            </a:r>
            <a:r>
              <a:rPr lang="zh-CN" altLang="en-US" dirty="0"/>
              <a:t>的输入中仅有一个节点 </a:t>
            </a:r>
            <a:r>
              <a:rPr lang="en-US" altLang="zh-CN" dirty="0"/>
              <a:t>(Q2) </a:t>
            </a:r>
            <a:r>
              <a:rPr lang="zh-CN" altLang="en-US" dirty="0"/>
              <a:t>被翻转。如果</a:t>
            </a:r>
            <a:r>
              <a:rPr lang="en-US" altLang="zh-CN" dirty="0"/>
              <a:t>(Q1,Q4)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的容错性，由于</a:t>
            </a:r>
            <a:r>
              <a:rPr lang="en-US" altLang="zh-CN" dirty="0"/>
              <a:t>TAC1</a:t>
            </a:r>
            <a:r>
              <a:rPr lang="zh-CN" altLang="en-US" dirty="0"/>
              <a:t>的输入</a:t>
            </a:r>
            <a:r>
              <a:rPr lang="en-US" altLang="zh-CN" dirty="0"/>
              <a:t>(Q6,Q4,Q2)</a:t>
            </a:r>
            <a:r>
              <a:rPr lang="zh-CN" altLang="en-US" dirty="0"/>
              <a:t>对应于逻辑值</a:t>
            </a:r>
            <a:r>
              <a:rPr lang="en-US" altLang="zh-CN" dirty="0"/>
              <a:t>(1,0,1)</a:t>
            </a:r>
            <a:r>
              <a:rPr lang="zh-CN" altLang="en-US" dirty="0"/>
              <a:t>， </a:t>
            </a:r>
            <a:r>
              <a:rPr lang="en-US" altLang="zh-CN" dirty="0"/>
              <a:t>5 </a:t>
            </a:r>
            <a:r>
              <a:rPr lang="zh-CN" altLang="en-US" dirty="0"/>
              <a:t>输出</a:t>
            </a:r>
            <a:r>
              <a:rPr lang="en-US" altLang="zh-CN" dirty="0"/>
              <a:t>(Q1)</a:t>
            </a:r>
            <a:r>
              <a:rPr lang="zh-CN" altLang="en-US" dirty="0"/>
              <a:t>将被放电至其初始逻辑值’</a:t>
            </a:r>
            <a:r>
              <a:rPr lang="en-US" altLang="zh-CN" dirty="0"/>
              <a:t>0’</a:t>
            </a:r>
            <a:r>
              <a:rPr lang="zh-CN" altLang="en-US" dirty="0"/>
              <a:t>在</a:t>
            </a:r>
            <a:r>
              <a:rPr lang="en-US" altLang="zh-CN" dirty="0"/>
              <a:t>TAC1</a:t>
            </a:r>
            <a:r>
              <a:rPr lang="zh-CN" altLang="en-US" dirty="0"/>
              <a:t>中。由于</a:t>
            </a:r>
            <a:r>
              <a:rPr lang="en-US" altLang="zh-CN" dirty="0"/>
              <a:t>TAC4</a:t>
            </a:r>
            <a:r>
              <a:rPr lang="zh-CN" altLang="en-US" dirty="0"/>
              <a:t>的输入</a:t>
            </a:r>
            <a:r>
              <a:rPr lang="en-US" altLang="zh-CN" dirty="0"/>
              <a:t>(Q3,Q1,Q5)</a:t>
            </a:r>
            <a:r>
              <a:rPr lang="zh-CN" altLang="en-US" dirty="0"/>
              <a:t>对应于逻辑值</a:t>
            </a:r>
            <a:r>
              <a:rPr lang="en-US" altLang="zh-CN" dirty="0"/>
              <a:t>(0,0,0)</a:t>
            </a:r>
            <a:r>
              <a:rPr lang="zh-CN" altLang="en-US" dirty="0"/>
              <a:t>， 输出</a:t>
            </a:r>
            <a:r>
              <a:rPr lang="en-US" altLang="zh-CN" dirty="0"/>
              <a:t>(Q4)</a:t>
            </a:r>
            <a:r>
              <a:rPr lang="zh-CN" altLang="en-US" dirty="0"/>
              <a:t>将被充电至其初始逻辑值’</a:t>
            </a:r>
            <a:r>
              <a:rPr lang="en-US" altLang="zh-CN" dirty="0"/>
              <a:t>1’</a:t>
            </a:r>
            <a:r>
              <a:rPr lang="zh-CN" altLang="en-US" dirty="0"/>
              <a:t>在</a:t>
            </a:r>
            <a:r>
              <a:rPr lang="en-US" altLang="zh-CN" dirty="0"/>
              <a:t>TAC4</a:t>
            </a:r>
            <a:r>
              <a:rPr lang="zh-CN" altLang="en-US" dirty="0"/>
              <a:t>中。根据</a:t>
            </a:r>
            <a:r>
              <a:rPr lang="en-US" altLang="zh-CN" dirty="0"/>
              <a:t>TSC</a:t>
            </a:r>
            <a:r>
              <a:rPr lang="zh-CN" altLang="en-US" dirty="0"/>
              <a:t>的容错性，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</a:t>
            </a:r>
            <a:r>
              <a:rPr lang="zh-CN" altLang="en-US" dirty="0"/>
              <a:t>保持其逻辑值不 变，因为</a:t>
            </a:r>
            <a:r>
              <a:rPr lang="en-US" altLang="zh-CN" dirty="0"/>
              <a:t>(Q1,Q2,Q3,Q4,Q5,Q6)</a:t>
            </a:r>
            <a:r>
              <a:rPr lang="zh-CN" altLang="en-US" dirty="0"/>
              <a:t>最终保持其初始逻辑值。 如果</a:t>
            </a:r>
            <a:r>
              <a:rPr lang="en-US" altLang="zh-CN" dirty="0"/>
              <a:t>(Q1,Q6)</a:t>
            </a:r>
            <a:r>
              <a:rPr lang="zh-CN" altLang="en-US" dirty="0"/>
              <a:t>遭受</a:t>
            </a:r>
            <a:r>
              <a:rPr lang="en-US" altLang="zh-CN" dirty="0"/>
              <a:t>SEDU</a:t>
            </a:r>
            <a:r>
              <a:rPr lang="zh-CN" altLang="en-US" dirty="0"/>
              <a:t>，根据</a:t>
            </a:r>
            <a:r>
              <a:rPr lang="en-US" altLang="zh-CN" dirty="0"/>
              <a:t>TAC</a:t>
            </a:r>
            <a:r>
              <a:rPr lang="zh-CN" altLang="en-US" dirty="0"/>
              <a:t>的容错性，由于</a:t>
            </a:r>
            <a:r>
              <a:rPr lang="en-US" altLang="zh-CN" dirty="0"/>
              <a:t>TAC6</a:t>
            </a:r>
            <a:r>
              <a:rPr lang="zh-CN" altLang="en-US" dirty="0"/>
              <a:t>的输入</a:t>
            </a:r>
            <a:r>
              <a:rPr lang="en-US" altLang="zh-CN" dirty="0"/>
              <a:t>(Q5,Q3,Q1)</a:t>
            </a:r>
            <a:r>
              <a:rPr lang="zh-CN" altLang="en-US" dirty="0"/>
              <a:t>对应于逻辑值</a:t>
            </a:r>
            <a:r>
              <a:rPr lang="en-US" altLang="zh-CN" dirty="0"/>
              <a:t>(0,0,1)</a:t>
            </a:r>
            <a:r>
              <a:rPr lang="zh-CN" altLang="en-US" dirty="0"/>
              <a:t>， 输出</a:t>
            </a:r>
            <a:r>
              <a:rPr lang="en-US" altLang="zh-CN" dirty="0"/>
              <a:t>(Q6)</a:t>
            </a:r>
            <a:r>
              <a:rPr lang="zh-CN" altLang="en-US" dirty="0"/>
              <a:t>将被充电至其初始逻辑值’</a:t>
            </a:r>
            <a:r>
              <a:rPr lang="en-US" altLang="zh-CN" dirty="0"/>
              <a:t>1’</a:t>
            </a:r>
            <a:r>
              <a:rPr lang="zh-CN" altLang="en-US" dirty="0"/>
              <a:t>在</a:t>
            </a:r>
            <a:r>
              <a:rPr lang="en-US" altLang="zh-CN" dirty="0"/>
              <a:t>TAC6</a:t>
            </a:r>
            <a:r>
              <a:rPr lang="zh-CN" altLang="en-US" dirty="0"/>
              <a:t>中。由于</a:t>
            </a:r>
            <a:r>
              <a:rPr lang="en-US" altLang="zh-CN" dirty="0"/>
              <a:t>TAC1</a:t>
            </a:r>
            <a:r>
              <a:rPr lang="zh-CN" altLang="en-US" dirty="0"/>
              <a:t>的输入</a:t>
            </a:r>
            <a:r>
              <a:rPr lang="en-US" altLang="zh-CN" dirty="0"/>
              <a:t>(Q6,Q4,Q2)</a:t>
            </a:r>
            <a:r>
              <a:rPr lang="zh-CN" altLang="en-US" dirty="0"/>
              <a:t>对应于逻辑值</a:t>
            </a:r>
            <a:r>
              <a:rPr lang="en-US" altLang="zh-CN" dirty="0"/>
              <a:t>(1,1, 1)</a:t>
            </a:r>
            <a:r>
              <a:rPr lang="zh-CN" altLang="en-US" dirty="0"/>
              <a:t>，输出</a:t>
            </a:r>
            <a:r>
              <a:rPr lang="en-US" altLang="zh-CN" dirty="0"/>
              <a:t>(Q1)</a:t>
            </a:r>
            <a:r>
              <a:rPr lang="zh-CN" altLang="en-US" dirty="0"/>
              <a:t>将被放电至其初始逻辑值’</a:t>
            </a:r>
            <a:r>
              <a:rPr lang="en-US" altLang="zh-CN" dirty="0"/>
              <a:t>0’</a:t>
            </a:r>
            <a:r>
              <a:rPr lang="zh-CN" altLang="en-US" dirty="0"/>
              <a:t>在</a:t>
            </a:r>
            <a:r>
              <a:rPr lang="en-US" altLang="zh-CN" dirty="0"/>
              <a:t>TAC1</a:t>
            </a:r>
            <a:r>
              <a:rPr lang="zh-CN" altLang="en-US" dirty="0"/>
              <a:t>中。根据</a:t>
            </a:r>
            <a:r>
              <a:rPr lang="en-US" altLang="zh-CN" dirty="0"/>
              <a:t>TSC</a:t>
            </a:r>
            <a:r>
              <a:rPr lang="zh-CN" altLang="en-US" dirty="0"/>
              <a:t>的容错性，</a:t>
            </a:r>
            <a:r>
              <a:rPr lang="en-US" altLang="zh-CN" dirty="0"/>
              <a:t>(</a:t>
            </a:r>
            <a:r>
              <a:rPr lang="en-US" altLang="zh-CN" dirty="0" err="1"/>
              <a:t>Out,Out_Bar</a:t>
            </a:r>
            <a:r>
              <a:rPr lang="en-US" altLang="zh-CN" dirty="0"/>
              <a:t>)</a:t>
            </a:r>
            <a:r>
              <a:rPr lang="zh-CN" altLang="en-US" dirty="0"/>
              <a:t>保持其逻辑 值不变，因为</a:t>
            </a:r>
            <a:r>
              <a:rPr lang="en-US" altLang="zh-CN" dirty="0"/>
              <a:t>(Q1,Q2,Q3,Q4,Q5,Q6)</a:t>
            </a:r>
            <a:r>
              <a:rPr lang="zh-CN" altLang="en-US" dirty="0"/>
              <a:t>最终保持其初始逻辑值。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56B52-FC39-4406-8166-3E9B5AACB82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744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FA82A-E867-84A8-0DF9-7AE3B4F5F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FFA3D5-DAC4-4770-D06F-0A09040F32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E99EAC-A074-1E0E-9F9A-8343272C1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FEBA13-1524-DF64-1AD4-AF9D2D6F3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4C9836-4629-E2CF-83A0-631BA497F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319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EC554-78EE-BC00-3819-C69289FB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131F1C-E8A7-45DF-58EA-F11A18194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7AB7D-5014-EDD4-1C1B-245F6362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2EE44B-9DAE-8259-7A30-BB95ED0D9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3902D2-598B-391C-3282-8075D8CF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2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80FF9A-13CE-5B5E-1F9E-735F1EAF8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CE384F-10E4-F5ED-DAAB-A241A0A3E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380B3-85E0-CBEE-62E9-CA66B40D3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237DBF-815C-3BB2-7F46-AF5171D6C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15824-09A0-DF90-1611-CD329EF9A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68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1CED8A-BEBE-F969-C86A-7BB815B5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455428-49A5-006D-E532-1230346B5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F3C4A8-45CD-ABAB-9697-248D7A4C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0E88DB-FD6C-BA01-B2EB-5A4CC96DE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92DDEA-9511-9EA9-C920-47B38A72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357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88EDF6-B208-D66E-E55C-BEE72CB07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38815-37FE-9E0D-AA0D-3B4115D1E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A7824-81DE-5139-9428-56290F065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B6631-138F-4B5B-8451-2052A649F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70DAF7-33E6-F357-BED3-8E52A886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51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6F447-8069-2DC2-25BB-BE726FB6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625B91-AAB2-D09B-E4B5-4FE91A4EE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06B945-BDEE-71B4-A0D2-865994612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887F68-1795-F019-71DB-78258EA82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4D534B-98CB-18C9-9A91-3A7586BD2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40F274-9B9C-19E6-93AF-A87B48FCC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1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7D3FB4-60D0-3246-DD33-ABDFC856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20767-19E0-BC81-5778-7CB7CD09C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39258F-0B9E-9E35-B855-823F390CE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FE160A5-E43F-D72A-0F53-4CD77A9E5F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B5E947-08DA-112B-94D8-F16B138EB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F77DA3-A174-03C1-B305-DE5D286C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4F9D5DD-A592-BF2D-1C14-7C7050281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8E891B-E7CC-C8A5-FD55-852DE4E4B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55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41727-3F60-F9BB-4365-F4A4206AB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D0AF8-B2C2-00E4-F15E-249CB382E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212C21-4176-101A-D499-D080D197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C47F67C-4D19-E6DB-E16C-51127A455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821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89D3C83-882F-00F3-DAF9-714D941E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6BBE6F8-07C1-9DCE-7ED9-9A29E6BBD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3FBC17B-EE05-FAA7-F121-AEC44147D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8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A79199-3DDB-2791-A1DF-10E811CE9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73A51-C0C2-3EE0-BFCC-A4E603912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27A57F-6317-673A-CFB0-179AFAC4C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9E22C0-5643-374D-A562-D2C14EE8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B90742-058C-67C2-44D9-8775377F4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28A0F-DF49-34B9-E1CD-142B08B9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6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1626AF-77E7-7E32-B075-B4351D158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BD3D25-42A7-FB36-39D1-2F81E76594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036E15-9B51-46E6-15FF-53C03DCB2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9F1D5-6D22-65F6-9C70-15836B81B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63126-1BF0-49B4-A2C0-7DCAD8BF93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4B554B-A2ED-8935-FB36-FAE1D27F9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FEACEA-BC32-F550-C1C1-A70C382BD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612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580235-4027-9534-2C2F-C62384C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5412F-3D7A-8008-7182-623E06C47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E7AD8-2678-D3B4-428E-0086D5D4B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63126-1BF0-49B4-A2C0-7DCAD8BF93B3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A300A-E353-FCF8-CD59-E783F3D12F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6752C5-96F7-2B81-FD44-61C02D7225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14A6D-6D57-4115-B907-C08276EDA6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21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F0827-195D-80AC-DCE1-8028BA51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MRAM</a:t>
            </a:r>
            <a:r>
              <a:rPr lang="zh-CN" altLang="en-US" dirty="0"/>
              <a:t>介绍</a:t>
            </a:r>
          </a:p>
        </p:txBody>
      </p:sp>
    </p:spTree>
    <p:extLst>
      <p:ext uri="{BB962C8B-B14F-4D97-AF65-F5344CB8AC3E}">
        <p14:creationId xmlns:p14="http://schemas.microsoft.com/office/powerpoint/2010/main" val="812353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1CFB96F-BE10-8B51-0B0A-3781895D44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558" b="1420"/>
          <a:stretch/>
        </p:blipFill>
        <p:spPr>
          <a:xfrm>
            <a:off x="2778299" y="0"/>
            <a:ext cx="9413701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475D948-83C6-898D-0442-72BC7124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读出过程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A9CDC-3F15-069A-8AA5-0823835DF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770" y="1207698"/>
            <a:ext cx="3260785" cy="5526657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zh-CN" altLang="en-US" sz="1400" dirty="0"/>
              <a:t>在预充电阶段，</a:t>
            </a:r>
            <a:r>
              <a:rPr lang="en-US" altLang="zh-CN" sz="1400" dirty="0"/>
              <a:t>PRE</a:t>
            </a:r>
            <a:r>
              <a:rPr lang="zh-CN" altLang="en-US" sz="1400" dirty="0"/>
              <a:t>和</a:t>
            </a:r>
            <a:r>
              <a:rPr lang="en-US" altLang="zh-CN" sz="1400" dirty="0"/>
              <a:t>WL</a:t>
            </a:r>
            <a:r>
              <a:rPr lang="zh-CN" altLang="en-US" sz="1400" dirty="0"/>
              <a:t>信号均设置为</a:t>
            </a:r>
            <a:r>
              <a:rPr lang="en-US" altLang="zh-CN" sz="1400" dirty="0"/>
              <a:t>GND</a:t>
            </a:r>
            <a:r>
              <a:rPr lang="zh-CN" altLang="en-US" sz="1400" dirty="0"/>
              <a:t>。因此，</a:t>
            </a:r>
            <a:r>
              <a:rPr lang="en-US" altLang="zh-CN" sz="1400" dirty="0"/>
              <a:t>P1-P6</a:t>
            </a:r>
            <a:r>
              <a:rPr lang="zh-CN" altLang="en-US" sz="1400" dirty="0"/>
              <a:t>晶体管被打开，而</a:t>
            </a:r>
            <a:r>
              <a:rPr lang="en-US" altLang="zh-CN" sz="1400" dirty="0"/>
              <a:t>N19</a:t>
            </a:r>
            <a:r>
              <a:rPr lang="zh-CN" altLang="en-US" sz="1400" dirty="0"/>
              <a:t>晶体管处 于关闭状态。结果，节点</a:t>
            </a:r>
            <a:r>
              <a:rPr lang="en-US" altLang="zh-CN" sz="1400" dirty="0"/>
              <a:t>Q1-Q6</a:t>
            </a:r>
            <a:r>
              <a:rPr lang="zh-CN" altLang="en-US" sz="1400" dirty="0"/>
              <a:t>被预充电至</a:t>
            </a:r>
            <a:r>
              <a:rPr lang="en-US" altLang="zh-CN" sz="1400" dirty="0"/>
              <a:t>VDD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400" dirty="0"/>
              <a:t>在感知阶段，</a:t>
            </a:r>
            <a:r>
              <a:rPr lang="en-US" altLang="zh-CN" sz="1400" dirty="0"/>
              <a:t>PRE</a:t>
            </a:r>
            <a:r>
              <a:rPr lang="zh-CN" altLang="en-US" sz="1400" dirty="0"/>
              <a:t>和</a:t>
            </a:r>
            <a:r>
              <a:rPr lang="en-US" altLang="zh-CN" sz="1400" dirty="0"/>
              <a:t>WL</a:t>
            </a:r>
            <a:r>
              <a:rPr lang="zh-CN" altLang="en-US" sz="1400" dirty="0"/>
              <a:t>信号均设置为</a:t>
            </a:r>
            <a:r>
              <a:rPr lang="en-US" altLang="zh-CN" sz="1400" dirty="0"/>
              <a:t>VDD</a:t>
            </a:r>
            <a:r>
              <a:rPr lang="zh-CN" altLang="en-US" sz="1400" dirty="0"/>
              <a:t>。由于 </a:t>
            </a:r>
            <a:r>
              <a:rPr lang="en-US" altLang="zh-CN" sz="1400" dirty="0"/>
              <a:t>MTJ0 </a:t>
            </a:r>
            <a:r>
              <a:rPr lang="zh-CN" altLang="en-US" sz="1400" dirty="0"/>
              <a:t>和</a:t>
            </a:r>
            <a:r>
              <a:rPr lang="en-US" altLang="zh-CN" sz="1400" dirty="0"/>
              <a:t>MTJ1</a:t>
            </a:r>
            <a:r>
              <a:rPr lang="zh-CN" altLang="en-US" sz="1400" dirty="0"/>
              <a:t>在两个放电路径中的不同电阻，节点</a:t>
            </a:r>
            <a:r>
              <a:rPr lang="en-US" altLang="zh-CN" sz="1400" dirty="0"/>
              <a:t>Q1-Q6</a:t>
            </a:r>
            <a:r>
              <a:rPr lang="zh-CN" altLang="en-US" sz="1400" dirty="0"/>
              <a:t>以不同的速度开始放电。</a:t>
            </a:r>
            <a:endParaRPr lang="en-US" altLang="zh-CN" sz="1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400" dirty="0"/>
              <a:t>当</a:t>
            </a:r>
            <a:r>
              <a:rPr lang="en-US" altLang="zh-CN" sz="1400" dirty="0"/>
              <a:t>(MTJ0,MTJ1)</a:t>
            </a:r>
            <a:r>
              <a:rPr lang="zh-CN" altLang="en-US" sz="1400" dirty="0"/>
              <a:t>处于</a:t>
            </a:r>
            <a:r>
              <a:rPr lang="en-US" altLang="zh-CN" sz="1400" dirty="0"/>
              <a:t>(RP,RAP) </a:t>
            </a:r>
            <a:r>
              <a:rPr lang="zh-CN" altLang="en-US" sz="1400" dirty="0"/>
              <a:t>状态时，节点</a:t>
            </a:r>
            <a:r>
              <a:rPr lang="en-US" altLang="zh-CN" sz="1400" dirty="0"/>
              <a:t>(Q1,Q3,Q5)</a:t>
            </a:r>
            <a:r>
              <a:rPr lang="zh-CN" altLang="en-US" sz="1400" dirty="0"/>
              <a:t>的电压放电速度更快，从而转为</a:t>
            </a:r>
            <a:r>
              <a:rPr lang="en-US" altLang="zh-CN" sz="1400" dirty="0"/>
              <a:t>GND</a:t>
            </a:r>
            <a:r>
              <a:rPr lang="zh-CN" altLang="en-US" sz="1400" dirty="0"/>
              <a:t>。相反，节点</a:t>
            </a:r>
            <a:r>
              <a:rPr lang="en-US" altLang="zh-CN" sz="1400" dirty="0"/>
              <a:t>(Q2,Q4,Q6) </a:t>
            </a:r>
            <a:r>
              <a:rPr lang="zh-CN" altLang="en-US" sz="1400" dirty="0"/>
              <a:t>最终保持高电平。在这种配置下，提出的</a:t>
            </a:r>
            <a:r>
              <a:rPr lang="en-US" altLang="zh-CN" sz="1400" dirty="0"/>
              <a:t>PCDSA</a:t>
            </a:r>
            <a:r>
              <a:rPr lang="zh-CN" altLang="en-US" sz="1400" dirty="0"/>
              <a:t>的节点</a:t>
            </a:r>
            <a:r>
              <a:rPr lang="en-US" altLang="zh-CN" sz="1400" dirty="0"/>
              <a:t>Out</a:t>
            </a:r>
            <a:r>
              <a:rPr lang="zh-CN" altLang="en-US" sz="1400" dirty="0"/>
              <a:t>和节点</a:t>
            </a:r>
            <a:r>
              <a:rPr lang="en-US" altLang="zh-CN" sz="1400" dirty="0" err="1"/>
              <a:t>Out_Bar</a:t>
            </a:r>
            <a:r>
              <a:rPr lang="zh-CN" altLang="en-US" sz="1400" dirty="0"/>
              <a:t>最终将分别充电至</a:t>
            </a:r>
            <a:r>
              <a:rPr lang="en-US" altLang="zh-CN" sz="1400" dirty="0"/>
              <a:t>VDD</a:t>
            </a:r>
            <a:r>
              <a:rPr lang="zh-CN" altLang="en-US" sz="1400" dirty="0"/>
              <a:t>和放电至</a:t>
            </a:r>
            <a:r>
              <a:rPr lang="en-US" altLang="zh-CN" sz="1400" dirty="0"/>
              <a:t>GND</a:t>
            </a:r>
            <a:r>
              <a:rPr lang="zh-CN" altLang="en-US" sz="1400" dirty="0"/>
              <a:t>。</a:t>
            </a:r>
            <a:endParaRPr lang="en-US" altLang="zh-CN" sz="1400" dirty="0"/>
          </a:p>
          <a:p>
            <a:pPr marL="0" indent="0">
              <a:lnSpc>
                <a:spcPct val="130000"/>
              </a:lnSpc>
              <a:buNone/>
            </a:pPr>
            <a:r>
              <a:rPr lang="zh-CN" altLang="en-US" sz="1400" dirty="0"/>
              <a:t>当</a:t>
            </a:r>
            <a:r>
              <a:rPr lang="en-US" altLang="zh-CN" sz="1400" dirty="0"/>
              <a:t>(MTJ0,MTJ1)</a:t>
            </a:r>
            <a:r>
              <a:rPr lang="zh-CN" altLang="en-US" sz="1400" dirty="0"/>
              <a:t>处于</a:t>
            </a:r>
            <a:r>
              <a:rPr lang="en-US" altLang="zh-CN" sz="1400" dirty="0"/>
              <a:t>(RAP,RP)</a:t>
            </a:r>
            <a:r>
              <a:rPr lang="zh-CN" altLang="en-US" sz="1400" dirty="0"/>
              <a:t>状态时，节点</a:t>
            </a:r>
            <a:r>
              <a:rPr lang="en-US" altLang="zh-CN" sz="1400" dirty="0"/>
              <a:t>(Q2,Q4,Q6)</a:t>
            </a:r>
            <a:r>
              <a:rPr lang="zh-CN" altLang="en-US" sz="1400" dirty="0"/>
              <a:t>的电压放电速度更快，从而转 为</a:t>
            </a:r>
            <a:r>
              <a:rPr lang="en-US" altLang="zh-CN" sz="1400" dirty="0"/>
              <a:t>GND</a:t>
            </a:r>
            <a:r>
              <a:rPr lang="zh-CN" altLang="en-US" sz="1400" dirty="0"/>
              <a:t>。相反，节点</a:t>
            </a:r>
            <a:r>
              <a:rPr lang="en-US" altLang="zh-CN" sz="1400" dirty="0"/>
              <a:t>(Q1,Q3,Q5)</a:t>
            </a:r>
            <a:r>
              <a:rPr lang="zh-CN" altLang="en-US" sz="1400" dirty="0"/>
              <a:t>最终保持高电平。在这种配置下，提出的</a:t>
            </a:r>
            <a:r>
              <a:rPr lang="en-US" altLang="zh-CN" sz="1400" dirty="0"/>
              <a:t>PCDSA</a:t>
            </a:r>
            <a:r>
              <a:rPr lang="zh-CN" altLang="en-US" sz="1400" dirty="0"/>
              <a:t>的节点</a:t>
            </a:r>
            <a:r>
              <a:rPr lang="en-US" altLang="zh-CN" sz="1400" dirty="0"/>
              <a:t>Out</a:t>
            </a:r>
            <a:r>
              <a:rPr lang="zh-CN" altLang="en-US" sz="1400" dirty="0"/>
              <a:t>和节点 </a:t>
            </a:r>
            <a:r>
              <a:rPr lang="en-US" altLang="zh-CN" sz="1400" dirty="0" err="1"/>
              <a:t>Out_Bar</a:t>
            </a:r>
            <a:r>
              <a:rPr lang="en-US" altLang="zh-CN" sz="1400" dirty="0"/>
              <a:t> </a:t>
            </a:r>
            <a:r>
              <a:rPr lang="zh-CN" altLang="en-US" sz="1400" dirty="0"/>
              <a:t>最终将分别放电至</a:t>
            </a:r>
            <a:r>
              <a:rPr lang="en-US" altLang="zh-CN" sz="1400" dirty="0"/>
              <a:t>GND</a:t>
            </a:r>
            <a:r>
              <a:rPr lang="zh-CN" altLang="en-US" sz="1400" dirty="0"/>
              <a:t>和充电至</a:t>
            </a:r>
            <a:r>
              <a:rPr lang="en-US" altLang="zh-CN" sz="1400" dirty="0"/>
              <a:t>VDD</a:t>
            </a:r>
            <a:r>
              <a:rPr lang="zh-CN" altLang="en-US" sz="14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21307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885635-0F0D-F4C1-A1BD-565D9326F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抗</a:t>
            </a:r>
            <a:r>
              <a:rPr lang="en-US" altLang="zh-CN" dirty="0"/>
              <a:t>SEU</a:t>
            </a:r>
            <a:r>
              <a:rPr lang="zh-CN" altLang="en-US" dirty="0"/>
              <a:t>、</a:t>
            </a:r>
            <a:r>
              <a:rPr lang="en-US" altLang="zh-CN" dirty="0"/>
              <a:t>SEDU</a:t>
            </a:r>
            <a:r>
              <a:rPr lang="zh-CN" altLang="en-US" dirty="0"/>
              <a:t>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9B1913-8079-1970-AC99-162923DCC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、共预充电和感知两个阶段，而预充电阶段自带抗性，只考虑感知阶段。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、在能量粒子影响两个敏感节点的情况下，可能会在三种不同类型的撞击节点对中发生感知错误。为了清楚地说明提出的</a:t>
            </a:r>
            <a:r>
              <a:rPr lang="en-US" altLang="zh-CN" dirty="0"/>
              <a:t>PCDSA</a:t>
            </a:r>
            <a:r>
              <a:rPr lang="zh-CN" altLang="en-US" dirty="0"/>
              <a:t>的能力，假设节点</a:t>
            </a:r>
            <a:r>
              <a:rPr lang="en-US" altLang="zh-CN" dirty="0"/>
              <a:t>(Q1,Q3,Q5)</a:t>
            </a:r>
            <a:r>
              <a:rPr lang="zh-CN" altLang="en-US" dirty="0"/>
              <a:t>的逻辑值为’</a:t>
            </a:r>
            <a:r>
              <a:rPr lang="en-US" altLang="zh-CN" dirty="0"/>
              <a:t>0’</a:t>
            </a:r>
            <a:r>
              <a:rPr lang="zh-CN" altLang="en-US" dirty="0"/>
              <a:t>，节点</a:t>
            </a:r>
            <a:r>
              <a:rPr lang="en-US" altLang="zh-CN" dirty="0"/>
              <a:t>(Q2,Q4,Q6)</a:t>
            </a:r>
            <a:r>
              <a:rPr lang="zh-CN" altLang="en-US" dirty="0"/>
              <a:t>的逻辑值 为’</a:t>
            </a:r>
            <a:r>
              <a:rPr lang="en-US" altLang="zh-CN" dirty="0"/>
              <a:t>1’</a:t>
            </a:r>
            <a:r>
              <a:rPr lang="zh-CN" altLang="en-US" dirty="0"/>
              <a:t>，节点</a:t>
            </a:r>
            <a:r>
              <a:rPr lang="en-US" altLang="zh-CN" dirty="0"/>
              <a:t>(Out)</a:t>
            </a:r>
            <a:r>
              <a:rPr lang="zh-CN" altLang="en-US" dirty="0"/>
              <a:t>的逻辑值为’</a:t>
            </a:r>
            <a:r>
              <a:rPr lang="en-US" altLang="zh-CN" dirty="0"/>
              <a:t>1’</a:t>
            </a:r>
            <a:r>
              <a:rPr lang="zh-CN" altLang="en-US" dirty="0"/>
              <a:t>，节点</a:t>
            </a:r>
            <a:r>
              <a:rPr lang="en-US" altLang="zh-CN" dirty="0"/>
              <a:t>(</a:t>
            </a:r>
            <a:r>
              <a:rPr lang="en-US" altLang="zh-CN" dirty="0" err="1"/>
              <a:t>Out_Bar</a:t>
            </a:r>
            <a:r>
              <a:rPr lang="en-US" altLang="zh-CN" dirty="0"/>
              <a:t>)</a:t>
            </a:r>
            <a:r>
              <a:rPr lang="zh-CN" altLang="en-US" dirty="0"/>
              <a:t>的逻辑值为’</a:t>
            </a:r>
            <a:r>
              <a:rPr lang="en-US" altLang="zh-CN" dirty="0"/>
              <a:t>0’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16724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B4C85-06DD-6018-9FB0-ED2F7F25A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抗</a:t>
            </a:r>
            <a:r>
              <a:rPr lang="en-US" altLang="zh-CN" dirty="0"/>
              <a:t>SEU</a:t>
            </a:r>
            <a:r>
              <a:rPr lang="zh-CN" altLang="en-US" dirty="0"/>
              <a:t>、</a:t>
            </a:r>
            <a:r>
              <a:rPr lang="en-US" altLang="zh-CN" dirty="0"/>
              <a:t>SEDU</a:t>
            </a:r>
            <a:r>
              <a:rPr lang="zh-CN" altLang="en-US" dirty="0"/>
              <a:t>原理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1405B27-53D8-55E1-4583-404710A4B7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9558" b="1420"/>
          <a:stretch/>
        </p:blipFill>
        <p:spPr>
          <a:xfrm>
            <a:off x="1676400" y="1064168"/>
            <a:ext cx="7952961" cy="579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0599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E69F53-1CF0-232D-F748-52A1743D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285821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一种具有近内存移位旋转功能和</a:t>
            </a:r>
            <a:r>
              <a:rPr lang="en-US" altLang="zh-CN" dirty="0"/>
              <a:t>42.6GB/s</a:t>
            </a:r>
            <a:r>
              <a:rPr lang="zh-CN" altLang="en-US" dirty="0"/>
              <a:t>读取带宽的</a:t>
            </a:r>
            <a:r>
              <a:rPr lang="en-US" altLang="zh-CN" dirty="0"/>
              <a:t>22</a:t>
            </a:r>
            <a:r>
              <a:rPr lang="zh-CN" altLang="en-US" dirty="0"/>
              <a:t>纳米</a:t>
            </a:r>
            <a:r>
              <a:rPr lang="en-US" altLang="zh-CN" dirty="0"/>
              <a:t>1Mb1024 </a:t>
            </a:r>
            <a:r>
              <a:rPr lang="zh-CN" altLang="en-US" dirty="0"/>
              <a:t>位读取数据保护</a:t>
            </a:r>
            <a:r>
              <a:rPr lang="en-US" altLang="zh-CN" dirty="0"/>
              <a:t>STT-MRAM</a:t>
            </a:r>
            <a:r>
              <a:rPr lang="zh-CN" altLang="en-US" dirty="0"/>
              <a:t>宏，适用于安全感知移动设备（基于</a:t>
            </a:r>
            <a:r>
              <a:rPr lang="en-US" altLang="zh-CN" dirty="0"/>
              <a:t>STT-MRAM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57486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5FFA6-4E1A-9EDD-643B-E3D2E705A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78DAF-1D57-BA6F-1EB6-B81749B36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978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7D230-EED6-1500-7ADF-7C5EB73BC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MRAM</a:t>
            </a:r>
            <a:r>
              <a:rPr lang="zh-CN" altLang="en-US" dirty="0"/>
              <a:t>工作原理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841F97-64E2-C45B-0A3E-49C213A9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12" y="1779618"/>
            <a:ext cx="4929996" cy="4351338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/>
              <a:t>基于磁隧道结（</a:t>
            </a:r>
            <a:r>
              <a:rPr lang="en-US" altLang="zh-CN" sz="2400" dirty="0"/>
              <a:t>Magnetic Tunnel Junction, MTJ</a:t>
            </a:r>
            <a:r>
              <a:rPr lang="zh-CN" altLang="en-US" sz="2400" dirty="0"/>
              <a:t>）的结构。</a:t>
            </a:r>
            <a:endParaRPr lang="en-US" altLang="zh-CN" sz="2400" dirty="0"/>
          </a:p>
          <a:p>
            <a:r>
              <a:rPr lang="en-US" altLang="zh-CN" sz="2400" dirty="0"/>
              <a:t>MTJ</a:t>
            </a:r>
            <a:r>
              <a:rPr lang="zh-CN" altLang="en-US" sz="2400" dirty="0"/>
              <a:t>由两个磁性层和一个绝缘层组成：  </a:t>
            </a:r>
            <a:endParaRPr lang="en-US" altLang="zh-CN" sz="2400" dirty="0"/>
          </a:p>
          <a:p>
            <a:pPr lvl="1"/>
            <a:r>
              <a:rPr lang="zh-CN" altLang="en-US" sz="2000" dirty="0"/>
              <a:t>一层磁性层是固定层，其磁化方向固定。 </a:t>
            </a:r>
            <a:endParaRPr lang="en-US" altLang="zh-CN" sz="2000" dirty="0"/>
          </a:p>
          <a:p>
            <a:pPr lvl="1"/>
            <a:r>
              <a:rPr lang="zh-CN" altLang="en-US" sz="2000" dirty="0"/>
              <a:t>另一层是自由层，其磁化方向可以变化。</a:t>
            </a:r>
            <a:endParaRPr lang="en-US" altLang="zh-CN" sz="2000" dirty="0"/>
          </a:p>
          <a:p>
            <a:r>
              <a:rPr lang="zh-CN" altLang="en-US" sz="2400" dirty="0"/>
              <a:t>数据存储通过自由层磁化方向的改变来表示 </a:t>
            </a:r>
            <a:r>
              <a:rPr lang="en-US" altLang="zh-CN" sz="2400" dirty="0"/>
              <a:t>"0" </a:t>
            </a:r>
            <a:r>
              <a:rPr lang="zh-CN" altLang="en-US" sz="2400" dirty="0"/>
              <a:t>和 </a:t>
            </a:r>
            <a:r>
              <a:rPr lang="en-US" altLang="zh-CN" sz="2400" dirty="0"/>
              <a:t>"1"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读取时通过测量隧道电阻实现（平行磁化方向低电阻，反平行磁化方向高电阻）。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1000A89-F144-74DF-38BE-95B24A654E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708"/>
          <a:stretch/>
        </p:blipFill>
        <p:spPr>
          <a:xfrm>
            <a:off x="6406550" y="251719"/>
            <a:ext cx="4163121" cy="305579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A18605B-D21C-732F-A675-3F7D4C11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990"/>
          <a:stretch/>
        </p:blipFill>
        <p:spPr>
          <a:xfrm>
            <a:off x="6659594" y="3106172"/>
            <a:ext cx="4551872" cy="342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5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4E1D8-7B51-2125-63D8-48410B1EB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STT-MRAM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5C12C1-49FF-3021-A3C6-2E9E24276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204" y="1699104"/>
            <a:ext cx="46482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在传统的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latin typeface="-apple-system"/>
              </a:rPr>
              <a:t>STT-MRAM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中，写电流与读电流共用一条路径。写信号与读信号的电压之间存在一定的差距，为了尽可能避免读写之间的干扰，我们应该使读电压尽可能低于写电压。再加上击穿电压，</a:t>
            </a:r>
            <a:r>
              <a:rPr lang="en-US" altLang="zh-CN" sz="2400" b="0" i="0" dirty="0">
                <a:solidFill>
                  <a:srgbClr val="191B1F"/>
                </a:solidFill>
                <a:effectLst/>
                <a:latin typeface="-apple-system"/>
              </a:rPr>
              <a:t>MRAM</a:t>
            </a:r>
            <a:r>
              <a:rPr lang="zh-CN" altLang="en-US" sz="2400" b="0" i="0" dirty="0">
                <a:solidFill>
                  <a:srgbClr val="191B1F"/>
                </a:solidFill>
                <a:effectLst/>
                <a:latin typeface="-apple-system"/>
              </a:rPr>
              <a:t>中总共有三个电压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57F99D3-DAC0-289E-0C14-9EDD4F765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3465" y="1874807"/>
            <a:ext cx="6208535" cy="325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98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F5C105-7D76-1194-A789-EBC87597E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SOT-MRAM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CE6EB9-492F-1BBB-CB65-46B655DEB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75672" cy="4351338"/>
          </a:xfrm>
        </p:spPr>
        <p:txBody>
          <a:bodyPr/>
          <a:lstStyle/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1F8F5DA-AC9A-BCB2-C980-7BAA78FB53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4245"/>
          <a:stretch/>
        </p:blipFill>
        <p:spPr>
          <a:xfrm>
            <a:off x="0" y="943155"/>
            <a:ext cx="5578415" cy="3655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BF308E-4C6B-EFBE-9A77-AB95D0B48F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113" t="19520" b="15655"/>
          <a:stretch/>
        </p:blipFill>
        <p:spPr>
          <a:xfrm>
            <a:off x="0" y="4488611"/>
            <a:ext cx="6326038" cy="236938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AE48DAD-8629-F604-92A2-4AAF75396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925" y="0"/>
            <a:ext cx="6556075" cy="295785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78EAE24-D75A-6B6E-E9A8-F498C2FB795A}"/>
              </a:ext>
            </a:extLst>
          </p:cNvPr>
          <p:cNvSpPr txBox="1"/>
          <p:nvPr/>
        </p:nvSpPr>
        <p:spPr>
          <a:xfrm>
            <a:off x="7309449" y="3900144"/>
            <a:ext cx="3772619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SOT-MRAM</a:t>
            </a:r>
            <a:r>
              <a:rPr lang="zh-CN" altLang="en-US" dirty="0"/>
              <a:t>的结构如图，写入通过在重金属层中通入电流，产生的自旋电流会使得铁磁层的磁矩发生反转，从而保存数据信息</a:t>
            </a:r>
          </a:p>
        </p:txBody>
      </p:sp>
    </p:spTree>
    <p:extLst>
      <p:ext uri="{BB962C8B-B14F-4D97-AF65-F5344CB8AC3E}">
        <p14:creationId xmlns:p14="http://schemas.microsoft.com/office/powerpoint/2010/main" val="2183224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E20B12D-A16A-E84F-08B6-242B9C0C8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81" y="1257325"/>
            <a:ext cx="11507638" cy="43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121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7ADC8-4F6F-E7F5-087C-12E5D0D59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一种高速、低功耗、高可靠性且完全耐单事件双节点翻转的</a:t>
            </a:r>
            <a:r>
              <a:rPr lang="en-US" altLang="zh-CN" dirty="0"/>
              <a:t>MRAM</a:t>
            </a:r>
            <a:r>
              <a:rPr lang="zh-CN" altLang="en-US" dirty="0"/>
              <a:t>设计（基于</a:t>
            </a:r>
            <a:r>
              <a:rPr lang="en-US" altLang="zh-CN" dirty="0"/>
              <a:t>STT-MRAM</a:t>
            </a:r>
            <a:r>
              <a:rPr lang="zh-CN" altLang="en-US" dirty="0"/>
              <a:t>）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0522471-4D68-19BA-7DBA-B5C719FFCCA7}"/>
              </a:ext>
            </a:extLst>
          </p:cNvPr>
          <p:cNvSpPr txBox="1"/>
          <p:nvPr/>
        </p:nvSpPr>
        <p:spPr>
          <a:xfrm>
            <a:off x="1492370" y="2139352"/>
            <a:ext cx="9207260" cy="3374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single event upset:</a:t>
            </a:r>
            <a:r>
              <a:rPr lang="zh-CN" altLang="en-US" dirty="0"/>
              <a:t>单事件翻转指的是单个辐射粒子与存储器件（如内存单元）中的一个比特发生相互作用，导致该比特的值发生翻转。例如，内存中存储的一个比特可能由“</a:t>
            </a:r>
            <a:r>
              <a:rPr lang="en-US" altLang="zh-CN" dirty="0"/>
              <a:t>0”</a:t>
            </a:r>
            <a:r>
              <a:rPr lang="zh-CN" altLang="en-US" dirty="0"/>
              <a:t>翻转为“</a:t>
            </a:r>
            <a:r>
              <a:rPr lang="en-US" altLang="zh-CN" dirty="0"/>
              <a:t>1”</a:t>
            </a:r>
            <a:r>
              <a:rPr lang="zh-CN" altLang="en-US" dirty="0"/>
              <a:t>，或者由“</a:t>
            </a:r>
            <a:r>
              <a:rPr lang="en-US" altLang="zh-CN" dirty="0"/>
              <a:t>1”</a:t>
            </a:r>
            <a:r>
              <a:rPr lang="zh-CN" altLang="en-US" dirty="0"/>
              <a:t>翻转为“</a:t>
            </a:r>
            <a:r>
              <a:rPr lang="en-US" altLang="zh-CN" dirty="0"/>
              <a:t>0”</a:t>
            </a:r>
            <a:r>
              <a:rPr lang="zh-CN" altLang="en-US" dirty="0"/>
              <a:t>。这种翻转不会导致永久性损坏，只是暂时性的数据错误。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single event double node upset:</a:t>
            </a:r>
            <a:r>
              <a:rPr lang="zh-CN" altLang="en-US" dirty="0"/>
              <a:t>单事件双节点翻转指的是辐射粒子引发的故障，不仅导致一个比特的翻转，而是同时影响电路中的两个不同的比特或存储节点。这种现象比</a:t>
            </a:r>
            <a:r>
              <a:rPr lang="en-US" altLang="zh-CN" dirty="0"/>
              <a:t>SEU</a:t>
            </a:r>
            <a:r>
              <a:rPr lang="zh-CN" altLang="en-US" dirty="0"/>
              <a:t>更为复杂，因为它可能会导致数据的一致性和正确性问题，特别是在多比特存储器（如某些类型的闪存和硬盘）中，可能会造成更严重的错误，甚至导致系统崩溃。</a:t>
            </a:r>
          </a:p>
        </p:txBody>
      </p:sp>
    </p:spTree>
    <p:extLst>
      <p:ext uri="{BB962C8B-B14F-4D97-AF65-F5344CB8AC3E}">
        <p14:creationId xmlns:p14="http://schemas.microsoft.com/office/powerpoint/2010/main" val="100170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09BE2E-FB92-FA19-E949-E06E06AE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zh-CN" altLang="en-US" dirty="0"/>
              <a:t>抗</a:t>
            </a:r>
            <a:r>
              <a:rPr lang="en-US" altLang="zh-CN" dirty="0"/>
              <a:t>SEU</a:t>
            </a:r>
            <a:r>
              <a:rPr lang="zh-CN" altLang="en-US" dirty="0"/>
              <a:t>、</a:t>
            </a:r>
            <a:r>
              <a:rPr lang="en-US" altLang="zh-CN" dirty="0"/>
              <a:t>SEDU</a:t>
            </a:r>
            <a:r>
              <a:rPr lang="zh-CN" altLang="en-US" dirty="0"/>
              <a:t>的读出电路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D574C64-2BBD-A600-4BA8-4BF8CD24A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875" y="1046198"/>
            <a:ext cx="10662249" cy="555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466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3A8FA3-A52C-4574-A902-97B4D34F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TAC</a:t>
            </a:r>
            <a:r>
              <a:rPr lang="zh-CN" altLang="en-US" dirty="0"/>
              <a:t>的抗性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131BF2-A7A6-50D7-3789-00D04016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991" y="1325563"/>
            <a:ext cx="7514326" cy="511958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TAC</a:t>
            </a:r>
            <a:r>
              <a:rPr lang="zh-CN" altLang="en-US" dirty="0"/>
              <a:t>中，如果输入的任何一个节点的逻辑值被翻转，输出状态将无法改变。如果输入的任意两个节点的逻辑值被翻转，当</a:t>
            </a:r>
            <a:r>
              <a:rPr lang="en-US" altLang="zh-CN" dirty="0"/>
              <a:t>TAC</a:t>
            </a:r>
            <a:r>
              <a:rPr lang="zh-CN" altLang="en-US" dirty="0"/>
              <a:t>的输出逻辑值为’</a:t>
            </a:r>
            <a:r>
              <a:rPr lang="en-US" altLang="zh-CN" dirty="0"/>
              <a:t>0’</a:t>
            </a:r>
            <a:r>
              <a:rPr lang="zh-CN" altLang="en-US" dirty="0"/>
              <a:t>时，只要输入</a:t>
            </a:r>
            <a:r>
              <a:rPr lang="en-US" altLang="zh-CN" dirty="0"/>
              <a:t>I1</a:t>
            </a:r>
            <a:r>
              <a:rPr lang="zh-CN" altLang="en-US" dirty="0"/>
              <a:t>和</a:t>
            </a:r>
            <a:r>
              <a:rPr lang="en-US" altLang="zh-CN" dirty="0"/>
              <a:t>I2</a:t>
            </a:r>
            <a:r>
              <a:rPr lang="zh-CN" altLang="en-US" dirty="0"/>
              <a:t>的逻辑值被翻转，故障就会传播到输出。同样，当</a:t>
            </a:r>
            <a:r>
              <a:rPr lang="en-US" altLang="zh-CN" dirty="0"/>
              <a:t>TAC</a:t>
            </a:r>
            <a:r>
              <a:rPr lang="zh-CN" altLang="en-US" dirty="0"/>
              <a:t>的输出逻辑值为’</a:t>
            </a:r>
            <a:r>
              <a:rPr lang="en-US" altLang="zh-CN" dirty="0"/>
              <a:t>1’</a:t>
            </a:r>
            <a:r>
              <a:rPr lang="zh-CN" altLang="en-US" dirty="0"/>
              <a:t>时，只要输入</a:t>
            </a:r>
            <a:r>
              <a:rPr lang="en-US" altLang="zh-CN" dirty="0"/>
              <a:t>I1</a:t>
            </a:r>
            <a:r>
              <a:rPr lang="zh-CN" altLang="en-US" dirty="0"/>
              <a:t>和</a:t>
            </a:r>
            <a:r>
              <a:rPr lang="en-US" altLang="zh-CN" dirty="0"/>
              <a:t>I3</a:t>
            </a:r>
            <a:r>
              <a:rPr lang="zh-CN" altLang="en-US" dirty="0"/>
              <a:t>的逻辑值被翻转，故障就会传播到输出。在其他情况下，输出状态无法改变。</a:t>
            </a:r>
            <a:r>
              <a:rPr lang="en-US" altLang="zh-CN" dirty="0"/>
              <a:t>TAC</a:t>
            </a:r>
            <a:r>
              <a:rPr lang="zh-CN" altLang="en-US" dirty="0"/>
              <a:t>可以完全容忍单粒子翻转</a:t>
            </a:r>
            <a:r>
              <a:rPr lang="en-US" altLang="zh-CN" dirty="0"/>
              <a:t>(SEU)</a:t>
            </a:r>
            <a:r>
              <a:rPr lang="zh-CN" altLang="en-US" dirty="0"/>
              <a:t>，并部分容忍单粒子翻转引起的延迟</a:t>
            </a:r>
            <a:r>
              <a:rPr lang="en-US" altLang="zh-CN" dirty="0"/>
              <a:t>(SEDU)</a:t>
            </a:r>
            <a:r>
              <a:rPr lang="zh-CN" altLang="en-US" dirty="0"/>
              <a:t>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C02BFB-7D86-8E91-6C9A-B8576B9FA8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833"/>
          <a:stretch/>
        </p:blipFill>
        <p:spPr>
          <a:xfrm>
            <a:off x="8103078" y="1"/>
            <a:ext cx="3411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048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A22CF-792F-FB47-B741-923FD529E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altLang="zh-CN" dirty="0"/>
              <a:t>TSC</a:t>
            </a:r>
            <a:r>
              <a:rPr lang="zh-CN" altLang="en-US" dirty="0"/>
              <a:t>的抗性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60D1F1-A3ED-56CB-20EC-94C2FFD538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26479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对于</a:t>
            </a:r>
            <a:r>
              <a:rPr lang="en-US" altLang="zh-CN" dirty="0"/>
              <a:t>TSC</a:t>
            </a:r>
            <a:r>
              <a:rPr lang="zh-CN" altLang="en-US" dirty="0"/>
              <a:t>，如果输入的任何一个节点或任意两个节点的逻辑值翻转，输出状态将无法改变。只有当输入的所有节点的逻辑值翻转时，故障才会传播到输出。</a:t>
            </a:r>
            <a:r>
              <a:rPr lang="en-US" altLang="zh-CN" dirty="0"/>
              <a:t>TSC</a:t>
            </a:r>
            <a:r>
              <a:rPr lang="zh-CN" altLang="en-US" dirty="0"/>
              <a:t>可以完全容忍</a:t>
            </a:r>
            <a:r>
              <a:rPr lang="en-US" altLang="zh-CN" dirty="0"/>
              <a:t>SEU</a:t>
            </a:r>
            <a:r>
              <a:rPr lang="zh-CN" altLang="en-US" dirty="0"/>
              <a:t>和</a:t>
            </a:r>
            <a:r>
              <a:rPr lang="en-US" altLang="zh-CN" dirty="0"/>
              <a:t>SEDU</a:t>
            </a:r>
            <a:r>
              <a:rPr lang="zh-CN" altLang="en-US" dirty="0"/>
              <a:t>。  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9E9A44A-87FB-3BAC-97DF-18CF1F5305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972"/>
          <a:stretch/>
        </p:blipFill>
        <p:spPr>
          <a:xfrm>
            <a:off x="8356121" y="0"/>
            <a:ext cx="3835879" cy="685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3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2515</Words>
  <Application>Microsoft Office PowerPoint</Application>
  <PresentationFormat>宽屏</PresentationFormat>
  <Paragraphs>33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-apple-system</vt:lpstr>
      <vt:lpstr>等线</vt:lpstr>
      <vt:lpstr>等线 Light</vt:lpstr>
      <vt:lpstr>Arial</vt:lpstr>
      <vt:lpstr>Office 主题​​</vt:lpstr>
      <vt:lpstr>MRAM介绍</vt:lpstr>
      <vt:lpstr>MRAM工作原理</vt:lpstr>
      <vt:lpstr>STT-MRAM</vt:lpstr>
      <vt:lpstr>SOT-MRAM</vt:lpstr>
      <vt:lpstr>PowerPoint 演示文稿</vt:lpstr>
      <vt:lpstr>一种高速、低功耗、高可靠性且完全耐单事件双节点翻转的MRAM设计（基于STT-MRAM）</vt:lpstr>
      <vt:lpstr>抗SEU、SEDU的读出电路</vt:lpstr>
      <vt:lpstr>TAC的抗性</vt:lpstr>
      <vt:lpstr>TSC的抗性</vt:lpstr>
      <vt:lpstr>读出过程</vt:lpstr>
      <vt:lpstr>抗SEU、SEDU原理</vt:lpstr>
      <vt:lpstr>抗SEU、SEDU原理</vt:lpstr>
      <vt:lpstr>一种具有近内存移位旋转功能和42.6GB/s读取带宽的22纳米1Mb1024 位读取数据保护STT-MRAM宏，适用于安全感知移动设备（基于STT-MRAM）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秋旸 徐</dc:creator>
  <cp:lastModifiedBy>秋旸 徐</cp:lastModifiedBy>
  <cp:revision>6</cp:revision>
  <dcterms:created xsi:type="dcterms:W3CDTF">2024-12-25T08:48:50Z</dcterms:created>
  <dcterms:modified xsi:type="dcterms:W3CDTF">2024-12-30T07:57:33Z</dcterms:modified>
</cp:coreProperties>
</file>