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F76A6-44A1-4385-8F31-531A3982751F}" v="231" dt="2025-06-27T08:29:5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Frauds by Network</a:t>
            </a:r>
            <a:r>
              <a:rPr lang="en-US" baseline="0" dirty="0"/>
              <a:t> Type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32855928853087168"/>
          <c:y val="3.409448818897637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44136363945887"/>
          <c:y val="0.1001617430661568"/>
          <c:w val="0.9268773375984251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4G</c:v>
                </c:pt>
                <c:pt idx="1">
                  <c:v>5G</c:v>
                </c:pt>
                <c:pt idx="2">
                  <c:v>Wifi</c:v>
                </c:pt>
                <c:pt idx="3">
                  <c:v>3G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282</c:v>
                </c:pt>
                <c:pt idx="1">
                  <c:v>115</c:v>
                </c:pt>
                <c:pt idx="2">
                  <c:v>59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D-410D-BBFA-C674B18D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829039"/>
        <c:axId val="471812719"/>
      </c:barChart>
      <c:catAx>
        <c:axId val="47182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12719"/>
        <c:crosses val="autoZero"/>
        <c:auto val="1"/>
        <c:lblAlgn val="ctr"/>
        <c:lblOffset val="100"/>
        <c:noMultiLvlLbl val="0"/>
      </c:catAx>
      <c:valAx>
        <c:axId val="47181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2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 per State/UT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MH</c:v>
                </c:pt>
                <c:pt idx="1">
                  <c:v>KNT</c:v>
                </c:pt>
                <c:pt idx="2">
                  <c:v>UP</c:v>
                </c:pt>
                <c:pt idx="3">
                  <c:v>Delhi</c:v>
                </c:pt>
                <c:pt idx="4">
                  <c:v>RAJ</c:v>
                </c:pt>
                <c:pt idx="5">
                  <c:v>GUJ</c:v>
                </c:pt>
                <c:pt idx="6">
                  <c:v>TN</c:v>
                </c:pt>
                <c:pt idx="7">
                  <c:v>TG</c:v>
                </c:pt>
                <c:pt idx="8">
                  <c:v>AP</c:v>
                </c:pt>
                <c:pt idx="9">
                  <c:v>WB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71</c:v>
                </c:pt>
                <c:pt idx="1">
                  <c:v>69</c:v>
                </c:pt>
                <c:pt idx="2">
                  <c:v>52</c:v>
                </c:pt>
                <c:pt idx="3">
                  <c:v>50</c:v>
                </c:pt>
                <c:pt idx="4">
                  <c:v>46</c:v>
                </c:pt>
                <c:pt idx="5">
                  <c:v>43</c:v>
                </c:pt>
                <c:pt idx="6">
                  <c:v>40</c:v>
                </c:pt>
                <c:pt idx="7">
                  <c:v>39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4-49E2-80C0-35219BCED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815599"/>
        <c:axId val="471810799"/>
      </c:barChart>
      <c:catAx>
        <c:axId val="47181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10799"/>
        <c:crosses val="autoZero"/>
        <c:auto val="1"/>
        <c:lblAlgn val="ctr"/>
        <c:lblOffset val="100"/>
        <c:noMultiLvlLbl val="0"/>
      </c:catAx>
      <c:valAx>
        <c:axId val="47181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1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 (Day)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Wed</c:v>
                </c:pt>
                <c:pt idx="2">
                  <c:v>Thurs</c:v>
                </c:pt>
                <c:pt idx="3">
                  <c:v>Mon</c:v>
                </c:pt>
                <c:pt idx="4">
                  <c:v>Sat</c:v>
                </c:pt>
                <c:pt idx="5">
                  <c:v>Fri</c:v>
                </c:pt>
                <c:pt idx="6">
                  <c:v>Tue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</c:v>
                </c:pt>
                <c:pt idx="1">
                  <c:v>75</c:v>
                </c:pt>
                <c:pt idx="2">
                  <c:v>72</c:v>
                </c:pt>
                <c:pt idx="3">
                  <c:v>71</c:v>
                </c:pt>
                <c:pt idx="4">
                  <c:v>68</c:v>
                </c:pt>
                <c:pt idx="5">
                  <c:v>61</c:v>
                </c:pt>
                <c:pt idx="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7-4031-8301-057F9EEAB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244927"/>
        <c:axId val="554244447"/>
      </c:barChart>
      <c:catAx>
        <c:axId val="55424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44447"/>
        <c:crosses val="autoZero"/>
        <c:auto val="1"/>
        <c:lblAlgn val="ctr"/>
        <c:lblOffset val="100"/>
        <c:noMultiLvlLbl val="0"/>
      </c:catAx>
      <c:valAx>
        <c:axId val="55424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4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Fraud by transaction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P2P</c:v>
                </c:pt>
                <c:pt idx="1">
                  <c:v>P2M</c:v>
                </c:pt>
                <c:pt idx="2">
                  <c:v>Bill </c:v>
                </c:pt>
                <c:pt idx="3">
                  <c:v>Recharge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206</c:v>
                </c:pt>
                <c:pt idx="1">
                  <c:v>167</c:v>
                </c:pt>
                <c:pt idx="2">
                  <c:v>77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44-4380-B3DE-F8A3204C1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029919"/>
        <c:axId val="473027039"/>
      </c:barChart>
      <c:catAx>
        <c:axId val="47302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027039"/>
        <c:crosses val="autoZero"/>
        <c:auto val="1"/>
        <c:lblAlgn val="ctr"/>
        <c:lblOffset val="100"/>
        <c:noMultiLvlLbl val="0"/>
      </c:catAx>
      <c:valAx>
        <c:axId val="47302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02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Payment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F9-4012-ACF8-4C6D8640FF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F9-4012-ACF8-4C6D8640FF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Successful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237624</c:v>
                </c:pt>
                <c:pt idx="1">
                  <c:v>12376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B-474F-8552-FF966AF5E68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Device  - Transaction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Web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95.05</c:v>
                </c:pt>
                <c:pt idx="1">
                  <c:v>94.84</c:v>
                </c:pt>
                <c:pt idx="2">
                  <c:v>95.06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4-4E1D-8D48-29D1653BE7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Web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4.9400000000000004</c:v>
                </c:pt>
                <c:pt idx="1">
                  <c:v>5.15</c:v>
                </c:pt>
                <c:pt idx="2">
                  <c:v>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4-4E1D-8D48-29D1653BE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3127056"/>
        <c:axId val="1355802160"/>
      </c:barChart>
      <c:catAx>
        <c:axId val="115312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02160"/>
        <c:crosses val="autoZero"/>
        <c:auto val="1"/>
        <c:lblAlgn val="ctr"/>
        <c:lblOffset val="100"/>
        <c:noMultiLvlLbl val="0"/>
      </c:catAx>
      <c:valAx>
        <c:axId val="135580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12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Device used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5B-4BF3-AA6D-55FA7FB7D6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5B-4BF3-AA6D-55FA7FB7D6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5B-4BF3-AA6D-55FA7FB7D6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Web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375554</c:v>
                </c:pt>
                <c:pt idx="1">
                  <c:v>99226</c:v>
                </c:pt>
                <c:pt idx="2">
                  <c:v>25220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7-4415-BA08-F375B2DBF6F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8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1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684B8C7-EA83-4EA6-A08C-A11CF855994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5288E5D-1407-4D51-AAFE-D70A5ADE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7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ue-background-thank-you-1887992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4EB4-4911-213C-0C55-CF77967AF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UPI Analysis 2024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42FC5-ABDA-11EF-689C-D610D4C75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Aayush Kumbhar</a:t>
            </a:r>
          </a:p>
          <a:p>
            <a:r>
              <a:rPr lang="en-US" dirty="0"/>
              <a:t>Date: 25/06/2025</a:t>
            </a:r>
          </a:p>
          <a:p>
            <a:endParaRPr lang="en-IN" dirty="0"/>
          </a:p>
        </p:txBody>
      </p:sp>
      <p:pic>
        <p:nvPicPr>
          <p:cNvPr id="1026" name="Picture 2" descr="Unified Payments Interface - Wikipedia">
            <a:extLst>
              <a:ext uri="{FF2B5EF4-FFF2-40B4-BE49-F238E27FC236}">
                <a16:creationId xmlns:a16="http://schemas.microsoft.com/office/drawing/2014/main" id="{791FD74B-A57A-F7F2-F69F-03C2DDEF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73" y="686858"/>
            <a:ext cx="4039023" cy="143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E907-DD6D-C53C-F078-DCACB48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Section 1 – Fraud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8AE4-B772-9B4D-623D-39DAB771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8"/>
            <a:ext cx="10515600" cy="4995248"/>
          </a:xfrm>
        </p:spPr>
        <p:txBody>
          <a:bodyPr>
            <a:normAutofit/>
          </a:bodyPr>
          <a:lstStyle/>
          <a:p>
            <a:r>
              <a:rPr lang="en-US" b="1" dirty="0"/>
              <a:t>Fraud by transaction type</a:t>
            </a:r>
          </a:p>
          <a:p>
            <a:pPr marL="0" indent="0">
              <a:buNone/>
            </a:pPr>
            <a:r>
              <a:rPr lang="en-US" dirty="0"/>
              <a:t>   1) Person-to-person (P2P) – 206</a:t>
            </a:r>
          </a:p>
          <a:p>
            <a:pPr marL="0" indent="0">
              <a:buNone/>
            </a:pPr>
            <a:r>
              <a:rPr lang="en-US" dirty="0"/>
              <a:t>   2) Person-to-merchant (P2M) – 167</a:t>
            </a:r>
          </a:p>
          <a:p>
            <a:pPr marL="0" indent="0">
              <a:buNone/>
            </a:pPr>
            <a:r>
              <a:rPr lang="en-US" dirty="0"/>
              <a:t>   3) Bill Payment – 77</a:t>
            </a:r>
          </a:p>
          <a:p>
            <a:pPr marL="0" indent="0">
              <a:buNone/>
            </a:pPr>
            <a:r>
              <a:rPr lang="en-US" dirty="0"/>
              <a:t>   4) Recharge – 30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Suggestions:</a:t>
            </a:r>
          </a:p>
          <a:p>
            <a:pPr marL="0" indent="0" algn="ctr">
              <a:buNone/>
            </a:pPr>
            <a:r>
              <a:rPr lang="en-US" dirty="0"/>
              <a:t>   1) For P2P, implement stronger techniques to verify user identity and background.</a:t>
            </a:r>
          </a:p>
          <a:p>
            <a:pPr marL="0" indent="0" algn="ctr">
              <a:buNone/>
            </a:pPr>
            <a:r>
              <a:rPr lang="en-US" dirty="0"/>
              <a:t>   2) For P2M, ensure the business is a registered and legal company with stronger background checks.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B21FEA-9ED1-9D33-E04E-42615B309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351595"/>
              </p:ext>
            </p:extLst>
          </p:nvPr>
        </p:nvGraphicFramePr>
        <p:xfrm>
          <a:off x="6577780" y="1385256"/>
          <a:ext cx="3529782" cy="316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3F0125E7-B193-1DEC-BF6E-6FA4C16D5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7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A49B-96A8-5C94-AB57-F3E1A9D1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1 – Fraud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B5F1-61C9-C5F0-EADD-71BB126B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Fraud by Device Type</a:t>
            </a:r>
          </a:p>
          <a:p>
            <a:pPr marL="0" indent="0">
              <a:buNone/>
            </a:pPr>
            <a:r>
              <a:rPr lang="en-US" dirty="0"/>
              <a:t>   1) Android – 364</a:t>
            </a:r>
          </a:p>
          <a:p>
            <a:pPr marL="0" indent="0">
              <a:buNone/>
            </a:pPr>
            <a:r>
              <a:rPr lang="en-US" dirty="0"/>
              <a:t>   2) IOS – 90</a:t>
            </a:r>
          </a:p>
          <a:p>
            <a:pPr marL="0" indent="0">
              <a:buNone/>
            </a:pPr>
            <a:r>
              <a:rPr lang="en-US" dirty="0"/>
              <a:t>   3) Web – 26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Suggestion:</a:t>
            </a:r>
          </a:p>
          <a:p>
            <a:pPr marL="0" indent="0">
              <a:buNone/>
            </a:pPr>
            <a:r>
              <a:rPr lang="en-US" dirty="0"/>
              <a:t>   Force users with an outdated version of UPI to update the app.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F81E8B9D-2F08-C2CC-BFD8-9D61C032E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CCD8-04DF-DB74-04ED-6F5565E8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1 – Fraud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2DD2-C255-00B0-E1AF-09AF37B4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Maximum Fraud Amount by Transaction Type</a:t>
            </a:r>
          </a:p>
          <a:p>
            <a:pPr marL="0" indent="0">
              <a:buNone/>
            </a:pPr>
            <a:r>
              <a:rPr lang="en-US" dirty="0"/>
              <a:t>   1) P2M - </a:t>
            </a:r>
            <a:r>
              <a:rPr lang="en-IN" dirty="0"/>
              <a:t>₹17718</a:t>
            </a:r>
          </a:p>
          <a:p>
            <a:pPr marL="0" indent="0">
              <a:buNone/>
            </a:pPr>
            <a:r>
              <a:rPr lang="en-IN" dirty="0"/>
              <a:t>   2) P2P - ₹12071</a:t>
            </a:r>
          </a:p>
          <a:p>
            <a:pPr marL="0" indent="0">
              <a:buNone/>
            </a:pPr>
            <a:r>
              <a:rPr lang="en-IN" dirty="0"/>
              <a:t>   3) Bill Payment - ₹9867</a:t>
            </a:r>
          </a:p>
          <a:p>
            <a:pPr marL="0" indent="0">
              <a:buNone/>
            </a:pPr>
            <a:r>
              <a:rPr lang="en-IN" dirty="0"/>
              <a:t>   4) Recharge - ₹5072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Suggestion:</a:t>
            </a:r>
          </a:p>
          <a:p>
            <a:pPr marL="0" indent="0" algn="ctr">
              <a:buNone/>
            </a:pPr>
            <a:r>
              <a:rPr lang="en-IN" dirty="0"/>
              <a:t>   </a:t>
            </a:r>
            <a:r>
              <a:rPr lang="en-US" dirty="0"/>
              <a:t>Implement intelligent security systems that automatically decline transactions showing suspicious behavior patterns.</a:t>
            </a:r>
            <a:r>
              <a:rPr lang="en-IN" dirty="0"/>
              <a:t> </a:t>
            </a:r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25A646D3-B2F7-D530-E834-0105E85F8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7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65E7-DC25-E437-1A6E-A374B4DE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1 – Fraud analysis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31DFD-CEBA-781B-89AA-4EA52CCB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>
            <a:normAutofit fontScale="55000" lnSpcReduction="20000"/>
          </a:bodyPr>
          <a:lstStyle/>
          <a:p>
            <a:endParaRPr lang="en-IN" b="1" dirty="0"/>
          </a:p>
          <a:p>
            <a:r>
              <a:rPr lang="en-IN" sz="3500" b="1" dirty="0"/>
              <a:t>Fraud-Prone Merchant Categories (Top5)</a:t>
            </a:r>
          </a:p>
          <a:p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9525-22F5-CAFB-B48D-706B55241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0581"/>
            <a:ext cx="5157787" cy="3991896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   1) Grocery - 94 </a:t>
            </a:r>
          </a:p>
          <a:p>
            <a:r>
              <a:rPr lang="en-IN" b="1" dirty="0"/>
              <a:t>   </a:t>
            </a:r>
            <a:r>
              <a:rPr lang="en-IN" dirty="0"/>
              <a:t>2) Food - 73 </a:t>
            </a:r>
          </a:p>
          <a:p>
            <a:r>
              <a:rPr lang="en-IN" dirty="0"/>
              <a:t>   3) Shopping - 62 </a:t>
            </a:r>
          </a:p>
          <a:p>
            <a:r>
              <a:rPr lang="en-IN" dirty="0"/>
              <a:t>   4) Other - 50 </a:t>
            </a:r>
          </a:p>
          <a:p>
            <a:r>
              <a:rPr lang="en-IN" dirty="0"/>
              <a:t>   5) Fuel - 48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Suggestion: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/>
              <a:t> </a:t>
            </a:r>
            <a:r>
              <a:rPr lang="en-US" sz="2900" dirty="0"/>
              <a:t>For P2M transactions, prioritize dealings with verified and legally registered businesses by implementing stricter background verification.</a:t>
            </a:r>
            <a:endParaRPr lang="en-IN" sz="29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60331-9855-6051-D03C-591454EC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81163"/>
            <a:ext cx="5183188" cy="823912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Fraud cases age-wise</a:t>
            </a:r>
            <a:endParaRPr lang="en-IN" sz="36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55392-5D52-8A53-C867-714F514C2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310580"/>
            <a:ext cx="5183188" cy="36845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1) 26 to 35 yrs – 163</a:t>
            </a:r>
          </a:p>
          <a:p>
            <a:r>
              <a:rPr lang="en-US" dirty="0"/>
              <a:t>2) 18 to 25 yrs – 143</a:t>
            </a:r>
          </a:p>
          <a:p>
            <a:r>
              <a:rPr lang="en-US" dirty="0"/>
              <a:t>3) 36 to 45 yrs – 116</a:t>
            </a:r>
          </a:p>
          <a:p>
            <a:r>
              <a:rPr lang="en-US" dirty="0"/>
              <a:t>4) 46 to 55 yrs – 31</a:t>
            </a:r>
          </a:p>
          <a:p>
            <a:r>
              <a:rPr lang="en-US" dirty="0"/>
              <a:t>5) 	56+ yrs – 27</a:t>
            </a:r>
          </a:p>
          <a:p>
            <a:endParaRPr lang="en-US" dirty="0"/>
          </a:p>
          <a:p>
            <a:r>
              <a:rPr lang="en-US" b="1" dirty="0"/>
              <a:t>Suggestion</a:t>
            </a:r>
            <a:r>
              <a:rPr lang="en-US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900" dirty="0"/>
              <a:t>Implement a user rating and feedback system to identify trusted users and flag suspicious ones. Consistently low-rated or fraudulent accounts should be reviewed and removed by UPI platforms</a:t>
            </a:r>
          </a:p>
          <a:p>
            <a:endParaRPr lang="en-IN" dirty="0"/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B17600F1-71E2-5138-40C0-E0038F4BE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55B28-720F-D892-0A96-DE496A6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2 – Transaction analysis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2218E7-4E68-2E49-F41C-0C937F40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Successful vs Failed payments</a:t>
            </a:r>
          </a:p>
          <a:p>
            <a:pPr marL="0" indent="0">
              <a:buNone/>
            </a:pPr>
            <a:r>
              <a:rPr lang="en-US" sz="4400" dirty="0"/>
              <a:t>   SUCCESSFUL: 237624</a:t>
            </a:r>
          </a:p>
          <a:p>
            <a:pPr marL="0" indent="0">
              <a:buNone/>
            </a:pPr>
            <a:r>
              <a:rPr lang="en-US" sz="4400" dirty="0"/>
              <a:t>   FAILED: 12376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CC616CF-79CE-6BE4-32B3-BB88C1099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049980"/>
              </p:ext>
            </p:extLst>
          </p:nvPr>
        </p:nvGraphicFramePr>
        <p:xfrm>
          <a:off x="6382364" y="2329151"/>
          <a:ext cx="5269307" cy="398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Unified Payments Interface - Wikipedia">
            <a:extLst>
              <a:ext uri="{FF2B5EF4-FFF2-40B4-BE49-F238E27FC236}">
                <a16:creationId xmlns:a16="http://schemas.microsoft.com/office/drawing/2014/main" id="{9D382D13-2F0F-0D9F-2582-A1C1584AA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7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841B-6F21-C439-9C8C-BF4A2907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2 – Transaction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D65F-13E2-1E3A-EFEB-5AB2D52A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Device-wise transaction status</a:t>
            </a:r>
          </a:p>
          <a:p>
            <a:pPr marL="0" indent="0">
              <a:buNone/>
            </a:pPr>
            <a:r>
              <a:rPr lang="en-US" dirty="0"/>
              <a:t>   1) Android</a:t>
            </a:r>
          </a:p>
          <a:p>
            <a:pPr marL="0" indent="0">
              <a:buNone/>
            </a:pPr>
            <a:r>
              <a:rPr lang="en-US" dirty="0"/>
              <a:t>       Success: 95.05%</a:t>
            </a:r>
          </a:p>
          <a:p>
            <a:pPr marL="0" indent="0">
              <a:buNone/>
            </a:pPr>
            <a:r>
              <a:rPr lang="en-US" dirty="0"/>
              <a:t>       Failed: 4.94%</a:t>
            </a:r>
          </a:p>
          <a:p>
            <a:pPr marL="0" indent="0">
              <a:buNone/>
            </a:pPr>
            <a:r>
              <a:rPr lang="en-US" dirty="0"/>
              <a:t>   2) </a:t>
            </a:r>
            <a:r>
              <a:rPr lang="en-US" dirty="0">
                <a:solidFill>
                  <a:srgbClr val="FF0000"/>
                </a:solidFill>
              </a:rPr>
              <a:t>IOS</a:t>
            </a:r>
          </a:p>
          <a:p>
            <a:pPr marL="0" indent="0">
              <a:buNone/>
            </a:pPr>
            <a:r>
              <a:rPr lang="en-US" dirty="0"/>
              <a:t>       Success: 94.84%</a:t>
            </a:r>
          </a:p>
          <a:p>
            <a:pPr marL="0" indent="0">
              <a:buNone/>
            </a:pPr>
            <a:r>
              <a:rPr lang="en-US" dirty="0"/>
              <a:t>       Failed: 5.15%</a:t>
            </a:r>
          </a:p>
          <a:p>
            <a:pPr marL="0" indent="0">
              <a:buNone/>
            </a:pPr>
            <a:r>
              <a:rPr lang="en-US" dirty="0"/>
              <a:t>   3) </a:t>
            </a:r>
            <a:r>
              <a:rPr lang="en-US" dirty="0">
                <a:solidFill>
                  <a:srgbClr val="00B050"/>
                </a:solidFill>
              </a:rPr>
              <a:t>Web</a:t>
            </a:r>
          </a:p>
          <a:p>
            <a:pPr marL="0" indent="0">
              <a:buNone/>
            </a:pPr>
            <a:r>
              <a:rPr lang="en-US" dirty="0"/>
              <a:t>       Success: 95.06%</a:t>
            </a:r>
          </a:p>
          <a:p>
            <a:pPr marL="0" indent="0">
              <a:buNone/>
            </a:pPr>
            <a:r>
              <a:rPr lang="en-US" dirty="0"/>
              <a:t>       Failed: 4.93%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EE16AA-D63D-4604-886D-4143348E2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363154"/>
              </p:ext>
            </p:extLst>
          </p:nvPr>
        </p:nvGraphicFramePr>
        <p:xfrm>
          <a:off x="5535561" y="1986116"/>
          <a:ext cx="5578168" cy="4190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BFF06CDB-88EA-A3A5-BA57-97496EFA6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6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7D1-1A69-7119-FD1B-96EBD2A0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2 – Transaction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A3DD-5840-65AF-7429-E448DB78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Banks with the most Successful transactions (Top 3)</a:t>
            </a:r>
          </a:p>
          <a:p>
            <a:pPr marL="0" indent="0">
              <a:buNone/>
            </a:pPr>
            <a:r>
              <a:rPr lang="en-US" dirty="0"/>
              <a:t>   1) HDFC – 95.176%</a:t>
            </a:r>
          </a:p>
          <a:p>
            <a:pPr marL="0" indent="0">
              <a:buNone/>
            </a:pPr>
            <a:r>
              <a:rPr lang="en-US" dirty="0"/>
              <a:t>   2) PNB – 95.105%</a:t>
            </a:r>
          </a:p>
          <a:p>
            <a:pPr marL="0" indent="0">
              <a:buNone/>
            </a:pPr>
            <a:r>
              <a:rPr lang="en-US" dirty="0"/>
              <a:t>   3) SBI – 95.063%</a:t>
            </a:r>
          </a:p>
          <a:p>
            <a:r>
              <a:rPr lang="en-US" b="1" dirty="0"/>
              <a:t>Banks with the most Failed transactions (Top 3)</a:t>
            </a:r>
          </a:p>
          <a:p>
            <a:pPr marL="0" indent="0">
              <a:buNone/>
            </a:pPr>
            <a:r>
              <a:rPr lang="en-US" dirty="0"/>
              <a:t>   1) Yes Bank – 5.104%</a:t>
            </a:r>
          </a:p>
          <a:p>
            <a:pPr marL="0" indent="0">
              <a:buNone/>
            </a:pPr>
            <a:r>
              <a:rPr lang="en-US" dirty="0"/>
              <a:t>   2) Kotak – 4.98%</a:t>
            </a:r>
          </a:p>
          <a:p>
            <a:pPr marL="0" indent="0">
              <a:buNone/>
            </a:pPr>
            <a:r>
              <a:rPr lang="en-US" dirty="0"/>
              <a:t>   3) </a:t>
            </a:r>
            <a:r>
              <a:rPr lang="en-US" dirty="0" err="1"/>
              <a:t>Induslnd</a:t>
            </a:r>
            <a:r>
              <a:rPr lang="en-US" dirty="0"/>
              <a:t> – 4.95%</a:t>
            </a:r>
          </a:p>
          <a:p>
            <a:endParaRPr lang="en-US" dirty="0"/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6F5EE23A-38E9-57BC-2614-8F1E86508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A2D7-28F0-A40F-5640-E971AB69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2 – Transaction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2068-AEE8-9A27-B71C-AD8A9960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Transaction Success Rate by Sender State/UT (%) (Top 5)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IN" dirty="0"/>
              <a:t>Telangana – 95.293%</a:t>
            </a:r>
          </a:p>
          <a:p>
            <a:pPr marL="0" indent="0">
              <a:buNone/>
            </a:pPr>
            <a:r>
              <a:rPr lang="en-IN" dirty="0"/>
              <a:t>   2) Gujarat – 95.219%</a:t>
            </a:r>
          </a:p>
          <a:p>
            <a:pPr marL="0" indent="0">
              <a:buNone/>
            </a:pPr>
            <a:r>
              <a:rPr lang="en-IN" dirty="0"/>
              <a:t>   3) Rajasthan – 95.205%</a:t>
            </a:r>
          </a:p>
          <a:p>
            <a:pPr marL="0" indent="0">
              <a:buNone/>
            </a:pPr>
            <a:r>
              <a:rPr lang="en-IN" dirty="0"/>
              <a:t>   4) Karnataka – 95.137%</a:t>
            </a:r>
          </a:p>
          <a:p>
            <a:pPr marL="0" indent="0">
              <a:buNone/>
            </a:pPr>
            <a:r>
              <a:rPr lang="en-IN" dirty="0"/>
              <a:t>   5) Maharashtra – 95.078%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Suggestion:</a:t>
            </a:r>
          </a:p>
          <a:p>
            <a:pPr marL="0" indent="0" algn="ctr">
              <a:buNone/>
            </a:pPr>
            <a:r>
              <a:rPr lang="en-IN" dirty="0"/>
              <a:t>Since there </a:t>
            </a:r>
            <a:r>
              <a:rPr lang="en-US" dirty="0"/>
              <a:t>is no major difference in the Transaction success rate, it is suggested to notify users with low network connectivity to move to an area where transactions will not be affected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0F83BFC7-FC01-6CE9-4C81-8B1274AE4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DD2-54DF-3B51-02BB-92241997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2 – Transaction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307B-3EFB-9440-C4AA-28341631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Bank with the highest Number of Transactions in Each State</a:t>
            </a:r>
          </a:p>
          <a:p>
            <a:pPr marL="0" indent="0" algn="ctr">
              <a:buNone/>
            </a:pPr>
            <a:r>
              <a:rPr lang="en-IN" sz="3600" dirty="0"/>
              <a:t>    </a:t>
            </a:r>
            <a:r>
              <a:rPr lang="en-IN" sz="4800" dirty="0"/>
              <a:t>SBI</a:t>
            </a:r>
            <a:r>
              <a:rPr lang="en-IN" sz="3600" dirty="0"/>
              <a:t> </a:t>
            </a:r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lang="en-IN" sz="3600" dirty="0"/>
              <a:t>    It is the only bank with the highest number of transactions in every state.</a:t>
            </a:r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06CEDD99-A0C6-FB71-AD0B-AFF50B2FA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9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3AEB-3F1F-1DF6-1268-10DD26A9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3 – UPI User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C9DB-7A2D-F6DE-90B1-0ECA40FC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100" b="1" dirty="0"/>
              <a:t>Age group with the most UPI transactions (Top 3)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3600" dirty="0"/>
              <a:t>  1) </a:t>
            </a:r>
            <a:r>
              <a:rPr lang="en-US" sz="3600" i="1" dirty="0"/>
              <a:t>26 to 35 yrs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1,75,296 transactions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2) </a:t>
            </a:r>
            <a:r>
              <a:rPr lang="en-US" sz="3600" i="1" dirty="0"/>
              <a:t>36 to 45 yrs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1,25,024 transactions</a:t>
            </a:r>
          </a:p>
          <a:p>
            <a:pPr marL="0" indent="0">
              <a:buNone/>
            </a:pPr>
            <a:endParaRPr lang="en-US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  3) </a:t>
            </a:r>
            <a:r>
              <a:rPr lang="en-US" sz="3600" i="1" dirty="0">
                <a:sym typeface="Wingdings" panose="05000000000000000000" pitchFamily="2" charset="2"/>
              </a:rPr>
              <a:t>18 to 25 yrs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  1,24,956 transactions</a:t>
            </a:r>
            <a:endParaRPr lang="en-IN" sz="3600" dirty="0"/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3B91F0A5-2A85-4BB7-B20E-E7CE637EB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CC4-8CA4-8A95-F069-E1BA35EF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FA12-E821-6C92-D82C-FF79E103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dataset was picked from the </a:t>
            </a:r>
            <a:r>
              <a:rPr lang="en-US" b="1" dirty="0"/>
              <a:t>Kaggle</a:t>
            </a:r>
            <a:r>
              <a:rPr lang="en-US" dirty="0"/>
              <a:t>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dataset consists of about </a:t>
            </a:r>
            <a:r>
              <a:rPr lang="en-US" b="1" dirty="0"/>
              <a:t>2.25 lakh rows and 17 columns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columns include various contents like </a:t>
            </a:r>
          </a:p>
          <a:p>
            <a:pPr marL="0" indent="0">
              <a:buNone/>
            </a:pPr>
            <a:r>
              <a:rPr lang="en-US" dirty="0"/>
              <a:t>   1) Transaction type (P2M,P2P,Recharge, Bill)</a:t>
            </a:r>
          </a:p>
          <a:p>
            <a:pPr marL="0" indent="0">
              <a:buNone/>
            </a:pPr>
            <a:r>
              <a:rPr lang="en-US" dirty="0"/>
              <a:t>   2) Amount (INR)</a:t>
            </a:r>
          </a:p>
          <a:p>
            <a:pPr marL="0" indent="0">
              <a:buNone/>
            </a:pPr>
            <a:r>
              <a:rPr lang="en-US" dirty="0"/>
              <a:t>   3) Transaction status</a:t>
            </a:r>
          </a:p>
          <a:p>
            <a:pPr marL="0" indent="0">
              <a:buNone/>
            </a:pPr>
            <a:r>
              <a:rPr lang="en-US" dirty="0"/>
              <a:t>   4) Device type (Android, IOS, Web)</a:t>
            </a:r>
          </a:p>
          <a:p>
            <a:pPr marL="0" indent="0">
              <a:buNone/>
            </a:pPr>
            <a:r>
              <a:rPr lang="en-US" dirty="0"/>
              <a:t>   5) Fraud transactions, </a:t>
            </a:r>
            <a:r>
              <a:rPr lang="en-US" dirty="0" err="1"/>
              <a:t>etc</a:t>
            </a:r>
            <a:endParaRPr lang="en-US" dirty="0"/>
          </a:p>
          <a:p>
            <a:endParaRPr lang="en-IN" dirty="0"/>
          </a:p>
        </p:txBody>
      </p:sp>
      <p:pic>
        <p:nvPicPr>
          <p:cNvPr id="2050" name="Picture 2" descr="Unified Payments Interface - Wikipedia">
            <a:extLst>
              <a:ext uri="{FF2B5EF4-FFF2-40B4-BE49-F238E27FC236}">
                <a16:creationId xmlns:a16="http://schemas.microsoft.com/office/drawing/2014/main" id="{A0A1D14D-4B5C-9306-69B9-39728E59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38596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8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717F-C300-B6C3-D563-CD571735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3 – UPI User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41CF-91B4-11A0-6F46-79C48FFF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14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/>
              <a:t>Most Used Devices for UPI Payments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3400" dirty="0"/>
              <a:t>1) Android</a:t>
            </a:r>
          </a:p>
          <a:p>
            <a:pPr marL="0" indent="0">
              <a:buNone/>
            </a:pPr>
            <a:r>
              <a:rPr lang="en-US" sz="3400" dirty="0"/>
              <a:t>  </a:t>
            </a:r>
            <a:r>
              <a:rPr lang="en-US" sz="3400" dirty="0">
                <a:sym typeface="Wingdings" panose="05000000000000000000" pitchFamily="2" charset="2"/>
              </a:rPr>
              <a:t> 3,75,554 transactions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2) IOS</a:t>
            </a:r>
          </a:p>
          <a:p>
            <a:pPr marL="0" indent="0">
              <a:buNone/>
            </a:pPr>
            <a:r>
              <a:rPr lang="en-US" sz="3400" dirty="0"/>
              <a:t>  </a:t>
            </a:r>
            <a:r>
              <a:rPr lang="en-US" sz="3400" dirty="0">
                <a:sym typeface="Wingdings" panose="05000000000000000000" pitchFamily="2" charset="2"/>
              </a:rPr>
              <a:t> 99,226 transactions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3) Web</a:t>
            </a:r>
          </a:p>
          <a:p>
            <a:pPr marL="0" indent="0">
              <a:buNone/>
            </a:pPr>
            <a:r>
              <a:rPr lang="en-US" sz="3400" dirty="0"/>
              <a:t>  </a:t>
            </a:r>
            <a:r>
              <a:rPr lang="en-US" sz="3400" dirty="0">
                <a:sym typeface="Wingdings" panose="05000000000000000000" pitchFamily="2" charset="2"/>
              </a:rPr>
              <a:t> 25,220 transactions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4000" b="1" dirty="0">
                <a:sym typeface="Wingdings" panose="05000000000000000000" pitchFamily="2" charset="2"/>
              </a:rPr>
              <a:t>Suggestion: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600" dirty="0"/>
              <a:t>Given that the majority of UPI transactions occur on Android devices, it is recommended to prioritize frequent updates focused on enhancing security and optimizing performance for this platform.</a:t>
            </a:r>
            <a:endParaRPr lang="en-IN" sz="3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8FA04F-E5CD-5B74-5BC3-703E1F329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23152"/>
              </p:ext>
            </p:extLst>
          </p:nvPr>
        </p:nvGraphicFramePr>
        <p:xfrm>
          <a:off x="6803921" y="1690688"/>
          <a:ext cx="3382297" cy="305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 descr="Unified Payments Interface - Wikipedia">
            <a:extLst>
              <a:ext uri="{FF2B5EF4-FFF2-40B4-BE49-F238E27FC236}">
                <a16:creationId xmlns:a16="http://schemas.microsoft.com/office/drawing/2014/main" id="{000A7650-FA47-6C71-D2B0-D94096CFA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3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4E5-E08C-9B82-A352-1667F4B5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3 – UPI User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C5B6-88E0-7343-2D86-B5997DA9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Most Frequently Used Merchant Categories for Transactions (Top 5)</a:t>
            </a:r>
          </a:p>
          <a:p>
            <a:pPr marL="0" indent="0">
              <a:buNone/>
            </a:pPr>
            <a:r>
              <a:rPr lang="en-US" dirty="0"/>
              <a:t>   1) Grocery </a:t>
            </a:r>
          </a:p>
          <a:p>
            <a:pPr marL="0" indent="0">
              <a:buNone/>
            </a:pPr>
            <a:r>
              <a:rPr lang="en-US" dirty="0"/>
              <a:t>   2) Food</a:t>
            </a:r>
          </a:p>
          <a:p>
            <a:pPr marL="0" indent="0">
              <a:buNone/>
            </a:pPr>
            <a:r>
              <a:rPr lang="en-US" dirty="0"/>
              <a:t>   3) Shopping</a:t>
            </a:r>
          </a:p>
          <a:p>
            <a:pPr marL="0" indent="0">
              <a:buNone/>
            </a:pPr>
            <a:r>
              <a:rPr lang="en-US" dirty="0"/>
              <a:t>   4) Fuel</a:t>
            </a:r>
          </a:p>
          <a:p>
            <a:pPr marL="0" indent="0">
              <a:buNone/>
            </a:pPr>
            <a:r>
              <a:rPr lang="en-US" dirty="0"/>
              <a:t>   5)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Suggestion:</a:t>
            </a:r>
          </a:p>
          <a:p>
            <a:pPr marL="0" indent="0" algn="ctr">
              <a:buNone/>
            </a:pPr>
            <a:r>
              <a:rPr lang="en-US" dirty="0"/>
              <a:t>As most users use UPI for groceries, food, and shopping, these areas should get better support, like faster payments and special offers to make the user experience smoother and more rewarding.</a:t>
            </a:r>
            <a:endParaRPr lang="en-IN" dirty="0"/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2F8E91D0-41A1-08EA-6EA6-396C2EA8A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4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0ABE5-F676-F470-E88C-DF2CA105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86813" y="-1154087"/>
            <a:ext cx="12565626" cy="8377084"/>
          </a:xfrm>
        </p:spPr>
      </p:pic>
    </p:spTree>
    <p:extLst>
      <p:ext uri="{BB962C8B-B14F-4D97-AF65-F5344CB8AC3E}">
        <p14:creationId xmlns:p14="http://schemas.microsoft.com/office/powerpoint/2010/main" val="35969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92CC-65A4-1062-3A6F-81AE232B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 representation of UPI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0D3D8-2739-7B07-E8F3-E40C3784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4330"/>
            <a:ext cx="10515600" cy="2597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BC8B5-5CF3-CE78-96E3-DD284330FFF4}"/>
              </a:ext>
            </a:extLst>
          </p:cNvPr>
          <p:cNvSpPr txBox="1"/>
          <p:nvPr/>
        </p:nvSpPr>
        <p:spPr>
          <a:xfrm>
            <a:off x="838200" y="2018362"/>
            <a:ext cx="25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20 rows</a:t>
            </a:r>
            <a:endParaRPr lang="en-IN" dirty="0"/>
          </a:p>
        </p:txBody>
      </p:sp>
      <p:pic>
        <p:nvPicPr>
          <p:cNvPr id="3" name="Picture 2" descr="Unified Payments Interface - Wikipedia">
            <a:extLst>
              <a:ext uri="{FF2B5EF4-FFF2-40B4-BE49-F238E27FC236}">
                <a16:creationId xmlns:a16="http://schemas.microsoft.com/office/drawing/2014/main" id="{6E13D280-F9DA-DAE4-2CB5-518810F88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E200-B3FA-99BE-BBB1-453BCDB7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main objective of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70C6-7E0C-4FA4-C05E-D2AB11E8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</a:t>
            </a:r>
            <a:r>
              <a:rPr lang="en-US" sz="4800" dirty="0"/>
              <a:t>To uncover transaction patterns and fraud indicators in UPI payments to help financial institutions improve digital payment safety and performance.</a:t>
            </a:r>
          </a:p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</a:t>
            </a:r>
            <a:r>
              <a:rPr lang="en-US" sz="4800" dirty="0"/>
              <a:t>To understand UPI usage across various parameters. </a:t>
            </a:r>
          </a:p>
        </p:txBody>
      </p:sp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2BA28FF2-2818-005F-29DB-84EBD6AA7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EFF-D08C-F20C-6733-758249B5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 used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C87D2-8163-308B-E880-D5B18477F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Tools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4107-9562-EBB4-5AB1-9606714AD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Analysis: </a:t>
            </a:r>
          </a:p>
          <a:p>
            <a:pPr marL="0" indent="0">
              <a:buNone/>
            </a:pPr>
            <a:r>
              <a:rPr lang="en-US" dirty="0"/>
              <a:t>   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r>
              <a:rPr lang="en-US" i="1" dirty="0"/>
              <a:t>Storage:</a:t>
            </a:r>
          </a:p>
          <a:p>
            <a:pPr marL="0" indent="0">
              <a:buNone/>
            </a:pPr>
            <a:r>
              <a:rPr lang="en-US" dirty="0"/>
              <a:t>   1) Google Drive</a:t>
            </a:r>
          </a:p>
          <a:p>
            <a:pPr marL="0" indent="0">
              <a:buNone/>
            </a:pPr>
            <a:r>
              <a:rPr lang="en-US" dirty="0"/>
              <a:t>   2) Microsoft Excel (CSV)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A9BBA-D835-99E9-158B-97C6BC93D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600" dirty="0"/>
              <a:t>Technologies 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0DEDF-27BD-F033-5654-C6F2A8E797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Analysis:</a:t>
            </a:r>
          </a:p>
          <a:p>
            <a:pPr marL="0" indent="0">
              <a:buNone/>
            </a:pPr>
            <a:r>
              <a:rPr lang="en-US" dirty="0"/>
              <a:t>   Python</a:t>
            </a:r>
          </a:p>
          <a:p>
            <a:pPr marL="0" indent="0">
              <a:buNone/>
            </a:pPr>
            <a:r>
              <a:rPr lang="en-US" dirty="0"/>
              <a:t>   Libraries: Pandas, Numpy</a:t>
            </a:r>
            <a:endParaRPr lang="en-IN" dirty="0"/>
          </a:p>
        </p:txBody>
      </p:sp>
      <p:pic>
        <p:nvPicPr>
          <p:cNvPr id="7" name="Picture 2" descr="Unified Payments Interface - Wikipedia">
            <a:extLst>
              <a:ext uri="{FF2B5EF4-FFF2-40B4-BE49-F238E27FC236}">
                <a16:creationId xmlns:a16="http://schemas.microsoft.com/office/drawing/2014/main" id="{BCB6BDE5-E5A5-3B78-3507-9EAD5119C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7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A25A33-5743-81AA-BA13-58025147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Section 0 – Basic Statistics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BDAC7-5C31-9ACB-64C1-631E1291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CC9900"/>
                </a:solidFill>
              </a:rPr>
              <a:t>Average</a:t>
            </a:r>
            <a:r>
              <a:rPr lang="en-US" sz="4000" dirty="0"/>
              <a:t> transaction amount (INR) in 2024:</a:t>
            </a:r>
          </a:p>
          <a:p>
            <a:pPr marL="0" indent="0">
              <a:buNone/>
            </a:pPr>
            <a:r>
              <a:rPr lang="en-US" sz="4000" dirty="0"/>
              <a:t>   </a:t>
            </a:r>
            <a:r>
              <a:rPr lang="en-IN" sz="4000" dirty="0"/>
              <a:t>₹ 1311.75</a:t>
            </a:r>
          </a:p>
          <a:p>
            <a:r>
              <a:rPr lang="en-IN" sz="4000" dirty="0">
                <a:solidFill>
                  <a:srgbClr val="00B050"/>
                </a:solidFill>
              </a:rPr>
              <a:t>Maximum</a:t>
            </a:r>
            <a:r>
              <a:rPr lang="en-IN" sz="4000" dirty="0"/>
              <a:t> transaction amount (INR) in 2024:</a:t>
            </a:r>
          </a:p>
          <a:p>
            <a:pPr marL="0" indent="0">
              <a:buNone/>
            </a:pPr>
            <a:r>
              <a:rPr lang="en-IN" sz="4000" dirty="0"/>
              <a:t>   ₹ 42099</a:t>
            </a:r>
          </a:p>
          <a:p>
            <a:r>
              <a:rPr lang="en-IN" sz="4000" dirty="0">
                <a:solidFill>
                  <a:srgbClr val="FF0000"/>
                </a:solidFill>
              </a:rPr>
              <a:t>Minimum</a:t>
            </a:r>
            <a:r>
              <a:rPr lang="en-IN" sz="4000" dirty="0"/>
              <a:t> transaction amount (INR) in 2024:</a:t>
            </a:r>
          </a:p>
          <a:p>
            <a:pPr marL="0" indent="0">
              <a:buNone/>
            </a:pPr>
            <a:r>
              <a:rPr lang="en-IN" sz="4000" dirty="0"/>
              <a:t>   ₹ 10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2" descr="Unified Payments Interface - Wikipedia">
            <a:extLst>
              <a:ext uri="{FF2B5EF4-FFF2-40B4-BE49-F238E27FC236}">
                <a16:creationId xmlns:a16="http://schemas.microsoft.com/office/drawing/2014/main" id="{89D56424-5F91-C181-C3D2-DDE30C693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28764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6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505AFA-837D-4B6E-CEDC-6DE3260C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2" y="4813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Section 1 – Fraud Analysis</a:t>
            </a:r>
            <a:br>
              <a:rPr lang="en-US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490503-994F-DCDE-FD86-CC821D82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04"/>
            <a:ext cx="10515600" cy="5065918"/>
          </a:xfrm>
        </p:spPr>
        <p:txBody>
          <a:bodyPr/>
          <a:lstStyle/>
          <a:p>
            <a:r>
              <a:rPr lang="en-US" b="1" dirty="0"/>
              <a:t>Total Transactions</a:t>
            </a:r>
            <a:r>
              <a:rPr lang="en-US" dirty="0"/>
              <a:t>: 250000</a:t>
            </a:r>
          </a:p>
          <a:p>
            <a:pPr marL="0" indent="0">
              <a:buNone/>
            </a:pPr>
            <a:r>
              <a:rPr lang="en-US" dirty="0"/>
              <a:t>   Non-Fraud Transactions: 249520 (99.808%)</a:t>
            </a:r>
          </a:p>
          <a:p>
            <a:pPr marL="0" indent="0">
              <a:buNone/>
            </a:pPr>
            <a:r>
              <a:rPr lang="en-US" dirty="0"/>
              <a:t>   Fraud Transactions: 480 (0.192%)</a:t>
            </a:r>
          </a:p>
          <a:p>
            <a:r>
              <a:rPr lang="en-US" b="1" dirty="0"/>
              <a:t>Network type with the Most frauds</a:t>
            </a:r>
          </a:p>
          <a:p>
            <a:pPr marL="0" indent="0">
              <a:buNone/>
            </a:pPr>
            <a:r>
              <a:rPr lang="en-US" dirty="0"/>
              <a:t>   1) 4G – 282</a:t>
            </a:r>
          </a:p>
          <a:p>
            <a:pPr marL="0" indent="0">
              <a:buNone/>
            </a:pPr>
            <a:r>
              <a:rPr lang="en-US" dirty="0"/>
              <a:t>   2) 5G – 115</a:t>
            </a:r>
          </a:p>
          <a:p>
            <a:pPr marL="0" indent="0">
              <a:buNone/>
            </a:pPr>
            <a:r>
              <a:rPr lang="en-US" dirty="0"/>
              <a:t>   3) </a:t>
            </a:r>
            <a:r>
              <a:rPr lang="en-US" dirty="0" err="1"/>
              <a:t>Wifi</a:t>
            </a:r>
            <a:r>
              <a:rPr lang="en-US" dirty="0"/>
              <a:t> – 59</a:t>
            </a:r>
          </a:p>
          <a:p>
            <a:pPr marL="0" indent="0">
              <a:buNone/>
            </a:pPr>
            <a:r>
              <a:rPr lang="en-US" dirty="0"/>
              <a:t>   4) 3G – 24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4046BF-F10D-6B6B-04DE-2E7902D25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692129"/>
              </p:ext>
            </p:extLst>
          </p:nvPr>
        </p:nvGraphicFramePr>
        <p:xfrm>
          <a:off x="6272982" y="3429000"/>
          <a:ext cx="591902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Unified Payments Interface - Wikipedia">
            <a:extLst>
              <a:ext uri="{FF2B5EF4-FFF2-40B4-BE49-F238E27FC236}">
                <a16:creationId xmlns:a16="http://schemas.microsoft.com/office/drawing/2014/main" id="{BCD5AB14-62B4-E97D-50F0-748242736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196F-737B-FF3A-16CC-2F79F460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1 – Fraud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6B4C-8985-83CA-BACC-7D3315E0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5"/>
            <a:ext cx="10515600" cy="5466735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/>
              <a:t>Fraud cases per state/UT (High to low)</a:t>
            </a:r>
          </a:p>
          <a:p>
            <a:pPr marL="0" indent="0">
              <a:buNone/>
            </a:pPr>
            <a:r>
              <a:rPr lang="en-US" sz="3200" dirty="0"/>
              <a:t>   1) Maharashtra – 71</a:t>
            </a:r>
          </a:p>
          <a:p>
            <a:pPr marL="0" indent="0">
              <a:buNone/>
            </a:pPr>
            <a:r>
              <a:rPr lang="en-US" sz="3200" dirty="0"/>
              <a:t>   2) Karnataka – 69</a:t>
            </a:r>
          </a:p>
          <a:p>
            <a:pPr marL="0" indent="0">
              <a:buNone/>
            </a:pPr>
            <a:r>
              <a:rPr lang="en-US" sz="3200" dirty="0"/>
              <a:t>   3) UP – 52</a:t>
            </a:r>
          </a:p>
          <a:p>
            <a:pPr marL="0" indent="0">
              <a:buNone/>
            </a:pPr>
            <a:r>
              <a:rPr lang="en-US" sz="3200" dirty="0"/>
              <a:t>   4) Delhi – 50</a:t>
            </a:r>
          </a:p>
          <a:p>
            <a:pPr marL="0" indent="0">
              <a:buNone/>
            </a:pPr>
            <a:r>
              <a:rPr lang="en-US" sz="3200" dirty="0"/>
              <a:t>   5) Rajasthan – 46</a:t>
            </a:r>
          </a:p>
          <a:p>
            <a:pPr marL="0" indent="0">
              <a:buNone/>
            </a:pPr>
            <a:r>
              <a:rPr lang="en-US" sz="3200" dirty="0"/>
              <a:t>   6) Gujarat – 43</a:t>
            </a:r>
          </a:p>
          <a:p>
            <a:pPr marL="0" indent="0">
              <a:buNone/>
            </a:pPr>
            <a:r>
              <a:rPr lang="en-US" sz="3200" dirty="0"/>
              <a:t>   7) Tamil Nadu – 40</a:t>
            </a:r>
          </a:p>
          <a:p>
            <a:pPr marL="0" indent="0">
              <a:buNone/>
            </a:pPr>
            <a:r>
              <a:rPr lang="en-US" sz="3200" dirty="0"/>
              <a:t>   8) Telangana – 39</a:t>
            </a:r>
          </a:p>
          <a:p>
            <a:pPr marL="0" indent="0">
              <a:buNone/>
            </a:pPr>
            <a:r>
              <a:rPr lang="en-US" sz="3200" dirty="0"/>
              <a:t>   9) Andhra Pradesh – 35</a:t>
            </a:r>
          </a:p>
          <a:p>
            <a:pPr marL="0" indent="0">
              <a:buNone/>
            </a:pPr>
            <a:r>
              <a:rPr lang="en-US" sz="3200" dirty="0"/>
              <a:t>   10) West Bengal – 35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/>
              <a:t>Suggestion:</a:t>
            </a:r>
          </a:p>
          <a:p>
            <a:pPr marL="0" indent="0">
              <a:buNone/>
            </a:pPr>
            <a:r>
              <a:rPr lang="en-US" sz="3400" dirty="0"/>
              <a:t>   1) Strengthen fraud detection systems in Maharashtra and Karnataka</a:t>
            </a:r>
          </a:p>
          <a:p>
            <a:pPr marL="0" indent="0">
              <a:buNone/>
            </a:pPr>
            <a:r>
              <a:rPr lang="en-US" sz="3400" dirty="0"/>
              <a:t>   2) Organize awareness campaigns regarding Online fraud in these states.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15589F-92B3-8B45-5E85-ACDD80A69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221935"/>
              </p:ext>
            </p:extLst>
          </p:nvPr>
        </p:nvGraphicFramePr>
        <p:xfrm>
          <a:off x="5903452" y="1111045"/>
          <a:ext cx="5450348" cy="443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E863C6D6-D965-F1A5-81AC-151273C56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CA51-43AA-0CC0-7372-637FD9AE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Section 1 – Fraud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ECC6-4E54-B0E0-534B-8E568BFF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Fraud by Days of the Week</a:t>
            </a:r>
          </a:p>
          <a:p>
            <a:pPr marL="0" indent="0">
              <a:buNone/>
            </a:pPr>
            <a:r>
              <a:rPr lang="en-US" dirty="0"/>
              <a:t>   1) Sunday – 75</a:t>
            </a:r>
          </a:p>
          <a:p>
            <a:pPr marL="0" indent="0">
              <a:buNone/>
            </a:pPr>
            <a:r>
              <a:rPr lang="en-US" dirty="0"/>
              <a:t>   2) Wednesday – 75</a:t>
            </a:r>
          </a:p>
          <a:p>
            <a:pPr marL="0" indent="0">
              <a:buNone/>
            </a:pPr>
            <a:r>
              <a:rPr lang="en-US" dirty="0"/>
              <a:t>   3) Thursday – 72</a:t>
            </a:r>
          </a:p>
          <a:p>
            <a:pPr marL="0" indent="0">
              <a:buNone/>
            </a:pPr>
            <a:r>
              <a:rPr lang="en-US" dirty="0"/>
              <a:t>   4) Monday – 71</a:t>
            </a:r>
          </a:p>
          <a:p>
            <a:pPr marL="0" indent="0">
              <a:buNone/>
            </a:pPr>
            <a:r>
              <a:rPr lang="en-US" dirty="0"/>
              <a:t>   5) Saturday – 68</a:t>
            </a:r>
          </a:p>
          <a:p>
            <a:pPr marL="0" indent="0">
              <a:buNone/>
            </a:pPr>
            <a:r>
              <a:rPr lang="en-US" dirty="0"/>
              <a:t>   6) Friday – 61</a:t>
            </a:r>
          </a:p>
          <a:p>
            <a:pPr marL="0" indent="0">
              <a:buNone/>
            </a:pPr>
            <a:r>
              <a:rPr lang="en-US" dirty="0"/>
              <a:t>   7) Tuesday – 58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Suggestions:</a:t>
            </a:r>
          </a:p>
          <a:p>
            <a:pPr marL="0" indent="0">
              <a:buNone/>
            </a:pPr>
            <a:r>
              <a:rPr lang="en-US" dirty="0"/>
              <a:t>   1) Increase security checks on Sundays, Wednesdays, Thursdays, and Mondays.</a:t>
            </a:r>
          </a:p>
          <a:p>
            <a:pPr marL="0" indent="0">
              <a:buNone/>
            </a:pPr>
            <a:r>
              <a:rPr lang="en-US" dirty="0"/>
              <a:t>   2) Notify users regarding the high chances of fraud on these days.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5DBD489-51A5-9D31-6DA2-A31A7161A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905879"/>
              </p:ext>
            </p:extLst>
          </p:nvPr>
        </p:nvGraphicFramePr>
        <p:xfrm>
          <a:off x="6096000" y="1366685"/>
          <a:ext cx="475881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 descr="Unified Payments Interface - Wikipedia">
            <a:extLst>
              <a:ext uri="{FF2B5EF4-FFF2-40B4-BE49-F238E27FC236}">
                <a16:creationId xmlns:a16="http://schemas.microsoft.com/office/drawing/2014/main" id="{192F0E57-18E1-31D1-87E8-AF2C6857B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0" r="-3548" b="18054"/>
          <a:stretch>
            <a:fillRect/>
          </a:stretch>
        </p:blipFill>
        <p:spPr bwMode="auto">
          <a:xfrm>
            <a:off x="0" y="5218932"/>
            <a:ext cx="1199535" cy="17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0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375</TotalTime>
  <Words>1240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 Light</vt:lpstr>
      <vt:lpstr>Wingdings</vt:lpstr>
      <vt:lpstr>Metropolitan</vt:lpstr>
      <vt:lpstr>UPI Analysis 2024</vt:lpstr>
      <vt:lpstr>Introduction </vt:lpstr>
      <vt:lpstr>Pictorial representation of UPI data</vt:lpstr>
      <vt:lpstr>The main objective of analysis</vt:lpstr>
      <vt:lpstr>Tools and Technologies used</vt:lpstr>
      <vt:lpstr>Section 0 – Basic Statistics</vt:lpstr>
      <vt:lpstr>Section 1 – Fraud Analysis </vt:lpstr>
      <vt:lpstr>Section 1 – Fraud analysis</vt:lpstr>
      <vt:lpstr>Section 1 – Fraud analysis</vt:lpstr>
      <vt:lpstr>Section 1 – Fraud analysis</vt:lpstr>
      <vt:lpstr>Section 1 – Fraud analysis</vt:lpstr>
      <vt:lpstr>Section 1 – Fraud analysis</vt:lpstr>
      <vt:lpstr>Section 1 – Fraud analysis</vt:lpstr>
      <vt:lpstr>Section 2 – Transaction analysis</vt:lpstr>
      <vt:lpstr>Section 2 – Transaction analysis</vt:lpstr>
      <vt:lpstr>Section 2 – Transaction analysis</vt:lpstr>
      <vt:lpstr>Section 2 – Transaction analysis</vt:lpstr>
      <vt:lpstr>Section 2 – Transaction analysis</vt:lpstr>
      <vt:lpstr>Section 3 – UPI User analysis</vt:lpstr>
      <vt:lpstr>Section 3 – UPI User analysis</vt:lpstr>
      <vt:lpstr>Section 3 – UPI User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Kumbhar</dc:creator>
  <cp:lastModifiedBy>Aayush Kumbhar</cp:lastModifiedBy>
  <cp:revision>2</cp:revision>
  <dcterms:created xsi:type="dcterms:W3CDTF">2025-06-24T16:07:30Z</dcterms:created>
  <dcterms:modified xsi:type="dcterms:W3CDTF">2025-06-27T14:21:09Z</dcterms:modified>
</cp:coreProperties>
</file>