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mp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4"/>
  </p:normalViewPr>
  <p:slideViewPr>
    <p:cSldViewPr snapToGrid="0">
      <p:cViewPr>
        <p:scale>
          <a:sx n="130" d="100"/>
          <a:sy n="130" d="100"/>
        </p:scale>
        <p:origin x="2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AD1822C-7403-4131-BD72-C5E056A27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</p:spTree>
    <p:extLst>
      <p:ext uri="{BB962C8B-B14F-4D97-AF65-F5344CB8AC3E}">
        <p14:creationId xmlns:p14="http://schemas.microsoft.com/office/powerpoint/2010/main" val="19617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26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48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tags" Target="../tags/tag13.xml"/><Relationship Id="rId12" Type="http://schemas.openxmlformats.org/officeDocument/2006/relationships/tags" Target="../tags/tag14.xml"/><Relationship Id="rId13" Type="http://schemas.openxmlformats.org/officeDocument/2006/relationships/tags" Target="../tags/tag15.xml"/><Relationship Id="rId14" Type="http://schemas.openxmlformats.org/officeDocument/2006/relationships/tags" Target="../tags/tag16.xml"/><Relationship Id="rId15" Type="http://schemas.openxmlformats.org/officeDocument/2006/relationships/tags" Target="../tags/tag17.xml"/><Relationship Id="rId16" Type="http://schemas.openxmlformats.org/officeDocument/2006/relationships/tags" Target="../tags/tag18.xml"/><Relationship Id="rId17" Type="http://schemas.openxmlformats.org/officeDocument/2006/relationships/slideLayout" Target="../slideLayouts/slideLayout2.xml"/><Relationship Id="rId18" Type="http://schemas.openxmlformats.org/officeDocument/2006/relationships/image" Target="../media/image1.tmp"/><Relationship Id="rId1" Type="http://schemas.openxmlformats.org/officeDocument/2006/relationships/tags" Target="../tags/tag3.xml"/><Relationship Id="rId2" Type="http://schemas.openxmlformats.org/officeDocument/2006/relationships/tags" Target="../tags/tag4.xml"/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tags" Target="../tags/tag7.xml"/><Relationship Id="rId6" Type="http://schemas.openxmlformats.org/officeDocument/2006/relationships/tags" Target="../tags/tag8.xml"/><Relationship Id="rId7" Type="http://schemas.openxmlformats.org/officeDocument/2006/relationships/tags" Target="../tags/tag9.xml"/><Relationship Id="rId8" Type="http://schemas.openxmlformats.org/officeDocument/2006/relationships/tags" Target="../tags/tag10.xml"/><Relationship Id="rId9" Type="http://schemas.openxmlformats.org/officeDocument/2006/relationships/tags" Target="../tags/tag11.xml"/><Relationship Id="rId10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7E69F9-6B9D-41C3-8482-4D5D712E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双调排序</a:t>
            </a:r>
            <a:r>
              <a:rPr lang="zh-CN" altLang="en-US" dirty="0"/>
              <a:t>算法分析</a:t>
            </a:r>
            <a:r>
              <a:rPr lang="zh-CN" altLang="en-US" dirty="0" smtClean="0"/>
              <a:t>及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单机并行编程实验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2C1760D-74E7-48BB-9E02-82097326799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总分</a:t>
            </a:r>
            <a:r>
              <a:rPr lang="en-US" altLang="zh-CN" sz="2000">
                <a:solidFill>
                  <a:srgbClr val="000000"/>
                </a:solidFill>
              </a:rPr>
              <a:t>: 100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B0B5FE55-C2F3-4FF3-80DC-0AEF06A93098}"/>
              </a:ext>
            </a:extLst>
          </p:cNvPr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5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3BAAD9DE-EB78-4700-A73F-C2061EC1FF9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2" name="矩形 11" hidden="1">
            <a:extLst>
              <a:ext uri="{FF2B5EF4-FFF2-40B4-BE49-F238E27FC236}">
                <a16:creationId xmlns:a16="http://schemas.microsoft.com/office/drawing/2014/main" xmlns="" id="{7A532EE4-4327-46BD-BB9E-53F7E23F915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 hidden="1">
            <a:extLst>
              <a:ext uri="{FF2B5EF4-FFF2-40B4-BE49-F238E27FC236}">
                <a16:creationId xmlns:a16="http://schemas.microsoft.com/office/drawing/2014/main" xmlns="" id="{1DC77BFC-C8B6-4964-B43B-DCB46B4513E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 hidden="1">
            <a:extLst>
              <a:ext uri="{FF2B5EF4-FFF2-40B4-BE49-F238E27FC236}">
                <a16:creationId xmlns:a16="http://schemas.microsoft.com/office/drawing/2014/main" xmlns="" id="{2F3BA613-906C-4F7E-9545-5B4E18EE593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50000" y="1270000"/>
            <a:ext cx="461264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16" name="组合 15" hidden="1">
            <a:extLst>
              <a:ext uri="{FF2B5EF4-FFF2-40B4-BE49-F238E27FC236}">
                <a16:creationId xmlns:a16="http://schemas.microsoft.com/office/drawing/2014/main" xmlns="" id="{8094A5E6-38E2-421E-9349-DAD6344CA4F6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 hidden="1">
              <a:extLst>
                <a:ext uri="{FF2B5EF4-FFF2-40B4-BE49-F238E27FC236}">
                  <a16:creationId xmlns:a16="http://schemas.microsoft.com/office/drawing/2014/main" xmlns="" id="{E151523A-162A-4DC7-8B3A-4E8646C6824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 hidden="1">
              <a:extLst>
                <a:ext uri="{FF2B5EF4-FFF2-40B4-BE49-F238E27FC236}">
                  <a16:creationId xmlns:a16="http://schemas.microsoft.com/office/drawing/2014/main" xmlns="" id="{46CB9BE8-ABF5-476E-AEF1-0A391167ED5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 hidden="1">
              <a:extLst>
                <a:ext uri="{FF2B5EF4-FFF2-40B4-BE49-F238E27FC236}">
                  <a16:creationId xmlns:a16="http://schemas.microsoft.com/office/drawing/2014/main" xmlns="" id="{DE3F1CD5-B80D-44A8-9477-23D015EAB72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79A7A6F9-375E-49ED-A5CB-64C9A315FDF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0" y="634999"/>
            <a:ext cx="5715000" cy="7572375"/>
          </a:xfrm>
          <a:prstGeom prst="rect">
            <a:avLst/>
          </a:prstGeom>
          <a:noFill/>
        </p:spPr>
        <p:txBody>
          <a:bodyPr vert="horz" wrap="square" rtlCol="0" anchor="t" anchorCtr="0">
            <a:noAutofit/>
          </a:bodyPr>
          <a:lstStyle/>
          <a:p>
            <a:r>
              <a:rPr lang="zh-CN" altLang="zh-CN" b="1" dirty="0"/>
              <a:t>一</a:t>
            </a:r>
            <a:r>
              <a:rPr lang="zh-CN" altLang="zh-CN" b="1" dirty="0" smtClean="0"/>
              <a:t>、</a:t>
            </a:r>
            <a:r>
              <a:rPr lang="zh-CN" altLang="en-US" b="1" dirty="0" smtClean="0"/>
              <a:t>作业内容</a:t>
            </a:r>
            <a:endParaRPr lang="zh-CN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 smtClean="0"/>
              <a:t>双调排序算法证明（</a:t>
            </a:r>
            <a:r>
              <a:rPr lang="en-US" altLang="zh-CN" b="1" dirty="0" smtClean="0"/>
              <a:t>50</a:t>
            </a:r>
            <a:r>
              <a:rPr lang="zh-CN" altLang="en-US" b="1" dirty="0" smtClean="0"/>
              <a:t>分）：</a:t>
            </a:r>
            <a:r>
              <a:rPr lang="zh-CN" altLang="zh-CN" sz="1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对序列</a:t>
            </a:r>
            <a:r>
              <a:rPr lang="en-US" altLang="zh-CN" sz="1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s={ a</a:t>
            </a:r>
            <a:r>
              <a:rPr lang="en-US" altLang="zh-CN" sz="14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sz="14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sz="14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a</a:t>
            </a:r>
            <a:r>
              <a:rPr lang="en-US" altLang="zh-CN" sz="14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1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…, a</a:t>
            </a:r>
            <a:r>
              <a:rPr lang="en-US" altLang="zh-CN" sz="14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n-1</a:t>
            </a:r>
            <a:r>
              <a:rPr lang="en-US" altLang="zh-CN" sz="1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zh-CN" sz="1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sz="1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1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的幂。证明：当</a:t>
            </a:r>
            <a:r>
              <a:rPr lang="en-US" altLang="zh-CN" sz="1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1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满足以下任意一种情况，双调分裂所得到的子序列</a:t>
            </a:r>
            <a:r>
              <a:rPr lang="en-US" altLang="zh-CN" sz="1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4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4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均为双调序列，且</a:t>
            </a:r>
            <a:r>
              <a:rPr lang="en-US" altLang="zh-CN" sz="1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4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中元素均小于</a:t>
            </a:r>
            <a:r>
              <a:rPr lang="en-US" altLang="zh-CN" sz="1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1400" kern="100" baseline="-25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400" kern="1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中元素：</a:t>
            </a:r>
            <a:r>
              <a:rPr lang="zh-CN" altLang="zh-CN" sz="1400" dirty="0" smtClean="0">
                <a:effectLst/>
              </a:rPr>
              <a:t> </a:t>
            </a:r>
            <a:endParaRPr lang="en-US" altLang="zh-CN" sz="1400" dirty="0" smtClean="0">
              <a:effectLst/>
            </a:endParaRPr>
          </a:p>
          <a:p>
            <a:r>
              <a:rPr lang="en-US" altLang="zh-CN" sz="1400" kern="1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s</a:t>
            </a:r>
            <a:r>
              <a:rPr lang="zh-CN" altLang="en-US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是分界点为中心的升序－降序双调序列。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b) s</a:t>
            </a:r>
            <a:r>
              <a:rPr lang="zh-CN" altLang="en-US" sz="1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是分界点任意的升序－降序双调序列。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b="1" dirty="0" smtClean="0"/>
              <a:t>单机并行编程（</a:t>
            </a:r>
            <a:r>
              <a:rPr lang="en-US" altLang="zh-CN" b="1" dirty="0" smtClean="0"/>
              <a:t>50</a:t>
            </a:r>
            <a:r>
              <a:rPr lang="zh-CN" altLang="en-US" b="1" dirty="0" smtClean="0"/>
              <a:t>分，两题选其一）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r>
              <a:rPr kumimoji="0" lang="en-US" altLang="zh-CN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a)</a:t>
            </a: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进行双调排序单机并行（</a:t>
            </a: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</a:t>
            </a:r>
            <a:r>
              <a:rPr kumimoji="0" lang="zh-CN" altLang="en-US" sz="1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线程（</a:t>
            </a:r>
            <a:r>
              <a:rPr kumimoji="0" lang="en-US" altLang="zh-CN" sz="1400" b="0" i="0" u="none" strike="noStrike" kern="1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pthread</a:t>
            </a:r>
            <a:r>
              <a:rPr lang="zh-CN" altLang="en-US" sz="1400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openmp</a:t>
            </a:r>
            <a:r>
              <a:rPr lang="zh-CN" altLang="en-US" sz="1400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1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1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SIMD</a:t>
            </a:r>
            <a:r>
              <a:rPr kumimoji="0" lang="zh-CN" altLang="en-US" sz="1400" b="0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）编程</a:t>
            </a:r>
            <a:r>
              <a:rPr kumimoji="0" lang="zh-CN" altLang="en-US" sz="1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实验。</a:t>
            </a:r>
            <a:endParaRPr kumimoji="0" lang="en-US" altLang="zh-CN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b) </a:t>
            </a:r>
            <a:r>
              <a:rPr lang="zh-CN" altLang="en-US" sz="1400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结合期末研究报告选题的单机并行</a:t>
            </a:r>
            <a:r>
              <a:rPr lang="zh-CN" altLang="en-US" sz="1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（多</a:t>
            </a:r>
            <a:r>
              <a:rPr lang="zh-CN" altLang="en-US" sz="1400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线程</a:t>
            </a:r>
            <a:r>
              <a:rPr lang="zh-CN" altLang="en-US" sz="1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pthread</a:t>
            </a:r>
            <a:r>
              <a:rPr lang="zh-CN" altLang="en-US" sz="1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openmp</a:t>
            </a:r>
            <a:r>
              <a:rPr lang="zh-CN" altLang="en-US" sz="1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 </a:t>
            </a:r>
            <a:r>
              <a:rPr lang="zh-CN" altLang="en-US" sz="1400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SIMD</a:t>
            </a:r>
            <a:r>
              <a:rPr lang="zh-CN" altLang="en-US" sz="1400" kern="1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）编程实验。</a:t>
            </a:r>
            <a:endParaRPr lang="en-US" altLang="zh-CN" sz="1400" kern="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0" kern="100" dirty="0" smtClean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zh-CN" altLang="zh-CN" b="1" dirty="0"/>
              <a:t>二、作业要求</a:t>
            </a:r>
            <a:endParaRPr lang="zh-CN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编程实验可在</a:t>
            </a:r>
            <a:r>
              <a:rPr lang="en-US" altLang="zh-CN" dirty="0" smtClean="0"/>
              <a:t>x86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arm</a:t>
            </a:r>
            <a:r>
              <a:rPr lang="zh-CN" altLang="en-US" dirty="0" smtClean="0"/>
              <a:t>等平台进行。进行所选问题多线程、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并行算法的设计与实现，进行相应平台上的实验。可讨论一些算法</a:t>
            </a:r>
            <a:r>
              <a:rPr lang="en-US" altLang="zh-CN" dirty="0" smtClean="0"/>
              <a:t>/</a:t>
            </a:r>
            <a:r>
              <a:rPr lang="zh-CN" altLang="en-US" dirty="0" smtClean="0"/>
              <a:t>编程策略对性能的影响，如</a:t>
            </a:r>
            <a:r>
              <a:rPr lang="en-US" altLang="zh-CN" dirty="0" smtClean="0"/>
              <a:t>SIMD</a:t>
            </a:r>
            <a:r>
              <a:rPr lang="zh-CN" altLang="en-US" dirty="0" smtClean="0"/>
              <a:t>对齐</a:t>
            </a:r>
            <a:r>
              <a:rPr lang="en-US" altLang="zh-CN" dirty="0" smtClean="0"/>
              <a:t>/</a:t>
            </a:r>
            <a:r>
              <a:rPr lang="zh-CN" altLang="en-US" dirty="0" smtClean="0"/>
              <a:t>不对齐、静态和动态线程等，以及体系结构对性能的影响。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撰写并提交</a:t>
            </a:r>
            <a:r>
              <a:rPr lang="zh-CN" altLang="zh-CN" dirty="0" smtClean="0"/>
              <a:t>研究报告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pdf</a:t>
            </a:r>
            <a:r>
              <a:rPr lang="zh-CN" altLang="en-US" dirty="0" smtClean="0"/>
              <a:t>格式，算法证明和编程实验合并在一个文件中提交），符合科技论文写作规范，编程实验部分附源码</a:t>
            </a:r>
            <a:r>
              <a:rPr lang="en-US" altLang="zh-CN" dirty="0" err="1" smtClean="0"/>
              <a:t>Git</a:t>
            </a:r>
            <a:r>
              <a:rPr lang="zh-CN" altLang="en-US" smtClean="0"/>
              <a:t>链接。</a:t>
            </a:r>
            <a:endParaRPr lang="zh-CN" altLang="zh-CN" dirty="0"/>
          </a:p>
          <a:p>
            <a:endParaRPr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DDF90F35-0C7F-426F-8EAB-71862230F6D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xmlns="" id="{DF222A90-94AC-4E86-8347-C91EF71E85A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xmlns="" id="{0ADDDE70-69FC-43F6-8995-F5149CF5ECB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xmlns="" id="{BFBDE1A9-C343-4924-BF9E-8B9BE6BF2BD8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xmlns="" id="{400DF923-22EE-45B8-B11F-B69D1BBF1255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EC1FD1B-47AE-4EDD-A64E-A87102C7E234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26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False"/>
  <p:tag name="PROBLEMSCORE" val="100.0"/>
  <p:tag name="PROBLEMVOICEALLOW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368</Words>
  <Application>Microsoft Macintosh PowerPoint</Application>
  <PresentationFormat>全屏显示(16:10)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Microsoft Yahei</vt:lpstr>
      <vt:lpstr>Times New Roman</vt:lpstr>
      <vt:lpstr>等线</vt:lpstr>
      <vt:lpstr>等线 Light</vt:lpstr>
      <vt:lpstr>宋体</vt:lpstr>
      <vt:lpstr>Arial</vt:lpstr>
      <vt:lpstr>Office 主题​​</vt:lpstr>
      <vt:lpstr>双调排序算法分析及 单机并行编程实验</vt:lpstr>
      <vt:lpstr>PowerPoint 演示文稿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预备工作2 定义你的编译器功能 &amp; 汇编编程</dc:title>
  <dc:creator>王 刚</dc:creator>
  <cp:lastModifiedBy>Microsoft Office 用户</cp:lastModifiedBy>
  <cp:revision>54</cp:revision>
  <dcterms:created xsi:type="dcterms:W3CDTF">2019-09-29T04:07:54Z</dcterms:created>
  <dcterms:modified xsi:type="dcterms:W3CDTF">2025-05-29T12:25:25Z</dcterms:modified>
</cp:coreProperties>
</file>