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8" autoAdjust="0"/>
    <p:restoredTop sz="94660"/>
  </p:normalViewPr>
  <p:slideViewPr>
    <p:cSldViewPr snapToGrid="0">
      <p:cViewPr varScale="1">
        <p:scale>
          <a:sx n="97" d="100"/>
          <a:sy n="97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454BC-EB39-4E38-BF9B-154D3F5A37A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0F72-0FDD-4DC8-A4B0-D46E1EA7F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1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0F72-0FDD-4DC8-A4B0-D46E1EA7F6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7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0F72-0FDD-4DC8-A4B0-D46E1EA7F6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DA48-BEFA-34FC-7A0B-3FB3C457B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131373-4BE7-BF08-554E-A58298ECD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1F1EE-0482-3E8A-94FA-4028D559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97207-A17A-F448-B6B9-C8939861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F52C7-BBAF-1ACC-3B29-91EBA1A2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0FE3-A1B9-DE8D-C02A-2DAFD9AD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9BB40-4CE4-3C10-FE62-620EC668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672B8-09F3-526A-B562-9F1B749F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332D9-ACCD-85B6-66E8-12E38186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298A9-8010-25B1-787C-416D4B8F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3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63C5BF-58B0-0220-C9E7-9C3E1392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7A6AA-C0F5-2B1B-428C-E311423EB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CE4E5-7093-4BEC-68B3-B6EB89C3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1E196-67A0-C8B9-1EC0-C0C5525E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CAE8C-A272-C966-26DB-3F36AB04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67C5F-AD95-E776-4B47-31671FF9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4BE84-D80F-DCA7-F01B-B3147308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332B1-9EE2-0AC2-B101-17699ABA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8DAB0-5F98-FC77-1256-D9961BF3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62800-2280-4FFC-ABF6-391878F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9888-7C7D-8997-8BB0-9B141EF7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8893D-46DE-B30A-30F0-F98BFC81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107B8-0BF6-B6B0-6ABD-18A9E8B1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D7F0C-9BDA-576E-F2AC-3E79C3FA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4F191-4252-5AB7-07E6-612D67E7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5FA10-664C-8E28-B126-8F7DA348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65367-B7E5-0C84-E1AB-85D44A68B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3EE2D-5D21-7853-9C61-37E3009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08274-175B-53A1-BB68-336EBDCA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B1D81-5677-FF14-76C3-7C0F9A5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87DF7-1AF4-B828-9EE3-B662306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41CC9-2DF0-E66C-FD03-BE9B8C88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FF57E-2826-0F73-8B89-0D862E1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9BBF0-BF5E-89C7-82F0-5969324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70D519-4F97-E7FF-8A5A-BD0B3A960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FDE81F-A5BD-0118-05C3-FACE3E0D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E45240-CBAB-EC35-2A84-A344175C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B59D28-DE37-35BF-65CE-34F52B8F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F4922-918D-8B97-3E83-E4ACC1E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E824F-18F3-F594-23FD-868CD6DB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678C62-1384-30B8-ED87-AA46DF81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E7D0C-0CAB-2C56-4E58-BA3A4F2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6DE71-B1E3-0191-857D-4F574793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6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ECACF-9CBB-688D-33DC-CA4D5756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76EEC-2145-481D-4113-72742BD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15B67-C228-1E21-34BC-17418BD8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1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8C300-4959-BB20-8366-ED439F43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15D28-7987-2427-31F8-7731A9D0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BF788-204B-3A2B-38B7-A733A584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FB85E-1181-4DC4-A50D-EA945F21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1E312-CD96-20D0-CA4B-A50F4E63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9A60-B092-FE9E-8A9F-1F7F9AE3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A42A-61AF-5917-9D88-2F101661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43744F-0958-3051-3111-703EED3CE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17552-18B4-8017-7C92-F82C6154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C6C72-1529-958F-04DF-4448580C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CBDC0-F916-2410-FC28-1547A623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6ADBA-187C-64BA-10CE-3676EE76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C6CC8-442C-BB4B-8D28-CB874048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AECFB-3BFF-F529-F486-2B8E5CF8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A2EAF-6A2F-62C0-BCB1-9E0880E8C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109E7-5316-44B9-ACDF-8AECB261F89F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C7A91-83AC-EE98-0133-941A79245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105F4-2D9F-97BF-F51E-081CACFB8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472DB-EA33-421C-9A55-F36A82F8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2E26-918F-C12E-832D-3860AB2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3BD-FF2E-B0B5-270F-44C980C5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all declared struct fields</a:t>
            </a:r>
          </a:p>
          <a:p>
            <a:r>
              <a:rPr lang="en-US" altLang="zh-CN" dirty="0"/>
              <a:t>Let’s call such set: </a:t>
            </a:r>
            <a:r>
              <a:rPr lang="en-US" altLang="zh-CN" b="1" dirty="0"/>
              <a:t>F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3C2C96-D36B-7E7F-7408-937A75DF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44" y="3531963"/>
            <a:ext cx="3206915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2E26-918F-C12E-832D-3860AB2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3BD-FF2E-B0B5-270F-44C980C5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all fields defined in the form of a struct literal (</a:t>
            </a:r>
            <a:r>
              <a:rPr lang="en-US" altLang="zh-CN" dirty="0" err="1"/>
              <a:t>StructLit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Let’s call such set: </a:t>
            </a:r>
            <a:r>
              <a:rPr lang="en-US" altLang="zh-CN" b="1" dirty="0"/>
              <a:t>D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50C441-3C9E-4536-1DDB-3F404757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55" y="4612521"/>
            <a:ext cx="2311519" cy="8826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E9B582-A75B-5163-FFC3-5AA2C98620D4}"/>
              </a:ext>
            </a:extLst>
          </p:cNvPr>
          <p:cNvSpPr txBox="1"/>
          <p:nvPr/>
        </p:nvSpPr>
        <p:spPr>
          <a:xfrm>
            <a:off x="1013049" y="3470781"/>
            <a:ext cx="345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</a:t>
            </a:r>
            <a:r>
              <a:rPr lang="en-US" altLang="zh-CN" b="1" dirty="0"/>
              <a:t>MyType1.Name </a:t>
            </a:r>
            <a:r>
              <a:rPr lang="en-US" altLang="zh-CN" dirty="0"/>
              <a:t>has been accessed because it is explicitly defined in the program.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DA0D35-11F9-2A73-B17F-DE18375F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95" y="3831431"/>
            <a:ext cx="3238666" cy="156218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A4052E-7856-8BF4-BC80-62E7296E2327}"/>
              </a:ext>
            </a:extLst>
          </p:cNvPr>
          <p:cNvCxnSpPr>
            <a:cxnSpLocks/>
          </p:cNvCxnSpPr>
          <p:nvPr/>
        </p:nvCxnSpPr>
        <p:spPr>
          <a:xfrm>
            <a:off x="6913771" y="4716726"/>
            <a:ext cx="28025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2E26-918F-C12E-832D-3860AB2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3BD-FF2E-B0B5-270F-44C980C5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all field been selected in program</a:t>
            </a:r>
          </a:p>
          <a:p>
            <a:r>
              <a:rPr lang="en-US" altLang="zh-CN" dirty="0"/>
              <a:t>Let’s call such set: </a:t>
            </a:r>
            <a:r>
              <a:rPr lang="en-US" altLang="zh-CN" b="1" dirty="0"/>
              <a:t>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E9B582-A75B-5163-FFC3-5AA2C98620D4}"/>
              </a:ext>
            </a:extLst>
          </p:cNvPr>
          <p:cNvSpPr txBox="1"/>
          <p:nvPr/>
        </p:nvSpPr>
        <p:spPr>
          <a:xfrm>
            <a:off x="1013049" y="3470781"/>
            <a:ext cx="396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</a:t>
            </a:r>
            <a:r>
              <a:rPr lang="en-US" altLang="zh-CN" b="1" dirty="0"/>
              <a:t>MyType1.SubtypePtr.Category </a:t>
            </a:r>
            <a:r>
              <a:rPr lang="en-US" altLang="zh-CN" dirty="0"/>
              <a:t>has been accessed because it’s part of a selector expression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3EAF88-71DC-EB71-DDDA-4FA7CBCE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93" y="4650503"/>
            <a:ext cx="2724290" cy="6350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96829B-BF88-3027-0149-DA1B715A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17" y="3133178"/>
            <a:ext cx="4762745" cy="2394073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14F307-0F8D-14D3-68AC-77319528A798}"/>
              </a:ext>
            </a:extLst>
          </p:cNvPr>
          <p:cNvCxnSpPr>
            <a:cxnSpLocks/>
          </p:cNvCxnSpPr>
          <p:nvPr/>
        </p:nvCxnSpPr>
        <p:spPr>
          <a:xfrm>
            <a:off x="6096000" y="3789169"/>
            <a:ext cx="44689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B1CA745-7C62-01F7-31DF-EE80BC921BAE}"/>
              </a:ext>
            </a:extLst>
          </p:cNvPr>
          <p:cNvCxnSpPr>
            <a:cxnSpLocks/>
          </p:cNvCxnSpPr>
          <p:nvPr/>
        </p:nvCxnSpPr>
        <p:spPr>
          <a:xfrm>
            <a:off x="6096000" y="4270490"/>
            <a:ext cx="44689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75FF7C-57DB-D49F-A5D4-50E209E35E49}"/>
              </a:ext>
            </a:extLst>
          </p:cNvPr>
          <p:cNvCxnSpPr>
            <a:cxnSpLocks/>
          </p:cNvCxnSpPr>
          <p:nvPr/>
        </p:nvCxnSpPr>
        <p:spPr>
          <a:xfrm>
            <a:off x="6096000" y="4677914"/>
            <a:ext cx="44689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2EB332-BCD3-11F8-D468-4BF3DAF9601A}"/>
              </a:ext>
            </a:extLst>
          </p:cNvPr>
          <p:cNvCxnSpPr>
            <a:cxnSpLocks/>
          </p:cNvCxnSpPr>
          <p:nvPr/>
        </p:nvCxnSpPr>
        <p:spPr>
          <a:xfrm>
            <a:off x="6096000" y="5138841"/>
            <a:ext cx="44689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2E26-918F-C12E-832D-3860AB2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3BD-FF2E-B0B5-270F-44C980C5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all field been selected in program</a:t>
            </a:r>
          </a:p>
          <a:p>
            <a:r>
              <a:rPr lang="en-US" altLang="zh-CN" dirty="0"/>
              <a:t>Let’s call such set: </a:t>
            </a:r>
            <a:r>
              <a:rPr lang="en-US" altLang="zh-CN" b="1" dirty="0"/>
              <a:t>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E9B582-A75B-5163-FFC3-5AA2C98620D4}"/>
              </a:ext>
            </a:extLst>
          </p:cNvPr>
          <p:cNvSpPr txBox="1"/>
          <p:nvPr/>
        </p:nvSpPr>
        <p:spPr>
          <a:xfrm>
            <a:off x="1013049" y="3470781"/>
            <a:ext cx="396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</a:t>
            </a:r>
            <a:r>
              <a:rPr lang="en-US" altLang="zh-CN" b="1" dirty="0"/>
              <a:t>MyType1.SubtypePtr.Category </a:t>
            </a:r>
            <a:r>
              <a:rPr lang="en-US" altLang="zh-CN" dirty="0"/>
              <a:t>has been accessed because it’s part of a selector expression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3EAF88-71DC-EB71-DDDA-4FA7CBCE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93" y="4650503"/>
            <a:ext cx="2724290" cy="6350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8CEF7E-0B96-DE24-FD3B-B2818CDFAEBC}"/>
              </a:ext>
            </a:extLst>
          </p:cNvPr>
          <p:cNvSpPr txBox="1"/>
          <p:nvPr/>
        </p:nvSpPr>
        <p:spPr>
          <a:xfrm>
            <a:off x="5539026" y="3314641"/>
            <a:ext cx="6157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Post-processing is needed because </a:t>
            </a:r>
            <a:r>
              <a:rPr lang="en-US" altLang="zh-CN" dirty="0" err="1"/>
              <a:t>CodeQL</a:t>
            </a:r>
            <a:r>
              <a:rPr lang="en-US" altLang="zh-CN" dirty="0"/>
              <a:t> selects both </a:t>
            </a:r>
          </a:p>
          <a:p>
            <a:r>
              <a:rPr lang="en-US" altLang="zh-CN" b="1" dirty="0" err="1"/>
              <a:t>c.SubtypePtr.Category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 err="1"/>
              <a:t>c.SubtypePtr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whereas we only want </a:t>
            </a:r>
            <a:r>
              <a:rPr lang="en-US" altLang="zh-CN" b="1" dirty="0" err="1"/>
              <a:t>c.SubtypePtr.Category</a:t>
            </a:r>
            <a:r>
              <a:rPr lang="en-US" altLang="zh-CN" b="1" dirty="0"/>
              <a:t> </a:t>
            </a:r>
            <a:r>
              <a:rPr lang="en-US" altLang="zh-CN" dirty="0"/>
              <a:t>to be considered. </a:t>
            </a:r>
          </a:p>
          <a:p>
            <a:endParaRPr lang="en-US" altLang="zh-CN" dirty="0"/>
          </a:p>
          <a:p>
            <a:r>
              <a:rPr lang="en-US" altLang="zh-CN" dirty="0"/>
              <a:t>This can be achieved by writing a simple script to prune intermediate steps in </a:t>
            </a:r>
            <a:r>
              <a:rPr lang="en-US" altLang="zh-CN" i="1" dirty="0" err="1"/>
              <a:t>interpretedResults.sarif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53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2E26-918F-C12E-832D-3860AB2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3BD-FF2E-B0B5-270F-44C980C5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Pruning all struct that flow into k8s call</a:t>
            </a:r>
          </a:p>
          <a:p>
            <a:r>
              <a:rPr lang="en-US" altLang="zh-CN" dirty="0"/>
              <a:t>Let’s call such set: </a:t>
            </a:r>
            <a:r>
              <a:rPr lang="en-US" altLang="zh-CN" b="1" dirty="0"/>
              <a:t>P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E9B582-A75B-5163-FFC3-5AA2C98620D4}"/>
              </a:ext>
            </a:extLst>
          </p:cNvPr>
          <p:cNvSpPr txBox="1"/>
          <p:nvPr/>
        </p:nvSpPr>
        <p:spPr>
          <a:xfrm>
            <a:off x="1013049" y="3470781"/>
            <a:ext cx="396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Assume </a:t>
            </a:r>
            <a:r>
              <a:rPr lang="en-US" altLang="zh-CN" dirty="0" err="1"/>
              <a:t>MyFunc</a:t>
            </a:r>
            <a:r>
              <a:rPr lang="en-US" altLang="zh-CN" dirty="0"/>
              <a:t>() is a k8s call, we mark all field in </a:t>
            </a:r>
            <a:r>
              <a:rPr lang="en-US" altLang="zh-CN" b="1" dirty="0"/>
              <a:t>MyType2</a:t>
            </a:r>
            <a:r>
              <a:rPr lang="en-US" altLang="zh-CN" dirty="0"/>
              <a:t> as been accessed.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29556E-0BDC-7246-BC80-D45EB36D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87" y="4546940"/>
            <a:ext cx="2013053" cy="14923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C57B06-6934-2701-B172-CB6F29C2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83" y="3844407"/>
            <a:ext cx="4318222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2E26-918F-C12E-832D-3860AB2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3BD-FF2E-B0B5-270F-44C980C5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72CD81-7772-D8E9-08CA-9AF0CF35A534}"/>
                  </a:ext>
                </a:extLst>
              </p:cNvPr>
              <p:cNvSpPr txBox="1"/>
              <p:nvPr/>
            </p:nvSpPr>
            <p:spPr>
              <a:xfrm>
                <a:off x="3417269" y="2962686"/>
                <a:ext cx="4676280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Fields that </a:t>
                </a:r>
                <a:r>
                  <a:rPr lang="en-US" altLang="zh-CN" b="1" dirty="0"/>
                  <a:t>HAVE NOT </a:t>
                </a:r>
                <a:r>
                  <a:rPr lang="en-US" altLang="zh-CN" dirty="0"/>
                  <a:t>been Accessed will be: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𝑎𝑐𝑐𝑒𝑠𝑠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𝐹𝑖𝑒𝑙𝑑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72CD81-7772-D8E9-08CA-9AF0CF35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69" y="2962686"/>
                <a:ext cx="4676280" cy="932628"/>
              </a:xfrm>
              <a:prstGeom prst="rect">
                <a:avLst/>
              </a:prstGeom>
              <a:blipFill>
                <a:blip r:embed="rId3"/>
                <a:stretch>
                  <a:fillRect l="-782" t="-3268" r="-522" b="-4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236</Words>
  <Application>Microsoft Office PowerPoint</Application>
  <PresentationFormat>宽屏</PresentationFormat>
  <Paragraphs>30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Step 1</vt:lpstr>
      <vt:lpstr>Step 2</vt:lpstr>
      <vt:lpstr>Step 3</vt:lpstr>
      <vt:lpstr>Step 3</vt:lpstr>
      <vt:lpstr>Step 4</vt:lpstr>
      <vt:lpstr>Step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Huang, Tianyi</dc:creator>
  <cp:lastModifiedBy>Huang, Tianyi</cp:lastModifiedBy>
  <cp:revision>5</cp:revision>
  <dcterms:created xsi:type="dcterms:W3CDTF">2024-08-20T20:01:42Z</dcterms:created>
  <dcterms:modified xsi:type="dcterms:W3CDTF">2024-08-20T20:58:13Z</dcterms:modified>
</cp:coreProperties>
</file>