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3" r:id="rId7"/>
    <p:sldId id="262" r:id="rId8"/>
    <p:sldId id="261" r:id="rId9"/>
    <p:sldId id="265"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20"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2017-12-01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2017-12-01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2017-12-01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2017-12-01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2017-12-01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20C57-0504-4A69-AEC5-A7058148AACD}"/>
              </a:ext>
            </a:extLst>
          </p:cNvPr>
          <p:cNvSpPr>
            <a:spLocks noGrp="1"/>
          </p:cNvSpPr>
          <p:nvPr>
            <p:ph type="ctrTitle"/>
          </p:nvPr>
        </p:nvSpPr>
        <p:spPr/>
        <p:txBody>
          <a:bodyPr/>
          <a:lstStyle/>
          <a:p>
            <a:r>
              <a:rPr lang="en-US" dirty="0" err="1"/>
              <a:t>RedaDB</a:t>
            </a:r>
            <a:endParaRPr lang="en-US" dirty="0"/>
          </a:p>
        </p:txBody>
      </p:sp>
    </p:spTree>
    <p:extLst>
      <p:ext uri="{BB962C8B-B14F-4D97-AF65-F5344CB8AC3E}">
        <p14:creationId xmlns:p14="http://schemas.microsoft.com/office/powerpoint/2010/main" val="27442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FEC21-64C4-4988-9223-7815BD473AF8}"/>
              </a:ext>
            </a:extLst>
          </p:cNvPr>
          <p:cNvSpPr>
            <a:spLocks noGrp="1"/>
          </p:cNvSpPr>
          <p:nvPr>
            <p:ph type="title"/>
          </p:nvPr>
        </p:nvSpPr>
        <p:spPr/>
        <p:txBody>
          <a:bodyPr/>
          <a:lstStyle/>
          <a:p>
            <a:pPr algn="ctr"/>
            <a:r>
              <a:rPr lang="fr-CA" dirty="0"/>
              <a:t>Contenu Manquant</a:t>
            </a:r>
            <a:endParaRPr lang="en-US" dirty="0"/>
          </a:p>
        </p:txBody>
      </p:sp>
      <p:sp>
        <p:nvSpPr>
          <p:cNvPr id="3" name="Espace réservé du contenu 2">
            <a:extLst>
              <a:ext uri="{FF2B5EF4-FFF2-40B4-BE49-F238E27FC236}">
                <a16:creationId xmlns:a16="http://schemas.microsoft.com/office/drawing/2014/main" id="{0B653BEE-469C-4AC1-ACD1-227D11287D3D}"/>
              </a:ext>
            </a:extLst>
          </p:cNvPr>
          <p:cNvSpPr>
            <a:spLocks noGrp="1"/>
          </p:cNvSpPr>
          <p:nvPr>
            <p:ph idx="1"/>
          </p:nvPr>
        </p:nvSpPr>
        <p:spPr/>
        <p:txBody>
          <a:bodyPr/>
          <a:lstStyle/>
          <a:p>
            <a:r>
              <a:rPr lang="fr-CA" dirty="0"/>
              <a:t>Les relations entre plusieurs tables.</a:t>
            </a:r>
          </a:p>
          <a:p>
            <a:r>
              <a:rPr lang="fr-CA" dirty="0"/>
              <a:t>Les opérateurs </a:t>
            </a:r>
            <a:r>
              <a:rPr lang="en-US" dirty="0"/>
              <a:t>“</a:t>
            </a:r>
            <a:r>
              <a:rPr lang="fr-CA" dirty="0"/>
              <a:t>AND</a:t>
            </a:r>
            <a:r>
              <a:rPr lang="en-US" dirty="0"/>
              <a:t>”</a:t>
            </a:r>
            <a:r>
              <a:rPr lang="fr-CA" dirty="0"/>
              <a:t> et </a:t>
            </a:r>
            <a:r>
              <a:rPr lang="en-US" dirty="0"/>
              <a:t>“OR”</a:t>
            </a:r>
          </a:p>
          <a:p>
            <a:r>
              <a:rPr lang="fr-CA" dirty="0"/>
              <a:t>Les différents opérateurs pour les </a:t>
            </a:r>
            <a:r>
              <a:rPr lang="en-US" dirty="0"/>
              <a:t>“WHERE”</a:t>
            </a:r>
            <a:r>
              <a:rPr lang="fr-CA" dirty="0"/>
              <a:t> comme </a:t>
            </a:r>
            <a:r>
              <a:rPr lang="en-US" dirty="0"/>
              <a:t>“&gt;”,”&gt;”, “!=“, </a:t>
            </a:r>
            <a:r>
              <a:rPr lang="en-US" dirty="0" err="1"/>
              <a:t>ect</a:t>
            </a:r>
            <a:r>
              <a:rPr lang="en-US" dirty="0"/>
              <a:t>...)</a:t>
            </a:r>
          </a:p>
          <a:p>
            <a:r>
              <a:rPr lang="en-US" dirty="0"/>
              <a:t>Les </a:t>
            </a:r>
            <a:r>
              <a:rPr lang="en-US" dirty="0" err="1"/>
              <a:t>fonctions</a:t>
            </a:r>
            <a:r>
              <a:rPr lang="en-US" dirty="0"/>
              <a:t> </a:t>
            </a:r>
            <a:r>
              <a:rPr lang="en-US" dirty="0" err="1"/>
              <a:t>d’agr</a:t>
            </a:r>
            <a:r>
              <a:rPr lang="fr-CA" dirty="0"/>
              <a:t>é</a:t>
            </a:r>
            <a:r>
              <a:rPr lang="en-US" dirty="0" err="1"/>
              <a:t>gations</a:t>
            </a:r>
            <a:r>
              <a:rPr lang="en-US" dirty="0"/>
              <a:t>(SUM(), COUNT(), </a:t>
            </a:r>
            <a:r>
              <a:rPr lang="en-US" dirty="0" err="1"/>
              <a:t>ect</a:t>
            </a:r>
            <a:r>
              <a:rPr lang="en-US" dirty="0"/>
              <a:t>…)</a:t>
            </a:r>
          </a:p>
        </p:txBody>
      </p:sp>
    </p:spTree>
    <p:extLst>
      <p:ext uri="{BB962C8B-B14F-4D97-AF65-F5344CB8AC3E}">
        <p14:creationId xmlns:p14="http://schemas.microsoft.com/office/powerpoint/2010/main" val="361190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26E09-6C12-4B0F-86E2-438337CC2532}"/>
              </a:ext>
            </a:extLst>
          </p:cNvPr>
          <p:cNvSpPr>
            <a:spLocks noGrp="1"/>
          </p:cNvSpPr>
          <p:nvPr>
            <p:ph type="title"/>
          </p:nvPr>
        </p:nvSpPr>
        <p:spPr>
          <a:xfrm>
            <a:off x="579680" y="409112"/>
            <a:ext cx="8596668" cy="6039775"/>
          </a:xfrm>
        </p:spPr>
        <p:txBody>
          <a:bodyPr anchor="ctr">
            <a:normAutofit/>
          </a:bodyPr>
          <a:lstStyle/>
          <a:p>
            <a:pPr algn="ctr"/>
            <a:r>
              <a:rPr lang="fr-CA" sz="8800" dirty="0"/>
              <a:t>Question?</a:t>
            </a:r>
          </a:p>
        </p:txBody>
      </p:sp>
      <p:sp>
        <p:nvSpPr>
          <p:cNvPr id="4" name="Cœur 3">
            <a:extLst>
              <a:ext uri="{FF2B5EF4-FFF2-40B4-BE49-F238E27FC236}">
                <a16:creationId xmlns:a16="http://schemas.microsoft.com/office/drawing/2014/main" id="{43A1F7DF-C7CF-4674-AED2-D88A304FB0E7}"/>
              </a:ext>
            </a:extLst>
          </p:cNvPr>
          <p:cNvSpPr/>
          <p:nvPr/>
        </p:nvSpPr>
        <p:spPr>
          <a:xfrm>
            <a:off x="7581530" y="3071674"/>
            <a:ext cx="914400" cy="9144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Émoticône 4">
            <a:extLst>
              <a:ext uri="{FF2B5EF4-FFF2-40B4-BE49-F238E27FC236}">
                <a16:creationId xmlns:a16="http://schemas.microsoft.com/office/drawing/2014/main" id="{FE6006F6-3741-45D5-9955-581CC193D936}"/>
              </a:ext>
            </a:extLst>
          </p:cNvPr>
          <p:cNvSpPr/>
          <p:nvPr/>
        </p:nvSpPr>
        <p:spPr>
          <a:xfrm>
            <a:off x="8602157" y="3062797"/>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Soleil 5">
            <a:extLst>
              <a:ext uri="{FF2B5EF4-FFF2-40B4-BE49-F238E27FC236}">
                <a16:creationId xmlns:a16="http://schemas.microsoft.com/office/drawing/2014/main" id="{234BEB7B-49AC-4AA7-85C3-4EBA6A50404C}"/>
              </a:ext>
            </a:extLst>
          </p:cNvPr>
          <p:cNvSpPr/>
          <p:nvPr/>
        </p:nvSpPr>
        <p:spPr>
          <a:xfrm>
            <a:off x="1482571" y="3062797"/>
            <a:ext cx="914400" cy="914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Nuage 6">
            <a:extLst>
              <a:ext uri="{FF2B5EF4-FFF2-40B4-BE49-F238E27FC236}">
                <a16:creationId xmlns:a16="http://schemas.microsoft.com/office/drawing/2014/main" id="{78FF6908-72E7-4673-A507-AA6442BACC44}"/>
              </a:ext>
            </a:extLst>
          </p:cNvPr>
          <p:cNvSpPr/>
          <p:nvPr/>
        </p:nvSpPr>
        <p:spPr>
          <a:xfrm>
            <a:off x="932155" y="980982"/>
            <a:ext cx="1747259"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Nuage 7">
            <a:extLst>
              <a:ext uri="{FF2B5EF4-FFF2-40B4-BE49-F238E27FC236}">
                <a16:creationId xmlns:a16="http://schemas.microsoft.com/office/drawing/2014/main" id="{D7AC9BCA-EA83-4DAA-8928-A1E8C7030D38}"/>
              </a:ext>
            </a:extLst>
          </p:cNvPr>
          <p:cNvSpPr/>
          <p:nvPr/>
        </p:nvSpPr>
        <p:spPr>
          <a:xfrm>
            <a:off x="3764132" y="980982"/>
            <a:ext cx="1929415"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Nuage 8">
            <a:extLst>
              <a:ext uri="{FF2B5EF4-FFF2-40B4-BE49-F238E27FC236}">
                <a16:creationId xmlns:a16="http://schemas.microsoft.com/office/drawing/2014/main" id="{982A51BE-4272-4044-AABC-F151C9E3F4A0}"/>
              </a:ext>
            </a:extLst>
          </p:cNvPr>
          <p:cNvSpPr/>
          <p:nvPr/>
        </p:nvSpPr>
        <p:spPr>
          <a:xfrm>
            <a:off x="3838112" y="4572000"/>
            <a:ext cx="2953305" cy="15920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Nuage 9">
            <a:extLst>
              <a:ext uri="{FF2B5EF4-FFF2-40B4-BE49-F238E27FC236}">
                <a16:creationId xmlns:a16="http://schemas.microsoft.com/office/drawing/2014/main" id="{51E9CA07-1877-4533-A8ED-03449219DBF0}"/>
              </a:ext>
            </a:extLst>
          </p:cNvPr>
          <p:cNvSpPr/>
          <p:nvPr/>
        </p:nvSpPr>
        <p:spPr>
          <a:xfrm>
            <a:off x="7336080" y="1091953"/>
            <a:ext cx="1763532"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Lune 10">
            <a:extLst>
              <a:ext uri="{FF2B5EF4-FFF2-40B4-BE49-F238E27FC236}">
                <a16:creationId xmlns:a16="http://schemas.microsoft.com/office/drawing/2014/main" id="{AB885D01-E626-40F5-9A3C-D4EC93BDA112}"/>
              </a:ext>
            </a:extLst>
          </p:cNvPr>
          <p:cNvSpPr/>
          <p:nvPr/>
        </p:nvSpPr>
        <p:spPr>
          <a:xfrm>
            <a:off x="579680" y="3071674"/>
            <a:ext cx="457200" cy="914400"/>
          </a:xfrm>
          <a:prstGeom prst="moon">
            <a:avLst>
              <a:gd name="adj" fmla="val 44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5986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D155B-96C4-424F-9470-09177D151FE3}"/>
              </a:ext>
            </a:extLst>
          </p:cNvPr>
          <p:cNvSpPr>
            <a:spLocks noGrp="1"/>
          </p:cNvSpPr>
          <p:nvPr>
            <p:ph type="title"/>
          </p:nvPr>
        </p:nvSpPr>
        <p:spPr>
          <a:xfrm>
            <a:off x="677334" y="609600"/>
            <a:ext cx="8596668" cy="677662"/>
          </a:xfrm>
        </p:spPr>
        <p:txBody>
          <a:bodyPr/>
          <a:lstStyle/>
          <a:p>
            <a:pPr algn="ctr"/>
            <a:r>
              <a:rPr lang="en-US" dirty="0" err="1"/>
              <a:t>C’est</a:t>
            </a:r>
            <a:r>
              <a:rPr lang="en-US" dirty="0"/>
              <a:t> quoi?</a:t>
            </a:r>
          </a:p>
        </p:txBody>
      </p:sp>
      <p:sp>
        <p:nvSpPr>
          <p:cNvPr id="3" name="Espace réservé du contenu 2">
            <a:extLst>
              <a:ext uri="{FF2B5EF4-FFF2-40B4-BE49-F238E27FC236}">
                <a16:creationId xmlns:a16="http://schemas.microsoft.com/office/drawing/2014/main" id="{1FB125EA-C224-4E0C-90B2-E4F66482D541}"/>
              </a:ext>
            </a:extLst>
          </p:cNvPr>
          <p:cNvSpPr>
            <a:spLocks noGrp="1"/>
          </p:cNvSpPr>
          <p:nvPr>
            <p:ph idx="1"/>
          </p:nvPr>
        </p:nvSpPr>
        <p:spPr>
          <a:xfrm>
            <a:off x="677334" y="1761094"/>
            <a:ext cx="8596668" cy="3880773"/>
          </a:xfrm>
        </p:spPr>
        <p:txBody>
          <a:bodyPr/>
          <a:lstStyle/>
          <a:p>
            <a:pPr marL="0" indent="0">
              <a:buNone/>
            </a:pPr>
            <a:r>
              <a:rPr lang="fr-CA" dirty="0" err="1"/>
              <a:t>RedaDB</a:t>
            </a:r>
            <a:r>
              <a:rPr lang="en-US" dirty="0"/>
              <a:t> </a:t>
            </a:r>
            <a:r>
              <a:rPr lang="en-US" dirty="0" err="1"/>
              <a:t>est</a:t>
            </a:r>
            <a:r>
              <a:rPr lang="en-US" dirty="0"/>
              <a:t> </a:t>
            </a:r>
            <a:r>
              <a:rPr lang="en-US" dirty="0" err="1"/>
              <a:t>une</a:t>
            </a:r>
            <a:r>
              <a:rPr lang="en-US" dirty="0"/>
              <a:t> </a:t>
            </a:r>
            <a:r>
              <a:rPr lang="fr-CA" dirty="0"/>
              <a:t>librairie</a:t>
            </a:r>
            <a:r>
              <a:rPr lang="en-US" dirty="0"/>
              <a:t> JAVA qui </a:t>
            </a:r>
            <a:r>
              <a:rPr lang="fr-CA" dirty="0"/>
              <a:t>sert</a:t>
            </a:r>
            <a:r>
              <a:rPr lang="en-US" dirty="0"/>
              <a:t> </a:t>
            </a:r>
            <a:r>
              <a:rPr lang="fr-CA" dirty="0"/>
              <a:t>à retourner toute les données d’une bd stocké avec </a:t>
            </a:r>
            <a:r>
              <a:rPr lang="fr-CA" dirty="0" err="1"/>
              <a:t>RedaDB</a:t>
            </a:r>
            <a:r>
              <a:rPr lang="fr-CA" dirty="0"/>
              <a:t> sur une base de donnée MYSQL  et à manipuler ces données(C.R.U.D) grâce à la classe Table, pour ensuite tout renvoyer à la bd MYSQL. On peut aussi utiliser Reda seulement pour faire des test sans être connecté à une bd, pour cela, il faut seulement ne pas mettre d’url de connexions dans le constructeur de </a:t>
            </a:r>
            <a:r>
              <a:rPr lang="en-US" dirty="0"/>
              <a:t>“</a:t>
            </a:r>
            <a:r>
              <a:rPr lang="fr-CA" dirty="0" err="1"/>
              <a:t>RedaDB</a:t>
            </a:r>
            <a:r>
              <a:rPr lang="en-US" dirty="0"/>
              <a:t>”.</a:t>
            </a:r>
            <a:r>
              <a:rPr lang="fr-CA" dirty="0"/>
              <a:t> </a:t>
            </a:r>
            <a:endParaRPr lang="en-US" dirty="0"/>
          </a:p>
        </p:txBody>
      </p:sp>
      <p:pic>
        <p:nvPicPr>
          <p:cNvPr id="1026" name="Picture 2" descr="http://s2.quickmeme.com/img/61/61c1ee2ce9d31c894d188b7b17cacee90ffdece8bc4c4798d10100b7515820de.jpg">
            <a:extLst>
              <a:ext uri="{FF2B5EF4-FFF2-40B4-BE49-F238E27FC236}">
                <a16:creationId xmlns:a16="http://schemas.microsoft.com/office/drawing/2014/main" id="{E3B86D0F-1166-42A7-AFBF-BCD29661D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320" y="3632652"/>
            <a:ext cx="3910140" cy="294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93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2A96F-A3A8-41CE-82FD-2544003EEA2C}"/>
              </a:ext>
            </a:extLst>
          </p:cNvPr>
          <p:cNvSpPr>
            <a:spLocks noGrp="1"/>
          </p:cNvSpPr>
          <p:nvPr>
            <p:ph type="title"/>
          </p:nvPr>
        </p:nvSpPr>
        <p:spPr>
          <a:xfrm>
            <a:off x="677334" y="609600"/>
            <a:ext cx="8596668" cy="828583"/>
          </a:xfrm>
        </p:spPr>
        <p:txBody>
          <a:bodyPr/>
          <a:lstStyle/>
          <a:p>
            <a:pPr algn="ctr"/>
            <a:r>
              <a:rPr lang="fr-CA" dirty="0"/>
              <a:t>Avantages</a:t>
            </a:r>
            <a:endParaRPr lang="en-US" dirty="0"/>
          </a:p>
        </p:txBody>
      </p:sp>
      <p:sp>
        <p:nvSpPr>
          <p:cNvPr id="3" name="Espace réservé du contenu 2">
            <a:extLst>
              <a:ext uri="{FF2B5EF4-FFF2-40B4-BE49-F238E27FC236}">
                <a16:creationId xmlns:a16="http://schemas.microsoft.com/office/drawing/2014/main" id="{DA050097-1990-498E-9322-8C14FA82B149}"/>
              </a:ext>
            </a:extLst>
          </p:cNvPr>
          <p:cNvSpPr>
            <a:spLocks noGrp="1"/>
          </p:cNvSpPr>
          <p:nvPr>
            <p:ph idx="1"/>
          </p:nvPr>
        </p:nvSpPr>
        <p:spPr>
          <a:xfrm>
            <a:off x="749896" y="1930400"/>
            <a:ext cx="8596667" cy="3880773"/>
          </a:xfrm>
        </p:spPr>
        <p:txBody>
          <a:bodyPr/>
          <a:lstStyle/>
          <a:p>
            <a:r>
              <a:rPr lang="fr-CA" dirty="0"/>
              <a:t>Plus rapide</a:t>
            </a:r>
          </a:p>
          <a:p>
            <a:r>
              <a:rPr lang="fr-CA" dirty="0"/>
              <a:t>Facile à implémenter pour des testes</a:t>
            </a:r>
          </a:p>
          <a:p>
            <a:r>
              <a:rPr lang="fr-CA" dirty="0"/>
              <a:t>Plus simple à utiliser que les méthodes habituels.</a:t>
            </a:r>
          </a:p>
          <a:p>
            <a:r>
              <a:rPr lang="fr-CA" dirty="0"/>
              <a:t>Plus petit en terme de taille(taille du projet)</a:t>
            </a:r>
          </a:p>
        </p:txBody>
      </p:sp>
    </p:spTree>
    <p:extLst>
      <p:ext uri="{BB962C8B-B14F-4D97-AF65-F5344CB8AC3E}">
        <p14:creationId xmlns:p14="http://schemas.microsoft.com/office/powerpoint/2010/main" val="98449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9774E-0E10-442E-A4F0-819B5C15855D}"/>
              </a:ext>
            </a:extLst>
          </p:cNvPr>
          <p:cNvSpPr>
            <a:spLocks noGrp="1"/>
          </p:cNvSpPr>
          <p:nvPr>
            <p:ph type="title"/>
          </p:nvPr>
        </p:nvSpPr>
        <p:spPr/>
        <p:txBody>
          <a:bodyPr/>
          <a:lstStyle/>
          <a:p>
            <a:pPr algn="ctr"/>
            <a:r>
              <a:rPr lang="fr-CA" dirty="0"/>
              <a:t>Inconvénients</a:t>
            </a:r>
            <a:endParaRPr lang="en-US" dirty="0"/>
          </a:p>
        </p:txBody>
      </p:sp>
      <p:sp>
        <p:nvSpPr>
          <p:cNvPr id="3" name="Espace réservé du contenu 2">
            <a:extLst>
              <a:ext uri="{FF2B5EF4-FFF2-40B4-BE49-F238E27FC236}">
                <a16:creationId xmlns:a16="http://schemas.microsoft.com/office/drawing/2014/main" id="{42DF6BA4-55EC-4781-8CA2-BB7C0B4C05B9}"/>
              </a:ext>
            </a:extLst>
          </p:cNvPr>
          <p:cNvSpPr>
            <a:spLocks noGrp="1"/>
          </p:cNvSpPr>
          <p:nvPr>
            <p:ph idx="1"/>
          </p:nvPr>
        </p:nvSpPr>
        <p:spPr/>
        <p:txBody>
          <a:bodyPr/>
          <a:lstStyle/>
          <a:p>
            <a:r>
              <a:rPr lang="fr-CA" dirty="0"/>
              <a:t>Le contenu demandé à la base de donnée doit avoir été créé avec </a:t>
            </a:r>
            <a:r>
              <a:rPr lang="fr-CA" dirty="0" err="1"/>
              <a:t>RedaDB</a:t>
            </a:r>
            <a:endParaRPr lang="fr-CA" dirty="0"/>
          </a:p>
          <a:p>
            <a:r>
              <a:rPr lang="fr-CA" dirty="0"/>
              <a:t>On prend tout ce que contient la base de donnée, ce qui peut être un problèmes dépendamment de ce que la base de donnée contient. Ensuite il faut tout resauvegarder(commit) dans la base de données.</a:t>
            </a:r>
          </a:p>
          <a:p>
            <a:r>
              <a:rPr lang="fr-CA" dirty="0"/>
              <a:t>Plus la base de donnée est pleine, plus cette méthode va être lente.</a:t>
            </a:r>
          </a:p>
          <a:p>
            <a:r>
              <a:rPr lang="fr-CA" dirty="0"/>
              <a:t>Ne contient pas encore de relation entre les tables comme les jointures.</a:t>
            </a:r>
          </a:p>
          <a:p>
            <a:r>
              <a:rPr lang="fr-CA" dirty="0"/>
              <a:t>Beaucoup de contenu important qui n’est pas encore implémenté.</a:t>
            </a:r>
          </a:p>
        </p:txBody>
      </p:sp>
    </p:spTree>
    <p:extLst>
      <p:ext uri="{BB962C8B-B14F-4D97-AF65-F5344CB8AC3E}">
        <p14:creationId xmlns:p14="http://schemas.microsoft.com/office/powerpoint/2010/main" val="151303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94D590-415D-46B0-B398-68B00D318839}"/>
              </a:ext>
            </a:extLst>
          </p:cNvPr>
          <p:cNvSpPr>
            <a:spLocks noGrp="1"/>
          </p:cNvSpPr>
          <p:nvPr>
            <p:ph type="title"/>
          </p:nvPr>
        </p:nvSpPr>
        <p:spPr>
          <a:xfrm>
            <a:off x="677334" y="609600"/>
            <a:ext cx="8596668" cy="722050"/>
          </a:xfrm>
        </p:spPr>
        <p:txBody>
          <a:bodyPr/>
          <a:lstStyle/>
          <a:p>
            <a:pPr algn="ctr"/>
            <a:r>
              <a:rPr lang="fr-CA" dirty="0"/>
              <a:t>Méthodes</a:t>
            </a:r>
            <a:endParaRPr lang="en-US" dirty="0"/>
          </a:p>
        </p:txBody>
      </p:sp>
      <p:sp>
        <p:nvSpPr>
          <p:cNvPr id="6" name="Rectangle 5">
            <a:extLst>
              <a:ext uri="{FF2B5EF4-FFF2-40B4-BE49-F238E27FC236}">
                <a16:creationId xmlns:a16="http://schemas.microsoft.com/office/drawing/2014/main" id="{AD2BB278-A8F4-42FF-A598-0562065B1477}"/>
              </a:ext>
            </a:extLst>
          </p:cNvPr>
          <p:cNvSpPr/>
          <p:nvPr/>
        </p:nvSpPr>
        <p:spPr>
          <a:xfrm>
            <a:off x="677334" y="3458926"/>
            <a:ext cx="2837087" cy="461665"/>
          </a:xfrm>
          <a:prstGeom prst="rect">
            <a:avLst/>
          </a:prstGeom>
          <a:noFill/>
        </p:spPr>
        <p:txBody>
          <a:bodyPr wrap="square" lIns="91440" tIns="45720" rIns="91440" bIns="45720">
            <a:spAutoFit/>
          </a:bodyPr>
          <a:lstStyle/>
          <a:p>
            <a:pPr algn="ctr"/>
            <a:r>
              <a:rPr lang="fr-FR" sz="2400" dirty="0" err="1">
                <a:ln w="0"/>
                <a:solidFill>
                  <a:schemeClr val="accent1"/>
                </a:solidFill>
                <a:effectLst>
                  <a:outerShdw blurRad="38100" dist="25400" dir="5400000" algn="ctr" rotWithShape="0">
                    <a:srgbClr val="6E747A">
                      <a:alpha val="43000"/>
                    </a:srgbClr>
                  </a:outerShdw>
                </a:effectLst>
              </a:rPr>
              <a:t>Create</a:t>
            </a:r>
            <a:r>
              <a:rPr lang="fr-FR" sz="2400" dirty="0">
                <a:ln w="0"/>
                <a:solidFill>
                  <a:schemeClr val="accent1"/>
                </a:solidFill>
                <a:effectLst>
                  <a:outerShdw blurRad="38100" dist="25400" dir="5400000" algn="ctr" rotWithShape="0">
                    <a:srgbClr val="6E747A">
                      <a:alpha val="43000"/>
                    </a:srgbClr>
                  </a:outerShdw>
                </a:effectLst>
              </a:rPr>
              <a:t> </a:t>
            </a:r>
            <a:r>
              <a:rPr lang="fr-FR" sz="2400" dirty="0" err="1">
                <a:ln w="0"/>
                <a:solidFill>
                  <a:schemeClr val="accent1"/>
                </a:solidFill>
                <a:effectLst>
                  <a:outerShdw blurRad="38100" dist="25400" dir="5400000" algn="ctr" rotWithShape="0">
                    <a:srgbClr val="6E747A">
                      <a:alpha val="43000"/>
                    </a:srgbClr>
                  </a:outerShdw>
                </a:effectLst>
              </a:rPr>
              <a:t>Columns</a:t>
            </a:r>
            <a:endParaRPr lang="fr-FR" sz="2400" dirty="0">
              <a:ln w="0"/>
              <a:solidFill>
                <a:schemeClr val="accent1"/>
              </a:solidFill>
              <a:effectLst>
                <a:outerShdw blurRad="38100" dist="25400" dir="5400000" algn="ctr" rotWithShape="0">
                  <a:srgbClr val="6E747A">
                    <a:alpha val="43000"/>
                  </a:srgbClr>
                </a:outerShdw>
              </a:effectLst>
            </a:endParaRPr>
          </a:p>
        </p:txBody>
      </p:sp>
      <p:graphicFrame>
        <p:nvGraphicFramePr>
          <p:cNvPr id="8"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4113425881"/>
              </p:ext>
            </p:extLst>
          </p:nvPr>
        </p:nvGraphicFramePr>
        <p:xfrm>
          <a:off x="787855" y="2133821"/>
          <a:ext cx="8596312" cy="753767"/>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82927">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a:txBody>
                    <a:bodyPr/>
                    <a:lstStyle/>
                    <a:p>
                      <a:r>
                        <a:rPr lang="fr-CA" sz="1200" b="0" i="0" dirty="0">
                          <a:solidFill>
                            <a:srgbClr val="24292E"/>
                          </a:solidFill>
                          <a:effectLst/>
                          <a:latin typeface="SFMono-Regular"/>
                        </a:rPr>
                        <a:t>CREATE TABLE </a:t>
                      </a:r>
                      <a:r>
                        <a:rPr lang="fr-CA" sz="1200" b="0" i="0" dirty="0" err="1">
                          <a:solidFill>
                            <a:srgbClr val="24292E"/>
                          </a:solidFill>
                          <a:effectLst/>
                          <a:latin typeface="SFMono-Regular"/>
                        </a:rPr>
                        <a:t>table_name</a:t>
                      </a:r>
                      <a:r>
                        <a:rPr lang="fr-CA" sz="1200" b="0" i="0" dirty="0">
                          <a:solidFill>
                            <a:srgbClr val="24292E"/>
                          </a:solidFill>
                          <a:effectLst/>
                          <a:latin typeface="SFMono-Regular"/>
                        </a:rPr>
                        <a:t> (</a:t>
                      </a:r>
                      <a:r>
                        <a:rPr lang="fr-CA" sz="1200" b="0" i="0" dirty="0" err="1">
                          <a:solidFill>
                            <a:srgbClr val="24292E"/>
                          </a:solidFill>
                          <a:effectLst/>
                          <a:latin typeface="SFMono-Regular"/>
                        </a:rPr>
                        <a:t>column_name</a:t>
                      </a:r>
                      <a:r>
                        <a:rPr lang="fr-CA" sz="1200" b="0" i="0" dirty="0">
                          <a:solidFill>
                            <a:srgbClr val="24292E"/>
                          </a:solidFill>
                          <a:effectLst/>
                          <a:latin typeface="SFMono-Regular"/>
                        </a:rPr>
                        <a:t>);</a:t>
                      </a:r>
                      <a:endParaRPr lang="en-US" sz="1200" dirty="0"/>
                    </a:p>
                  </a:txBody>
                  <a:tcPr/>
                </a:tc>
                <a:tc>
                  <a:txBody>
                    <a:bodyPr/>
                    <a:lstStyle/>
                    <a:p>
                      <a:r>
                        <a:rPr lang="fr-CA" sz="1200" b="0" i="0" dirty="0">
                          <a:solidFill>
                            <a:srgbClr val="24292E"/>
                          </a:solidFill>
                          <a:effectLst/>
                          <a:latin typeface="SFMono-Regular"/>
                        </a:rPr>
                        <a:t>Table </a:t>
                      </a:r>
                      <a:r>
                        <a:rPr lang="fr-CA" sz="1200" b="0" i="0" dirty="0" err="1">
                          <a:solidFill>
                            <a:srgbClr val="24292E"/>
                          </a:solidFill>
                          <a:effectLst/>
                          <a:latin typeface="SFMono-Regular"/>
                        </a:rPr>
                        <a:t>table</a:t>
                      </a:r>
                      <a:r>
                        <a:rPr lang="fr-CA" sz="1200" b="0" i="0" dirty="0">
                          <a:solidFill>
                            <a:srgbClr val="24292E"/>
                          </a:solidFill>
                          <a:effectLst/>
                          <a:latin typeface="SFMono-Regular"/>
                        </a:rPr>
                        <a:t> </a:t>
                      </a:r>
                      <a:r>
                        <a:rPr lang="fr-CA" sz="1200" b="0" i="0" dirty="0">
                          <a:solidFill>
                            <a:srgbClr val="D73A49"/>
                          </a:solidFill>
                          <a:effectLst/>
                          <a:latin typeface="SFMono-Regular"/>
                        </a:rPr>
                        <a:t>=</a:t>
                      </a:r>
                      <a:r>
                        <a:rPr lang="fr-CA" sz="1200" b="0" i="0" dirty="0">
                          <a:solidFill>
                            <a:srgbClr val="24292E"/>
                          </a:solidFill>
                          <a:effectLst/>
                          <a:latin typeface="SFMono-Regular"/>
                        </a:rPr>
                        <a:t> </a:t>
                      </a:r>
                      <a:r>
                        <a:rPr lang="fr-CA" sz="1200" b="0" i="0" dirty="0" err="1">
                          <a:solidFill>
                            <a:srgbClr val="24292E"/>
                          </a:solidFill>
                          <a:effectLst/>
                          <a:latin typeface="SFMono-Regular"/>
                        </a:rPr>
                        <a:t>redaDB</a:t>
                      </a:r>
                      <a:r>
                        <a:rPr lang="fr-CA" sz="1200" b="0" i="0" dirty="0" err="1">
                          <a:solidFill>
                            <a:srgbClr val="D73A49"/>
                          </a:solidFill>
                          <a:effectLst/>
                          <a:latin typeface="SFMono-Regular"/>
                        </a:rPr>
                        <a:t>.</a:t>
                      </a:r>
                      <a:r>
                        <a:rPr lang="fr-CA" sz="1200" b="0" i="0" dirty="0" err="1">
                          <a:solidFill>
                            <a:srgbClr val="24292E"/>
                          </a:solidFill>
                          <a:effectLst/>
                          <a:latin typeface="SFMono-Regular"/>
                        </a:rPr>
                        <a:t>createTable</a:t>
                      </a:r>
                      <a:r>
                        <a:rPr lang="fr-CA" sz="1200" b="0" i="0" dirty="0">
                          <a:solidFill>
                            <a:srgbClr val="24292E"/>
                          </a:solidFill>
                          <a:effectLst/>
                          <a:latin typeface="SFMono-Regular"/>
                        </a:rPr>
                        <a:t>(</a:t>
                      </a:r>
                      <a:r>
                        <a:rPr lang="fr-CA" sz="1200" b="0" i="0" dirty="0" err="1">
                          <a:solidFill>
                            <a:srgbClr val="032F62"/>
                          </a:solidFill>
                          <a:effectLst/>
                          <a:latin typeface="SFMono-Regular"/>
                        </a:rPr>
                        <a:t>table_name</a:t>
                      </a:r>
                      <a:r>
                        <a:rPr lang="fr-CA" sz="1200" b="0" i="0" dirty="0">
                          <a:solidFill>
                            <a:srgbClr val="24292E"/>
                          </a:solidFill>
                          <a:effectLst/>
                          <a:latin typeface="SFMono-Regular"/>
                        </a:rPr>
                        <a:t>);</a:t>
                      </a:r>
                      <a:endParaRPr lang="en-US" sz="1200" dirty="0"/>
                    </a:p>
                  </a:txBody>
                  <a:tcPr/>
                </a:tc>
                <a:extLst>
                  <a:ext uri="{0D108BD9-81ED-4DB2-BD59-A6C34878D82A}">
                    <a16:rowId xmlns:a16="http://schemas.microsoft.com/office/drawing/2014/main" val="3677675302"/>
                  </a:ext>
                </a:extLst>
              </a:tr>
            </a:tbl>
          </a:graphicData>
        </a:graphic>
      </p:graphicFrame>
      <p:sp>
        <p:nvSpPr>
          <p:cNvPr id="9" name="Rectangle 8">
            <a:extLst>
              <a:ext uri="{FF2B5EF4-FFF2-40B4-BE49-F238E27FC236}">
                <a16:creationId xmlns:a16="http://schemas.microsoft.com/office/drawing/2014/main" id="{AD2BB278-A8F4-42FF-A598-0562065B1477}"/>
              </a:ext>
            </a:extLst>
          </p:cNvPr>
          <p:cNvSpPr/>
          <p:nvPr/>
        </p:nvSpPr>
        <p:spPr>
          <a:xfrm>
            <a:off x="677334" y="1592409"/>
            <a:ext cx="2484664" cy="461665"/>
          </a:xfrm>
          <a:prstGeom prst="rect">
            <a:avLst/>
          </a:prstGeom>
          <a:noFill/>
        </p:spPr>
        <p:txBody>
          <a:bodyPr wrap="square" lIns="91440" tIns="45720" rIns="91440" bIns="45720">
            <a:spAutoFit/>
          </a:bodyPr>
          <a:lstStyle/>
          <a:p>
            <a:pPr algn="ctr"/>
            <a:r>
              <a:rPr lang="fr-FR" sz="2400" dirty="0" err="1">
                <a:ln w="0"/>
                <a:solidFill>
                  <a:schemeClr val="accent1"/>
                </a:solidFill>
                <a:effectLst>
                  <a:outerShdw blurRad="38100" dist="25400" dir="5400000" algn="ctr" rotWithShape="0">
                    <a:srgbClr val="6E747A">
                      <a:alpha val="43000"/>
                    </a:srgbClr>
                  </a:outerShdw>
                </a:effectLst>
              </a:rPr>
              <a:t>Create</a:t>
            </a:r>
            <a:r>
              <a:rPr lang="fr-FR" sz="2400" dirty="0">
                <a:ln w="0"/>
                <a:solidFill>
                  <a:schemeClr val="accent1"/>
                </a:solidFill>
                <a:effectLst>
                  <a:outerShdw blurRad="38100" dist="25400" dir="5400000" algn="ctr" rotWithShape="0">
                    <a:srgbClr val="6E747A">
                      <a:alpha val="43000"/>
                    </a:srgbClr>
                  </a:outerShdw>
                </a:effectLst>
              </a:rPr>
              <a:t> Table</a:t>
            </a:r>
          </a:p>
        </p:txBody>
      </p:sp>
      <p:graphicFrame>
        <p:nvGraphicFramePr>
          <p:cNvPr id="10"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3324740117"/>
              </p:ext>
            </p:extLst>
          </p:nvPr>
        </p:nvGraphicFramePr>
        <p:xfrm>
          <a:off x="787855" y="3881122"/>
          <a:ext cx="8596312" cy="1124607"/>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82927">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rowSpan="2">
                  <a:txBody>
                    <a:bodyPr/>
                    <a:lstStyle/>
                    <a:p>
                      <a:r>
                        <a:rPr lang="en-US" sz="1200" b="0" i="0" dirty="0">
                          <a:solidFill>
                            <a:srgbClr val="24292E"/>
                          </a:solidFill>
                          <a:effectLst/>
                          <a:latin typeface="SFMono-Regular"/>
                        </a:rPr>
                        <a:t>ALTER TABLE </a:t>
                      </a:r>
                      <a:r>
                        <a:rPr lang="en-US" sz="1200" b="0" i="0" dirty="0" err="1">
                          <a:solidFill>
                            <a:srgbClr val="24292E"/>
                          </a:solidFill>
                          <a:effectLst/>
                          <a:latin typeface="SFMono-Regular"/>
                        </a:rPr>
                        <a:t>table_name</a:t>
                      </a:r>
                      <a:endParaRPr lang="en-US" sz="1200" b="0" i="0" dirty="0">
                        <a:solidFill>
                          <a:srgbClr val="24292E"/>
                        </a:solidFill>
                        <a:effectLst/>
                        <a:latin typeface="SFMono-Regular"/>
                      </a:endParaRPr>
                    </a:p>
                    <a:p>
                      <a:r>
                        <a:rPr lang="en-US" sz="1200" b="0" i="0" dirty="0">
                          <a:solidFill>
                            <a:srgbClr val="24292E"/>
                          </a:solidFill>
                          <a:effectLst/>
                          <a:latin typeface="SFMono-Regular"/>
                        </a:rPr>
                        <a:t>ADD </a:t>
                      </a:r>
                      <a:r>
                        <a:rPr lang="en-US" sz="1200" b="0" i="0" dirty="0" err="1">
                          <a:solidFill>
                            <a:srgbClr val="24292E"/>
                          </a:solidFill>
                          <a:effectLst/>
                          <a:latin typeface="SFMono-Regular"/>
                        </a:rPr>
                        <a:t>column_name</a:t>
                      </a:r>
                      <a:r>
                        <a:rPr lang="en-US" sz="1200" b="0" i="0" dirty="0">
                          <a:solidFill>
                            <a:srgbClr val="24292E"/>
                          </a:solidFill>
                          <a:effectLst/>
                          <a:latin typeface="SFMono-Regular"/>
                        </a:rPr>
                        <a:t> </a:t>
                      </a:r>
                      <a:r>
                        <a:rPr lang="en-US" sz="1200" b="0" i="0" dirty="0" err="1">
                          <a:solidFill>
                            <a:srgbClr val="24292E"/>
                          </a:solidFill>
                          <a:effectLst/>
                          <a:latin typeface="SFMono-Regular"/>
                        </a:rPr>
                        <a:t>datatype</a:t>
                      </a:r>
                      <a:r>
                        <a:rPr lang="en-US" sz="1200" b="0" i="0" dirty="0">
                          <a:solidFill>
                            <a:srgbClr val="24292E"/>
                          </a:solidFill>
                          <a:effectLst/>
                          <a:latin typeface="SFMono-Regular"/>
                        </a:rPr>
                        <a:t>;</a:t>
                      </a:r>
                      <a:endParaRPr lang="en-US" sz="1200" dirty="0"/>
                    </a:p>
                  </a:txBody>
                  <a:tcPr/>
                </a:tc>
                <a:tc>
                  <a:txBody>
                    <a:bodyPr/>
                    <a:lstStyle/>
                    <a:p>
                      <a:r>
                        <a:rPr lang="en-US" sz="1200" b="0" dirty="0" err="1">
                          <a:latin typeface="SFMono-Regular"/>
                        </a:rPr>
                        <a:t>table.setColumnNames</a:t>
                      </a:r>
                      <a:r>
                        <a:rPr lang="en-US" sz="1200" b="0" dirty="0">
                          <a:latin typeface="SFMono-Regular"/>
                        </a:rPr>
                        <a:t>("id", "</a:t>
                      </a:r>
                      <a:r>
                        <a:rPr lang="en-US" sz="1200" b="0" dirty="0" err="1">
                          <a:latin typeface="SFMono-Regular"/>
                        </a:rPr>
                        <a:t>lastName</a:t>
                      </a:r>
                      <a:r>
                        <a:rPr lang="en-US" sz="1200" b="0" dirty="0">
                          <a:latin typeface="SFMono-Regular"/>
                        </a:rPr>
                        <a:t>", "</a:t>
                      </a:r>
                      <a:r>
                        <a:rPr lang="en-US" sz="1200" b="0" dirty="0" err="1">
                          <a:latin typeface="SFMono-Regular"/>
                        </a:rPr>
                        <a:t>firstName</a:t>
                      </a:r>
                      <a:r>
                        <a:rPr lang="en-US" sz="1200" b="0" dirty="0">
                          <a:latin typeface="SFMono-Regular"/>
                        </a:rPr>
                        <a:t>", "gender", "age");</a:t>
                      </a:r>
                    </a:p>
                  </a:txBody>
                  <a:tcPr/>
                </a:tc>
                <a:extLst>
                  <a:ext uri="{0D108BD9-81ED-4DB2-BD59-A6C34878D82A}">
                    <a16:rowId xmlns:a16="http://schemas.microsoft.com/office/drawing/2014/main" val="3677675302"/>
                  </a:ext>
                </a:extLst>
              </a:tr>
              <a:tr h="370840">
                <a:tc vMerge="1">
                  <a:txBody>
                    <a:bodyPr/>
                    <a:lstStyle/>
                    <a:p>
                      <a:endParaRPr lang="en-US" sz="1200" dirty="0"/>
                    </a:p>
                  </a:txBody>
                  <a:tcPr/>
                </a:tc>
                <a:tc>
                  <a:txBody>
                    <a:bodyPr/>
                    <a:lstStyle/>
                    <a:p>
                      <a:r>
                        <a:rPr lang="fr-CA" sz="1200" b="0" i="0" dirty="0" err="1">
                          <a:solidFill>
                            <a:srgbClr val="24292E"/>
                          </a:solidFill>
                          <a:effectLst/>
                          <a:latin typeface="SFMono-Regular"/>
                        </a:rPr>
                        <a:t>table.setColumnNamesAutomatically</a:t>
                      </a:r>
                      <a:r>
                        <a:rPr lang="fr-CA" sz="1200" b="0" i="0" dirty="0">
                          <a:solidFill>
                            <a:srgbClr val="24292E"/>
                          </a:solidFill>
                          <a:effectLst/>
                          <a:latin typeface="SFMono-Regular"/>
                        </a:rPr>
                        <a:t>(</a:t>
                      </a:r>
                      <a:r>
                        <a:rPr lang="fr-CA" sz="1200" b="0" i="0" dirty="0" err="1">
                          <a:solidFill>
                            <a:srgbClr val="24292E"/>
                          </a:solidFill>
                          <a:effectLst/>
                          <a:latin typeface="SFMono-Regular"/>
                        </a:rPr>
                        <a:t>User.class</a:t>
                      </a:r>
                      <a:r>
                        <a:rPr lang="fr-CA" sz="1200" b="0" i="0" dirty="0">
                          <a:solidFill>
                            <a:srgbClr val="24292E"/>
                          </a:solidFill>
                          <a:effectLst/>
                          <a:latin typeface="SFMono-Regular"/>
                        </a:rPr>
                        <a:t>);</a:t>
                      </a:r>
                      <a:endParaRPr lang="en-US"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2186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94D590-415D-46B0-B398-68B00D318839}"/>
              </a:ext>
            </a:extLst>
          </p:cNvPr>
          <p:cNvSpPr>
            <a:spLocks noGrp="1"/>
          </p:cNvSpPr>
          <p:nvPr>
            <p:ph type="title"/>
          </p:nvPr>
        </p:nvSpPr>
        <p:spPr>
          <a:xfrm>
            <a:off x="677334" y="609600"/>
            <a:ext cx="8596668" cy="722050"/>
          </a:xfrm>
        </p:spPr>
        <p:txBody>
          <a:bodyPr/>
          <a:lstStyle/>
          <a:p>
            <a:pPr algn="ctr"/>
            <a:r>
              <a:rPr lang="fr-CA" dirty="0"/>
              <a:t>Méthodes(suite)</a:t>
            </a:r>
            <a:endParaRPr lang="en-US" dirty="0"/>
          </a:p>
        </p:txBody>
      </p:sp>
      <p:sp>
        <p:nvSpPr>
          <p:cNvPr id="6" name="Rectangle 5">
            <a:extLst>
              <a:ext uri="{FF2B5EF4-FFF2-40B4-BE49-F238E27FC236}">
                <a16:creationId xmlns:a16="http://schemas.microsoft.com/office/drawing/2014/main" id="{AD2BB278-A8F4-42FF-A598-0562065B1477}"/>
              </a:ext>
            </a:extLst>
          </p:cNvPr>
          <p:cNvSpPr/>
          <p:nvPr/>
        </p:nvSpPr>
        <p:spPr>
          <a:xfrm>
            <a:off x="563335" y="3188482"/>
            <a:ext cx="1948071" cy="461665"/>
          </a:xfrm>
          <a:prstGeom prst="rect">
            <a:avLst/>
          </a:prstGeom>
          <a:noFill/>
        </p:spPr>
        <p:txBody>
          <a:bodyPr wrap="square" lIns="91440" tIns="45720" rIns="91440" bIns="45720">
            <a:spAutoFit/>
          </a:bodyPr>
          <a:lstStyle/>
          <a:p>
            <a:pPr algn="ctr"/>
            <a:r>
              <a:rPr lang="fr-FR" sz="2400" dirty="0" err="1">
                <a:ln w="0"/>
                <a:solidFill>
                  <a:schemeClr val="accent1"/>
                </a:solidFill>
                <a:effectLst>
                  <a:outerShdw blurRad="38100" dist="25400" dir="5400000" algn="ctr" rotWithShape="0">
                    <a:srgbClr val="6E747A">
                      <a:alpha val="43000"/>
                    </a:srgbClr>
                  </a:outerShdw>
                </a:effectLst>
              </a:rPr>
              <a:t>Delete</a:t>
            </a:r>
            <a:endParaRPr lang="fr-FR" sz="2400" dirty="0">
              <a:ln w="0"/>
              <a:solidFill>
                <a:schemeClr val="accent1"/>
              </a:solidFill>
              <a:effectLst>
                <a:outerShdw blurRad="38100" dist="25400" dir="5400000" algn="ctr" rotWithShape="0">
                  <a:srgbClr val="6E747A">
                    <a:alpha val="43000"/>
                  </a:srgbClr>
                </a:outerShdw>
              </a:effectLst>
            </a:endParaRPr>
          </a:p>
        </p:txBody>
      </p:sp>
      <p:graphicFrame>
        <p:nvGraphicFramePr>
          <p:cNvPr id="7"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2606977493"/>
              </p:ext>
            </p:extLst>
          </p:nvPr>
        </p:nvGraphicFramePr>
        <p:xfrm>
          <a:off x="852509" y="3650147"/>
          <a:ext cx="8596312" cy="848164"/>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90964">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a:txBody>
                    <a:bodyPr/>
                    <a:lstStyle/>
                    <a:p>
                      <a:r>
                        <a:rPr lang="en-US" sz="1200" b="0" i="0" kern="1200" dirty="0">
                          <a:solidFill>
                            <a:schemeClr val="dk1"/>
                          </a:solidFill>
                          <a:effectLst/>
                          <a:latin typeface="SFMono-Regular"/>
                          <a:ea typeface="+mn-ea"/>
                          <a:cs typeface="+mn-cs"/>
                        </a:rPr>
                        <a:t>DELETE FROM user WHERE </a:t>
                      </a:r>
                      <a:r>
                        <a:rPr lang="en-US" sz="1200" b="0" i="0" kern="1200" dirty="0" err="1">
                          <a:solidFill>
                            <a:schemeClr val="dk1"/>
                          </a:solidFill>
                          <a:effectLst/>
                          <a:latin typeface="SFMono-Regular"/>
                          <a:ea typeface="+mn-ea"/>
                          <a:cs typeface="+mn-cs"/>
                        </a:rPr>
                        <a:t>lastName</a:t>
                      </a:r>
                      <a:r>
                        <a:rPr lang="en-US" sz="1200" b="0" i="0" kern="1200" dirty="0">
                          <a:solidFill>
                            <a:schemeClr val="dk1"/>
                          </a:solidFill>
                          <a:effectLst/>
                          <a:latin typeface="SFMono-Regular"/>
                          <a:ea typeface="+mn-ea"/>
                          <a:cs typeface="+mn-cs"/>
                        </a:rPr>
                        <a:t> = 'DOE'</a:t>
                      </a:r>
                      <a:endParaRPr lang="en-US" sz="1200" dirty="0">
                        <a:latin typeface="SFMono-Regular"/>
                      </a:endParaRPr>
                    </a:p>
                  </a:txBody>
                  <a:tcPr/>
                </a:tc>
                <a:tc>
                  <a:txBody>
                    <a:bodyPr/>
                    <a:lstStyle/>
                    <a:p>
                      <a:r>
                        <a:rPr lang="en-US" sz="1200" dirty="0" err="1">
                          <a:latin typeface="SFMono-Regular"/>
                        </a:rPr>
                        <a:t>int</a:t>
                      </a:r>
                      <a:r>
                        <a:rPr lang="en-US" sz="1200" dirty="0">
                          <a:latin typeface="SFMono-Regular"/>
                        </a:rPr>
                        <a:t> </a:t>
                      </a:r>
                      <a:r>
                        <a:rPr lang="en-US" sz="1200" dirty="0" err="1">
                          <a:latin typeface="SFMono-Regular"/>
                        </a:rPr>
                        <a:t>rowsDeleted</a:t>
                      </a:r>
                      <a:r>
                        <a:rPr lang="en-US" sz="1200" dirty="0">
                          <a:latin typeface="SFMono-Regular"/>
                        </a:rPr>
                        <a:t> = </a:t>
                      </a:r>
                      <a:r>
                        <a:rPr lang="en-US" sz="1200" dirty="0" err="1">
                          <a:latin typeface="SFMono-Regular"/>
                        </a:rPr>
                        <a:t>userTable.deleteRowsWhere</a:t>
                      </a:r>
                      <a:r>
                        <a:rPr lang="en-US" sz="1200" dirty="0">
                          <a:latin typeface="SFMono-Regular"/>
                        </a:rPr>
                        <a:t>("</a:t>
                      </a:r>
                      <a:r>
                        <a:rPr lang="en-US" sz="1200" dirty="0" err="1">
                          <a:latin typeface="SFMono-Regular"/>
                        </a:rPr>
                        <a:t>lastName</a:t>
                      </a:r>
                      <a:r>
                        <a:rPr lang="en-US" sz="1200" dirty="0">
                          <a:latin typeface="SFMono-Regular"/>
                        </a:rPr>
                        <a:t>", "DOE");</a:t>
                      </a:r>
                    </a:p>
                    <a:p>
                      <a:r>
                        <a:rPr lang="en-US" sz="1200" dirty="0" err="1">
                          <a:latin typeface="SFMono-Regular"/>
                        </a:rPr>
                        <a:t>System.out.println</a:t>
                      </a:r>
                      <a:r>
                        <a:rPr lang="en-US" sz="1200" dirty="0">
                          <a:latin typeface="SFMono-Regular"/>
                        </a:rPr>
                        <a:t>("Rows deleted: "+</a:t>
                      </a:r>
                      <a:r>
                        <a:rPr lang="en-US" sz="1200" dirty="0" err="1">
                          <a:latin typeface="SFMono-Regular"/>
                        </a:rPr>
                        <a:t>rowsDeleted</a:t>
                      </a:r>
                      <a:r>
                        <a:rPr lang="en-US" sz="1200" dirty="0">
                          <a:latin typeface="SFMono-Regular"/>
                        </a:rPr>
                        <a:t>);</a:t>
                      </a:r>
                    </a:p>
                  </a:txBody>
                  <a:tcPr/>
                </a:tc>
                <a:extLst>
                  <a:ext uri="{0D108BD9-81ED-4DB2-BD59-A6C34878D82A}">
                    <a16:rowId xmlns:a16="http://schemas.microsoft.com/office/drawing/2014/main" val="3677675302"/>
                  </a:ext>
                </a:extLst>
              </a:tr>
            </a:tbl>
          </a:graphicData>
        </a:graphic>
      </p:graphicFrame>
      <p:sp>
        <p:nvSpPr>
          <p:cNvPr id="9" name="Rectangle 8">
            <a:extLst>
              <a:ext uri="{FF2B5EF4-FFF2-40B4-BE49-F238E27FC236}">
                <a16:creationId xmlns:a16="http://schemas.microsoft.com/office/drawing/2014/main" id="{AD2BB278-A8F4-42FF-A598-0562065B1477}"/>
              </a:ext>
            </a:extLst>
          </p:cNvPr>
          <p:cNvSpPr/>
          <p:nvPr/>
        </p:nvSpPr>
        <p:spPr>
          <a:xfrm>
            <a:off x="614995" y="4685687"/>
            <a:ext cx="1844750" cy="461665"/>
          </a:xfrm>
          <a:prstGeom prst="rect">
            <a:avLst/>
          </a:prstGeom>
          <a:noFill/>
        </p:spPr>
        <p:txBody>
          <a:bodyPr wrap="square" lIns="91440" tIns="45720" rIns="91440" bIns="45720">
            <a:spAutoFit/>
          </a:bodyPr>
          <a:lstStyle/>
          <a:p>
            <a:pPr algn="ctr"/>
            <a:r>
              <a:rPr lang="fr-FR" sz="2400" dirty="0">
                <a:ln w="0"/>
                <a:solidFill>
                  <a:schemeClr val="accent1"/>
                </a:solidFill>
                <a:effectLst>
                  <a:outerShdw blurRad="38100" dist="25400" dir="5400000" algn="ctr" rotWithShape="0">
                    <a:srgbClr val="6E747A">
                      <a:alpha val="43000"/>
                    </a:srgbClr>
                  </a:outerShdw>
                </a:effectLst>
              </a:rPr>
              <a:t>Update</a:t>
            </a:r>
          </a:p>
        </p:txBody>
      </p:sp>
      <p:graphicFrame>
        <p:nvGraphicFramePr>
          <p:cNvPr id="10"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4255208255"/>
              </p:ext>
            </p:extLst>
          </p:nvPr>
        </p:nvGraphicFramePr>
        <p:xfrm>
          <a:off x="817130" y="5147352"/>
          <a:ext cx="8596312" cy="831380"/>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74180">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a:txBody>
                    <a:bodyPr/>
                    <a:lstStyle/>
                    <a:p>
                      <a:r>
                        <a:rPr lang="en-US" sz="1200" dirty="0">
                          <a:latin typeface="SFMono-Regular"/>
                        </a:rPr>
                        <a:t>UPDATE FROM user WHERE </a:t>
                      </a:r>
                      <a:r>
                        <a:rPr lang="en-US" sz="1200" dirty="0" err="1">
                          <a:latin typeface="SFMono-Regular"/>
                        </a:rPr>
                        <a:t>firstName</a:t>
                      </a:r>
                      <a:r>
                        <a:rPr lang="en-US" sz="1200" dirty="0">
                          <a:latin typeface="SFMono-Regular"/>
                        </a:rPr>
                        <a:t> = 'Chris' SET age = 50</a:t>
                      </a:r>
                    </a:p>
                  </a:txBody>
                  <a:tcPr/>
                </a:tc>
                <a:tc>
                  <a:txBody>
                    <a:bodyPr/>
                    <a:lstStyle/>
                    <a:p>
                      <a:r>
                        <a:rPr lang="en-US" sz="1200" dirty="0" err="1">
                          <a:latin typeface="SFMono-Regular"/>
                        </a:rPr>
                        <a:t>nt</a:t>
                      </a:r>
                      <a:r>
                        <a:rPr lang="en-US" sz="1200" dirty="0">
                          <a:latin typeface="SFMono-Regular"/>
                        </a:rPr>
                        <a:t> </a:t>
                      </a:r>
                      <a:r>
                        <a:rPr lang="en-US" sz="1200" dirty="0" err="1">
                          <a:latin typeface="SFMono-Regular"/>
                        </a:rPr>
                        <a:t>rowsUpdated</a:t>
                      </a:r>
                      <a:r>
                        <a:rPr lang="en-US" sz="1200" dirty="0">
                          <a:latin typeface="SFMono-Regular"/>
                        </a:rPr>
                        <a:t> = </a:t>
                      </a:r>
                      <a:r>
                        <a:rPr lang="en-US" sz="1200" dirty="0" err="1">
                          <a:latin typeface="SFMono-Regular"/>
                        </a:rPr>
                        <a:t>userTable.updateRowsWhere</a:t>
                      </a:r>
                      <a:r>
                        <a:rPr lang="en-US" sz="1200" dirty="0">
                          <a:latin typeface="SFMono-Regular"/>
                        </a:rPr>
                        <a:t>("</a:t>
                      </a:r>
                      <a:r>
                        <a:rPr lang="en-US" sz="1200" dirty="0" err="1">
                          <a:latin typeface="SFMono-Regular"/>
                        </a:rPr>
                        <a:t>firstName</a:t>
                      </a:r>
                      <a:r>
                        <a:rPr lang="en-US" sz="1200" dirty="0">
                          <a:latin typeface="SFMono-Regular"/>
                        </a:rPr>
                        <a:t>", "Chris", "age", 50);</a:t>
                      </a:r>
                    </a:p>
                    <a:p>
                      <a:r>
                        <a:rPr lang="en-US" sz="1200" dirty="0" err="1">
                          <a:latin typeface="SFMono-Regular"/>
                        </a:rPr>
                        <a:t>System.out.println</a:t>
                      </a:r>
                      <a:r>
                        <a:rPr lang="en-US" sz="1200" dirty="0">
                          <a:latin typeface="SFMono-Regular"/>
                        </a:rPr>
                        <a:t>("Rows updated: "+</a:t>
                      </a:r>
                      <a:r>
                        <a:rPr lang="en-US" sz="1200" dirty="0" err="1">
                          <a:latin typeface="SFMono-Regular"/>
                        </a:rPr>
                        <a:t>rowsUpdated</a:t>
                      </a:r>
                      <a:r>
                        <a:rPr lang="en-US" sz="1200" dirty="0">
                          <a:latin typeface="SFMono-Regular"/>
                        </a:rPr>
                        <a:t>);</a:t>
                      </a:r>
                    </a:p>
                  </a:txBody>
                  <a:tcPr/>
                </a:tc>
                <a:extLst>
                  <a:ext uri="{0D108BD9-81ED-4DB2-BD59-A6C34878D82A}">
                    <a16:rowId xmlns:a16="http://schemas.microsoft.com/office/drawing/2014/main" val="1358830864"/>
                  </a:ext>
                </a:extLst>
              </a:tr>
            </a:tbl>
          </a:graphicData>
        </a:graphic>
      </p:graphicFrame>
      <p:graphicFrame>
        <p:nvGraphicFramePr>
          <p:cNvPr id="11"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3749214283"/>
              </p:ext>
            </p:extLst>
          </p:nvPr>
        </p:nvGraphicFramePr>
        <p:xfrm>
          <a:off x="844343" y="1891246"/>
          <a:ext cx="8596312" cy="1010920"/>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70840">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a:txBody>
                    <a:bodyPr/>
                    <a:lstStyle/>
                    <a:p>
                      <a:r>
                        <a:rPr lang="en-US" sz="1200" b="0" i="0" dirty="0">
                          <a:solidFill>
                            <a:srgbClr val="24292E"/>
                          </a:solidFill>
                          <a:effectLst/>
                          <a:latin typeface="SFMono-Regular"/>
                        </a:rPr>
                        <a:t>INSERT INTO </a:t>
                      </a:r>
                      <a:r>
                        <a:rPr lang="en-US" sz="1200" b="0" i="0" dirty="0" err="1">
                          <a:solidFill>
                            <a:srgbClr val="24292E"/>
                          </a:solidFill>
                          <a:effectLst/>
                          <a:latin typeface="SFMono-Regular"/>
                        </a:rPr>
                        <a:t>table_name</a:t>
                      </a:r>
                      <a:r>
                        <a:rPr lang="en-US" sz="1200" b="0" i="0" dirty="0">
                          <a:solidFill>
                            <a:srgbClr val="24292E"/>
                          </a:solidFill>
                          <a:effectLst/>
                          <a:latin typeface="SFMono-Regular"/>
                        </a:rPr>
                        <a:t> (column1, column2,</a:t>
                      </a:r>
                      <a:r>
                        <a:rPr lang="en-US" sz="1200" b="0" i="0" baseline="0" dirty="0">
                          <a:solidFill>
                            <a:srgbClr val="24292E"/>
                          </a:solidFill>
                          <a:effectLst/>
                          <a:latin typeface="SFMono-Regular"/>
                        </a:rPr>
                        <a:t> </a:t>
                      </a:r>
                      <a:r>
                        <a:rPr lang="en-US" sz="1200" b="0" i="0" dirty="0">
                          <a:solidFill>
                            <a:srgbClr val="24292E"/>
                          </a:solidFill>
                          <a:effectLst/>
                          <a:latin typeface="SFMono-Regular"/>
                        </a:rPr>
                        <a:t>...)</a:t>
                      </a:r>
                    </a:p>
                    <a:p>
                      <a:r>
                        <a:rPr lang="en-US" sz="1200" b="0" i="0" dirty="0">
                          <a:solidFill>
                            <a:srgbClr val="24292E"/>
                          </a:solidFill>
                          <a:effectLst/>
                          <a:latin typeface="SFMono-Regular"/>
                        </a:rPr>
                        <a:t>VALUES (value1, value2,</a:t>
                      </a:r>
                      <a:r>
                        <a:rPr lang="en-US" sz="1200" b="0" i="0" baseline="0" dirty="0">
                          <a:solidFill>
                            <a:srgbClr val="24292E"/>
                          </a:solidFill>
                          <a:effectLst/>
                          <a:latin typeface="SFMono-Regular"/>
                        </a:rPr>
                        <a:t> </a:t>
                      </a:r>
                      <a:r>
                        <a:rPr lang="en-US" sz="1200" b="0" i="0" dirty="0">
                          <a:solidFill>
                            <a:srgbClr val="24292E"/>
                          </a:solidFill>
                          <a:effectLst/>
                          <a:latin typeface="SFMono-Regular"/>
                        </a:rPr>
                        <a:t>...);</a:t>
                      </a:r>
                      <a:endParaRPr lang="en-US" sz="1200" dirty="0"/>
                    </a:p>
                  </a:txBody>
                  <a:tcPr/>
                </a:tc>
                <a:tc>
                  <a:txBody>
                    <a:bodyPr/>
                    <a:lstStyle/>
                    <a:p>
                      <a:r>
                        <a:rPr lang="fr-CA" sz="1200" b="0" i="0" dirty="0" err="1">
                          <a:solidFill>
                            <a:srgbClr val="24292E"/>
                          </a:solidFill>
                          <a:effectLst/>
                          <a:latin typeface="SFMono-Regular"/>
                        </a:rPr>
                        <a:t>table.insert</a:t>
                      </a:r>
                      <a:r>
                        <a:rPr lang="fr-CA" sz="1200" b="0" i="0" dirty="0">
                          <a:solidFill>
                            <a:srgbClr val="24292E"/>
                          </a:solidFill>
                          <a:effectLst/>
                          <a:latin typeface="SFMono-Regular"/>
                        </a:rPr>
                        <a:t>(1, "John", "DOE", 'M', 17);</a:t>
                      </a:r>
                      <a:endParaRPr lang="en-US" sz="1200" dirty="0"/>
                    </a:p>
                  </a:txBody>
                  <a:tcPr/>
                </a:tc>
                <a:extLst>
                  <a:ext uri="{0D108BD9-81ED-4DB2-BD59-A6C34878D82A}">
                    <a16:rowId xmlns:a16="http://schemas.microsoft.com/office/drawing/2014/main" val="3677675302"/>
                  </a:ext>
                </a:extLst>
              </a:tr>
            </a:tbl>
          </a:graphicData>
        </a:graphic>
      </p:graphicFrame>
      <p:sp>
        <p:nvSpPr>
          <p:cNvPr id="12" name="Rectangle 11">
            <a:extLst>
              <a:ext uri="{FF2B5EF4-FFF2-40B4-BE49-F238E27FC236}">
                <a16:creationId xmlns:a16="http://schemas.microsoft.com/office/drawing/2014/main" id="{AD2BB278-A8F4-42FF-A598-0562065B1477}"/>
              </a:ext>
            </a:extLst>
          </p:cNvPr>
          <p:cNvSpPr/>
          <p:nvPr/>
        </p:nvSpPr>
        <p:spPr>
          <a:xfrm>
            <a:off x="295038" y="1429581"/>
            <a:ext cx="2484664" cy="461665"/>
          </a:xfrm>
          <a:prstGeom prst="rect">
            <a:avLst/>
          </a:prstGeom>
          <a:noFill/>
        </p:spPr>
        <p:txBody>
          <a:bodyPr wrap="square" lIns="91440" tIns="45720" rIns="91440" bIns="45720">
            <a:spAutoFit/>
          </a:bodyPr>
          <a:lstStyle/>
          <a:p>
            <a:pPr algn="ctr"/>
            <a:r>
              <a:rPr lang="fr-FR" sz="2400" dirty="0">
                <a:ln w="0"/>
                <a:solidFill>
                  <a:schemeClr val="accent1"/>
                </a:solidFill>
                <a:effectLst>
                  <a:outerShdw blurRad="38100" dist="25400" dir="5400000" algn="ctr" rotWithShape="0">
                    <a:srgbClr val="6E747A">
                      <a:alpha val="43000"/>
                    </a:srgbClr>
                  </a:outerShdw>
                </a:effectLst>
              </a:rPr>
              <a:t>Insert</a:t>
            </a:r>
          </a:p>
        </p:txBody>
      </p:sp>
    </p:spTree>
    <p:extLst>
      <p:ext uri="{BB962C8B-B14F-4D97-AF65-F5344CB8AC3E}">
        <p14:creationId xmlns:p14="http://schemas.microsoft.com/office/powerpoint/2010/main" val="27483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94D590-415D-46B0-B398-68B00D318839}"/>
              </a:ext>
            </a:extLst>
          </p:cNvPr>
          <p:cNvSpPr>
            <a:spLocks noGrp="1"/>
          </p:cNvSpPr>
          <p:nvPr>
            <p:ph type="title"/>
          </p:nvPr>
        </p:nvSpPr>
        <p:spPr>
          <a:xfrm>
            <a:off x="677334" y="609600"/>
            <a:ext cx="8596668" cy="722050"/>
          </a:xfrm>
        </p:spPr>
        <p:txBody>
          <a:bodyPr/>
          <a:lstStyle/>
          <a:p>
            <a:pPr algn="ctr"/>
            <a:r>
              <a:rPr lang="fr-CA" dirty="0"/>
              <a:t>Méthodes</a:t>
            </a:r>
            <a:endParaRPr lang="en-US" dirty="0"/>
          </a:p>
        </p:txBody>
      </p:sp>
      <p:sp>
        <p:nvSpPr>
          <p:cNvPr id="6" name="Rectangle 5">
            <a:extLst>
              <a:ext uri="{FF2B5EF4-FFF2-40B4-BE49-F238E27FC236}">
                <a16:creationId xmlns:a16="http://schemas.microsoft.com/office/drawing/2014/main" id="{AD2BB278-A8F4-42FF-A598-0562065B1477}"/>
              </a:ext>
            </a:extLst>
          </p:cNvPr>
          <p:cNvSpPr/>
          <p:nvPr/>
        </p:nvSpPr>
        <p:spPr>
          <a:xfrm>
            <a:off x="362649" y="1103191"/>
            <a:ext cx="2240491" cy="523220"/>
          </a:xfrm>
          <a:prstGeom prst="rect">
            <a:avLst/>
          </a:prstGeom>
          <a:noFill/>
        </p:spPr>
        <p:txBody>
          <a:bodyPr wrap="square" lIns="91440" tIns="45720" rIns="91440" bIns="45720">
            <a:spAutoFit/>
          </a:bodyPr>
          <a:lstStyle/>
          <a:p>
            <a:pPr algn="ctr"/>
            <a:r>
              <a:rPr lang="fr-FR" sz="2800" dirty="0">
                <a:ln w="0"/>
                <a:solidFill>
                  <a:schemeClr val="accent1"/>
                </a:solidFill>
                <a:effectLst>
                  <a:outerShdw blurRad="38100" dist="25400" dir="5400000" algn="ctr" rotWithShape="0">
                    <a:srgbClr val="6E747A">
                      <a:alpha val="43000"/>
                    </a:srgbClr>
                  </a:outerShdw>
                </a:effectLst>
              </a:rPr>
              <a:t>Select</a:t>
            </a:r>
          </a:p>
        </p:txBody>
      </p:sp>
      <p:graphicFrame>
        <p:nvGraphicFramePr>
          <p:cNvPr id="7" name="Espace réservé du contenu 3">
            <a:extLst>
              <a:ext uri="{FF2B5EF4-FFF2-40B4-BE49-F238E27FC236}">
                <a16:creationId xmlns:a16="http://schemas.microsoft.com/office/drawing/2014/main" id="{45396296-1FD8-43E4-97A7-64F2D59A4026}"/>
              </a:ext>
            </a:extLst>
          </p:cNvPr>
          <p:cNvGraphicFramePr>
            <a:graphicFrameLocks/>
          </p:cNvGraphicFramePr>
          <p:nvPr>
            <p:extLst>
              <p:ext uri="{D42A27DB-BD31-4B8C-83A1-F6EECF244321}">
                <p14:modId xmlns:p14="http://schemas.microsoft.com/office/powerpoint/2010/main" val="1236925864"/>
              </p:ext>
            </p:extLst>
          </p:nvPr>
        </p:nvGraphicFramePr>
        <p:xfrm>
          <a:off x="925984" y="1626411"/>
          <a:ext cx="8596312" cy="3571240"/>
        </p:xfrm>
        <a:graphic>
          <a:graphicData uri="http://schemas.openxmlformats.org/drawingml/2006/table">
            <a:tbl>
              <a:tblPr firstRow="1" bandRow="1">
                <a:tableStyleId>{5C22544A-7EE6-4342-B048-85BDC9FD1C3A}</a:tableStyleId>
              </a:tblPr>
              <a:tblGrid>
                <a:gridCol w="3140064">
                  <a:extLst>
                    <a:ext uri="{9D8B030D-6E8A-4147-A177-3AD203B41FA5}">
                      <a16:colId xmlns:a16="http://schemas.microsoft.com/office/drawing/2014/main" val="2660645773"/>
                    </a:ext>
                  </a:extLst>
                </a:gridCol>
                <a:gridCol w="5456248">
                  <a:extLst>
                    <a:ext uri="{9D8B030D-6E8A-4147-A177-3AD203B41FA5}">
                      <a16:colId xmlns:a16="http://schemas.microsoft.com/office/drawing/2014/main" val="4132398815"/>
                    </a:ext>
                  </a:extLst>
                </a:gridCol>
              </a:tblGrid>
              <a:tr h="370840">
                <a:tc>
                  <a:txBody>
                    <a:bodyPr/>
                    <a:lstStyle/>
                    <a:p>
                      <a:r>
                        <a:rPr lang="fr-CA" dirty="0"/>
                        <a:t>SQL</a:t>
                      </a:r>
                      <a:endParaRPr lang="en-US" dirty="0"/>
                    </a:p>
                  </a:txBody>
                  <a:tcPr/>
                </a:tc>
                <a:tc>
                  <a:txBody>
                    <a:bodyPr/>
                    <a:lstStyle/>
                    <a:p>
                      <a:r>
                        <a:rPr lang="fr-CA" dirty="0" err="1"/>
                        <a:t>RedaDB</a:t>
                      </a:r>
                      <a:endParaRPr lang="en-US" dirty="0"/>
                    </a:p>
                  </a:txBody>
                  <a:tcPr/>
                </a:tc>
                <a:extLst>
                  <a:ext uri="{0D108BD9-81ED-4DB2-BD59-A6C34878D82A}">
                    <a16:rowId xmlns:a16="http://schemas.microsoft.com/office/drawing/2014/main" val="776244170"/>
                  </a:ext>
                </a:extLst>
              </a:tr>
              <a:tr h="370840">
                <a:tc>
                  <a:txBody>
                    <a:bodyPr/>
                    <a:lstStyle/>
                    <a:p>
                      <a:r>
                        <a:rPr lang="en-US" sz="1200" b="0" i="0" kern="1200" dirty="0">
                          <a:solidFill>
                            <a:schemeClr val="dk1"/>
                          </a:solidFill>
                          <a:effectLst/>
                          <a:latin typeface="SFMono-Regular"/>
                          <a:ea typeface="+mn-ea"/>
                          <a:cs typeface="+mn-cs"/>
                        </a:rPr>
                        <a:t>SELECT * FROM user</a:t>
                      </a:r>
                      <a:endParaRPr lang="en-US" sz="1200" dirty="0">
                        <a:latin typeface="SFMono-Regular"/>
                      </a:endParaRPr>
                    </a:p>
                  </a:txBody>
                  <a:tcPr/>
                </a:tc>
                <a:tc>
                  <a:txBody>
                    <a:bodyPr/>
                    <a:lstStyle/>
                    <a:p>
                      <a:r>
                        <a:rPr lang="en-US" sz="1200" dirty="0">
                          <a:latin typeface="SFMono-Regular"/>
                        </a:rPr>
                        <a:t>for (Row </a:t>
                      </a:r>
                      <a:r>
                        <a:rPr lang="en-US" sz="1200" dirty="0" err="1">
                          <a:latin typeface="SFMono-Regular"/>
                        </a:rPr>
                        <a:t>row</a:t>
                      </a:r>
                      <a:r>
                        <a:rPr lang="en-US" sz="1200" dirty="0">
                          <a:latin typeface="SFMono-Regular"/>
                        </a:rPr>
                        <a:t> : </a:t>
                      </a:r>
                      <a:r>
                        <a:rPr lang="en-US" sz="1200" dirty="0" err="1">
                          <a:latin typeface="SFMono-Regular"/>
                        </a:rPr>
                        <a:t>userTable.getRows</a:t>
                      </a:r>
                      <a:r>
                        <a:rPr lang="en-US" sz="1200" dirty="0">
                          <a:latin typeface="SFMono-Regular"/>
                        </a:rPr>
                        <a:t>()) {</a:t>
                      </a:r>
                    </a:p>
                    <a:p>
                      <a:r>
                        <a:rPr lang="en-US" sz="1200" dirty="0">
                          <a:latin typeface="SFMono-Regular"/>
                        </a:rPr>
                        <a:t>	</a:t>
                      </a:r>
                      <a:r>
                        <a:rPr lang="en-US" sz="1200" dirty="0" err="1">
                          <a:latin typeface="SFMono-Regular"/>
                        </a:rPr>
                        <a:t>System.out.println</a:t>
                      </a:r>
                      <a:r>
                        <a:rPr lang="en-US" sz="1200" dirty="0">
                          <a:latin typeface="SFMono-Regular"/>
                        </a:rPr>
                        <a:t>(</a:t>
                      </a:r>
                      <a:r>
                        <a:rPr lang="en-US" sz="1200" dirty="0" err="1">
                          <a:latin typeface="SFMono-Regular"/>
                        </a:rPr>
                        <a:t>row.get</a:t>
                      </a:r>
                      <a:r>
                        <a:rPr lang="en-US" sz="1200" dirty="0">
                          <a:latin typeface="SFMono-Regular"/>
                        </a:rPr>
                        <a:t>("*"));</a:t>
                      </a:r>
                    </a:p>
                    <a:p>
                      <a:r>
                        <a:rPr lang="en-US" sz="1200" dirty="0">
                          <a:latin typeface="SFMono-Regular"/>
                        </a:rPr>
                        <a:t>}</a:t>
                      </a:r>
                    </a:p>
                  </a:txBody>
                  <a:tcPr/>
                </a:tc>
                <a:extLst>
                  <a:ext uri="{0D108BD9-81ED-4DB2-BD59-A6C34878D82A}">
                    <a16:rowId xmlns:a16="http://schemas.microsoft.com/office/drawing/2014/main" val="3677675302"/>
                  </a:ext>
                </a:extLst>
              </a:tr>
              <a:tr h="370840">
                <a:tc>
                  <a:txBody>
                    <a:bodyPr/>
                    <a:lstStyle/>
                    <a:p>
                      <a:r>
                        <a:rPr lang="en-US" sz="1200" dirty="0">
                          <a:latin typeface="SFMono-Regular"/>
                        </a:rPr>
                        <a:t>SELECT id FROM user</a:t>
                      </a:r>
                    </a:p>
                  </a:txBody>
                  <a:tcPr/>
                </a:tc>
                <a:tc>
                  <a:txBody>
                    <a:bodyPr/>
                    <a:lstStyle/>
                    <a:p>
                      <a:r>
                        <a:rPr lang="en-US" sz="1200" dirty="0">
                          <a:latin typeface="SFMono-Regular"/>
                        </a:rPr>
                        <a:t>for (Row </a:t>
                      </a:r>
                      <a:r>
                        <a:rPr lang="en-US" sz="1200" dirty="0" err="1">
                          <a:latin typeface="SFMono-Regular"/>
                        </a:rPr>
                        <a:t>row</a:t>
                      </a:r>
                      <a:r>
                        <a:rPr lang="en-US" sz="1200" dirty="0">
                          <a:latin typeface="SFMono-Regular"/>
                        </a:rPr>
                        <a:t> : </a:t>
                      </a:r>
                      <a:r>
                        <a:rPr lang="en-US" sz="1200" dirty="0" err="1">
                          <a:latin typeface="SFMono-Regular"/>
                        </a:rPr>
                        <a:t>userTable.getRows</a:t>
                      </a:r>
                      <a:r>
                        <a:rPr lang="en-US" sz="1200" dirty="0">
                          <a:latin typeface="SFMono-Regular"/>
                        </a:rPr>
                        <a:t>()) {</a:t>
                      </a:r>
                    </a:p>
                    <a:p>
                      <a:r>
                        <a:rPr lang="en-US" sz="1200" dirty="0">
                          <a:latin typeface="SFMono-Regular"/>
                        </a:rPr>
                        <a:t>	</a:t>
                      </a:r>
                      <a:r>
                        <a:rPr lang="en-US" sz="1200" dirty="0" err="1">
                          <a:latin typeface="SFMono-Regular"/>
                        </a:rPr>
                        <a:t>System.out.println</a:t>
                      </a:r>
                      <a:r>
                        <a:rPr lang="en-US" sz="1200" dirty="0">
                          <a:latin typeface="SFMono-Regular"/>
                        </a:rPr>
                        <a:t>(</a:t>
                      </a:r>
                      <a:r>
                        <a:rPr lang="en-US" sz="1200" dirty="0" err="1">
                          <a:latin typeface="SFMono-Regular"/>
                        </a:rPr>
                        <a:t>row.get</a:t>
                      </a:r>
                      <a:r>
                        <a:rPr lang="en-US" sz="1200" dirty="0">
                          <a:latin typeface="SFMono-Regular"/>
                        </a:rPr>
                        <a:t>("id"));</a:t>
                      </a:r>
                    </a:p>
                    <a:p>
                      <a:r>
                        <a:rPr lang="en-US" sz="1200" dirty="0">
                          <a:latin typeface="SFMono-Regular"/>
                        </a:rPr>
                        <a:t>}</a:t>
                      </a:r>
                    </a:p>
                  </a:txBody>
                  <a:tcPr/>
                </a:tc>
                <a:extLst>
                  <a:ext uri="{0D108BD9-81ED-4DB2-BD59-A6C34878D82A}">
                    <a16:rowId xmlns:a16="http://schemas.microsoft.com/office/drawing/2014/main" val="1358830864"/>
                  </a:ext>
                </a:extLst>
              </a:tr>
              <a:tr h="370840">
                <a:tc>
                  <a:txBody>
                    <a:bodyPr/>
                    <a:lstStyle/>
                    <a:p>
                      <a:r>
                        <a:rPr lang="en-US" sz="1200" dirty="0">
                          <a:latin typeface="SFMono-Regular"/>
                        </a:rPr>
                        <a:t>SELECT id, </a:t>
                      </a:r>
                      <a:r>
                        <a:rPr lang="en-US" sz="1200" dirty="0" err="1">
                          <a:latin typeface="SFMono-Regular"/>
                        </a:rPr>
                        <a:t>lastName</a:t>
                      </a:r>
                      <a:r>
                        <a:rPr lang="en-US" sz="1200" dirty="0">
                          <a:latin typeface="SFMono-Regular"/>
                        </a:rPr>
                        <a:t> FROM user</a:t>
                      </a:r>
                    </a:p>
                  </a:txBody>
                  <a:tcPr/>
                </a:tc>
                <a:tc>
                  <a:txBody>
                    <a:bodyPr/>
                    <a:lstStyle/>
                    <a:p>
                      <a:r>
                        <a:rPr lang="en-US" sz="1200" dirty="0">
                          <a:latin typeface="SFMono-Regular"/>
                        </a:rPr>
                        <a:t>for (Row </a:t>
                      </a:r>
                      <a:r>
                        <a:rPr lang="en-US" sz="1200" dirty="0" err="1">
                          <a:latin typeface="SFMono-Regular"/>
                        </a:rPr>
                        <a:t>row</a:t>
                      </a:r>
                      <a:r>
                        <a:rPr lang="en-US" sz="1200" dirty="0">
                          <a:latin typeface="SFMono-Regular"/>
                        </a:rPr>
                        <a:t> : </a:t>
                      </a:r>
                      <a:r>
                        <a:rPr lang="en-US" sz="1200" dirty="0" err="1">
                          <a:latin typeface="SFMono-Regular"/>
                        </a:rPr>
                        <a:t>userTable.getRows</a:t>
                      </a:r>
                      <a:r>
                        <a:rPr lang="en-US" sz="1200" dirty="0">
                          <a:latin typeface="SFMono-Regular"/>
                        </a:rPr>
                        <a:t>()) {</a:t>
                      </a:r>
                    </a:p>
                    <a:p>
                      <a:r>
                        <a:rPr lang="en-US" sz="1200" dirty="0">
                          <a:latin typeface="SFMono-Regular"/>
                        </a:rPr>
                        <a:t>	</a:t>
                      </a:r>
                      <a:r>
                        <a:rPr lang="en-US" sz="1200" dirty="0" err="1">
                          <a:latin typeface="SFMono-Regular"/>
                        </a:rPr>
                        <a:t>System.out.println</a:t>
                      </a:r>
                      <a:r>
                        <a:rPr lang="en-US" sz="1200" dirty="0">
                          <a:latin typeface="SFMono-Regular"/>
                        </a:rPr>
                        <a:t>(</a:t>
                      </a:r>
                      <a:r>
                        <a:rPr lang="en-US" sz="1200" dirty="0" err="1">
                          <a:latin typeface="SFMono-Regular"/>
                        </a:rPr>
                        <a:t>row.get</a:t>
                      </a:r>
                      <a:r>
                        <a:rPr lang="en-US" sz="1200" dirty="0">
                          <a:latin typeface="SFMono-Regular"/>
                        </a:rPr>
                        <a:t>("id", "</a:t>
                      </a:r>
                      <a:r>
                        <a:rPr lang="en-US" sz="1200" dirty="0" err="1">
                          <a:latin typeface="SFMono-Regular"/>
                        </a:rPr>
                        <a:t>lastname</a:t>
                      </a:r>
                      <a:r>
                        <a:rPr lang="en-US" sz="1200" dirty="0">
                          <a:latin typeface="SFMono-Regular"/>
                        </a:rPr>
                        <a:t>"));</a:t>
                      </a:r>
                    </a:p>
                    <a:p>
                      <a:r>
                        <a:rPr lang="en-US" sz="1200" dirty="0">
                          <a:latin typeface="SFMono-Regular"/>
                        </a:rPr>
                        <a:t>}</a:t>
                      </a:r>
                    </a:p>
                  </a:txBody>
                  <a:tcPr/>
                </a:tc>
                <a:extLst>
                  <a:ext uri="{0D108BD9-81ED-4DB2-BD59-A6C34878D82A}">
                    <a16:rowId xmlns:a16="http://schemas.microsoft.com/office/drawing/2014/main" val="407210085"/>
                  </a:ext>
                </a:extLst>
              </a:tr>
              <a:tr h="370840">
                <a:tc>
                  <a:txBody>
                    <a:bodyPr/>
                    <a:lstStyle/>
                    <a:p>
                      <a:r>
                        <a:rPr lang="en-US" sz="1200" dirty="0">
                          <a:latin typeface="SFMono-Regular"/>
                        </a:rPr>
                        <a:t>SELECT id, </a:t>
                      </a:r>
                      <a:r>
                        <a:rPr lang="en-US" sz="1200" dirty="0" err="1">
                          <a:latin typeface="SFMono-Regular"/>
                        </a:rPr>
                        <a:t>lastName</a:t>
                      </a:r>
                      <a:r>
                        <a:rPr lang="en-US" sz="1200" dirty="0">
                          <a:latin typeface="SFMono-Regular"/>
                        </a:rPr>
                        <a:t>, age FROM user</a:t>
                      </a:r>
                    </a:p>
                  </a:txBody>
                  <a:tcPr/>
                </a:tc>
                <a:tc>
                  <a:txBody>
                    <a:bodyPr/>
                    <a:lstStyle/>
                    <a:p>
                      <a:r>
                        <a:rPr lang="en-US" sz="1200" dirty="0">
                          <a:latin typeface="SFMono-Regular"/>
                        </a:rPr>
                        <a:t>for (Row </a:t>
                      </a:r>
                      <a:r>
                        <a:rPr lang="en-US" sz="1200" dirty="0" err="1">
                          <a:latin typeface="SFMono-Regular"/>
                        </a:rPr>
                        <a:t>row</a:t>
                      </a:r>
                      <a:r>
                        <a:rPr lang="en-US" sz="1200" dirty="0">
                          <a:latin typeface="SFMono-Regular"/>
                        </a:rPr>
                        <a:t> : </a:t>
                      </a:r>
                      <a:r>
                        <a:rPr lang="en-US" sz="1200" dirty="0" err="1">
                          <a:latin typeface="SFMono-Regular"/>
                        </a:rPr>
                        <a:t>userTable.getRows</a:t>
                      </a:r>
                      <a:r>
                        <a:rPr lang="en-US" sz="1200" dirty="0">
                          <a:latin typeface="SFMono-Regular"/>
                        </a:rPr>
                        <a:t>()) {</a:t>
                      </a:r>
                    </a:p>
                    <a:p>
                      <a:r>
                        <a:rPr lang="en-US" sz="1200" dirty="0">
                          <a:latin typeface="SFMono-Regular"/>
                        </a:rPr>
                        <a:t>          </a:t>
                      </a:r>
                      <a:r>
                        <a:rPr lang="en-US" sz="1200" dirty="0" err="1">
                          <a:latin typeface="SFMono-Regular"/>
                        </a:rPr>
                        <a:t>System.out.println</a:t>
                      </a:r>
                      <a:r>
                        <a:rPr lang="en-US" sz="1200" dirty="0">
                          <a:latin typeface="SFMono-Regular"/>
                        </a:rPr>
                        <a:t>(</a:t>
                      </a:r>
                      <a:r>
                        <a:rPr lang="en-US" sz="1200" dirty="0" err="1">
                          <a:latin typeface="SFMono-Regular"/>
                        </a:rPr>
                        <a:t>row.get</a:t>
                      </a:r>
                      <a:r>
                        <a:rPr lang="en-US" sz="1200" dirty="0">
                          <a:latin typeface="SFMono-Regular"/>
                        </a:rPr>
                        <a:t>("id", "</a:t>
                      </a:r>
                      <a:r>
                        <a:rPr lang="en-US" sz="1200" dirty="0" err="1">
                          <a:latin typeface="SFMono-Regular"/>
                        </a:rPr>
                        <a:t>lastname</a:t>
                      </a:r>
                      <a:r>
                        <a:rPr lang="en-US" sz="1200" dirty="0">
                          <a:latin typeface="SFMono-Regular"/>
                        </a:rPr>
                        <a:t>", "age"));</a:t>
                      </a:r>
                    </a:p>
                    <a:p>
                      <a:r>
                        <a:rPr lang="en-US" sz="1200" dirty="0">
                          <a:latin typeface="SFMono-Regular"/>
                        </a:rPr>
                        <a:t>}</a:t>
                      </a:r>
                    </a:p>
                  </a:txBody>
                  <a:tcPr/>
                </a:tc>
                <a:extLst>
                  <a:ext uri="{0D108BD9-81ED-4DB2-BD59-A6C34878D82A}">
                    <a16:rowId xmlns:a16="http://schemas.microsoft.com/office/drawing/2014/main" val="2998743482"/>
                  </a:ext>
                </a:extLst>
              </a:tr>
              <a:tr h="370840">
                <a:tc>
                  <a:txBody>
                    <a:bodyPr/>
                    <a:lstStyle/>
                    <a:p>
                      <a:r>
                        <a:rPr lang="en-US" sz="1200" dirty="0">
                          <a:latin typeface="SFMono-Regular"/>
                        </a:rPr>
                        <a:t>SELECT * FROM user WHERE </a:t>
                      </a:r>
                      <a:r>
                        <a:rPr lang="en-US" sz="1200" dirty="0" err="1">
                          <a:latin typeface="SFMono-Regular"/>
                        </a:rPr>
                        <a:t>firstName</a:t>
                      </a:r>
                      <a:r>
                        <a:rPr lang="en-US" sz="1200" dirty="0">
                          <a:latin typeface="SFMono-Regular"/>
                        </a:rPr>
                        <a:t> = 'John'</a:t>
                      </a:r>
                    </a:p>
                  </a:txBody>
                  <a:tcPr/>
                </a:tc>
                <a:tc>
                  <a:txBody>
                    <a:bodyPr/>
                    <a:lstStyle/>
                    <a:p>
                      <a:r>
                        <a:rPr lang="en-US" sz="1200" dirty="0">
                          <a:latin typeface="SFMono-Regular"/>
                        </a:rPr>
                        <a:t>for (Row </a:t>
                      </a:r>
                      <a:r>
                        <a:rPr lang="en-US" sz="1200" dirty="0" err="1">
                          <a:latin typeface="SFMono-Regular"/>
                        </a:rPr>
                        <a:t>row</a:t>
                      </a:r>
                      <a:r>
                        <a:rPr lang="en-US" sz="1200" dirty="0">
                          <a:latin typeface="SFMono-Regular"/>
                        </a:rPr>
                        <a:t> : </a:t>
                      </a:r>
                      <a:r>
                        <a:rPr lang="en-US" sz="1200" dirty="0" err="1">
                          <a:latin typeface="SFMono-Regular"/>
                        </a:rPr>
                        <a:t>userTable.getRowsWhere</a:t>
                      </a:r>
                      <a:r>
                        <a:rPr lang="en-US" sz="1200" dirty="0">
                          <a:latin typeface="SFMono-Regular"/>
                        </a:rPr>
                        <a:t>("</a:t>
                      </a:r>
                      <a:r>
                        <a:rPr lang="en-US" sz="1200" dirty="0" err="1">
                          <a:latin typeface="SFMono-Regular"/>
                        </a:rPr>
                        <a:t>firstName</a:t>
                      </a:r>
                      <a:r>
                        <a:rPr lang="en-US" sz="1200" dirty="0">
                          <a:latin typeface="SFMono-Regular"/>
                        </a:rPr>
                        <a:t>", "John")) {</a:t>
                      </a:r>
                    </a:p>
                    <a:p>
                      <a:r>
                        <a:rPr lang="en-US" sz="1200" dirty="0">
                          <a:latin typeface="SFMono-Regular"/>
                        </a:rPr>
                        <a:t>	</a:t>
                      </a:r>
                      <a:r>
                        <a:rPr lang="en-US" sz="1200" dirty="0" err="1">
                          <a:latin typeface="SFMono-Regular"/>
                        </a:rPr>
                        <a:t>System.out.println</a:t>
                      </a:r>
                      <a:r>
                        <a:rPr lang="en-US" sz="1200" dirty="0">
                          <a:latin typeface="SFMono-Regular"/>
                        </a:rPr>
                        <a:t>(</a:t>
                      </a:r>
                      <a:r>
                        <a:rPr lang="en-US" sz="1200" dirty="0" err="1">
                          <a:latin typeface="SFMono-Regular"/>
                        </a:rPr>
                        <a:t>row.get</a:t>
                      </a:r>
                      <a:r>
                        <a:rPr lang="en-US" sz="1200" dirty="0">
                          <a:latin typeface="SFMono-Regular"/>
                        </a:rPr>
                        <a:t>("*"));</a:t>
                      </a:r>
                    </a:p>
                    <a:p>
                      <a:r>
                        <a:rPr lang="en-US" sz="1200" dirty="0">
                          <a:latin typeface="SFMono-Regular"/>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894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C3D629-2FEF-49DA-AB50-36C8363AEA6D}"/>
              </a:ext>
            </a:extLst>
          </p:cNvPr>
          <p:cNvSpPr>
            <a:spLocks noGrp="1"/>
          </p:cNvSpPr>
          <p:nvPr>
            <p:ph type="title"/>
          </p:nvPr>
        </p:nvSpPr>
        <p:spPr/>
        <p:txBody>
          <a:bodyPr/>
          <a:lstStyle/>
          <a:p>
            <a:pPr algn="ctr"/>
            <a:r>
              <a:rPr lang="fr-CA" dirty="0"/>
              <a:t>Exemple</a:t>
            </a:r>
            <a:endParaRPr lang="en-US" dirty="0"/>
          </a:p>
        </p:txBody>
      </p:sp>
      <p:pic>
        <p:nvPicPr>
          <p:cNvPr id="8" name="Image 7">
            <a:extLst>
              <a:ext uri="{FF2B5EF4-FFF2-40B4-BE49-F238E27FC236}">
                <a16:creationId xmlns:a16="http://schemas.microsoft.com/office/drawing/2014/main" id="{A53B1A48-8D73-4EE8-BA6C-16AA5CA1ADA2}"/>
              </a:ext>
            </a:extLst>
          </p:cNvPr>
          <p:cNvPicPr>
            <a:picLocks noChangeAspect="1"/>
          </p:cNvPicPr>
          <p:nvPr/>
        </p:nvPicPr>
        <p:blipFill>
          <a:blip r:embed="rId2"/>
          <a:stretch>
            <a:fillRect/>
          </a:stretch>
        </p:blipFill>
        <p:spPr>
          <a:xfrm>
            <a:off x="841818" y="2186774"/>
            <a:ext cx="7105650" cy="3638550"/>
          </a:xfrm>
          <a:prstGeom prst="rect">
            <a:avLst/>
          </a:prstGeom>
        </p:spPr>
      </p:pic>
      <p:pic>
        <p:nvPicPr>
          <p:cNvPr id="9" name="Image 8">
            <a:extLst>
              <a:ext uri="{FF2B5EF4-FFF2-40B4-BE49-F238E27FC236}">
                <a16:creationId xmlns:a16="http://schemas.microsoft.com/office/drawing/2014/main" id="{C2DA62ED-E402-4885-9715-6FA4833B1E6B}"/>
              </a:ext>
            </a:extLst>
          </p:cNvPr>
          <p:cNvPicPr>
            <a:picLocks noChangeAspect="1"/>
          </p:cNvPicPr>
          <p:nvPr/>
        </p:nvPicPr>
        <p:blipFill>
          <a:blip r:embed="rId3"/>
          <a:stretch>
            <a:fillRect/>
          </a:stretch>
        </p:blipFill>
        <p:spPr>
          <a:xfrm>
            <a:off x="841818" y="1825625"/>
            <a:ext cx="7067550" cy="209550"/>
          </a:xfrm>
          <a:prstGeom prst="rect">
            <a:avLst/>
          </a:prstGeom>
        </p:spPr>
      </p:pic>
    </p:spTree>
    <p:extLst>
      <p:ext uri="{BB962C8B-B14F-4D97-AF65-F5344CB8AC3E}">
        <p14:creationId xmlns:p14="http://schemas.microsoft.com/office/powerpoint/2010/main" val="41656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C3D629-2FEF-49DA-AB50-36C8363AEA6D}"/>
              </a:ext>
            </a:extLst>
          </p:cNvPr>
          <p:cNvSpPr>
            <a:spLocks noGrp="1"/>
          </p:cNvSpPr>
          <p:nvPr>
            <p:ph type="title"/>
          </p:nvPr>
        </p:nvSpPr>
        <p:spPr/>
        <p:txBody>
          <a:bodyPr/>
          <a:lstStyle/>
          <a:p>
            <a:pPr algn="ctr"/>
            <a:r>
              <a:rPr lang="fr-CA" dirty="0"/>
              <a:t>Exemple(suite)</a:t>
            </a:r>
            <a:endParaRPr lang="en-US" dirty="0"/>
          </a:p>
        </p:txBody>
      </p:sp>
      <p:pic>
        <p:nvPicPr>
          <p:cNvPr id="4" name="Image 3">
            <a:extLst>
              <a:ext uri="{FF2B5EF4-FFF2-40B4-BE49-F238E27FC236}">
                <a16:creationId xmlns:a16="http://schemas.microsoft.com/office/drawing/2014/main" id="{1F857E0C-6112-402B-ADC4-5AB3C5F9EF0B}"/>
              </a:ext>
            </a:extLst>
          </p:cNvPr>
          <p:cNvPicPr>
            <a:picLocks noChangeAspect="1"/>
          </p:cNvPicPr>
          <p:nvPr/>
        </p:nvPicPr>
        <p:blipFill>
          <a:blip r:embed="rId2"/>
          <a:stretch>
            <a:fillRect/>
          </a:stretch>
        </p:blipFill>
        <p:spPr>
          <a:xfrm>
            <a:off x="1468653" y="1270000"/>
            <a:ext cx="4371975" cy="3532819"/>
          </a:xfrm>
          <a:prstGeom prst="rect">
            <a:avLst/>
          </a:prstGeom>
        </p:spPr>
      </p:pic>
      <p:pic>
        <p:nvPicPr>
          <p:cNvPr id="5" name="Image 4">
            <a:extLst>
              <a:ext uri="{FF2B5EF4-FFF2-40B4-BE49-F238E27FC236}">
                <a16:creationId xmlns:a16="http://schemas.microsoft.com/office/drawing/2014/main" id="{911D7C32-E454-4069-AC8C-9FCD6AC1ADC3}"/>
              </a:ext>
            </a:extLst>
          </p:cNvPr>
          <p:cNvPicPr>
            <a:picLocks noChangeAspect="1"/>
          </p:cNvPicPr>
          <p:nvPr/>
        </p:nvPicPr>
        <p:blipFill>
          <a:blip r:embed="rId3"/>
          <a:stretch>
            <a:fillRect/>
          </a:stretch>
        </p:blipFill>
        <p:spPr>
          <a:xfrm>
            <a:off x="1403550" y="4927601"/>
            <a:ext cx="6400800" cy="1641875"/>
          </a:xfrm>
          <a:prstGeom prst="rect">
            <a:avLst/>
          </a:prstGeom>
        </p:spPr>
      </p:pic>
    </p:spTree>
    <p:extLst>
      <p:ext uri="{BB962C8B-B14F-4D97-AF65-F5344CB8AC3E}">
        <p14:creationId xmlns:p14="http://schemas.microsoft.com/office/powerpoint/2010/main" val="3326589859"/>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286</TotalTime>
  <Words>561</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SFMono-Regular</vt:lpstr>
      <vt:lpstr>Trebuchet MS</vt:lpstr>
      <vt:lpstr>Wingdings 3</vt:lpstr>
      <vt:lpstr>Facette</vt:lpstr>
      <vt:lpstr>RedaDB</vt:lpstr>
      <vt:lpstr>C’est quoi?</vt:lpstr>
      <vt:lpstr>Avantages</vt:lpstr>
      <vt:lpstr>Inconvénients</vt:lpstr>
      <vt:lpstr>Méthodes</vt:lpstr>
      <vt:lpstr>Méthodes(suite)</vt:lpstr>
      <vt:lpstr>Méthodes</vt:lpstr>
      <vt:lpstr>Exemple</vt:lpstr>
      <vt:lpstr>Exemple(suite)</vt:lpstr>
      <vt:lpstr>Contenu Manquant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RedaDB</dc:title>
  <dc:creator>Samuel Filion</dc:creator>
  <cp:lastModifiedBy>Chris C</cp:lastModifiedBy>
  <cp:revision>27</cp:revision>
  <dcterms:created xsi:type="dcterms:W3CDTF">2017-11-28T20:08:39Z</dcterms:created>
  <dcterms:modified xsi:type="dcterms:W3CDTF">2017-12-01T16:22:19Z</dcterms:modified>
</cp:coreProperties>
</file>