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0"/>
  </p:notesMasterIdLst>
  <p:sldIdLst>
    <p:sldId id="316" r:id="rId5"/>
    <p:sldId id="318" r:id="rId6"/>
    <p:sldId id="315" r:id="rId7"/>
    <p:sldId id="303" r:id="rId8"/>
    <p:sldId id="30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1D462-58E5-42EC-A716-59BFB19CC25A}" v="29" dt="2023-08-24T16:10:16.327"/>
    <p1510:client id="{4060B8EC-95C2-4F9B-91F0-B1A3C78D786D}" v="11" dt="2023-08-26T10:58:08.785"/>
    <p1510:client id="{AD740C60-99D3-4A5D-879F-EBB0AD4C002B}" v="239" dt="2023-10-07T18:24:48.636"/>
    <p1510:client id="{C1FE3F15-83B9-4DA3-B3AD-8AE37F9419EE}" v="535" dt="2023-08-22T07:12:25.894"/>
    <p1510:client id="{FD47E0A9-B353-443E-9B03-39BD83F3187F}" v="1350" dt="2023-08-22T06:20:12.4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phldr="0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>
              <a:latin typeface="Univers"/>
            </a:rPr>
            <a:t>Dataset</a:t>
          </a:r>
          <a:endParaRPr lang="en-US"/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/>
      <dgm:spPr/>
      <dgm:t>
        <a:bodyPr/>
        <a:lstStyle/>
        <a:p>
          <a:pPr rtl="0"/>
          <a:r>
            <a:rPr lang="en-US" b="0" i="0" u="none">
              <a:latin typeface="Univers"/>
            </a:rPr>
            <a:t>Obtain accurate weather</a:t>
          </a:r>
          <a:r>
            <a:rPr lang="en-US">
              <a:latin typeface="Univers"/>
            </a:rPr>
            <a:t> datasets, directly from the IMD using the Data Supply initiative provided for students upon submitting the undertaking signed by the Head of Department.</a:t>
          </a:r>
          <a:endParaRPr lang="en-US"/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 phldr="0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pPr rtl="0"/>
          <a:r>
            <a:rPr lang="en-US">
              <a:latin typeface="Univers"/>
            </a:rPr>
            <a:t>Code the ML algorithm</a:t>
          </a:r>
          <a:endParaRPr lang="en-US"/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phldr="0"/>
      <dgm:spPr/>
      <dgm:t>
        <a:bodyPr/>
        <a:lstStyle/>
        <a:p>
          <a:pPr rtl="0"/>
          <a:r>
            <a:rPr lang="en-US">
              <a:latin typeface="Univers"/>
            </a:rPr>
            <a:t>Decided approach  mentioned in the previous slide will be followed, and the ML algorithm will be coded accordingly. Cloud services need to be discussed.</a:t>
          </a:r>
          <a:endParaRPr lang="en-US"/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>
              <a:latin typeface="Univers"/>
            </a:rPr>
            <a:t>Train the model</a:t>
          </a:r>
          <a:endParaRPr lang="en-US"/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/>
      <dgm:spPr/>
      <dgm:t>
        <a:bodyPr/>
        <a:lstStyle/>
        <a:p>
          <a:pPr rtl="0"/>
          <a:r>
            <a:rPr lang="en-US" b="0" i="0" u="none">
              <a:latin typeface="Univers"/>
            </a:rPr>
            <a:t>Upon</a:t>
          </a:r>
          <a:r>
            <a:rPr lang="en-US" i="0">
              <a:latin typeface="Univers"/>
            </a:rPr>
            <a:t> achieving an error-free code, we train it on 80% of available data. </a:t>
          </a:r>
          <a:endParaRPr lang="en-US">
            <a:latin typeface="Univers"/>
          </a:endParaRP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4ABC8B09-04D6-410A-B33B-7083EDBBC3E5}">
      <dgm:prSet phldrT="[Text]" phldr="0"/>
      <dgm:spPr/>
      <dgm:t>
        <a:bodyPr/>
        <a:lstStyle/>
        <a:p>
          <a:pPr rtl="0"/>
          <a:r>
            <a:rPr lang="en-US">
              <a:latin typeface="Univers"/>
            </a:rPr>
            <a:t>Send alerts to the mobile application</a:t>
          </a:r>
          <a:endParaRPr lang="en-US"/>
        </a:p>
      </dgm:t>
    </dgm:pt>
    <dgm:pt modelId="{9A49C2E2-9D16-4EEE-89AC-197B6C7B70F5}" type="parTrans" cxnId="{8E5B7744-E90A-413C-BF68-8E4023D95F6E}">
      <dgm:prSet/>
      <dgm:spPr/>
      <dgm:t>
        <a:bodyPr/>
        <a:lstStyle/>
        <a:p>
          <a:endParaRPr lang="en-US"/>
        </a:p>
      </dgm:t>
    </dgm:pt>
    <dgm:pt modelId="{1F57F171-4DB2-40BC-B40E-1217D4A48BCB}" type="sibTrans" cxnId="{8E5B7744-E90A-413C-BF68-8E4023D95F6E}">
      <dgm:prSet/>
      <dgm:spPr/>
      <dgm:t>
        <a:bodyPr/>
        <a:lstStyle/>
        <a:p>
          <a:endParaRPr lang="en-US"/>
        </a:p>
      </dgm:t>
    </dgm:pt>
    <dgm:pt modelId="{A698A6DB-E816-48EA-A973-9B34CCB1F3C2}">
      <dgm:prSet phldrT="[Text]" phldr="0"/>
      <dgm:spPr/>
      <dgm:t>
        <a:bodyPr/>
        <a:lstStyle/>
        <a:p>
          <a:pPr rtl="0"/>
          <a:r>
            <a:rPr lang="en-US">
              <a:latin typeface="Univers"/>
            </a:rPr>
            <a:t>Upon predicting future weather conditions, based on trained data, the prediction of network degradation will be sent as an alert to the user's device, providing the predicted date.</a:t>
          </a:r>
          <a:endParaRPr lang="en-US"/>
        </a:p>
      </dgm:t>
    </dgm:pt>
    <dgm:pt modelId="{5E2EA396-40D6-49E2-AEAD-44E668F86E4D}" type="parTrans" cxnId="{4065AA7A-DDDB-4BB6-96B9-AE186EDB8D37}">
      <dgm:prSet/>
      <dgm:spPr/>
      <dgm:t>
        <a:bodyPr/>
        <a:lstStyle/>
        <a:p>
          <a:endParaRPr lang="en-US"/>
        </a:p>
      </dgm:t>
    </dgm:pt>
    <dgm:pt modelId="{F2A542AE-4D65-4C87-A147-A665AC7C0369}" type="sibTrans" cxnId="{4065AA7A-DDDB-4BB6-96B9-AE186EDB8D37}">
      <dgm:prSet/>
      <dgm:spPr/>
      <dgm:t>
        <a:bodyPr/>
        <a:lstStyle/>
        <a:p>
          <a:endParaRPr lang="en-US"/>
        </a:p>
      </dgm:t>
    </dgm:pt>
    <dgm:pt modelId="{F435BF15-9757-40F1-9A2B-1BDF907B6879}">
      <dgm:prSet phldr="0"/>
      <dgm:spPr/>
      <dgm:t>
        <a:bodyPr/>
        <a:lstStyle/>
        <a:p>
          <a:pPr rtl="0"/>
          <a:r>
            <a:rPr lang="en-US">
              <a:latin typeface="Univers"/>
            </a:rPr>
            <a:t>Test the model</a:t>
          </a:r>
          <a:endParaRPr lang="en-GB"/>
        </a:p>
      </dgm:t>
    </dgm:pt>
    <dgm:pt modelId="{41C0FD15-BF20-4525-A418-E7502C44ABCB}" type="parTrans" cxnId="{E68249A6-4B42-41B8-998D-D0797492AD79}">
      <dgm:prSet/>
      <dgm:spPr/>
    </dgm:pt>
    <dgm:pt modelId="{BF48215E-8A12-4E60-9D9D-328FE2188A00}" type="sibTrans" cxnId="{E68249A6-4B42-41B8-998D-D0797492AD79}">
      <dgm:prSet/>
      <dgm:spPr/>
    </dgm:pt>
    <dgm:pt modelId="{CA6E3E14-32B6-4A5C-BFD5-C6CAD370DCB2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cs typeface="Calibri"/>
            </a:rPr>
            <a:t>The device for the training and consecutive testing (20% of available data) needs to discussed. Weather API will be used to get inputs for future 3 consecutive days for prediction.</a:t>
          </a:r>
        </a:p>
      </dgm:t>
    </dgm:pt>
    <dgm:pt modelId="{867C5C9F-AFE7-4679-9E68-8771FD6531E9}" type="parTrans" cxnId="{E8813C4B-8B71-44E3-8EFA-2D5B2042721A}">
      <dgm:prSet/>
      <dgm:spPr/>
    </dgm:pt>
    <dgm:pt modelId="{3FF69BFA-6A55-43E3-B871-691E85A13755}" type="sibTrans" cxnId="{E8813C4B-8B71-44E3-8EFA-2D5B2042721A}">
      <dgm:prSet/>
      <dgm:spPr/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FED6AE16-F83B-43CC-BF3A-03E7A46EC7B7}" type="pres">
      <dgm:prSet presAssocID="{F435BF15-9757-40F1-9A2B-1BDF907B6879}" presName="composite" presStyleCnt="0"/>
      <dgm:spPr/>
    </dgm:pt>
    <dgm:pt modelId="{67D9752D-5057-44FD-B448-0DA9D210014E}" type="pres">
      <dgm:prSet presAssocID="{F435BF15-9757-40F1-9A2B-1BDF907B6879}" presName="L" presStyleLbl="solidFgAcc1" presStyleIdx="3" presStyleCnt="5">
        <dgm:presLayoutVars>
          <dgm:chMax val="0"/>
          <dgm:chPref val="0"/>
        </dgm:presLayoutVars>
      </dgm:prSet>
      <dgm:spPr/>
    </dgm:pt>
    <dgm:pt modelId="{43E137AD-2D8E-42A6-82D3-2A138C80CCA4}" type="pres">
      <dgm:prSet presAssocID="{F435BF15-9757-40F1-9A2B-1BDF907B687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285B931D-5DEA-49F4-9830-F66E29861B08}" type="pres">
      <dgm:prSet presAssocID="{F435BF15-9757-40F1-9A2B-1BDF907B6879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461B5D4D-E0D7-4410-B4B8-D1E476E977A3}" type="pres">
      <dgm:prSet presAssocID="{F435BF15-9757-40F1-9A2B-1BDF907B6879}" presName="EmptyPlaceHolder" presStyleCnt="0"/>
      <dgm:spPr/>
    </dgm:pt>
    <dgm:pt modelId="{C1A5CB3A-FB62-4A7D-9B06-89E46A36BB84}" type="pres">
      <dgm:prSet presAssocID="{BF48215E-8A12-4E60-9D9D-328FE2188A00}" presName="space" presStyleCnt="0"/>
      <dgm:spPr/>
    </dgm:pt>
    <dgm:pt modelId="{41386031-2E43-4A14-BC89-3B23271389B7}" type="pres">
      <dgm:prSet presAssocID="{4ABC8B09-04D6-410A-B33B-7083EDBBC3E5}" presName="composite" presStyleCnt="0"/>
      <dgm:spPr/>
    </dgm:pt>
    <dgm:pt modelId="{E929BB33-109D-44C0-82CA-031B393E0B8B}" type="pres">
      <dgm:prSet presAssocID="{4ABC8B09-04D6-410A-B33B-7083EDBBC3E5}" presName="L" presStyleLbl="solidFgAcc1" presStyleIdx="4" presStyleCnt="5">
        <dgm:presLayoutVars>
          <dgm:chMax val="0"/>
          <dgm:chPref val="0"/>
        </dgm:presLayoutVars>
      </dgm:prSet>
      <dgm:spPr/>
    </dgm:pt>
    <dgm:pt modelId="{76DF1867-CEEA-418D-89E8-3F579207B88C}" type="pres">
      <dgm:prSet presAssocID="{4ABC8B09-04D6-410A-B33B-7083EDBBC3E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34D638A-EE43-4A34-925A-B546D1034C5A}" type="pres">
      <dgm:prSet presAssocID="{4ABC8B09-04D6-410A-B33B-7083EDBBC3E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17DA4BD-6F19-4F01-8C51-71769787DB21}" type="pres">
      <dgm:prSet presAssocID="{4ABC8B09-04D6-410A-B33B-7083EDBBC3E5}" presName="EmptyPlaceHolder" presStyleCnt="0"/>
      <dgm:spPr/>
    </dgm:pt>
  </dgm:ptLst>
  <dgm:cxnLst>
    <dgm:cxn modelId="{B7C0C124-879D-4A73-B8A8-C61FCF7B78E3}" type="presOf" srcId="{4ABC8B09-04D6-410A-B33B-7083EDBBC3E5}" destId="{76DF1867-CEEA-418D-89E8-3F579207B88C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E5CF183A-754F-45A1-B749-7744F002ED03}" type="presOf" srcId="{D71FC021-6A65-44D1-95B9-0E6C89079866}" destId="{7A0B5EFC-88FB-4ED5-994F-D5F6584C2293}" srcOrd="0" destOrd="0" presId="urn:microsoft.com/office/officeart/2016/7/layout/AccentHomeChevronProcess"/>
    <dgm:cxn modelId="{C9BAEC42-5A70-48E0-A8D2-645586CE5B96}" type="presOf" srcId="{349299C9-846E-4827-813A-349CCCE20782}" destId="{810D7AA7-A541-4507-BE7F-36CCF210089F}" srcOrd="0" destOrd="0" presId="urn:microsoft.com/office/officeart/2016/7/layout/AccentHomeChevronProcess"/>
    <dgm:cxn modelId="{D2D26764-5CD1-4E71-AE41-F3791F766B9C}" type="presOf" srcId="{AACEAFD5-63CF-4AFC-B46F-BE086C5D447C}" destId="{CA3A6A4E-2D39-41D2-A6B1-B590D0C452D2}" srcOrd="0" destOrd="0" presId="urn:microsoft.com/office/officeart/2016/7/layout/AccentHomeChevronProcess"/>
    <dgm:cxn modelId="{8E5B7744-E90A-413C-BF68-8E4023D95F6E}" srcId="{55C0B14E-AEA6-48D3-A387-ED4A3A3BF840}" destId="{4ABC8B09-04D6-410A-B33B-7083EDBBC3E5}" srcOrd="4" destOrd="0" parTransId="{9A49C2E2-9D16-4EEE-89AC-197B6C7B70F5}" sibTransId="{1F57F171-4DB2-40BC-B40E-1217D4A48BCB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8813C4B-8B71-44E3-8EFA-2D5B2042721A}" srcId="{F435BF15-9757-40F1-9A2B-1BDF907B6879}" destId="{CA6E3E14-32B6-4A5C-BFD5-C6CAD370DCB2}" srcOrd="0" destOrd="0" parTransId="{867C5C9F-AFE7-4679-9E68-8771FD6531E9}" sibTransId="{3FF69BFA-6A55-43E3-B871-691E85A13755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4065AA7A-DDDB-4BB6-96B9-AE186EDB8D37}" srcId="{4ABC8B09-04D6-410A-B33B-7083EDBBC3E5}" destId="{A698A6DB-E816-48EA-A973-9B34CCB1F3C2}" srcOrd="0" destOrd="0" parTransId="{5E2EA396-40D6-49E2-AEAD-44E668F86E4D}" sibTransId="{F2A542AE-4D65-4C87-A147-A665AC7C0369}"/>
    <dgm:cxn modelId="{FE11EA86-AAD8-4C25-A924-3558017BA4A7}" type="presOf" srcId="{4A6BB192-9983-4F48-BBC5-6E384EED7EC5}" destId="{FD7B29F2-0D66-4B4B-BC8A-82DA23575305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E3CE8198-61CE-41EE-838B-2B1C46C165B9}" type="presOf" srcId="{F435BF15-9757-40F1-9A2B-1BDF907B6879}" destId="{43E137AD-2D8E-42A6-82D3-2A138C80CCA4}" srcOrd="0" destOrd="0" presId="urn:microsoft.com/office/officeart/2016/7/layout/AccentHomeChevronProcess"/>
    <dgm:cxn modelId="{E68249A6-4B42-41B8-998D-D0797492AD79}" srcId="{55C0B14E-AEA6-48D3-A387-ED4A3A3BF840}" destId="{F435BF15-9757-40F1-9A2B-1BDF907B6879}" srcOrd="3" destOrd="0" parTransId="{41C0FD15-BF20-4525-A418-E7502C44ABCB}" sibTransId="{BF48215E-8A12-4E60-9D9D-328FE2188A00}"/>
    <dgm:cxn modelId="{699E3EB8-DA7A-4429-A56F-088BDB55D2D4}" type="presOf" srcId="{CA6E3E14-32B6-4A5C-BFD5-C6CAD370DCB2}" destId="{285B931D-5DEA-49F4-9830-F66E29861B08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58F96ED8-813F-447D-A0F7-A00824D5AA93}" type="presOf" srcId="{A698A6DB-E816-48EA-A973-9B34CCB1F3C2}" destId="{134D638A-EE43-4A34-925A-B546D1034C5A}" srcOrd="0" destOrd="0" presId="urn:microsoft.com/office/officeart/2016/7/layout/AccentHomeChevronProcess"/>
    <dgm:cxn modelId="{51376DDD-4ABD-4858-A2CE-3092FC637F82}" type="presOf" srcId="{5D70EFF5-8B31-4A1F-AE44-51E4CF0013EB}" destId="{5E07F9E4-149C-4A89-848F-4ABDD305F0C5}" srcOrd="0" destOrd="0" presId="urn:microsoft.com/office/officeart/2016/7/layout/AccentHomeChevronProcess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74CDB5EE-5364-4BD1-9546-75DC895D5CA3}" type="presOf" srcId="{D07AD3FD-84FF-467E-9693-752776549C61}" destId="{6C46E586-0364-4C52-98F9-74A7ACD803D1}" srcOrd="0" destOrd="0" presId="urn:microsoft.com/office/officeart/2016/7/layout/AccentHomeChevronProcess"/>
    <dgm:cxn modelId="{85FCA37F-A8FD-4943-90A7-0B8DAD90FE8E}" type="presParOf" srcId="{594BF422-752C-42F3-A230-3D0E6AE9A886}" destId="{F6A1B9E0-4B4A-47A4-A011-67526CEEA770}" srcOrd="0" destOrd="0" presId="urn:microsoft.com/office/officeart/2016/7/layout/AccentHomeChevronProcess"/>
    <dgm:cxn modelId="{CC19F8D0-FF0A-4627-BA67-78420756112F}" type="presParOf" srcId="{F6A1B9E0-4B4A-47A4-A011-67526CEEA770}" destId="{FA4E6E73-A3C8-4495-927B-8AADA5A74297}" srcOrd="0" destOrd="0" presId="urn:microsoft.com/office/officeart/2016/7/layout/AccentHomeChevronProcess"/>
    <dgm:cxn modelId="{9B717D05-B019-48E3-96EC-A8E488D26B04}" type="presParOf" srcId="{F6A1B9E0-4B4A-47A4-A011-67526CEEA770}" destId="{CA3A6A4E-2D39-41D2-A6B1-B590D0C452D2}" srcOrd="1" destOrd="0" presId="urn:microsoft.com/office/officeart/2016/7/layout/AccentHomeChevronProcess"/>
    <dgm:cxn modelId="{37CB18F7-F9A2-47E4-A053-001C5484D955}" type="presParOf" srcId="{F6A1B9E0-4B4A-47A4-A011-67526CEEA770}" destId="{810D7AA7-A541-4507-BE7F-36CCF210089F}" srcOrd="2" destOrd="0" presId="urn:microsoft.com/office/officeart/2016/7/layout/AccentHomeChevronProcess"/>
    <dgm:cxn modelId="{1CADE617-3548-4447-9D45-873881057B40}" type="presParOf" srcId="{F6A1B9E0-4B4A-47A4-A011-67526CEEA770}" destId="{4F7CDD44-32F1-4759-861F-8DABEBBA8D89}" srcOrd="3" destOrd="0" presId="urn:microsoft.com/office/officeart/2016/7/layout/AccentHomeChevronProcess"/>
    <dgm:cxn modelId="{E5E5BBCF-83C6-427A-B777-F5500EEA9571}" type="presParOf" srcId="{594BF422-752C-42F3-A230-3D0E6AE9A886}" destId="{C9A9B9EA-6A1D-4A13-9C7F-C112F25D2888}" srcOrd="1" destOrd="0" presId="urn:microsoft.com/office/officeart/2016/7/layout/AccentHomeChevronProcess"/>
    <dgm:cxn modelId="{61F8557D-567A-4832-B4CB-1E6DFC319402}" type="presParOf" srcId="{594BF422-752C-42F3-A230-3D0E6AE9A886}" destId="{EC37843F-14A6-4E20-B7AE-2B086A8F5F45}" srcOrd="2" destOrd="0" presId="urn:microsoft.com/office/officeart/2016/7/layout/AccentHomeChevronProcess"/>
    <dgm:cxn modelId="{C5817DFE-CB04-453F-95F8-84DDDE4227B8}" type="presParOf" srcId="{EC37843F-14A6-4E20-B7AE-2B086A8F5F45}" destId="{E41E7729-FD3F-426D-804C-45BD60BD762D}" srcOrd="0" destOrd="0" presId="urn:microsoft.com/office/officeart/2016/7/layout/AccentHomeChevronProcess"/>
    <dgm:cxn modelId="{7EA7D316-B223-430C-916A-624B4ABA39EB}" type="presParOf" srcId="{EC37843F-14A6-4E20-B7AE-2B086A8F5F45}" destId="{6C46E586-0364-4C52-98F9-74A7ACD803D1}" srcOrd="1" destOrd="0" presId="urn:microsoft.com/office/officeart/2016/7/layout/AccentHomeChevronProcess"/>
    <dgm:cxn modelId="{C8B55656-6A15-4554-AAF9-AD7CC6D3A0D0}" type="presParOf" srcId="{EC37843F-14A6-4E20-B7AE-2B086A8F5F45}" destId="{5E07F9E4-149C-4A89-848F-4ABDD305F0C5}" srcOrd="2" destOrd="0" presId="urn:microsoft.com/office/officeart/2016/7/layout/AccentHomeChevronProcess"/>
    <dgm:cxn modelId="{C8687BD4-A4E0-4189-986A-5D95587E4F56}" type="presParOf" srcId="{EC37843F-14A6-4E20-B7AE-2B086A8F5F45}" destId="{2928FCAD-BE3F-45AC-93A5-FD98F8A50E00}" srcOrd="3" destOrd="0" presId="urn:microsoft.com/office/officeart/2016/7/layout/AccentHomeChevronProcess"/>
    <dgm:cxn modelId="{9E429B08-C8A6-48AA-9DCA-B7FEC13C4EC3}" type="presParOf" srcId="{594BF422-752C-42F3-A230-3D0E6AE9A886}" destId="{C2DF8D93-19C7-4E07-BCAF-9FAAB62C8CF2}" srcOrd="3" destOrd="0" presId="urn:microsoft.com/office/officeart/2016/7/layout/AccentHomeChevronProcess"/>
    <dgm:cxn modelId="{EBDAE88F-6104-43C9-9B34-978A798966FB}" type="presParOf" srcId="{594BF422-752C-42F3-A230-3D0E6AE9A886}" destId="{86E313B1-36D3-44D7-907E-22A08CB8E9CC}" srcOrd="4" destOrd="0" presId="urn:microsoft.com/office/officeart/2016/7/layout/AccentHomeChevronProcess"/>
    <dgm:cxn modelId="{9E559CA6-CCD8-44F9-9D91-BA1627487B0D}" type="presParOf" srcId="{86E313B1-36D3-44D7-907E-22A08CB8E9CC}" destId="{473F2067-7126-4D56-A328-5A8CFD3D8D52}" srcOrd="0" destOrd="0" presId="urn:microsoft.com/office/officeart/2016/7/layout/AccentHomeChevronProcess"/>
    <dgm:cxn modelId="{8162EAEA-A866-4F92-B9F0-10744250209A}" type="presParOf" srcId="{86E313B1-36D3-44D7-907E-22A08CB8E9CC}" destId="{7A0B5EFC-88FB-4ED5-994F-D5F6584C2293}" srcOrd="1" destOrd="0" presId="urn:microsoft.com/office/officeart/2016/7/layout/AccentHomeChevronProcess"/>
    <dgm:cxn modelId="{F89E2DA1-1F89-4103-958D-4C3C75ADDC29}" type="presParOf" srcId="{86E313B1-36D3-44D7-907E-22A08CB8E9CC}" destId="{FD7B29F2-0D66-4B4B-BC8A-82DA23575305}" srcOrd="2" destOrd="0" presId="urn:microsoft.com/office/officeart/2016/7/layout/AccentHomeChevronProcess"/>
    <dgm:cxn modelId="{D20E64C6-14C3-4DD4-B920-56D82FEE5C3D}" type="presParOf" srcId="{86E313B1-36D3-44D7-907E-22A08CB8E9CC}" destId="{BABAA172-7B81-4C6B-BCF2-4572322515C5}" srcOrd="3" destOrd="0" presId="urn:microsoft.com/office/officeart/2016/7/layout/AccentHomeChevronProcess"/>
    <dgm:cxn modelId="{E4BBFEFB-5D8E-4AD9-84A8-3B89CA47A51D}" type="presParOf" srcId="{594BF422-752C-42F3-A230-3D0E6AE9A886}" destId="{0B65942F-B336-42B6-A72B-DA6B6B07B79B}" srcOrd="5" destOrd="0" presId="urn:microsoft.com/office/officeart/2016/7/layout/AccentHomeChevronProcess"/>
    <dgm:cxn modelId="{9E903F4B-7026-4379-9D80-E126B27A88B2}" type="presParOf" srcId="{594BF422-752C-42F3-A230-3D0E6AE9A886}" destId="{FED6AE16-F83B-43CC-BF3A-03E7A46EC7B7}" srcOrd="6" destOrd="0" presId="urn:microsoft.com/office/officeart/2016/7/layout/AccentHomeChevronProcess"/>
    <dgm:cxn modelId="{58A4D29D-A31F-4190-AB25-C851475F2024}" type="presParOf" srcId="{FED6AE16-F83B-43CC-BF3A-03E7A46EC7B7}" destId="{67D9752D-5057-44FD-B448-0DA9D210014E}" srcOrd="0" destOrd="0" presId="urn:microsoft.com/office/officeart/2016/7/layout/AccentHomeChevronProcess"/>
    <dgm:cxn modelId="{42979C7C-3589-47C8-BB4D-41A5D8690F6C}" type="presParOf" srcId="{FED6AE16-F83B-43CC-BF3A-03E7A46EC7B7}" destId="{43E137AD-2D8E-42A6-82D3-2A138C80CCA4}" srcOrd="1" destOrd="0" presId="urn:microsoft.com/office/officeart/2016/7/layout/AccentHomeChevronProcess"/>
    <dgm:cxn modelId="{1C6FAF42-9312-42C9-AE30-447805E02944}" type="presParOf" srcId="{FED6AE16-F83B-43CC-BF3A-03E7A46EC7B7}" destId="{285B931D-5DEA-49F4-9830-F66E29861B08}" srcOrd="2" destOrd="0" presId="urn:microsoft.com/office/officeart/2016/7/layout/AccentHomeChevronProcess"/>
    <dgm:cxn modelId="{6E151C0E-A945-4C02-8FF0-327F670398B6}" type="presParOf" srcId="{FED6AE16-F83B-43CC-BF3A-03E7A46EC7B7}" destId="{461B5D4D-E0D7-4410-B4B8-D1E476E977A3}" srcOrd="3" destOrd="0" presId="urn:microsoft.com/office/officeart/2016/7/layout/AccentHomeChevronProcess"/>
    <dgm:cxn modelId="{DE80B5C8-E9CB-440C-B320-AFF523E8409F}" type="presParOf" srcId="{594BF422-752C-42F3-A230-3D0E6AE9A886}" destId="{C1A5CB3A-FB62-4A7D-9B06-89E46A36BB84}" srcOrd="7" destOrd="0" presId="urn:microsoft.com/office/officeart/2016/7/layout/AccentHomeChevronProcess"/>
    <dgm:cxn modelId="{FABF2BD8-E8C6-41C4-ACF6-481712063ED4}" type="presParOf" srcId="{594BF422-752C-42F3-A230-3D0E6AE9A886}" destId="{41386031-2E43-4A14-BC89-3B23271389B7}" srcOrd="8" destOrd="0" presId="urn:microsoft.com/office/officeart/2016/7/layout/AccentHomeChevronProcess"/>
    <dgm:cxn modelId="{CEDDDE84-CCE5-463B-B9E8-DE2EB4ECE2A3}" type="presParOf" srcId="{41386031-2E43-4A14-BC89-3B23271389B7}" destId="{E929BB33-109D-44C0-82CA-031B393E0B8B}" srcOrd="0" destOrd="0" presId="urn:microsoft.com/office/officeart/2016/7/layout/AccentHomeChevronProcess"/>
    <dgm:cxn modelId="{7F3B5434-918D-407A-823F-1ADEC58BE704}" type="presParOf" srcId="{41386031-2E43-4A14-BC89-3B23271389B7}" destId="{76DF1867-CEEA-418D-89E8-3F579207B88C}" srcOrd="1" destOrd="0" presId="urn:microsoft.com/office/officeart/2016/7/layout/AccentHomeChevronProcess"/>
    <dgm:cxn modelId="{E3792B53-FC5C-42BF-B192-C9DE2E25848F}" type="presParOf" srcId="{41386031-2E43-4A14-BC89-3B23271389B7}" destId="{134D638A-EE43-4A34-925A-B546D1034C5A}" srcOrd="2" destOrd="0" presId="urn:microsoft.com/office/officeart/2016/7/layout/AccentHomeChevronProcess"/>
    <dgm:cxn modelId="{C6504CD5-019F-4F80-A309-77EB7CC7F8DB}" type="presParOf" srcId="{41386031-2E43-4A14-BC89-3B23271389B7}" destId="{E17DA4BD-6F19-4F01-8C51-71769787DB21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1122498" y="2203053"/>
          <a:ext cx="2426571" cy="17741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79" y="3505047"/>
          <a:ext cx="2217687" cy="808857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Univers"/>
            </a:rPr>
            <a:t>Dataset</a:t>
          </a:r>
          <a:endParaRPr lang="en-US" sz="1400" kern="1200"/>
        </a:p>
      </dsp:txBody>
      <dsp:txXfrm>
        <a:off x="2079" y="3505047"/>
        <a:ext cx="2116580" cy="808857"/>
      </dsp:txXfrm>
    </dsp:sp>
    <dsp:sp modelId="{810D7AA7-A541-4507-BE7F-36CCF210089F}">
      <dsp:nvSpPr>
        <dsp:cNvPr id="0" name=""/>
        <dsp:cNvSpPr/>
      </dsp:nvSpPr>
      <dsp:spPr>
        <a:xfrm>
          <a:off x="179494" y="1184925"/>
          <a:ext cx="1800762" cy="2213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>
              <a:latin typeface="Univers"/>
            </a:rPr>
            <a:t>Obtain accurate weather</a:t>
          </a:r>
          <a:r>
            <a:rPr lang="en-US" sz="1200" kern="1200">
              <a:latin typeface="Univers"/>
            </a:rPr>
            <a:t> datasets, directly from the IMD using the Data Supply initiative provided for students upon submitting the undertaking signed by the Head of Department.</a:t>
          </a:r>
          <a:endParaRPr lang="en-US" sz="1200" kern="1200"/>
        </a:p>
      </dsp:txBody>
      <dsp:txXfrm>
        <a:off x="179494" y="1184925"/>
        <a:ext cx="1800762" cy="2213672"/>
      </dsp:txXfrm>
    </dsp:sp>
    <dsp:sp modelId="{E41E7729-FD3F-426D-804C-45BD60BD762D}">
      <dsp:nvSpPr>
        <dsp:cNvPr id="0" name=""/>
        <dsp:cNvSpPr/>
      </dsp:nvSpPr>
      <dsp:spPr>
        <a:xfrm rot="5400000">
          <a:off x="984305" y="2203053"/>
          <a:ext cx="2426571" cy="17741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108883" y="3505047"/>
          <a:ext cx="2217687" cy="808857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Univers"/>
            </a:rPr>
            <a:t>Code the ML algorithm</a:t>
          </a:r>
          <a:endParaRPr lang="en-US" sz="1400" kern="1200"/>
        </a:p>
      </dsp:txBody>
      <dsp:txXfrm>
        <a:off x="2311097" y="3505047"/>
        <a:ext cx="1813259" cy="808857"/>
      </dsp:txXfrm>
    </dsp:sp>
    <dsp:sp modelId="{5E07F9E4-149C-4A89-848F-4ABDD305F0C5}">
      <dsp:nvSpPr>
        <dsp:cNvPr id="0" name=""/>
        <dsp:cNvSpPr/>
      </dsp:nvSpPr>
      <dsp:spPr>
        <a:xfrm>
          <a:off x="2286298" y="1184925"/>
          <a:ext cx="1800762" cy="2213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Univers"/>
            </a:rPr>
            <a:t>Decided approach  mentioned in the previous slide will be followed, and the ML algorithm will be coded accordingly. Cloud services need to be discussed.</a:t>
          </a:r>
          <a:endParaRPr lang="en-US" sz="1200" kern="1200"/>
        </a:p>
      </dsp:txBody>
      <dsp:txXfrm>
        <a:off x="2286298" y="1184925"/>
        <a:ext cx="1800762" cy="2213672"/>
      </dsp:txXfrm>
    </dsp:sp>
    <dsp:sp modelId="{473F2067-7126-4D56-A328-5A8CFD3D8D52}">
      <dsp:nvSpPr>
        <dsp:cNvPr id="0" name=""/>
        <dsp:cNvSpPr/>
      </dsp:nvSpPr>
      <dsp:spPr>
        <a:xfrm rot="5400000">
          <a:off x="3091108" y="2203053"/>
          <a:ext cx="2426571" cy="17741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215686" y="3505047"/>
          <a:ext cx="2217687" cy="808857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Univers"/>
            </a:rPr>
            <a:t>Train the model</a:t>
          </a:r>
          <a:endParaRPr lang="en-US" sz="1400" kern="1200"/>
        </a:p>
      </dsp:txBody>
      <dsp:txXfrm>
        <a:off x="4417900" y="3505047"/>
        <a:ext cx="1813259" cy="808857"/>
      </dsp:txXfrm>
    </dsp:sp>
    <dsp:sp modelId="{FD7B29F2-0D66-4B4B-BC8A-82DA23575305}">
      <dsp:nvSpPr>
        <dsp:cNvPr id="0" name=""/>
        <dsp:cNvSpPr/>
      </dsp:nvSpPr>
      <dsp:spPr>
        <a:xfrm>
          <a:off x="4393101" y="1184925"/>
          <a:ext cx="1800762" cy="2213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>
              <a:latin typeface="Univers"/>
            </a:rPr>
            <a:t>Upon</a:t>
          </a:r>
          <a:r>
            <a:rPr lang="en-US" sz="1200" i="0" kern="1200">
              <a:latin typeface="Univers"/>
            </a:rPr>
            <a:t> achieving an error-free code, we train it on 80% of available data. </a:t>
          </a:r>
          <a:endParaRPr lang="en-US" sz="1200" kern="1200">
            <a:latin typeface="Univers"/>
          </a:endParaRPr>
        </a:p>
      </dsp:txBody>
      <dsp:txXfrm>
        <a:off x="4393101" y="1184925"/>
        <a:ext cx="1800762" cy="2213672"/>
      </dsp:txXfrm>
    </dsp:sp>
    <dsp:sp modelId="{67D9752D-5057-44FD-B448-0DA9D210014E}">
      <dsp:nvSpPr>
        <dsp:cNvPr id="0" name=""/>
        <dsp:cNvSpPr/>
      </dsp:nvSpPr>
      <dsp:spPr>
        <a:xfrm rot="5400000">
          <a:off x="5197911" y="2203053"/>
          <a:ext cx="2426571" cy="17741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137AD-2D8E-42A6-82D3-2A138C80CCA4}">
      <dsp:nvSpPr>
        <dsp:cNvPr id="0" name=""/>
        <dsp:cNvSpPr/>
      </dsp:nvSpPr>
      <dsp:spPr>
        <a:xfrm>
          <a:off x="6322489" y="3505047"/>
          <a:ext cx="2217687" cy="808857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Univers"/>
            </a:rPr>
            <a:t>Test the model</a:t>
          </a:r>
          <a:endParaRPr lang="en-GB" sz="1400" kern="1200"/>
        </a:p>
      </dsp:txBody>
      <dsp:txXfrm>
        <a:off x="6524703" y="3505047"/>
        <a:ext cx="1813259" cy="808857"/>
      </dsp:txXfrm>
    </dsp:sp>
    <dsp:sp modelId="{285B931D-5DEA-49F4-9830-F66E29861B08}">
      <dsp:nvSpPr>
        <dsp:cNvPr id="0" name=""/>
        <dsp:cNvSpPr/>
      </dsp:nvSpPr>
      <dsp:spPr>
        <a:xfrm>
          <a:off x="6499904" y="1184925"/>
          <a:ext cx="1800762" cy="2213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rgbClr val="000000"/>
              </a:solidFill>
              <a:latin typeface="Calibri"/>
              <a:cs typeface="Calibri"/>
            </a:rPr>
            <a:t>The device for the training and consecutive testing (20% of available data) needs to discussed. Weather API will be used to get inputs for future 3 consecutive days for prediction.</a:t>
          </a:r>
        </a:p>
      </dsp:txBody>
      <dsp:txXfrm>
        <a:off x="6499904" y="1184925"/>
        <a:ext cx="1800762" cy="2213672"/>
      </dsp:txXfrm>
    </dsp:sp>
    <dsp:sp modelId="{E929BB33-109D-44C0-82CA-031B393E0B8B}">
      <dsp:nvSpPr>
        <dsp:cNvPr id="0" name=""/>
        <dsp:cNvSpPr/>
      </dsp:nvSpPr>
      <dsp:spPr>
        <a:xfrm rot="5400000">
          <a:off x="7304714" y="2203053"/>
          <a:ext cx="2426571" cy="177415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F1867-CEEA-418D-89E8-3F579207B88C}">
      <dsp:nvSpPr>
        <dsp:cNvPr id="0" name=""/>
        <dsp:cNvSpPr/>
      </dsp:nvSpPr>
      <dsp:spPr>
        <a:xfrm>
          <a:off x="8429292" y="3505047"/>
          <a:ext cx="2217687" cy="808857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Univers"/>
            </a:rPr>
            <a:t>Send alerts to the mobile application</a:t>
          </a:r>
          <a:endParaRPr lang="en-US" sz="1400" kern="1200"/>
        </a:p>
      </dsp:txBody>
      <dsp:txXfrm>
        <a:off x="8631506" y="3505047"/>
        <a:ext cx="1813259" cy="808857"/>
      </dsp:txXfrm>
    </dsp:sp>
    <dsp:sp modelId="{134D638A-EE43-4A34-925A-B546D1034C5A}">
      <dsp:nvSpPr>
        <dsp:cNvPr id="0" name=""/>
        <dsp:cNvSpPr/>
      </dsp:nvSpPr>
      <dsp:spPr>
        <a:xfrm>
          <a:off x="8606707" y="1184925"/>
          <a:ext cx="1800762" cy="1808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Univers"/>
            </a:rPr>
            <a:t>Upon predicting future weather conditions, based on trained data, the prediction of network degradation will be sent as an alert to the user's device, providing the predicted date.</a:t>
          </a:r>
          <a:endParaRPr lang="en-US" sz="1200" kern="1200"/>
        </a:p>
      </dsp:txBody>
      <dsp:txXfrm>
        <a:off x="8606707" y="1184925"/>
        <a:ext cx="1800762" cy="1808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730DE-0120-46E6-8D3A-600D766F15D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3382-22FC-496B-AEE9-278F3734E2B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8E7F-4AC4-4AE1-9CDB-DE61BFDA66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E82A-0F3A-4A95-B364-F76F0A49375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32504-F5A4-48F8-B4E9-260A94B9BDA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6">
            <a:extLst>
              <a:ext uri="{FF2B5EF4-FFF2-40B4-BE49-F238E27FC236}">
                <a16:creationId xmlns:a16="http://schemas.microsoft.com/office/drawing/2014/main" id="{5899A11A-FB87-441D-8F10-20485D20E77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4" name="Footer Placeholder 7">
            <a:extLst>
              <a:ext uri="{FF2B5EF4-FFF2-40B4-BE49-F238E27FC236}">
                <a16:creationId xmlns:a16="http://schemas.microsoft.com/office/drawing/2014/main" id="{58BCD522-5AD9-4F60-813E-CB3B6AEAB6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id="{AE30A9EF-2135-43EE-8E37-70C7EE1BCA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5D6AF-D6A0-4AA6-9810-97D9EBF6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8575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DE1C-B9B3-43A2-ADC2-A1E16556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333A7-2FA8-4CD0-8D5D-EE98B3E3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77BB9-EBFF-47D8-BB86-67C309ACB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CC749-7E8D-4AF0-B13E-80DDB47E2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25ADF-BF1A-41A4-8F03-96470F6D079B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25E53-C87A-4194-B265-1AC2B8E754D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6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8DA8-8512-47B3-8251-03433D6EA25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tisfyingretirement.blogspot.c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7365440_A_Dilated_Convolution_Network_Based_LSTM_Model_for_Multi-step_Prediction_of_Chaotic_Time-serie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github.com/m-dml/L96sim/blob/master/inference.ipynb" TargetMode="External"/><Relationship Id="rId5" Type="http://schemas.openxmlformats.org/officeDocument/2006/relationships/hyperlink" Target="https://github.com/djgagne/lorenz_gan/blob/master/README.md" TargetMode="External"/><Relationship Id="rId4" Type="http://schemas.openxmlformats.org/officeDocument/2006/relationships/hyperlink" Target="https://github.com/jaketimothy/timeseries-forecasting/blob/master/LICENS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018" y="185850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 kern="1200" cap="all" baseline="0">
                <a:latin typeface="+mj-lt"/>
                <a:ea typeface="+mj-ea"/>
                <a:cs typeface="+mj-cs"/>
              </a:rPr>
              <a:t>Prediction of Network Deterioration using ML Prediction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018" y="4494312"/>
            <a:ext cx="4076458" cy="99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kern="1200">
                <a:latin typeface="+mn-lt"/>
                <a:ea typeface="+mn-ea"/>
                <a:cs typeface="+mn-cs"/>
              </a:rPr>
              <a:t>Boppana Rhea Ramanamurthy(20BCE7389)</a:t>
            </a:r>
          </a:p>
          <a:p>
            <a:r>
              <a:rPr lang="en-US" sz="1300" kern="1200">
                <a:latin typeface="+mn-lt"/>
                <a:ea typeface="+mn-ea"/>
                <a:cs typeface="+mn-cs"/>
              </a:rPr>
              <a:t>Rithy </a:t>
            </a:r>
            <a:r>
              <a:rPr lang="en-US" sz="1300"/>
              <a:t>Raichel</a:t>
            </a:r>
            <a:r>
              <a:rPr lang="en-US" sz="1300" kern="1200">
                <a:latin typeface="+mn-lt"/>
                <a:ea typeface="+mn-ea"/>
                <a:cs typeface="+mn-cs"/>
              </a:rPr>
              <a:t> Soj(20BCN7026)</a:t>
            </a:r>
            <a:endParaRPr lang="en-US" sz="1300" kern="1200">
              <a:latin typeface="+mn-lt"/>
            </a:endParaRPr>
          </a:p>
          <a:p>
            <a:r>
              <a:rPr lang="en-US" sz="1300" kern="1200">
                <a:latin typeface="+mn-lt"/>
                <a:ea typeface="+mn-ea"/>
                <a:cs typeface="+mn-cs"/>
              </a:rPr>
              <a:t>Twinkle Kumari(20BCN7023)</a:t>
            </a:r>
            <a:endParaRPr lang="en-US" sz="1300" kern="1200">
              <a:latin typeface="+mn-lt"/>
            </a:endParaRPr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1256" b="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4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C0BF45-15E1-628A-5B03-B1D27047F2A7}"/>
              </a:ext>
            </a:extLst>
          </p:cNvPr>
          <p:cNvSpPr txBox="1"/>
          <p:nvPr/>
        </p:nvSpPr>
        <p:spPr>
          <a:xfrm>
            <a:off x="9460162" y="6657945"/>
            <a:ext cx="273183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>
                <a:latin typeface="Courier New"/>
                <a:cs typeface="Courier New"/>
              </a:rPr>
              <a:t>Progress so far…</a:t>
            </a:r>
            <a:endParaRPr lang="en-US"/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59524"/>
            <a:ext cx="4986955" cy="6366620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600">
                <a:latin typeface="Courier New"/>
                <a:ea typeface="+mn-lt"/>
                <a:cs typeface="+mn-lt"/>
              </a:rPr>
              <a:t>We decided to use the same ML-algorithm as the researchers in the base paper equipped to conduct their research, the </a:t>
            </a:r>
            <a:r>
              <a:rPr lang="en-US" sz="2600" b="1">
                <a:latin typeface="Courier New"/>
                <a:ea typeface="+mn-lt"/>
                <a:cs typeface="+mn-lt"/>
              </a:rPr>
              <a:t>Long-Short Term Memory (LSTM)</a:t>
            </a:r>
            <a:r>
              <a:rPr lang="en-US" sz="2600">
                <a:latin typeface="Courier New"/>
                <a:ea typeface="+mn-lt"/>
                <a:cs typeface="+mn-lt"/>
              </a:rPr>
              <a:t> . It has been proven that dilated convolutions can be applied successfully to forecast time series of limited length.</a:t>
            </a:r>
            <a:endParaRPr lang="en-US" sz="2600">
              <a:latin typeface="Courier New"/>
              <a:cs typeface="Courier New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600">
              <a:latin typeface="Courier New"/>
              <a:cs typeface="Arial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600">
              <a:latin typeface="Courier New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sz="2600">
                <a:latin typeface="Courier New"/>
                <a:cs typeface="Arial"/>
              </a:rPr>
              <a:t>  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2600">
              <a:latin typeface="Courier New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600">
                <a:latin typeface="Courier New"/>
                <a:ea typeface="+mn-lt"/>
                <a:cs typeface="+mn-lt"/>
              </a:rPr>
              <a:t>To compare the results, we can make the use of the Dilated Convolutional-LSTM (DC-LSTM) ML-Algorithm to prepare the results.</a:t>
            </a:r>
            <a:endParaRPr lang="en-US" sz="2600">
              <a:latin typeface="Courier New"/>
              <a:cs typeface="Courier New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600">
                <a:latin typeface="Courier New"/>
                <a:cs typeface="Arial"/>
              </a:rPr>
              <a:t>The Lorenz 96 system model using the MATLAB, which can be used for heavy weather simulation and data capturing.</a:t>
            </a:r>
            <a:endParaRPr lang="en-US" sz="260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br>
              <a:rPr lang="en-US"/>
            </a:b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71D8-7F53-435E-8E05-EEF9FB71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301B0F-420C-022B-430A-F86AB53FB419}"/>
              </a:ext>
            </a:extLst>
          </p:cNvPr>
          <p:cNvSpPr/>
          <p:nvPr/>
        </p:nvSpPr>
        <p:spPr>
          <a:xfrm>
            <a:off x="6204271" y="1956294"/>
            <a:ext cx="4808112" cy="122349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 “...an improved LSTM, which is called MSM-LSTM, has shown good performance on the forecasting of typical chaotic time series obtained from the Lorenz system and the Kuramoto–</a:t>
            </a:r>
            <a:r>
              <a:rPr lang="en-US" sz="1400" err="1">
                <a:solidFill>
                  <a:srgbClr val="000000"/>
                </a:solidFill>
                <a:latin typeface="Courier New"/>
                <a:cs typeface="Courier New"/>
              </a:rPr>
              <a:t>Sivashinsky</a:t>
            </a:r>
            <a:r>
              <a:rPr lang="en-US" sz="1400">
                <a:solidFill>
                  <a:srgbClr val="000000"/>
                </a:solidFill>
                <a:latin typeface="Courier New"/>
                <a:cs typeface="Courier New"/>
              </a:rPr>
              <a:t> equation…”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7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E3E26E-714B-4B44-A67B-0189BC6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Citation and References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HD wallpaper: A Network of People - Business People - Abstract ...">
            <a:extLst>
              <a:ext uri="{FF2B5EF4-FFF2-40B4-BE49-F238E27FC236}">
                <a16:creationId xmlns:a16="http://schemas.microsoft.com/office/drawing/2014/main" id="{51B3F075-2235-46AD-AC06-C2FE0E89D6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337" r="19912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7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6526616-F706-4249-9A7C-EA3985ED97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8447" y="2851298"/>
            <a:ext cx="4689363" cy="3450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u="sng">
                <a:latin typeface="Arial"/>
                <a:ea typeface="+mn-lt"/>
                <a:cs typeface="Arial"/>
              </a:rPr>
              <a:t>Citation:</a:t>
            </a:r>
            <a:endParaRPr lang="en-US" u="sng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300">
                <a:solidFill>
                  <a:srgbClr val="0097A7"/>
                </a:solidFill>
                <a:latin typeface="Courier New"/>
                <a:ea typeface="+mn-lt"/>
                <a:cs typeface="Courier New"/>
                <a:hlinkClick r:id="rId3"/>
              </a:rPr>
              <a:t>https://www.researchgate.net/publication/337365440_A_Dilated_Convolution_Network_Based_LSTM_Model_for_Multi-step_Prediction_of_Chaotic_Time-series</a:t>
            </a:r>
            <a:r>
              <a:rPr lang="en-US" sz="1300">
                <a:latin typeface="Courier New"/>
                <a:ea typeface="+mn-lt"/>
                <a:cs typeface="Courier New"/>
              </a:rPr>
              <a:t> </a:t>
            </a:r>
            <a:endParaRPr lang="en-US" sz="2000">
              <a:ea typeface="+mn-lt"/>
              <a:cs typeface="Courier New"/>
            </a:endParaRPr>
          </a:p>
          <a:p>
            <a:r>
              <a:rPr lang="en-US">
                <a:ea typeface="+mn-lt"/>
                <a:cs typeface="+mn-lt"/>
              </a:rPr>
              <a:t>      </a:t>
            </a:r>
            <a:r>
              <a:rPr lang="en-US" u="sng">
                <a:ea typeface="+mn-lt"/>
                <a:cs typeface="+mn-lt"/>
              </a:rPr>
              <a:t>Open source codes for reference:</a:t>
            </a:r>
            <a:r>
              <a:rPr lang="en-US" sz="2000" u="sng">
                <a:latin typeface="Courier New"/>
                <a:cs typeface="Courier New"/>
              </a:rPr>
              <a:t> </a:t>
            </a:r>
            <a:endParaRPr lang="en-US" sz="2000" u="sng">
              <a:latin typeface="Univers"/>
              <a:cs typeface="Courier New"/>
            </a:endParaRPr>
          </a:p>
          <a:p>
            <a:r>
              <a:rPr lang="en-US" sz="1400">
                <a:solidFill>
                  <a:srgbClr val="0097A7"/>
                </a:solidFill>
                <a:latin typeface="Courier New"/>
                <a:cs typeface="Courier New"/>
                <a:hlinkClick r:id="rId4"/>
              </a:rPr>
              <a:t>https://github.com/jaketimothy/timeseries-forecasting/blob/master/LICENSE</a:t>
            </a:r>
            <a:endParaRPr lang="en-US"/>
          </a:p>
          <a:p>
            <a:r>
              <a:rPr lang="en-US" sz="1400">
                <a:solidFill>
                  <a:srgbClr val="0097A7"/>
                </a:solidFill>
                <a:latin typeface="Courier New"/>
                <a:cs typeface="Courier New"/>
                <a:hlinkClick r:id="rId5"/>
              </a:rPr>
              <a:t>https://github.com/djgagne/lorenz_gan/blob/master/README.md</a:t>
            </a:r>
            <a:endParaRPr lang="en-US"/>
          </a:p>
          <a:p>
            <a:r>
              <a:rPr lang="en-US" sz="1400">
                <a:solidFill>
                  <a:srgbClr val="0097A7"/>
                </a:solidFill>
                <a:latin typeface="Courier New"/>
                <a:cs typeface="Courier New"/>
                <a:hlinkClick r:id="rId6"/>
              </a:rPr>
              <a:t>https://github.com/m-dml/L96sim/blob/master/inference.ipynb</a:t>
            </a:r>
            <a:endParaRPr lang="en-US"/>
          </a:p>
          <a:p>
            <a:endParaRPr lang="en-US"/>
          </a:p>
        </p:txBody>
      </p:sp>
      <p:sp>
        <p:nvSpPr>
          <p:cNvPr id="31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E0C56-F728-48E3-899F-638D9647234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33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0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28" y="450984"/>
            <a:ext cx="6780727" cy="1336295"/>
          </a:xfrm>
        </p:spPr>
        <p:txBody>
          <a:bodyPr>
            <a:normAutofit/>
          </a:bodyPr>
          <a:lstStyle/>
          <a:p>
            <a:r>
              <a:rPr lang="en-US"/>
              <a:t>Timeline</a:t>
            </a:r>
          </a:p>
        </p:txBody>
      </p:sp>
      <p:graphicFrame>
        <p:nvGraphicFramePr>
          <p:cNvPr id="14" name="Content Placeholder 6" descr="Timeline graphic with arrows pointing to the right.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91104"/>
              </p:ext>
            </p:extLst>
          </p:nvPr>
        </p:nvGraphicFramePr>
        <p:xfrm>
          <a:off x="1219894" y="709456"/>
          <a:ext cx="10649060" cy="5392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27A0308-5E9B-49B9-8172-A9FCE07E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4" name="Graphic 133" descr="Isometric Drawing">
            <a:extLst>
              <a:ext uri="{FF2B5EF4-FFF2-40B4-BE49-F238E27FC236}">
                <a16:creationId xmlns:a16="http://schemas.microsoft.com/office/drawing/2014/main" id="{85347909-592B-882D-BE6D-15BF5C99F34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647" r="6647"/>
          <a:stretch/>
        </p:blipFill>
        <p:spPr>
          <a:xfrm>
            <a:off x="-3060" y="4883726"/>
            <a:ext cx="3254891" cy="21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13" name="Picture Placeholder 12" descr="snowman in snow desert free image | Peakpx">
            <a:extLst>
              <a:ext uri="{FF2B5EF4-FFF2-40B4-BE49-F238E27FC236}">
                <a16:creationId xmlns:a16="http://schemas.microsoft.com/office/drawing/2014/main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>
          <a:xfrm>
            <a:off x="7505636" y="2148870"/>
            <a:ext cx="1826029" cy="1466113"/>
          </a:xfrm>
        </p:spPr>
      </p:pic>
      <p:pic>
        <p:nvPicPr>
          <p:cNvPr id="16" name="Picture Placeholder 15" descr="backhoe loader working in construction site | Freestock videos">
            <a:extLst>
              <a:ext uri="{FF2B5EF4-FFF2-40B4-BE49-F238E27FC236}">
                <a16:creationId xmlns:a16="http://schemas.microsoft.com/office/drawing/2014/main" id="{0C8862CB-9A0A-41E5-8057-4B0244015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>
          <a:xfrm>
            <a:off x="9325160" y="129073"/>
            <a:ext cx="2866840" cy="2527374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24" name="Picture Placeholder 23" descr="Afterglow Sunset Sky · Free photo on Pixabay">
            <a:extLst>
              <a:ext uri="{FF2B5EF4-FFF2-40B4-BE49-F238E27FC236}">
                <a16:creationId xmlns:a16="http://schemas.microsoft.com/office/drawing/2014/main" id="{BD683070-0B23-4933-B600-3DFACAE556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/>
          <a:stretch/>
        </p:blipFill>
        <p:spPr>
          <a:xfrm>
            <a:off x="8508157" y="3617156"/>
            <a:ext cx="3683843" cy="3245837"/>
          </a:xfr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701E3E3-1EDC-4514-BE7A-4D0037F7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40FC791-DFC4-4331-9510-C1DC42A8D2F0}" type="slidenum">
              <a:rPr lang="en-US" dirty="0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580B19-6BDD-4CE4-B66E-A7A0D928F63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D3B2D6-6B1C-4F64-807F-0FF223861F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A5D3A3-379F-4885-9B8F-586D59BB1A84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_GradientVTI</Template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GradientVTI</vt:lpstr>
      <vt:lpstr>Prediction of Network Deterioration using ML Prediction Algorithm</vt:lpstr>
      <vt:lpstr>Progress so far…</vt:lpstr>
      <vt:lpstr>Citation and References</vt:lpstr>
      <vt:lpstr>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3</cp:revision>
  <dcterms:created xsi:type="dcterms:W3CDTF">2023-08-21T16:22:14Z</dcterms:created>
  <dcterms:modified xsi:type="dcterms:W3CDTF">2023-10-07T18:32:50Z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