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8uPC8BRrG0jerKHAnU6I8E3fQ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791492a5b0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791492a5b0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2791492a5b0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91492a5b0_1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791492a5b0_1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791492a5b0_1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91492a5b0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791492a5b0_1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2791492a5b0_1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791492a5b0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791492a5b0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791492a5b0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2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3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3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3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a:spLocks noGrp="1"/>
          </p:cNvSpPr>
          <p:nvPr>
            <p:ph type="pic" idx="2"/>
          </p:nvPr>
        </p:nvSpPr>
        <p:spPr>
          <a:xfrm>
            <a:off x="2589212" y="634965"/>
            <a:ext cx="8915400" cy="3854970"/>
          </a:xfrm>
          <a:prstGeom prst="rect">
            <a:avLst/>
          </a:prstGeom>
          <a:noFill/>
          <a:ln>
            <a:noFill/>
          </a:ln>
        </p:spPr>
      </p:sp>
      <p:sp>
        <p:nvSpPr>
          <p:cNvPr id="103" name="Google Shape;103;p3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8E5D6"/>
            </a:gs>
          </a:gsLst>
          <a:lin ang="5400000" scaled="0"/>
        </a:gra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1" y="228600"/>
            <a:ext cx="2851516" cy="6638628"/>
            <a:chOff x="2487613" y="285750"/>
            <a:chExt cx="2428875" cy="5654676"/>
          </a:xfrm>
        </p:grpSpPr>
        <p:sp>
          <p:nvSpPr>
            <p:cNvPr id="11" name="Google Shape;11;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5"/>
          <p:cNvGrpSpPr/>
          <p:nvPr/>
        </p:nvGrpSpPr>
        <p:grpSpPr>
          <a:xfrm>
            <a:off x="27221" y="157"/>
            <a:ext cx="2356674" cy="6853096"/>
            <a:chOff x="6627813" y="195610"/>
            <a:chExt cx="1952625" cy="5678141"/>
          </a:xfrm>
        </p:grpSpPr>
        <p:sp>
          <p:nvSpPr>
            <p:cNvPr id="24" name="Google Shape;24;p25"/>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49C00"/>
              </a:buClr>
              <a:buSzPts val="3600"/>
              <a:buFont typeface="Century Gothic"/>
              <a:buNone/>
              <a:defRPr sz="3600" b="0" i="0" u="none" strike="noStrike" cap="none">
                <a:solidFill>
                  <a:srgbClr val="F49C00"/>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avatpoint.com/java-tutoria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wikipedia.org/" TargetMode="External"/><Relationship Id="rId4" Type="http://schemas.openxmlformats.org/officeDocument/2006/relationships/hyperlink" Target="http://www.w3.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1504334" y="1248508"/>
            <a:ext cx="9773265"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49C00"/>
              </a:buClr>
              <a:buSzPts val="5400"/>
              <a:buFont typeface="Century Gothic"/>
              <a:buNone/>
            </a:pPr>
            <a:r>
              <a:rPr lang="en-IN" dirty="0"/>
              <a:t>Online Tiffin Ordering System</a:t>
            </a:r>
            <a:endParaRPr dirty="0"/>
          </a:p>
        </p:txBody>
      </p:sp>
      <p:sp>
        <p:nvSpPr>
          <p:cNvPr id="169" name="Google Shape;169;p1"/>
          <p:cNvSpPr txBox="1">
            <a:spLocks noGrp="1"/>
          </p:cNvSpPr>
          <p:nvPr>
            <p:ph type="subTitle" idx="1"/>
          </p:nvPr>
        </p:nvSpPr>
        <p:spPr>
          <a:xfrm>
            <a:off x="5815107" y="3511289"/>
            <a:ext cx="6376894" cy="33467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endParaRPr dirty="0"/>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r>
              <a:rPr lang="en-US" sz="2800" dirty="0">
                <a:solidFill>
                  <a:srgbClr val="0C0C0C"/>
                </a:solidFill>
                <a:latin typeface="Times New Roman"/>
                <a:ea typeface="Times New Roman"/>
                <a:cs typeface="Times New Roman"/>
                <a:sym typeface="Times New Roman"/>
              </a:rPr>
              <a:t>Presented By-</a:t>
            </a:r>
            <a:endParaRPr lang="en-US" dirty="0">
              <a:ea typeface="Times New Roman"/>
              <a:cs typeface="Times New Roman"/>
            </a:endParaRPr>
          </a:p>
          <a:p>
            <a:pPr marL="0" lvl="0" indent="0" algn="l"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	    </a:t>
            </a:r>
            <a:r>
              <a:rPr lang="en-US" sz="2800" dirty="0" err="1">
                <a:solidFill>
                  <a:srgbClr val="0C0C0C"/>
                </a:solidFill>
                <a:latin typeface="Times New Roman"/>
                <a:ea typeface="Times New Roman"/>
                <a:cs typeface="Times New Roman"/>
                <a:sym typeface="Times New Roman"/>
              </a:rPr>
              <a:t>Mrunali</a:t>
            </a:r>
            <a:r>
              <a:rPr lang="en-US" sz="2800" dirty="0">
                <a:solidFill>
                  <a:srgbClr val="0C0C0C"/>
                </a:solidFill>
                <a:latin typeface="Times New Roman"/>
                <a:ea typeface="Times New Roman"/>
                <a:cs typeface="Times New Roman"/>
                <a:sym typeface="Times New Roman"/>
              </a:rPr>
              <a:t> Madhav </a:t>
            </a:r>
            <a:r>
              <a:rPr lang="en-US" sz="2800" dirty="0" err="1">
                <a:solidFill>
                  <a:srgbClr val="0C0C0C"/>
                </a:solidFill>
                <a:latin typeface="Times New Roman"/>
                <a:ea typeface="Times New Roman"/>
                <a:cs typeface="Times New Roman"/>
                <a:sym typeface="Times New Roman"/>
              </a:rPr>
              <a:t>Dhote</a:t>
            </a:r>
            <a:r>
              <a:rPr lang="en-US" sz="2800" dirty="0">
                <a:solidFill>
                  <a:srgbClr val="0C0C0C"/>
                </a:solidFill>
                <a:latin typeface="Times New Roman"/>
                <a:ea typeface="Times New Roman"/>
                <a:cs typeface="Times New Roman"/>
                <a:sym typeface="Times New Roman"/>
              </a:rPr>
              <a:t>(239050)</a:t>
            </a:r>
            <a:endParaRPr dirty="0"/>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Twinkle Pramod </a:t>
            </a:r>
            <a:r>
              <a:rPr lang="en-US" sz="2800" dirty="0" err="1">
                <a:solidFill>
                  <a:srgbClr val="0C0C0C"/>
                </a:solidFill>
                <a:latin typeface="Times New Roman"/>
                <a:ea typeface="Times New Roman"/>
                <a:cs typeface="Times New Roman"/>
                <a:sym typeface="Times New Roman"/>
              </a:rPr>
              <a:t>Nemade</a:t>
            </a:r>
            <a:r>
              <a:rPr lang="en-US" sz="2800" dirty="0">
                <a:solidFill>
                  <a:srgbClr val="0C0C0C"/>
                </a:solidFill>
                <a:latin typeface="Times New Roman"/>
                <a:ea typeface="Times New Roman"/>
                <a:cs typeface="Times New Roman"/>
                <a:sym typeface="Times New Roman"/>
              </a:rPr>
              <a:t>(239107)</a:t>
            </a:r>
            <a:endParaRPr sz="2800" b="1" dirty="0">
              <a:solidFill>
                <a:srgbClr val="0C0C0C"/>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p:txBody>
      </p:sp>
      <p:pic>
        <p:nvPicPr>
          <p:cNvPr id="170" name="Google Shape;170;p1" descr="Institute for Advanced Computing and Software Development (IACSD) logo"/>
          <p:cNvPicPr preferRelativeResize="0"/>
          <p:nvPr/>
        </p:nvPicPr>
        <p:blipFill rotWithShape="1">
          <a:blip r:embed="rId3">
            <a:alphaModFix/>
          </a:blip>
          <a:srcRect/>
          <a:stretch/>
        </p:blipFill>
        <p:spPr>
          <a:xfrm>
            <a:off x="577606" y="196948"/>
            <a:ext cx="1905000" cy="1905000"/>
          </a:xfrm>
          <a:prstGeom prst="rect">
            <a:avLst/>
          </a:prstGeom>
          <a:noFill/>
          <a:ln>
            <a:noFill/>
          </a:ln>
        </p:spPr>
      </p:pic>
      <p:pic>
        <p:nvPicPr>
          <p:cNvPr id="171" name="Google Shape;171;p1"/>
          <p:cNvPicPr preferRelativeResize="0"/>
          <p:nvPr/>
        </p:nvPicPr>
        <p:blipFill rotWithShape="1">
          <a:blip r:embed="rId4">
            <a:alphaModFix/>
          </a:blip>
          <a:srcRect/>
          <a:stretch/>
        </p:blipFill>
        <p:spPr>
          <a:xfrm>
            <a:off x="8620123" y="390232"/>
            <a:ext cx="3436035" cy="1157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212582"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a:solidFill>
                  <a:srgbClr val="0C0C0C"/>
                </a:solidFill>
                <a:latin typeface="Times New Roman"/>
                <a:ea typeface="Times New Roman"/>
                <a:cs typeface="Times New Roman"/>
                <a:sym typeface="Times New Roman"/>
              </a:rPr>
              <a:t>DFD </a:t>
            </a:r>
            <a:br>
              <a:rPr lang="en-US" b="1">
                <a:solidFill>
                  <a:srgbClr val="0C0C0C"/>
                </a:solidFill>
                <a:latin typeface="Times New Roman"/>
                <a:ea typeface="Times New Roman"/>
                <a:cs typeface="Times New Roman"/>
                <a:sym typeface="Times New Roman"/>
              </a:rPr>
            </a:br>
            <a:r>
              <a:rPr lang="en-US" b="1">
                <a:solidFill>
                  <a:srgbClr val="0C0C0C"/>
                </a:solidFill>
                <a:latin typeface="Times New Roman"/>
                <a:ea typeface="Times New Roman"/>
                <a:cs typeface="Times New Roman"/>
                <a:sym typeface="Times New Roman"/>
              </a:rPr>
              <a:t>diagrams</a:t>
            </a:r>
            <a:endParaRPr b="1">
              <a:solidFill>
                <a:srgbClr val="0C0C0C"/>
              </a:solidFill>
              <a:latin typeface="Times New Roman"/>
              <a:ea typeface="Times New Roman"/>
              <a:cs typeface="Times New Roman"/>
              <a:sym typeface="Times New Roman"/>
            </a:endParaRPr>
          </a:p>
        </p:txBody>
      </p:sp>
      <p:sp>
        <p:nvSpPr>
          <p:cNvPr id="235" name="Google Shape;235;p14"/>
          <p:cNvSpPr txBox="1"/>
          <p:nvPr/>
        </p:nvSpPr>
        <p:spPr>
          <a:xfrm>
            <a:off x="3186625" y="2997200"/>
            <a:ext cx="1022400" cy="7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latin typeface="Century Gothic"/>
                <a:ea typeface="Century Gothic"/>
                <a:cs typeface="Century Gothic"/>
                <a:sym typeface="Century Gothic"/>
              </a:rPr>
              <a:t>Level 1:</a:t>
            </a:r>
            <a:endParaRPr sz="1700" b="1">
              <a:latin typeface="Century Gothic"/>
              <a:ea typeface="Century Gothic"/>
              <a:cs typeface="Century Gothic"/>
              <a:sym typeface="Century Gothic"/>
            </a:endParaRPr>
          </a:p>
        </p:txBody>
      </p:sp>
      <p:sp>
        <p:nvSpPr>
          <p:cNvPr id="236" name="Google Shape;236;p14"/>
          <p:cNvSpPr txBox="1"/>
          <p:nvPr/>
        </p:nvSpPr>
        <p:spPr>
          <a:xfrm>
            <a:off x="3186775" y="96850"/>
            <a:ext cx="10221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700" b="1">
                <a:solidFill>
                  <a:schemeClr val="dk1"/>
                </a:solidFill>
                <a:latin typeface="Century Gothic"/>
                <a:ea typeface="Century Gothic"/>
                <a:cs typeface="Century Gothic"/>
                <a:sym typeface="Century Gothic"/>
              </a:rPr>
              <a:t>Level 0:</a:t>
            </a:r>
            <a:endParaRPr>
              <a:latin typeface="Century Gothic"/>
              <a:ea typeface="Century Gothic"/>
              <a:cs typeface="Century Gothic"/>
              <a:sym typeface="Century Gothic"/>
            </a:endParaRPr>
          </a:p>
        </p:txBody>
      </p:sp>
      <p:pic>
        <p:nvPicPr>
          <p:cNvPr id="4" name="Picture 3">
            <a:extLst>
              <a:ext uri="{FF2B5EF4-FFF2-40B4-BE49-F238E27FC236}">
                <a16:creationId xmlns:a16="http://schemas.microsoft.com/office/drawing/2014/main" id="{48ABC334-64E1-07F1-8C8A-BD52510F2ADE}"/>
              </a:ext>
            </a:extLst>
          </p:cNvPr>
          <p:cNvPicPr>
            <a:picLocks noChangeAspect="1"/>
          </p:cNvPicPr>
          <p:nvPr/>
        </p:nvPicPr>
        <p:blipFill>
          <a:blip r:embed="rId3"/>
          <a:stretch>
            <a:fillRect/>
          </a:stretch>
        </p:blipFill>
        <p:spPr>
          <a:xfrm>
            <a:off x="3697825" y="640445"/>
            <a:ext cx="6942422" cy="2034716"/>
          </a:xfrm>
          <a:prstGeom prst="rect">
            <a:avLst/>
          </a:prstGeom>
        </p:spPr>
      </p:pic>
      <p:pic>
        <p:nvPicPr>
          <p:cNvPr id="6" name="Picture 5">
            <a:extLst>
              <a:ext uri="{FF2B5EF4-FFF2-40B4-BE49-F238E27FC236}">
                <a16:creationId xmlns:a16="http://schemas.microsoft.com/office/drawing/2014/main" id="{F39313F5-3FE1-DD13-F893-EFBF0FDFCDD6}"/>
              </a:ext>
            </a:extLst>
          </p:cNvPr>
          <p:cNvPicPr>
            <a:picLocks noChangeAspect="1"/>
          </p:cNvPicPr>
          <p:nvPr/>
        </p:nvPicPr>
        <p:blipFill>
          <a:blip r:embed="rId4"/>
          <a:stretch>
            <a:fillRect/>
          </a:stretch>
        </p:blipFill>
        <p:spPr>
          <a:xfrm>
            <a:off x="3697824" y="3429000"/>
            <a:ext cx="7796085"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791492a5b0_1_38"/>
          <p:cNvSpPr txBox="1">
            <a:spLocks noGrp="1"/>
          </p:cNvSpPr>
          <p:nvPr>
            <p:ph type="title"/>
          </p:nvPr>
        </p:nvSpPr>
        <p:spPr>
          <a:xfrm>
            <a:off x="231525" y="5953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b="1">
                <a:solidFill>
                  <a:schemeClr val="dk1"/>
                </a:solidFill>
              </a:rPr>
              <a:t>Sequence </a:t>
            </a:r>
            <a:endParaRPr b="1">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Diagram</a:t>
            </a:r>
            <a:endParaRPr/>
          </a:p>
        </p:txBody>
      </p:sp>
      <p:pic>
        <p:nvPicPr>
          <p:cNvPr id="2" name="Picture 1">
            <a:extLst>
              <a:ext uri="{FF2B5EF4-FFF2-40B4-BE49-F238E27FC236}">
                <a16:creationId xmlns:a16="http://schemas.microsoft.com/office/drawing/2014/main" id="{E7678641-416D-9292-9995-820B195BCF87}"/>
              </a:ext>
            </a:extLst>
          </p:cNvPr>
          <p:cNvPicPr>
            <a:picLocks noChangeAspect="1"/>
          </p:cNvPicPr>
          <p:nvPr/>
        </p:nvPicPr>
        <p:blipFill>
          <a:blip r:embed="rId3"/>
          <a:stretch>
            <a:fillRect/>
          </a:stretch>
        </p:blipFill>
        <p:spPr>
          <a:xfrm>
            <a:off x="2424112" y="728662"/>
            <a:ext cx="8470030" cy="59277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2791492a5b0_1_44"/>
          <p:cNvSpPr txBox="1">
            <a:spLocks noGrp="1"/>
          </p:cNvSpPr>
          <p:nvPr>
            <p:ph type="title"/>
          </p:nvPr>
        </p:nvSpPr>
        <p:spPr>
          <a:xfrm>
            <a:off x="221575" y="7938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b="1">
                <a:solidFill>
                  <a:schemeClr val="dk1"/>
                </a:solidFill>
              </a:rPr>
              <a:t>Class </a:t>
            </a:r>
            <a:endParaRPr b="1">
              <a:solidFill>
                <a:schemeClr val="dk1"/>
              </a:solidFill>
            </a:endParaRPr>
          </a:p>
          <a:p>
            <a:pPr marL="0" lvl="0" indent="0" algn="l" rtl="0">
              <a:spcBef>
                <a:spcPts val="0"/>
              </a:spcBef>
              <a:spcAft>
                <a:spcPts val="0"/>
              </a:spcAft>
              <a:buNone/>
            </a:pPr>
            <a:r>
              <a:rPr lang="en-US" b="1">
                <a:solidFill>
                  <a:schemeClr val="dk1"/>
                </a:solidFill>
              </a:rPr>
              <a:t>Diagram</a:t>
            </a:r>
            <a:endParaRPr b="1">
              <a:solidFill>
                <a:schemeClr val="dk1"/>
              </a:solidFill>
            </a:endParaRPr>
          </a:p>
        </p:txBody>
      </p:sp>
      <p:pic>
        <p:nvPicPr>
          <p:cNvPr id="4" name="Picture 3">
            <a:extLst>
              <a:ext uri="{FF2B5EF4-FFF2-40B4-BE49-F238E27FC236}">
                <a16:creationId xmlns:a16="http://schemas.microsoft.com/office/drawing/2014/main" id="{C4751DC1-0D47-F7CC-F656-6BB074FBA322}"/>
              </a:ext>
            </a:extLst>
          </p:cNvPr>
          <p:cNvPicPr>
            <a:picLocks noChangeAspect="1"/>
          </p:cNvPicPr>
          <p:nvPr/>
        </p:nvPicPr>
        <p:blipFill>
          <a:blip r:embed="rId3"/>
          <a:stretch>
            <a:fillRect/>
          </a:stretch>
        </p:blipFill>
        <p:spPr>
          <a:xfrm>
            <a:off x="2576052" y="871537"/>
            <a:ext cx="8013290" cy="56865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a:solidFill>
                  <a:schemeClr val="dk1"/>
                </a:solidFill>
                <a:latin typeface="Times New Roman"/>
                <a:ea typeface="Times New Roman"/>
                <a:cs typeface="Times New Roman"/>
                <a:sym typeface="Times New Roman"/>
              </a:rPr>
              <a:t>UI </a:t>
            </a: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a:solidFill>
                  <a:schemeClr val="dk1"/>
                </a:solidFill>
                <a:latin typeface="Times New Roman"/>
                <a:ea typeface="Times New Roman"/>
                <a:cs typeface="Times New Roman"/>
                <a:sym typeface="Times New Roman"/>
              </a:rPr>
              <a:t>Screen Shots</a:t>
            </a:r>
            <a:br>
              <a:rPr lang="en-US">
                <a:solidFill>
                  <a:srgbClr val="B43512"/>
                </a:solidFill>
              </a:rPr>
            </a:br>
            <a:endParaRPr b="1">
              <a:solidFill>
                <a:srgbClr val="B43512"/>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5B58122D-3B78-155E-8787-41AA8BE2DAE3}"/>
              </a:ext>
            </a:extLst>
          </p:cNvPr>
          <p:cNvPicPr>
            <a:picLocks noChangeAspect="1"/>
          </p:cNvPicPr>
          <p:nvPr/>
        </p:nvPicPr>
        <p:blipFill>
          <a:blip r:embed="rId3"/>
          <a:stretch>
            <a:fillRect/>
          </a:stretch>
        </p:blipFill>
        <p:spPr>
          <a:xfrm>
            <a:off x="1799302" y="1258528"/>
            <a:ext cx="9576621" cy="52209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 name="Picture 1">
            <a:extLst>
              <a:ext uri="{FF2B5EF4-FFF2-40B4-BE49-F238E27FC236}">
                <a16:creationId xmlns:a16="http://schemas.microsoft.com/office/drawing/2014/main" id="{9236F223-0CE7-29DE-8174-49B2121B173F}"/>
              </a:ext>
            </a:extLst>
          </p:cNvPr>
          <p:cNvPicPr>
            <a:picLocks noChangeAspect="1"/>
          </p:cNvPicPr>
          <p:nvPr/>
        </p:nvPicPr>
        <p:blipFill>
          <a:blip r:embed="rId3"/>
          <a:stretch>
            <a:fillRect/>
          </a:stretch>
        </p:blipFill>
        <p:spPr>
          <a:xfrm>
            <a:off x="412956" y="369966"/>
            <a:ext cx="6410631" cy="6138989"/>
          </a:xfrm>
          <a:prstGeom prst="rect">
            <a:avLst/>
          </a:prstGeom>
        </p:spPr>
      </p:pic>
      <p:pic>
        <p:nvPicPr>
          <p:cNvPr id="3" name="Picture 2">
            <a:extLst>
              <a:ext uri="{FF2B5EF4-FFF2-40B4-BE49-F238E27FC236}">
                <a16:creationId xmlns:a16="http://schemas.microsoft.com/office/drawing/2014/main" id="{CCA72390-3395-189B-14FE-AE649EF64C1C}"/>
              </a:ext>
            </a:extLst>
          </p:cNvPr>
          <p:cNvPicPr>
            <a:picLocks noChangeAspect="1"/>
          </p:cNvPicPr>
          <p:nvPr/>
        </p:nvPicPr>
        <p:blipFill>
          <a:blip r:embed="rId4"/>
          <a:stretch>
            <a:fillRect/>
          </a:stretch>
        </p:blipFill>
        <p:spPr>
          <a:xfrm>
            <a:off x="7511844" y="369966"/>
            <a:ext cx="4680155" cy="40152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3" name="Picture 2">
            <a:extLst>
              <a:ext uri="{FF2B5EF4-FFF2-40B4-BE49-F238E27FC236}">
                <a16:creationId xmlns:a16="http://schemas.microsoft.com/office/drawing/2014/main" id="{94302F3F-01B9-363B-498A-8629B65CCFF1}"/>
              </a:ext>
            </a:extLst>
          </p:cNvPr>
          <p:cNvPicPr>
            <a:picLocks noChangeAspect="1"/>
          </p:cNvPicPr>
          <p:nvPr/>
        </p:nvPicPr>
        <p:blipFill>
          <a:blip r:embed="rId3"/>
          <a:stretch>
            <a:fillRect/>
          </a:stretch>
        </p:blipFill>
        <p:spPr>
          <a:xfrm>
            <a:off x="471949" y="209629"/>
            <a:ext cx="5034116" cy="4470526"/>
          </a:xfrm>
          <a:prstGeom prst="rect">
            <a:avLst/>
          </a:prstGeom>
        </p:spPr>
      </p:pic>
      <p:pic>
        <p:nvPicPr>
          <p:cNvPr id="5" name="Picture 4">
            <a:extLst>
              <a:ext uri="{FF2B5EF4-FFF2-40B4-BE49-F238E27FC236}">
                <a16:creationId xmlns:a16="http://schemas.microsoft.com/office/drawing/2014/main" id="{F38744E2-4994-D2C6-8965-9EC849B675AD}"/>
              </a:ext>
            </a:extLst>
          </p:cNvPr>
          <p:cNvPicPr>
            <a:picLocks noChangeAspect="1"/>
          </p:cNvPicPr>
          <p:nvPr/>
        </p:nvPicPr>
        <p:blipFill>
          <a:blip r:embed="rId4"/>
          <a:stretch>
            <a:fillRect/>
          </a:stretch>
        </p:blipFill>
        <p:spPr>
          <a:xfrm>
            <a:off x="6558116" y="72334"/>
            <a:ext cx="5407742" cy="4470527"/>
          </a:xfrm>
          <a:prstGeom prst="rect">
            <a:avLst/>
          </a:prstGeom>
        </p:spPr>
      </p:pic>
      <p:pic>
        <p:nvPicPr>
          <p:cNvPr id="7" name="Picture 6">
            <a:extLst>
              <a:ext uri="{FF2B5EF4-FFF2-40B4-BE49-F238E27FC236}">
                <a16:creationId xmlns:a16="http://schemas.microsoft.com/office/drawing/2014/main" id="{1A333681-9825-EE02-95DB-8CF23E79472E}"/>
              </a:ext>
            </a:extLst>
          </p:cNvPr>
          <p:cNvPicPr>
            <a:picLocks noChangeAspect="1"/>
          </p:cNvPicPr>
          <p:nvPr/>
        </p:nvPicPr>
        <p:blipFill>
          <a:blip r:embed="rId5"/>
          <a:stretch>
            <a:fillRect/>
          </a:stretch>
        </p:blipFill>
        <p:spPr>
          <a:xfrm>
            <a:off x="3153696" y="4542861"/>
            <a:ext cx="5884607" cy="250231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3" name="Picture 2">
            <a:extLst>
              <a:ext uri="{FF2B5EF4-FFF2-40B4-BE49-F238E27FC236}">
                <a16:creationId xmlns:a16="http://schemas.microsoft.com/office/drawing/2014/main" id="{8E0853B4-516B-E250-3882-111E24637E28}"/>
              </a:ext>
            </a:extLst>
          </p:cNvPr>
          <p:cNvPicPr>
            <a:picLocks noChangeAspect="1"/>
          </p:cNvPicPr>
          <p:nvPr/>
        </p:nvPicPr>
        <p:blipFill>
          <a:blip r:embed="rId3"/>
          <a:stretch>
            <a:fillRect/>
          </a:stretch>
        </p:blipFill>
        <p:spPr>
          <a:xfrm>
            <a:off x="1386349" y="1517772"/>
            <a:ext cx="9802761" cy="3822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3" name="Picture 2">
            <a:extLst>
              <a:ext uri="{FF2B5EF4-FFF2-40B4-BE49-F238E27FC236}">
                <a16:creationId xmlns:a16="http://schemas.microsoft.com/office/drawing/2014/main" id="{83B1F743-EE2F-7F80-300D-53B02EBA8F48}"/>
              </a:ext>
            </a:extLst>
          </p:cNvPr>
          <p:cNvPicPr>
            <a:picLocks noChangeAspect="1"/>
          </p:cNvPicPr>
          <p:nvPr/>
        </p:nvPicPr>
        <p:blipFill>
          <a:blip r:embed="rId3"/>
          <a:stretch>
            <a:fillRect/>
          </a:stretch>
        </p:blipFill>
        <p:spPr>
          <a:xfrm>
            <a:off x="294968" y="0"/>
            <a:ext cx="6577780" cy="5473017"/>
          </a:xfrm>
          <a:prstGeom prst="rect">
            <a:avLst/>
          </a:prstGeom>
        </p:spPr>
      </p:pic>
      <p:pic>
        <p:nvPicPr>
          <p:cNvPr id="5" name="Picture 4">
            <a:extLst>
              <a:ext uri="{FF2B5EF4-FFF2-40B4-BE49-F238E27FC236}">
                <a16:creationId xmlns:a16="http://schemas.microsoft.com/office/drawing/2014/main" id="{F895944B-40FD-B00E-0D79-9EAFCCD428DF}"/>
              </a:ext>
            </a:extLst>
          </p:cNvPr>
          <p:cNvPicPr>
            <a:picLocks noChangeAspect="1"/>
          </p:cNvPicPr>
          <p:nvPr/>
        </p:nvPicPr>
        <p:blipFill>
          <a:blip r:embed="rId4"/>
          <a:stretch>
            <a:fillRect/>
          </a:stretch>
        </p:blipFill>
        <p:spPr>
          <a:xfrm>
            <a:off x="7010400" y="1140542"/>
            <a:ext cx="5181600" cy="571745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3" name="Picture 2">
            <a:extLst>
              <a:ext uri="{FF2B5EF4-FFF2-40B4-BE49-F238E27FC236}">
                <a16:creationId xmlns:a16="http://schemas.microsoft.com/office/drawing/2014/main" id="{3785682E-7E2F-9623-A4E2-6997D0EF11FA}"/>
              </a:ext>
            </a:extLst>
          </p:cNvPr>
          <p:cNvPicPr>
            <a:picLocks noChangeAspect="1"/>
          </p:cNvPicPr>
          <p:nvPr/>
        </p:nvPicPr>
        <p:blipFill>
          <a:blip r:embed="rId3"/>
          <a:stretch>
            <a:fillRect/>
          </a:stretch>
        </p:blipFill>
        <p:spPr>
          <a:xfrm>
            <a:off x="324464" y="140531"/>
            <a:ext cx="6882582" cy="4018514"/>
          </a:xfrm>
          <a:prstGeom prst="rect">
            <a:avLst/>
          </a:prstGeom>
        </p:spPr>
      </p:pic>
      <p:pic>
        <p:nvPicPr>
          <p:cNvPr id="5" name="Picture 4">
            <a:extLst>
              <a:ext uri="{FF2B5EF4-FFF2-40B4-BE49-F238E27FC236}">
                <a16:creationId xmlns:a16="http://schemas.microsoft.com/office/drawing/2014/main" id="{61C58D40-1862-8AB9-DEE6-9EFE2C1E9D4E}"/>
              </a:ext>
            </a:extLst>
          </p:cNvPr>
          <p:cNvPicPr>
            <a:picLocks noChangeAspect="1"/>
          </p:cNvPicPr>
          <p:nvPr/>
        </p:nvPicPr>
        <p:blipFill>
          <a:blip r:embed="rId4"/>
          <a:stretch>
            <a:fillRect/>
          </a:stretch>
        </p:blipFill>
        <p:spPr>
          <a:xfrm>
            <a:off x="4847302" y="4159045"/>
            <a:ext cx="7256207" cy="26989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 name="Picture 2">
            <a:extLst>
              <a:ext uri="{FF2B5EF4-FFF2-40B4-BE49-F238E27FC236}">
                <a16:creationId xmlns:a16="http://schemas.microsoft.com/office/drawing/2014/main" id="{5099582D-16E9-CB30-C609-CB6FA148B783}"/>
              </a:ext>
            </a:extLst>
          </p:cNvPr>
          <p:cNvPicPr>
            <a:picLocks noChangeAspect="1"/>
          </p:cNvPicPr>
          <p:nvPr/>
        </p:nvPicPr>
        <p:blipFill>
          <a:blip r:embed="rId3"/>
          <a:stretch>
            <a:fillRect/>
          </a:stretch>
        </p:blipFill>
        <p:spPr>
          <a:xfrm>
            <a:off x="2536722" y="723264"/>
            <a:ext cx="8337755" cy="54114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	Project Introduction</a:t>
            </a:r>
            <a:endParaRPr/>
          </a:p>
        </p:txBody>
      </p:sp>
      <p:sp>
        <p:nvSpPr>
          <p:cNvPr id="177" name="Google Shape;177;p2"/>
          <p:cNvSpPr txBox="1">
            <a:spLocks noGrp="1"/>
          </p:cNvSpPr>
          <p:nvPr>
            <p:ph type="body" idx="1"/>
          </p:nvPr>
        </p:nvSpPr>
        <p:spPr>
          <a:xfrm>
            <a:off x="1386348" y="1575582"/>
            <a:ext cx="10118263" cy="4335640"/>
          </a:xfrm>
          <a:prstGeom prst="rect">
            <a:avLst/>
          </a:prstGeom>
          <a:noFill/>
          <a:ln>
            <a:noFill/>
          </a:ln>
        </p:spPr>
        <p:txBody>
          <a:bodyPr spcFirstLastPara="1" wrap="square" lIns="91425" tIns="45700" rIns="91425" bIns="45700" anchor="t" anchorCtr="0">
            <a:normAutofit/>
          </a:bodyPr>
          <a:lstStyle/>
          <a:p>
            <a:pPr marL="241300" lvl="0" indent="-241300" algn="l" rtl="0">
              <a:spcBef>
                <a:spcPts val="0"/>
              </a:spcBef>
              <a:spcAft>
                <a:spcPts val="0"/>
              </a:spcAft>
              <a:buSzPts val="1800"/>
              <a:buChar char="🠶"/>
            </a:pPr>
            <a:r>
              <a:rPr lang="en-US" sz="3200" b="0" i="0" dirty="0">
                <a:solidFill>
                  <a:srgbClr val="0D0D0D"/>
                </a:solidFill>
                <a:effectLst/>
                <a:latin typeface="Söhne"/>
              </a:rPr>
              <a:t>The Tiffin Ordering System is a software solution designed to facilitate the ordering, management, and delivery of freshly prepared meals, commonly referred to as “</a:t>
            </a:r>
            <a:r>
              <a:rPr lang="en-US" sz="3200" dirty="0" err="1">
                <a:solidFill>
                  <a:srgbClr val="0D0D0D"/>
                </a:solidFill>
                <a:latin typeface="Söhne"/>
              </a:rPr>
              <a:t>T</a:t>
            </a:r>
            <a:r>
              <a:rPr lang="en-US" sz="3200" b="0" i="0" dirty="0" err="1">
                <a:solidFill>
                  <a:srgbClr val="0D0D0D"/>
                </a:solidFill>
                <a:effectLst/>
                <a:latin typeface="Söhne"/>
              </a:rPr>
              <a:t>iffins</a:t>
            </a:r>
            <a:r>
              <a:rPr lang="en-US" sz="3200" b="0" i="0" dirty="0">
                <a:solidFill>
                  <a:srgbClr val="0D0D0D"/>
                </a:solidFill>
                <a:effectLst/>
                <a:latin typeface="Söhne"/>
              </a:rPr>
              <a:t>," to customers' doorsteps. This document outlines the requirements for the development of the Tiffin Ordering System, addressing the functional, non-functional, and user interface specifications necessary for its successful implementation.</a:t>
            </a:r>
            <a:endParaRPr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1823668"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Futures Scope</a:t>
            </a:r>
            <a:br>
              <a:rPr lang="en-US" b="1">
                <a:solidFill>
                  <a:srgbClr val="B43512"/>
                </a:solidFill>
                <a:latin typeface="Times New Roman"/>
                <a:ea typeface="Times New Roman"/>
                <a:cs typeface="Times New Roman"/>
                <a:sym typeface="Times New Roman"/>
              </a:rPr>
            </a:br>
            <a:endParaRPr/>
          </a:p>
        </p:txBody>
      </p:sp>
      <p:sp>
        <p:nvSpPr>
          <p:cNvPr id="315" name="Google Shape;315;p21"/>
          <p:cNvSpPr txBox="1">
            <a:spLocks noGrp="1"/>
          </p:cNvSpPr>
          <p:nvPr>
            <p:ph type="body" idx="1"/>
          </p:nvPr>
        </p:nvSpPr>
        <p:spPr>
          <a:xfrm>
            <a:off x="1209367" y="1768354"/>
            <a:ext cx="10255045" cy="3810643"/>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2400"/>
              <a:buNone/>
            </a:pPr>
            <a:r>
              <a:rPr lang="en-US" sz="2400" dirty="0">
                <a:solidFill>
                  <a:srgbClr val="0D0D0D"/>
                </a:solidFill>
                <a:latin typeface="Söhne"/>
              </a:rPr>
              <a:t>O</a:t>
            </a:r>
            <a:r>
              <a:rPr lang="en-US" sz="2400" b="0" i="0" dirty="0">
                <a:solidFill>
                  <a:srgbClr val="0D0D0D"/>
                </a:solidFill>
                <a:effectLst/>
                <a:latin typeface="Söhne"/>
              </a:rPr>
              <a:t>nline Tiffin ordering systems continue to evolve and expand, they are not just meeting customer needs but also shaping the future of the food delivery landscape. By embracing emerging technologies, promoting sustainability, and fostering collaborations, these platforms are poised to redefine the way people dine, connecting communities through the shared experience of delicious, freshly prepared meals delivered right to their doorsteps.</a:t>
            </a:r>
            <a:endParaRPr sz="24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Conclusion</a:t>
            </a:r>
            <a:endParaRPr>
              <a:solidFill>
                <a:srgbClr val="B43512"/>
              </a:solidFill>
              <a:latin typeface="Times New Roman"/>
              <a:ea typeface="Times New Roman"/>
              <a:cs typeface="Times New Roman"/>
              <a:sym typeface="Times New Roman"/>
            </a:endParaRPr>
          </a:p>
        </p:txBody>
      </p:sp>
      <p:sp>
        <p:nvSpPr>
          <p:cNvPr id="321" name="Google Shape;321;p22"/>
          <p:cNvSpPr txBox="1">
            <a:spLocks noGrp="1"/>
          </p:cNvSpPr>
          <p:nvPr>
            <p:ph type="body" idx="1"/>
          </p:nvPr>
        </p:nvSpPr>
        <p:spPr>
          <a:xfrm>
            <a:off x="796413" y="1499650"/>
            <a:ext cx="10710062" cy="5358300"/>
          </a:xfrm>
          <a:prstGeom prst="rect">
            <a:avLst/>
          </a:prstGeom>
          <a:noFill/>
          <a:ln>
            <a:noFill/>
          </a:ln>
        </p:spPr>
        <p:txBody>
          <a:bodyPr spcFirstLastPara="1" wrap="square" lIns="91425" tIns="45700" rIns="91425" bIns="45700" anchor="t" anchorCtr="0">
            <a:normAutofit/>
          </a:bodyPr>
          <a:lstStyle/>
          <a:p>
            <a:pPr algn="l"/>
            <a:r>
              <a:rPr lang="en-US" sz="2400" dirty="0">
                <a:solidFill>
                  <a:srgbClr val="0D0D0D"/>
                </a:solidFill>
                <a:latin typeface="Söhne"/>
                <a:ea typeface="Times New Roman"/>
                <a:cs typeface="Times New Roman"/>
                <a:sym typeface="Times New Roman"/>
              </a:rPr>
              <a:t>O</a:t>
            </a:r>
            <a:r>
              <a:rPr lang="en-US" sz="2400" b="0" i="0" dirty="0">
                <a:solidFill>
                  <a:srgbClr val="0D0D0D"/>
                </a:solidFill>
                <a:effectLst/>
                <a:latin typeface="Söhne"/>
              </a:rPr>
              <a:t>nline Tiffin ordering systems make it super easy for people to order freshly cooked meals from their phones or computers. They save us time and effort by eliminating the need to cook or go out to eat. These systems offer a wide range of delicious food options to choose from, catering to different tastes and dietary needs.</a:t>
            </a:r>
          </a:p>
          <a:p>
            <a:pPr algn="l"/>
            <a:r>
              <a:rPr lang="en-US" sz="2400" b="0" i="0" dirty="0">
                <a:solidFill>
                  <a:srgbClr val="0D0D0D"/>
                </a:solidFill>
                <a:effectLst/>
                <a:latin typeface="Söhne"/>
              </a:rPr>
              <a:t>Looking ahead, these systems are getting even smarter with new technologies like AI . They'll soon offer personalized suggestions, ensure food safety, and even let us experience virtual dining adventures. With these advancements, online Tiffin ordering systems are set to make our lives even more convenient and enjoyable.</a:t>
            </a:r>
          </a:p>
          <a:p>
            <a:pPr marL="342900" lvl="0" indent="-266700" algn="l" rtl="0">
              <a:spcBef>
                <a:spcPts val="1000"/>
              </a:spcBef>
              <a:spcAft>
                <a:spcPts val="0"/>
              </a:spcAft>
              <a:buSzPct val="100000"/>
              <a:buChar char="🠶"/>
            </a:pPr>
            <a:endParaRPr sz="2400"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References</a:t>
            </a:r>
            <a:endParaRPr>
              <a:solidFill>
                <a:srgbClr val="B43512"/>
              </a:solidFill>
              <a:latin typeface="Times New Roman"/>
              <a:ea typeface="Times New Roman"/>
              <a:cs typeface="Times New Roman"/>
              <a:sym typeface="Times New Roman"/>
            </a:endParaRPr>
          </a:p>
        </p:txBody>
      </p:sp>
      <p:sp>
        <p:nvSpPr>
          <p:cNvPr id="327" name="Google Shape;327;p23"/>
          <p:cNvSpPr txBox="1">
            <a:spLocks noGrp="1"/>
          </p:cNvSpPr>
          <p:nvPr>
            <p:ph type="body" idx="1"/>
          </p:nvPr>
        </p:nvSpPr>
        <p:spPr>
          <a:xfrm>
            <a:off x="2589212" y="1740309"/>
            <a:ext cx="8915400" cy="3777622"/>
          </a:xfrm>
          <a:prstGeom prst="rect">
            <a:avLst/>
          </a:prstGeom>
          <a:noFill/>
          <a:ln>
            <a:noFill/>
          </a:ln>
        </p:spPr>
        <p:txBody>
          <a:bodyPr spcFirstLastPara="1" wrap="square" lIns="91425" tIns="45700" rIns="91425" bIns="45700" anchor="t" anchorCtr="0">
            <a:normAutofit/>
          </a:bodyPr>
          <a:lstStyle/>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http://www.javatpoint.com/java-tutorial</a:t>
            </a:r>
            <a:r>
              <a:rPr lang="en-US" sz="1600"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endParaRPr sz="2200" dirty="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http://www.w3.org</a:t>
            </a:r>
            <a:r>
              <a:rPr lang="en-US" sz="1600"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endParaRPr sz="2200" dirty="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http://www.wikipedia.org</a:t>
            </a:r>
            <a:r>
              <a:rPr lang="en-US" sz="1600" dirty="0">
                <a:solidFill>
                  <a:srgbClr val="365F91"/>
                </a:solidFill>
                <a:latin typeface="Times New Roman"/>
                <a:ea typeface="Times New Roman"/>
                <a:cs typeface="Times New Roman"/>
                <a:sym typeface="Times New Roman"/>
              </a:rPr>
              <a:t> </a:t>
            </a:r>
            <a:endParaRPr sz="1600" dirty="0">
              <a:solidFill>
                <a:srgbClr val="365F91"/>
              </a:solidFill>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u="sng" dirty="0">
                <a:solidFill>
                  <a:srgbClr val="365F91"/>
                </a:solidFill>
                <a:latin typeface="Times New Roman"/>
                <a:ea typeface="Times New Roman"/>
                <a:cs typeface="Times New Roman"/>
                <a:sym typeface="Times New Roman"/>
              </a:rPr>
              <a:t>https://www.tutorialspoint.com/java</a:t>
            </a:r>
            <a:endParaRPr sz="1600" u="sng" dirty="0">
              <a:solidFill>
                <a:srgbClr val="365F91"/>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sz="2400"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4"/>
          <p:cNvSpPr txBox="1">
            <a:spLocks noGrp="1"/>
          </p:cNvSpPr>
          <p:nvPr>
            <p:ph type="title"/>
          </p:nvPr>
        </p:nvSpPr>
        <p:spPr>
          <a:xfrm>
            <a:off x="1297858" y="1268361"/>
            <a:ext cx="9881419" cy="461355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			</a:t>
            </a:r>
            <a:br>
              <a:rPr lang="en-US" sz="5400" b="1" dirty="0">
                <a:solidFill>
                  <a:srgbClr val="B43512"/>
                </a:solidFill>
                <a:latin typeface="Times New Roman"/>
                <a:ea typeface="Times New Roman"/>
                <a:cs typeface="Times New Roman"/>
                <a:sym typeface="Times New Roman"/>
              </a:rPr>
            </a:br>
            <a:br>
              <a:rPr lang="en-US" sz="5400" b="1" dirty="0">
                <a:solidFill>
                  <a:srgbClr val="B43512"/>
                </a:solidFill>
                <a:latin typeface="Times New Roman"/>
                <a:ea typeface="Times New Roman"/>
                <a:cs typeface="Times New Roman"/>
                <a:sym typeface="Times New Roman"/>
              </a:rPr>
            </a:br>
            <a:r>
              <a:rPr lang="en-US" sz="5400" b="1" dirty="0">
                <a:solidFill>
                  <a:srgbClr val="B43512"/>
                </a:solidFill>
                <a:latin typeface="Times New Roman"/>
                <a:ea typeface="Times New Roman"/>
                <a:cs typeface="Times New Roman"/>
                <a:sym typeface="Times New Roman"/>
              </a:rPr>
              <a:t>			THANK YOU</a:t>
            </a:r>
          </a:p>
        </p:txBody>
      </p:sp>
      <p:sp>
        <p:nvSpPr>
          <p:cNvPr id="333" name="Google Shape;333;p24"/>
          <p:cNvSpPr/>
          <p:nvPr/>
        </p:nvSpPr>
        <p:spPr>
          <a:xfrm>
            <a:off x="136071" y="4738104"/>
            <a:ext cx="3894900" cy="719100"/>
          </a:xfrm>
          <a:prstGeom prst="rect">
            <a:avLst/>
          </a:prstGeom>
          <a:solidFill>
            <a:srgbClr val="F8BA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FFFFFF"/>
              </a:solidFill>
              <a:latin typeface="Calibri"/>
              <a:ea typeface="Calibri"/>
              <a:cs typeface="Calibri"/>
              <a:sym typeface="Calibri"/>
            </a:endParaRPr>
          </a:p>
        </p:txBody>
      </p:sp>
      <p:pic>
        <p:nvPicPr>
          <p:cNvPr id="334" name="Google Shape;334;p24"/>
          <p:cNvPicPr preferRelativeResize="0"/>
          <p:nvPr/>
        </p:nvPicPr>
        <p:blipFill rotWithShape="1">
          <a:blip r:embed="rId3">
            <a:alphaModFix/>
          </a:blip>
          <a:srcRect/>
          <a:stretch/>
        </p:blipFill>
        <p:spPr>
          <a:xfrm>
            <a:off x="8296318" y="4737983"/>
            <a:ext cx="3895682" cy="7193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Objective (Purpose):</a:t>
            </a:r>
            <a:br>
              <a:rPr lang="en-US" b="1">
                <a:solidFill>
                  <a:srgbClr val="B43512"/>
                </a:solidFill>
                <a:latin typeface="Times New Roman"/>
                <a:ea typeface="Times New Roman"/>
                <a:cs typeface="Times New Roman"/>
                <a:sym typeface="Times New Roman"/>
              </a:rPr>
            </a:br>
            <a:endParaRPr b="1">
              <a:solidFill>
                <a:srgbClr val="B43512"/>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1278194" y="1603718"/>
            <a:ext cx="9895574" cy="4023360"/>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SzPts val="2400"/>
              <a:buNone/>
            </a:pPr>
            <a:r>
              <a:rPr lang="en-US" sz="2400" b="0" i="0" dirty="0">
                <a:solidFill>
                  <a:srgbClr val="0D0D0D"/>
                </a:solidFill>
                <a:effectLst/>
                <a:latin typeface="Söhne"/>
              </a:rPr>
              <a:t>The primary objective of an online Tiffin ordering system project is to provide a convenient, efficient, and user-friendly platform for customers to order freshly prepared meals. Below are the key purposes or objectives of such a project:</a:t>
            </a:r>
          </a:p>
          <a:p>
            <a:pPr lvl="0" indent="-457200" algn="just" rtl="0">
              <a:spcBef>
                <a:spcPts val="1000"/>
              </a:spcBef>
              <a:spcAft>
                <a:spcPts val="0"/>
              </a:spcAft>
              <a:buSzPts val="2400"/>
              <a:buAutoNum type="arabicPeriod"/>
            </a:pPr>
            <a:r>
              <a:rPr lang="en-IN" sz="2400" b="1" i="0" dirty="0">
                <a:solidFill>
                  <a:srgbClr val="0D0D0D"/>
                </a:solidFill>
                <a:effectLst/>
                <a:latin typeface="Söhne"/>
              </a:rPr>
              <a:t>Convenience</a:t>
            </a:r>
            <a:endParaRPr lang="en-US" sz="2400" dirty="0">
              <a:solidFill>
                <a:srgbClr val="0D0D0D"/>
              </a:solidFill>
              <a:latin typeface="Söhne"/>
            </a:endParaRPr>
          </a:p>
          <a:p>
            <a:pPr lvl="0" indent="-457200" algn="just" rtl="0">
              <a:spcBef>
                <a:spcPts val="1000"/>
              </a:spcBef>
              <a:spcAft>
                <a:spcPts val="0"/>
              </a:spcAft>
              <a:buSzPts val="2400"/>
              <a:buAutoNum type="arabicPeriod"/>
            </a:pPr>
            <a:r>
              <a:rPr lang="en-IN" sz="2400" b="1" i="0" dirty="0">
                <a:solidFill>
                  <a:srgbClr val="0D0D0D"/>
                </a:solidFill>
                <a:effectLst/>
                <a:latin typeface="Söhne"/>
              </a:rPr>
              <a:t>Efficiency</a:t>
            </a:r>
            <a:endParaRPr lang="en-US" sz="2400" b="1" i="0" dirty="0">
              <a:solidFill>
                <a:srgbClr val="0D0D0D"/>
              </a:solidFill>
              <a:effectLst/>
              <a:latin typeface="Söhne"/>
              <a:cs typeface="Times New Roman"/>
              <a:sym typeface="Times New Roman"/>
            </a:endParaRPr>
          </a:p>
          <a:p>
            <a:pPr lvl="0" indent="-457200" algn="just" rtl="0">
              <a:spcBef>
                <a:spcPts val="1000"/>
              </a:spcBef>
              <a:spcAft>
                <a:spcPts val="0"/>
              </a:spcAft>
              <a:buSzPts val="2400"/>
              <a:buAutoNum type="arabicPeriod"/>
            </a:pPr>
            <a:r>
              <a:rPr lang="en-IN" sz="2400" b="1" i="0" dirty="0">
                <a:solidFill>
                  <a:srgbClr val="0D0D0D"/>
                </a:solidFill>
                <a:effectLst/>
                <a:latin typeface="Söhne"/>
              </a:rPr>
              <a:t>Variety and Choice</a:t>
            </a:r>
            <a:endParaRPr lang="en-US" sz="2400" b="1" dirty="0">
              <a:solidFill>
                <a:srgbClr val="0D0D0D"/>
              </a:solidFill>
              <a:latin typeface="Söhne"/>
              <a:cs typeface="Times New Roman"/>
              <a:sym typeface="Times New Roman"/>
            </a:endParaRPr>
          </a:p>
          <a:p>
            <a:pPr lvl="0" indent="-457200" algn="just" rtl="0">
              <a:spcBef>
                <a:spcPts val="1000"/>
              </a:spcBef>
              <a:spcAft>
                <a:spcPts val="0"/>
              </a:spcAft>
              <a:buSzPts val="2400"/>
              <a:buAutoNum type="arabicPeriod"/>
            </a:pPr>
            <a:r>
              <a:rPr lang="en-IN" sz="2400" b="1" i="0" dirty="0">
                <a:solidFill>
                  <a:srgbClr val="0D0D0D"/>
                </a:solidFill>
                <a:effectLst/>
                <a:latin typeface="Söhne"/>
              </a:rPr>
              <a:t>Healthy Eating</a:t>
            </a:r>
            <a:endParaRPr lang="en-US" sz="2400" b="1" i="0" dirty="0">
              <a:solidFill>
                <a:srgbClr val="0D0D0D"/>
              </a:solidFill>
              <a:effectLst/>
              <a:latin typeface="Söhne"/>
              <a:cs typeface="Times New Roman"/>
              <a:sym typeface="Times New Roman"/>
            </a:endParaRPr>
          </a:p>
          <a:p>
            <a:pPr lvl="0" indent="-457200" algn="just" rtl="0">
              <a:spcBef>
                <a:spcPts val="1000"/>
              </a:spcBef>
              <a:spcAft>
                <a:spcPts val="0"/>
              </a:spcAft>
              <a:buSzPts val="2400"/>
              <a:buAutoNum type="arabicPeriod"/>
            </a:pPr>
            <a:r>
              <a:rPr lang="en-IN" sz="2400" b="1" i="0" dirty="0">
                <a:solidFill>
                  <a:srgbClr val="0D0D0D"/>
                </a:solidFill>
                <a:effectLst/>
                <a:latin typeface="Söhne"/>
              </a:rPr>
              <a:t>Business Growth</a:t>
            </a:r>
            <a:endParaRPr sz="2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Scope:</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90" name="Google Shape;190;p4"/>
          <p:cNvSpPr txBox="1">
            <a:spLocks noGrp="1"/>
          </p:cNvSpPr>
          <p:nvPr>
            <p:ph type="body" idx="1"/>
          </p:nvPr>
        </p:nvSpPr>
        <p:spPr>
          <a:xfrm>
            <a:off x="1120877" y="1570893"/>
            <a:ext cx="10387448" cy="4689230"/>
          </a:xfrm>
          <a:prstGeom prst="rect">
            <a:avLst/>
          </a:prstGeom>
          <a:noFill/>
          <a:ln>
            <a:noFill/>
          </a:ln>
        </p:spPr>
        <p:txBody>
          <a:bodyPr spcFirstLastPara="1" wrap="square" lIns="91425" tIns="45700" rIns="91425" bIns="45700" anchor="t" anchorCtr="0">
            <a:noAutofit/>
          </a:bodyPr>
          <a:lstStyle/>
          <a:p>
            <a:pPr marL="342900" lvl="0" indent="-190500" algn="just" rtl="0">
              <a:spcBef>
                <a:spcPts val="1000"/>
              </a:spcBef>
              <a:spcAft>
                <a:spcPts val="0"/>
              </a:spcAft>
              <a:buSzPts val="2400"/>
              <a:buNone/>
            </a:pPr>
            <a:r>
              <a:rPr lang="en-US" sz="2400" b="0" i="0" dirty="0">
                <a:solidFill>
                  <a:srgbClr val="0D0D0D"/>
                </a:solidFill>
                <a:effectLst/>
                <a:latin typeface="Söhne"/>
              </a:rPr>
              <a:t>	The scope of a Tiffin ordering system includes designing an intuitive user interface, enabling users to browse menus, place orders, and make payments online. It involves menu management, order tracking, delivery logistics, and administrative tools for managing orders and analyzing data. The system aims to streamline the ordering process, enhance customer experience, and facilitate efficient operations for the service provider.</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49C00"/>
              </a:buClr>
              <a:buSzPts val="3600"/>
              <a:buFont typeface="Century Gothic"/>
              <a:buNone/>
            </a:pPr>
            <a:r>
              <a:rPr lang="en-US" b="1"/>
              <a:t> </a:t>
            </a:r>
            <a:r>
              <a:rPr lang="en-US" b="1">
                <a:solidFill>
                  <a:srgbClr val="B43512"/>
                </a:solidFill>
                <a:latin typeface="Times New Roman"/>
                <a:ea typeface="Times New Roman"/>
                <a:cs typeface="Times New Roman"/>
                <a:sym typeface="Times New Roman"/>
              </a:rPr>
              <a:t>Technology Used:</a:t>
            </a:r>
            <a:endParaRPr>
              <a:solidFill>
                <a:srgbClr val="B43512"/>
              </a:solidFill>
              <a:latin typeface="Times New Roman"/>
              <a:ea typeface="Times New Roman"/>
              <a:cs typeface="Times New Roman"/>
              <a:sym typeface="Times New Roman"/>
            </a:endParaRPr>
          </a:p>
        </p:txBody>
      </p:sp>
      <p:sp>
        <p:nvSpPr>
          <p:cNvPr id="196" name="Google Shape;196;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b="1">
                <a:solidFill>
                  <a:srgbClr val="3B3B34"/>
                </a:solidFill>
                <a:latin typeface="Times New Roman"/>
                <a:ea typeface="Times New Roman"/>
                <a:cs typeface="Times New Roman"/>
                <a:sym typeface="Times New Roman"/>
              </a:rPr>
              <a:t>Front End: ReactJS</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Back End: Java Spring Boot API.</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Database: </a:t>
            </a:r>
            <a:r>
              <a:rPr lang="en-US" sz="2400" b="1">
                <a:latin typeface="Times New Roman"/>
                <a:ea typeface="Times New Roman"/>
                <a:cs typeface="Times New Roman"/>
                <a:sym typeface="Times New Roman"/>
              </a:rPr>
              <a:t>MySQL</a:t>
            </a:r>
            <a:endParaRPr/>
          </a:p>
          <a:p>
            <a:pPr marL="342900" lvl="0" indent="-190500" algn="just" rtl="0">
              <a:spcBef>
                <a:spcPts val="1000"/>
              </a:spcBef>
              <a:spcAft>
                <a:spcPts val="0"/>
              </a:spcAft>
              <a:buSzPts val="2400"/>
              <a:buNone/>
            </a:pPr>
            <a:endParaRPr sz="2400" b="1">
              <a:solidFill>
                <a:srgbClr val="3B3B34"/>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1978776"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5B6A6"/>
              </a:buClr>
              <a:buSzPts val="3600"/>
              <a:buFont typeface="Century Gothic"/>
              <a:buNone/>
            </a:pPr>
            <a:r>
              <a:rPr lang="en-US" b="1">
                <a:solidFill>
                  <a:srgbClr val="F5B6A6"/>
                </a:solidFill>
              </a:rPr>
              <a:t> </a:t>
            </a:r>
            <a:r>
              <a:rPr lang="en-US" b="1">
                <a:solidFill>
                  <a:srgbClr val="B43512"/>
                </a:solidFill>
                <a:latin typeface="Times New Roman"/>
                <a:ea typeface="Times New Roman"/>
                <a:cs typeface="Times New Roman"/>
                <a:sym typeface="Times New Roman"/>
              </a:rPr>
              <a:t>S/W and H/W Requirements</a:t>
            </a:r>
            <a:endParaRPr>
              <a:solidFill>
                <a:srgbClr val="B43512"/>
              </a:solidFill>
              <a:latin typeface="Times New Roman"/>
              <a:ea typeface="Times New Roman"/>
              <a:cs typeface="Times New Roman"/>
              <a:sym typeface="Times New Roman"/>
            </a:endParaRPr>
          </a:p>
        </p:txBody>
      </p:sp>
      <p:sp>
        <p:nvSpPr>
          <p:cNvPr id="202" name="Google Shape;202;p6"/>
          <p:cNvSpPr txBox="1">
            <a:spLocks noGrp="1"/>
          </p:cNvSpPr>
          <p:nvPr>
            <p:ph type="body" idx="1"/>
          </p:nvPr>
        </p:nvSpPr>
        <p:spPr>
          <a:xfrm>
            <a:off x="1978776" y="859809"/>
            <a:ext cx="9525836" cy="5745707"/>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200"/>
              <a:buChar char="🠶"/>
            </a:pPr>
            <a:r>
              <a:rPr lang="en-US" sz="2200" b="1" u="sng">
                <a:solidFill>
                  <a:srgbClr val="B43512"/>
                </a:solidFill>
                <a:latin typeface="Times New Roman"/>
                <a:ea typeface="Times New Roman"/>
                <a:cs typeface="Times New Roman"/>
                <a:sym typeface="Times New Roman"/>
              </a:rPr>
              <a:t>Server Side:</a:t>
            </a:r>
            <a:endParaRPr sz="2200" b="1">
              <a:solidFill>
                <a:srgbClr val="B43512"/>
              </a:solidFill>
              <a:latin typeface="Times New Roman"/>
              <a:ea typeface="Times New Roman"/>
              <a:cs typeface="Times New Roman"/>
              <a:sym typeface="Times New Roman"/>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200">
                <a:solidFill>
                  <a:schemeClr val="dk1"/>
                </a:solidFill>
                <a:latin typeface="Times New Roman"/>
                <a:ea typeface="Times New Roman"/>
                <a:cs typeface="Times New Roman"/>
                <a:sym typeface="Times New Roman"/>
              </a:rPr>
              <a:t>Intel core i5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200">
                <a:solidFill>
                  <a:schemeClr val="dk1"/>
                </a:solidFill>
                <a:latin typeface="Times New Roman"/>
                <a:ea typeface="Times New Roman"/>
                <a:cs typeface="Times New Roman"/>
                <a:sym typeface="Times New Roman"/>
              </a:rPr>
              <a:t>500 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RAM: </a:t>
            </a:r>
            <a:r>
              <a:rPr lang="en-US" sz="2200">
                <a:solidFill>
                  <a:schemeClr val="dk1"/>
                </a:solidFill>
                <a:latin typeface="Times New Roman"/>
                <a:ea typeface="Times New Roman"/>
                <a:cs typeface="Times New Roman"/>
                <a:sym typeface="Times New Roman"/>
              </a:rPr>
              <a:t>4GB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Database: </a:t>
            </a:r>
            <a:r>
              <a:rPr lang="en-US" sz="2200">
                <a:solidFill>
                  <a:schemeClr val="dk1"/>
                </a:solidFill>
                <a:latin typeface="Times New Roman"/>
                <a:ea typeface="Times New Roman"/>
                <a:cs typeface="Times New Roman"/>
                <a:sym typeface="Times New Roman"/>
              </a:rPr>
              <a:t>MySQL</a:t>
            </a:r>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u="sng">
                <a:solidFill>
                  <a:srgbClr val="B43512"/>
                </a:solidFill>
                <a:latin typeface="Times New Roman"/>
                <a:ea typeface="Times New Roman"/>
                <a:cs typeface="Times New Roman"/>
                <a:sym typeface="Times New Roman"/>
              </a:rPr>
              <a:t>Client Side (minimum requirement):</a:t>
            </a:r>
            <a:endParaRPr/>
          </a:p>
          <a:p>
            <a:pPr marL="0" lvl="0" indent="0" algn="l" rtl="0">
              <a:spcBef>
                <a:spcPts val="1000"/>
              </a:spcBef>
              <a:spcAft>
                <a:spcPts val="0"/>
              </a:spcAft>
              <a:buSzPts val="2200"/>
              <a:buNone/>
            </a:pPr>
            <a:endParaRPr sz="2200" b="1">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400">
                <a:solidFill>
                  <a:schemeClr val="dk1"/>
                </a:solidFill>
                <a:latin typeface="Times New Roman"/>
                <a:ea typeface="Times New Roman"/>
                <a:cs typeface="Times New Roman"/>
                <a:sym typeface="Times New Roman"/>
              </a:rPr>
              <a:t>Intel Dual Core</a:t>
            </a:r>
            <a:endParaRPr sz="220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400">
                <a:solidFill>
                  <a:schemeClr val="dk1"/>
                </a:solidFill>
                <a:latin typeface="Times New Roman"/>
                <a:ea typeface="Times New Roman"/>
                <a:cs typeface="Times New Roman"/>
                <a:sym typeface="Times New Roman"/>
              </a:rPr>
              <a:t>Minimum 80GB Disk Space</a:t>
            </a:r>
            <a:endParaRPr/>
          </a:p>
          <a:p>
            <a:pPr marL="342900" lvl="0" indent="-342900" algn="l" rtl="0">
              <a:spcBef>
                <a:spcPts val="1000"/>
              </a:spcBef>
              <a:spcAft>
                <a:spcPts val="0"/>
              </a:spcAft>
              <a:buSzPts val="2400"/>
              <a:buChar char="🠶"/>
            </a:pPr>
            <a:r>
              <a:rPr lang="en-US" sz="2400" b="1">
                <a:solidFill>
                  <a:srgbClr val="B43512"/>
                </a:solidFill>
                <a:latin typeface="Times New Roman"/>
                <a:ea typeface="Times New Roman"/>
                <a:cs typeface="Times New Roman"/>
                <a:sym typeface="Times New Roman"/>
              </a:rPr>
              <a:t>RAM: </a:t>
            </a:r>
            <a:r>
              <a:rPr lang="en-US" sz="2400">
                <a:solidFill>
                  <a:schemeClr val="dk1"/>
                </a:solidFill>
                <a:latin typeface="Times New Roman"/>
                <a:ea typeface="Times New Roman"/>
                <a:cs typeface="Times New Roman"/>
                <a:sym typeface="Times New Roman"/>
              </a:rPr>
              <a:t>Minimum 2GB</a:t>
            </a:r>
            <a:endParaRPr/>
          </a:p>
          <a:p>
            <a:pPr marL="342900" lvl="0" indent="-342900" algn="l" rtl="0">
              <a:spcBef>
                <a:spcPts val="1000"/>
              </a:spcBef>
              <a:spcAft>
                <a:spcPts val="0"/>
              </a:spcAft>
              <a:buSzPts val="2000"/>
              <a:buChar char="🠶"/>
            </a:pPr>
            <a:r>
              <a:rPr lang="en-US" sz="2000" b="1">
                <a:solidFill>
                  <a:srgbClr val="B43512"/>
                </a:solidFill>
                <a:latin typeface="Times New Roman"/>
                <a:ea typeface="Times New Roman"/>
                <a:cs typeface="Times New Roman"/>
                <a:sym typeface="Times New Roman"/>
              </a:rPr>
              <a:t>OS: </a:t>
            </a:r>
            <a:r>
              <a:rPr lang="en-US" sz="2000">
                <a:solidFill>
                  <a:schemeClr val="dk1"/>
                </a:solidFill>
                <a:latin typeface="Times New Roman"/>
                <a:ea typeface="Times New Roman"/>
                <a:cs typeface="Times New Roman"/>
                <a:sym typeface="Times New Roman"/>
              </a:rPr>
              <a:t>Windows 7, Linux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2210788" y="2010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Functionalities - Module wise /user wise</a:t>
            </a:r>
            <a:endParaRPr/>
          </a:p>
        </p:txBody>
      </p:sp>
      <p:sp>
        <p:nvSpPr>
          <p:cNvPr id="208" name="Google Shape;208;p7"/>
          <p:cNvSpPr txBox="1">
            <a:spLocks noGrp="1"/>
          </p:cNvSpPr>
          <p:nvPr>
            <p:ph type="body" idx="1"/>
          </p:nvPr>
        </p:nvSpPr>
        <p:spPr>
          <a:xfrm>
            <a:off x="1301537" y="841474"/>
            <a:ext cx="10890463" cy="6016525"/>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SzPts val="2800"/>
              <a:buNone/>
            </a:pPr>
            <a:r>
              <a:rPr lang="en-US" sz="2800" dirty="0">
                <a:latin typeface="Times New Roman"/>
                <a:ea typeface="Times New Roman"/>
                <a:cs typeface="Times New Roman"/>
                <a:sym typeface="Times New Roman"/>
              </a:rPr>
              <a:t>Online Tiffin Ordering System consists of two modules named below</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1. Admin		</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2. Customer/User</a:t>
            </a:r>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cs typeface="Times New Roman"/>
                <a:sym typeface="Times New Roman"/>
              </a:rPr>
              <a:t>    3. Delivery Person</a:t>
            </a:r>
            <a:endParaRPr dirty="0"/>
          </a:p>
          <a:p>
            <a:pPr marL="91440" lvl="1" indent="0" algn="l" rtl="0">
              <a:lnSpc>
                <a:spcPct val="100000"/>
              </a:lnSpc>
              <a:spcBef>
                <a:spcPts val="1400"/>
              </a:spcBef>
              <a:spcAft>
                <a:spcPts val="0"/>
              </a:spcAft>
              <a:buSzPts val="2800"/>
              <a:buFont typeface="Arial"/>
              <a:buNone/>
            </a:pPr>
            <a:endParaRPr sz="2800" dirty="0">
              <a:solidFill>
                <a:srgbClr val="B43512"/>
              </a:solidFill>
              <a:latin typeface="Times New Roman"/>
              <a:ea typeface="Times New Roman"/>
              <a:cs typeface="Times New Roman"/>
              <a:sym typeface="Times New Roman"/>
            </a:endParaRPr>
          </a:p>
          <a:p>
            <a:pPr marL="0" lvl="1" indent="0" algn="l" rtl="0">
              <a:lnSpc>
                <a:spcPct val="100000"/>
              </a:lnSpc>
              <a:spcBef>
                <a:spcPts val="1400"/>
              </a:spcBef>
              <a:spcAft>
                <a:spcPts val="0"/>
              </a:spcAft>
              <a:buSzPts val="2800"/>
              <a:buNone/>
            </a:pPr>
            <a:r>
              <a:rPr lang="en-US" sz="2800" dirty="0">
                <a:solidFill>
                  <a:srgbClr val="3B3B34"/>
                </a:solidFill>
                <a:latin typeface="Times New Roman"/>
                <a:ea typeface="Times New Roman"/>
                <a:cs typeface="Times New Roman"/>
                <a:sym typeface="Times New Roman"/>
              </a:rPr>
              <a:t>User Roles:</a:t>
            </a:r>
            <a:endParaRPr dirty="0"/>
          </a:p>
          <a:p>
            <a:pPr marL="742950" lvl="1" indent="-285750" algn="l" rtl="0">
              <a:spcBef>
                <a:spcPts val="1200"/>
              </a:spcBef>
              <a:spcAft>
                <a:spcPts val="0"/>
              </a:spcAft>
              <a:buSzPts val="2400"/>
              <a:buChar char="🠶"/>
            </a:pPr>
            <a:r>
              <a:rPr lang="en-US" sz="2400" dirty="0">
                <a:solidFill>
                  <a:srgbClr val="3B3B34"/>
                </a:solidFill>
                <a:latin typeface="Times New Roman"/>
                <a:ea typeface="Times New Roman"/>
                <a:cs typeface="Times New Roman"/>
                <a:sym typeface="Times New Roman"/>
              </a:rPr>
              <a:t> Admin :</a:t>
            </a:r>
            <a:r>
              <a:rPr lang="en-US" dirty="0"/>
              <a:t> </a:t>
            </a:r>
            <a:r>
              <a:rPr lang="en-US" sz="2400" dirty="0">
                <a:latin typeface="Times New Roman"/>
                <a:ea typeface="Times New Roman"/>
                <a:cs typeface="Times New Roman"/>
                <a:sym typeface="Times New Roman"/>
              </a:rPr>
              <a:t>Admin can login to the system</a:t>
            </a:r>
            <a:r>
              <a:rPr lang="en-US" dirty="0">
                <a:latin typeface="Times New Roman"/>
                <a:ea typeface="Times New Roman"/>
                <a:cs typeface="Times New Roman"/>
                <a:sym typeface="Times New Roman"/>
              </a:rPr>
              <a:t>.</a:t>
            </a:r>
            <a:endParaRPr sz="1400" dirty="0">
              <a:latin typeface="Times New Roman"/>
              <a:ea typeface="Times New Roman"/>
              <a:cs typeface="Times New Roman"/>
              <a:sym typeface="Times New Roman"/>
            </a:endParaRPr>
          </a:p>
          <a:p>
            <a:pPr marL="727075" lvl="2" indent="-342900" algn="l" rtl="0">
              <a:spcBef>
                <a:spcPts val="1000"/>
              </a:spcBef>
              <a:spcAft>
                <a:spcPts val="0"/>
              </a:spcAft>
              <a:buSzPts val="2400"/>
              <a:buFont typeface="Century Gothic"/>
              <a:buAutoNum type="arabicPeriod"/>
            </a:pPr>
            <a:r>
              <a:rPr lang="en-US" sz="2400" dirty="0">
                <a:solidFill>
                  <a:srgbClr val="3B3B34"/>
                </a:solidFill>
                <a:latin typeface="Times New Roman"/>
                <a:ea typeface="Times New Roman"/>
                <a:cs typeface="Times New Roman"/>
                <a:sym typeface="Times New Roman"/>
              </a:rPr>
              <a:t>Admin : login, add menu, delete menu, update menu.</a:t>
            </a:r>
            <a:endParaRPr sz="2400" dirty="0">
              <a:solidFill>
                <a:srgbClr val="3B3B34"/>
              </a:solidFill>
              <a:latin typeface="Times New Roman"/>
              <a:ea typeface="Times New Roman"/>
              <a:cs typeface="Times New Roman"/>
              <a:sym typeface="Times New Roman"/>
            </a:endParaRPr>
          </a:p>
          <a:p>
            <a:pPr marL="727075" lvl="2" indent="-342900" algn="l" rtl="0">
              <a:spcBef>
                <a:spcPts val="1000"/>
              </a:spcBef>
              <a:spcAft>
                <a:spcPts val="0"/>
              </a:spcAft>
              <a:buSzPts val="2400"/>
              <a:buFont typeface="Century Gothic"/>
              <a:buAutoNum type="arabicPeriod"/>
            </a:pPr>
            <a:r>
              <a:rPr lang="en-US" sz="2400" dirty="0">
                <a:solidFill>
                  <a:srgbClr val="0C0C0C"/>
                </a:solidFill>
                <a:latin typeface="Times New Roman"/>
                <a:ea typeface="Times New Roman"/>
                <a:cs typeface="Times New Roman"/>
                <a:sym typeface="Times New Roman"/>
              </a:rPr>
              <a:t>Customer/User</a:t>
            </a:r>
            <a:r>
              <a:rPr lang="en-US" sz="2400" dirty="0">
                <a:solidFill>
                  <a:srgbClr val="B43512"/>
                </a:solidFill>
                <a:latin typeface="Times New Roman"/>
                <a:ea typeface="Times New Roman"/>
                <a:cs typeface="Times New Roman"/>
                <a:sym typeface="Times New Roman"/>
              </a:rPr>
              <a:t> </a:t>
            </a:r>
            <a:r>
              <a:rPr lang="en-US" sz="2400" dirty="0">
                <a:solidFill>
                  <a:srgbClr val="3B3B34"/>
                </a:solidFill>
                <a:latin typeface="Times New Roman"/>
                <a:ea typeface="Times New Roman"/>
                <a:cs typeface="Times New Roman"/>
                <a:sym typeface="Times New Roman"/>
              </a:rPr>
              <a:t>: register itself, logins ,update her/his details, add food items,  view food items, buy food items.</a:t>
            </a:r>
            <a:endParaRPr dirty="0"/>
          </a:p>
          <a:p>
            <a:pPr marL="457200" lvl="0" indent="-330200" algn="l" rtl="0">
              <a:spcBef>
                <a:spcPts val="1000"/>
              </a:spcBef>
              <a:spcAft>
                <a:spcPts val="0"/>
              </a:spcAft>
              <a:buSzPts val="2000"/>
              <a:buFont typeface="Century Gothic"/>
              <a:buNone/>
            </a:pPr>
            <a:endParaRPr sz="2000" dirty="0"/>
          </a:p>
          <a:p>
            <a:pPr marL="342900" lvl="0" indent="-190500" algn="l" rtl="0">
              <a:spcBef>
                <a:spcPts val="1000"/>
              </a:spcBef>
              <a:spcAft>
                <a:spcPts val="0"/>
              </a:spcAft>
              <a:buSzPts val="24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122830" y="0"/>
            <a:ext cx="10057949" cy="6960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a:solidFill>
                  <a:srgbClr val="B43512"/>
                </a:solidFill>
                <a:latin typeface="Times New Roman"/>
                <a:ea typeface="Times New Roman"/>
                <a:cs typeface="Times New Roman"/>
                <a:sym typeface="Times New Roman"/>
              </a:rPr>
              <a:t>UML Diagrams:   </a:t>
            </a:r>
            <a:r>
              <a:rPr lang="en-US" b="1">
                <a:solidFill>
                  <a:srgbClr val="0C0C0C"/>
                </a:solidFill>
                <a:latin typeface="Times New Roman"/>
                <a:ea typeface="Times New Roman"/>
                <a:cs typeface="Times New Roman"/>
                <a:sym typeface="Times New Roman"/>
              </a:rPr>
              <a:t>E-R Diagram</a:t>
            </a:r>
            <a:endParaRPr b="1">
              <a:solidFill>
                <a:srgbClr val="0C0C0C"/>
              </a:solidFill>
              <a:latin typeface="Times New Roman"/>
              <a:ea typeface="Times New Roman"/>
              <a:cs typeface="Times New Roman"/>
              <a:sym typeface="Times New Roman"/>
            </a:endParaRPr>
          </a:p>
        </p:txBody>
      </p:sp>
      <p:pic>
        <p:nvPicPr>
          <p:cNvPr id="214" name="Google Shape;214;p8"/>
          <p:cNvPicPr preferRelativeResize="0">
            <a:picLocks noGrp="1"/>
          </p:cNvPicPr>
          <p:nvPr>
            <p:ph type="body" idx="1"/>
          </p:nvPr>
        </p:nvPicPr>
        <p:blipFill rotWithShape="1">
          <a:blip r:embed="rId3">
            <a:alphaModFix/>
          </a:blip>
          <a:srcRect/>
          <a:stretch/>
        </p:blipFill>
        <p:spPr>
          <a:xfrm>
            <a:off x="6096000" y="2015414"/>
            <a:ext cx="1419333" cy="2015412"/>
          </a:xfrm>
          <a:prstGeom prst="rect">
            <a:avLst/>
          </a:prstGeom>
          <a:noFill/>
          <a:ln w="28575" cap="flat" cmpd="sng">
            <a:solidFill>
              <a:srgbClr val="FF0000"/>
            </a:solidFill>
            <a:prstDash val="solid"/>
            <a:round/>
            <a:headEnd type="none" w="sm" len="sm"/>
            <a:tailEnd type="none" w="sm" len="sm"/>
          </a:ln>
        </p:spPr>
      </p:pic>
      <p:pic>
        <p:nvPicPr>
          <p:cNvPr id="2" name="Picture 1">
            <a:extLst>
              <a:ext uri="{FF2B5EF4-FFF2-40B4-BE49-F238E27FC236}">
                <a16:creationId xmlns:a16="http://schemas.microsoft.com/office/drawing/2014/main" id="{DE0091AB-D952-0BD0-E00E-C0A7523F1D13}"/>
              </a:ext>
            </a:extLst>
          </p:cNvPr>
          <p:cNvPicPr>
            <a:picLocks noChangeAspect="1"/>
          </p:cNvPicPr>
          <p:nvPr/>
        </p:nvPicPr>
        <p:blipFill>
          <a:blip r:embed="rId4"/>
          <a:stretch>
            <a:fillRect/>
          </a:stretch>
        </p:blipFill>
        <p:spPr>
          <a:xfrm>
            <a:off x="2271252" y="811530"/>
            <a:ext cx="7669161" cy="6046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286453"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a:solidFill>
                  <a:srgbClr val="0C0C0C"/>
                </a:solidFill>
                <a:latin typeface="Times New Roman"/>
                <a:ea typeface="Times New Roman"/>
                <a:cs typeface="Times New Roman"/>
                <a:sym typeface="Times New Roman"/>
              </a:rPr>
              <a:t>Use Case</a:t>
            </a:r>
            <a:endParaRPr b="1">
              <a:solidFill>
                <a:srgbClr val="0C0C0C"/>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792F3308-19B8-61A4-D37E-5A6FB69C79AB}"/>
              </a:ext>
            </a:extLst>
          </p:cNvPr>
          <p:cNvPicPr>
            <a:picLocks noChangeAspect="1"/>
          </p:cNvPicPr>
          <p:nvPr/>
        </p:nvPicPr>
        <p:blipFill>
          <a:blip r:embed="rId3"/>
          <a:stretch>
            <a:fillRect/>
          </a:stretch>
        </p:blipFill>
        <p:spPr>
          <a:xfrm>
            <a:off x="1691148" y="640445"/>
            <a:ext cx="8514736" cy="6071419"/>
          </a:xfrm>
          <a:prstGeom prst="rect">
            <a:avLst/>
          </a:prstGeom>
        </p:spPr>
      </p:pic>
      <p:sp>
        <p:nvSpPr>
          <p:cNvPr id="3" name="Text Placeholder 2">
            <a:extLst>
              <a:ext uri="{FF2B5EF4-FFF2-40B4-BE49-F238E27FC236}">
                <a16:creationId xmlns:a16="http://schemas.microsoft.com/office/drawing/2014/main" id="{44B83345-5C27-2E8F-DFFA-7AADDCAFE766}"/>
              </a:ext>
            </a:extLst>
          </p:cNvPr>
          <p:cNvSpPr>
            <a:spLocks noGrp="1"/>
          </p:cNvSpPr>
          <p:nvPr>
            <p:ph type="body" idx="1"/>
          </p:nvPr>
        </p:nvSpPr>
        <p:spPr>
          <a:xfrm rot="9483281" flipV="1">
            <a:off x="8559976" y="6301630"/>
            <a:ext cx="2999709" cy="117763"/>
          </a:xfrm>
        </p:spPr>
        <p:txBody>
          <a:bodyPr>
            <a:normAutofit fontScale="25000" lnSpcReduction="20000"/>
          </a:bodyPr>
          <a:lstStyle/>
          <a:p>
            <a:endParaRPr lang="en-IN" dirty="0"/>
          </a:p>
        </p:txBody>
      </p:sp>
    </p:spTree>
  </p:cSld>
  <p:clrMapOvr>
    <a:masterClrMapping/>
  </p:clrMapOvr>
</p:sld>
</file>

<file path=ppt/theme/theme1.xml><?xml version="1.0" encoding="utf-8"?>
<a:theme xmlns:a="http://schemas.openxmlformats.org/drawingml/2006/main" name="Wisp">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655</Words>
  <Application>Microsoft Office PowerPoint</Application>
  <PresentationFormat>Widescreen</PresentationFormat>
  <Paragraphs>72</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Century Gothic</vt:lpstr>
      <vt:lpstr>Söhne</vt:lpstr>
      <vt:lpstr>Times New Roman</vt:lpstr>
      <vt:lpstr>Noto Sans Symbols</vt:lpstr>
      <vt:lpstr>Calibri</vt:lpstr>
      <vt:lpstr>Arial</vt:lpstr>
      <vt:lpstr>Wisp</vt:lpstr>
      <vt:lpstr>Online Tiffin Ordering System</vt:lpstr>
      <vt:lpstr> Project Introduction</vt:lpstr>
      <vt:lpstr>Objective (Purpose): </vt:lpstr>
      <vt:lpstr>Scope: </vt:lpstr>
      <vt:lpstr> Technology Used:</vt:lpstr>
      <vt:lpstr> S/W and H/W Requirements</vt:lpstr>
      <vt:lpstr>Functionalities - Module wise /user wise</vt:lpstr>
      <vt:lpstr>UML Diagrams:   E-R Diagram</vt:lpstr>
      <vt:lpstr>Use Case</vt:lpstr>
      <vt:lpstr>DFD  diagrams</vt:lpstr>
      <vt:lpstr>Sequence  Diagram</vt:lpstr>
      <vt:lpstr>Class  Diagram</vt:lpstr>
      <vt:lpstr>UI  Screen Shots </vt:lpstr>
      <vt:lpstr>PowerPoint Presentation</vt:lpstr>
      <vt:lpstr>PowerPoint Presentation</vt:lpstr>
      <vt:lpstr>PowerPoint Presentation</vt:lpstr>
      <vt:lpstr>PowerPoint Presentation</vt:lpstr>
      <vt:lpstr>PowerPoint Presentation</vt:lpstr>
      <vt:lpstr>PowerPoint Presentation</vt:lpstr>
      <vt:lpstr>Futures Scope </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Tiffin Ordering System</dc:title>
  <dc:creator>USER</dc:creator>
  <cp:lastModifiedBy>MRUNALI DHOTE</cp:lastModifiedBy>
  <cp:revision>3</cp:revision>
  <dcterms:created xsi:type="dcterms:W3CDTF">2023-03-08T16:55:00Z</dcterms:created>
  <dcterms:modified xsi:type="dcterms:W3CDTF">2024-02-21T03:12:27Z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7E69EF739CE441C9B8CCE4FE39A536DE</vt:lpwstr>
  </property>
  <property fmtid="{D5CDD505-2E9C-101B-9397-08002B2CF9AE}" pid="3" name="KSOProductBuildVer">
    <vt:lpwstr>1033-11.2.0.11219</vt:lpwstr>
  </property>
</Properties>
</file>