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  <p:sldMasterId id="2147483663" r:id="rId2"/>
  </p:sldMasterIdLst>
  <p:notesMasterIdLst>
    <p:notesMasterId r:id="rId8"/>
  </p:notesMasterIdLst>
  <p:handoutMasterIdLst>
    <p:handoutMasterId r:id="rId9"/>
  </p:handoutMasterIdLst>
  <p:sldIdLst>
    <p:sldId id="341" r:id="rId3"/>
    <p:sldId id="1067" r:id="rId4"/>
    <p:sldId id="1070" r:id="rId5"/>
    <p:sldId id="1073" r:id="rId6"/>
    <p:sldId id="1074" r:id="rId7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9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yb" initials="w" lastIdx="1" clrIdx="0"/>
  <p:cmAuthor id="1" name="daojunding" initials="d" lastIdx="0" clrIdx="0"/>
  <p:cmAuthor id="2" name="刘晓光" initials="刘" lastIdx="1" clrIdx="0"/>
  <p:cmAuthor id="3" name="x0929149" initials="x" lastIdx="3" clrIdx="0"/>
  <p:cmAuthor id="4" name="Deanna Schuler (Bookey Consulting)" initials="D" lastIdx="2" clrIdx="0"/>
  <p:cmAuthor id="5" name="moliemylin" initials="m" lastIdx="1" clrIdx="0"/>
  <p:cmAuthor id="6" name="Xinxchen" initials="X" lastIdx="2" clrIdx="0"/>
  <p:cmAuthor id="7" name="S0209388" initials="S" lastIdx="0" clrIdx="0"/>
  <p:cmAuthor id="8" name="ShiauHuaSun" initials="S" lastIdx="3" clrIdx="0"/>
  <p:cmAuthor id="9" name="happyyao" initials="h" lastIdx="0" clrIdx="0"/>
  <p:cmAuthor id="10" name="jiantingchen" initials="j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DF8"/>
    <a:srgbClr val="DAE9F6"/>
    <a:srgbClr val="F5F9FD"/>
    <a:srgbClr val="FFFFFF"/>
    <a:srgbClr val="740000"/>
    <a:srgbClr val="9E0000"/>
    <a:srgbClr val="FF6699"/>
    <a:srgbClr val="139EFF"/>
    <a:srgbClr val="44CCE8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6" autoAdjust="0"/>
    <p:restoredTop sz="99884" autoAdjust="0"/>
  </p:normalViewPr>
  <p:slideViewPr>
    <p:cSldViewPr showGuides="1">
      <p:cViewPr>
        <p:scale>
          <a:sx n="125" d="100"/>
          <a:sy n="125" d="100"/>
        </p:scale>
        <p:origin x="-1608" y="-468"/>
      </p:cViewPr>
      <p:guideLst>
        <p:guide orient="horz" pos="1609"/>
        <p:guide pos="2789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7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E848-86EB-4A87-9B9C-7A3F1E0C3AF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798F-C56C-4C60-821D-B7881D0135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2021/3/19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xmlns="" val="2463279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10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10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649"/>
            <a:ext cx="6858000" cy="124182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582"/>
            <a:ext cx="7886700" cy="1862336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250"/>
            <a:ext cx="4286250" cy="1036838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799901"/>
            <a:ext cx="4286250" cy="88945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25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40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2021/3/19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44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44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11505" y="4732020"/>
            <a:ext cx="10083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452360" y="4660265"/>
            <a:ext cx="1296035" cy="36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530985" y="4716780"/>
            <a:ext cx="0" cy="254635"/>
          </a:xfrm>
          <a:prstGeom prst="line">
            <a:avLst/>
          </a:prstGeom>
          <a:ln w="19050">
            <a:solidFill>
              <a:srgbClr val="286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939790" y="4804410"/>
            <a:ext cx="1368425" cy="75565"/>
          </a:xfrm>
          <a:prstGeom prst="rect">
            <a:avLst/>
          </a:prstGeom>
          <a:solidFill>
            <a:srgbClr val="C8C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998919" y="4731990"/>
            <a:ext cx="1309385" cy="19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Edgetech</a:t>
            </a:r>
            <a:r>
              <a:rPr lang="en-US" altLang="zh-CN" sz="600" baseline="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 </a:t>
            </a:r>
            <a:r>
              <a:rPr lang="en-US" altLang="zh-CN" sz="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Smart </a:t>
            </a:r>
            <a:r>
              <a:rPr lang="en-US" altLang="zh-CN" sz="600" dirty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Manufacturing</a:t>
            </a:r>
            <a:endParaRPr lang="zh-CN" altLang="en-US" sz="600" dirty="0">
              <a:solidFill>
                <a:schemeClr val="bg2">
                  <a:lumMod val="20000"/>
                  <a:lumOff val="80000"/>
                </a:schemeClr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195580"/>
            <a:ext cx="274955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7660" y="195580"/>
            <a:ext cx="0" cy="2159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7" descr="艾聚达_白底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1099" y="4630148"/>
            <a:ext cx="817845" cy="371979"/>
          </a:xfrm>
          <a:prstGeom prst="rect">
            <a:avLst/>
          </a:prstGeom>
        </p:spPr>
      </p:pic>
      <p:sp>
        <p:nvSpPr>
          <p:cNvPr id="14" name="标题 8"/>
          <p:cNvSpPr>
            <a:spLocks noGrp="1"/>
          </p:cNvSpPr>
          <p:nvPr>
            <p:ph type="ctrTitle"/>
          </p:nvPr>
        </p:nvSpPr>
        <p:spPr>
          <a:xfrm>
            <a:off x="450215" y="122555"/>
            <a:ext cx="6858000" cy="362585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76538" y="699542"/>
            <a:ext cx="7886700" cy="37743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0" y="4803998"/>
            <a:ext cx="9144000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23478"/>
            <a:ext cx="717763" cy="692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93C9-5930-4FD8-9D09-AB2BE914FC4F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2021/3/19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79662"/>
            <a:ext cx="9156700" cy="611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本框 22"/>
          <p:cNvSpPr txBox="1"/>
          <p:nvPr/>
        </p:nvSpPr>
        <p:spPr>
          <a:xfrm>
            <a:off x="1338263" y="2555240"/>
            <a:ext cx="6437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TW" altLang="en-US" sz="2400" dirty="0" smtClean="0"/>
              <a:t>缺陷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分類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996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942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76156" y="1783715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TW" altLang="en-US" sz="3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高爾夫球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影像處理</a:t>
            </a:r>
            <a:endParaRPr lang="en-US" altLang="zh-CN" sz="36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1880" y="3147814"/>
            <a:ext cx="21717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20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2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1.03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  <a:sym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63838"/>
            <a:ext cx="1239390" cy="1195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影像檢測</a:t>
            </a:r>
            <a:r>
              <a:rPr lang="en-US" altLang="zh-TW" dirty="0" smtClean="0"/>
              <a:t>-</a:t>
            </a:r>
            <a:r>
              <a:rPr lang="zh-TW" altLang="en-US" dirty="0" smtClean="0"/>
              <a:t>缺陷圖像分類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43608" y="627534"/>
          <a:ext cx="7056783" cy="129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8855"/>
                <a:gridCol w="1785976"/>
                <a:gridCol w="1785976"/>
                <a:gridCol w="1785976"/>
              </a:tblGrid>
              <a:tr h="26824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/>
                        <a:t>缺陷圖像分類</a:t>
                      </a:r>
                      <a:endParaRPr lang="zh-TW" altLang="en-US" sz="1200" b="0" i="0" u="none" strike="noStrike" dirty="0">
                        <a:solidFill>
                          <a:schemeClr val="bg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bg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bg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7638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/>
                        <a:t>訓練集數量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407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/>
                        <a:t>運算時間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0.2 s/</a:t>
                      </a:r>
                      <a:r>
                        <a:rPr lang="en-US" altLang="zh-TW" sz="1200" dirty="0" err="1" smtClean="0"/>
                        <a:t>pic</a:t>
                      </a:r>
                      <a:endParaRPr lang="zh-TW" altLang="en-US" sz="1200" dirty="0"/>
                    </a:p>
                  </a:txBody>
                  <a:tcPr/>
                </a:tc>
              </a:tr>
              <a:tr h="37638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/>
                        <a:t>測試集數量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/>
                        <a:t>平均準確度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78 %</a:t>
                      </a:r>
                      <a:endParaRPr lang="zh-TW" altLang="en-US" sz="1200" dirty="0"/>
                    </a:p>
                  </a:txBody>
                  <a:tcPr/>
                </a:tc>
              </a:tr>
              <a:tr h="27512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/>
                        <a:t>影像尺寸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600*600 pixel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/>
                        <a:t>平均召回率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84 %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43608" y="1995680"/>
          <a:ext cx="7056785" cy="2833408"/>
        </p:xfrm>
        <a:graphic>
          <a:graphicData uri="http://schemas.openxmlformats.org/drawingml/2006/table">
            <a:tbl>
              <a:tblPr/>
              <a:tblGrid>
                <a:gridCol w="504056"/>
                <a:gridCol w="748132"/>
                <a:gridCol w="476184"/>
                <a:gridCol w="476184"/>
                <a:gridCol w="476184"/>
                <a:gridCol w="476184"/>
                <a:gridCol w="476184"/>
                <a:gridCol w="476184"/>
                <a:gridCol w="476184"/>
                <a:gridCol w="445103"/>
                <a:gridCol w="419215"/>
                <a:gridCol w="768560"/>
                <a:gridCol w="838431"/>
              </a:tblGrid>
              <a:tr h="185665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　</a:t>
                      </a:r>
                    </a:p>
                  </a:txBody>
                  <a:tcPr marL="6298" marR="6298" marT="6298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zh-TW" altLang="en-US" sz="700" b="0" i="0" u="none" strike="noStrike">
                        <a:solidFill>
                          <a:srgbClr val="FFFFFF"/>
                        </a:solidFill>
                        <a:latin typeface="微軟正黑體"/>
                      </a:endParaRP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預測分類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FF0000"/>
                          </a:solidFill>
                          <a:latin typeface="微軟正黑體"/>
                        </a:rPr>
                        <a:t>meanRecall</a:t>
                      </a:r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微軟正黑體"/>
                        </a:rPr>
                        <a:t> 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3257">
                <a:tc gridSpan="2" vMerge="1">
                  <a:txBody>
                    <a:bodyPr/>
                    <a:lstStyle/>
                    <a:p>
                      <a:pPr algn="l" fontAlgn="ctr"/>
                      <a:endParaRPr lang="zh-TW" altLang="en-US" sz="700" b="0" i="0" u="none" strike="noStrike" dirty="0">
                        <a:solidFill>
                          <a:srgbClr val="FFFFFF"/>
                        </a:solidFill>
                        <a:latin typeface="微軟正黑體"/>
                      </a:endParaRPr>
                    </a:p>
                  </a:txBody>
                  <a:tcPr marL="6298" marR="6298" marT="6298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TW" altLang="en-US" sz="700" b="0" i="0" u="none" strike="noStrike" dirty="0">
                        <a:solidFill>
                          <a:srgbClr val="FFFFFF"/>
                        </a:solidFill>
                        <a:latin typeface="微軟正黑體"/>
                      </a:endParaRP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橘皮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紋路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側</a:t>
                      </a:r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邊</a:t>
                      </a:r>
                      <a: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/>
                      </a:r>
                      <a:b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</a:br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夾</a:t>
                      </a:r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區域</a:t>
                      </a:r>
                      <a: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/>
                      </a:r>
                      <a:b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</a:br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夾</a:t>
                      </a:r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線</a:t>
                      </a:r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上</a:t>
                      </a:r>
                      <a: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/>
                      </a:r>
                      <a:b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</a:br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夾</a:t>
                      </a:r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圓</a:t>
                      </a:r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內</a:t>
                      </a:r>
                      <a: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/>
                      </a:r>
                      <a:b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</a:br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夾</a:t>
                      </a:r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鈦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線條</a:t>
                      </a:r>
                      <a: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/>
                      </a:r>
                      <a:br>
                        <a:rPr lang="en-US" altLang="zh-TW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</a:br>
                      <a:r>
                        <a:rPr lang="zh-TW" altLang="en-US" sz="800" b="0" i="0" u="none" strike="noStrike" baseline="0" dirty="0" smtClean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夾</a:t>
                      </a:r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新細明體"/>
                          <a:ea typeface="+mj-ea"/>
                        </a:rPr>
                        <a:t>鈦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Data</a:t>
                      </a:r>
                    </a:p>
                    <a:p>
                      <a:pPr algn="ctr" rtl="0" fontAlgn="ctr"/>
                      <a:r>
                        <a:rPr lang="en-US" sz="800" b="0" i="0" u="none" strike="noStrike" baseline="0" dirty="0" err="1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meanRecall</a:t>
                      </a:r>
                      <a:r>
                        <a:rPr 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 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665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真實分類</a:t>
                      </a:r>
                    </a:p>
                  </a:txBody>
                  <a:tcPr marL="6298" marR="6298" marT="6298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29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5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85%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latin typeface="微軟正黑體"/>
                        </a:rPr>
                        <a:t>84%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56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2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30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2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86%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6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橘皮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2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16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2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76%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6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紋路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2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83%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6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側邊夾鈦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3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75%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6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區域夾鈦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50%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6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線上夾鈦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100%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6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圓內夾鈦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100%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6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線條夾鈦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0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100%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590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class</a:t>
                      </a:r>
                    </a:p>
                    <a:p>
                      <a:pPr algn="ctr" rtl="0" fontAlgn="ctr"/>
                      <a:r>
                        <a:rPr lang="en-US" sz="800" b="0" i="0" u="none" strike="noStrike" baseline="0" dirty="0" err="1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meanPrecision</a:t>
                      </a:r>
                      <a:r>
                        <a:rPr lang="en-US" sz="800" b="0" i="0" u="none" strike="noStrike" baseline="0" dirty="0">
                          <a:solidFill>
                            <a:srgbClr val="FFFFFF"/>
                          </a:solidFill>
                          <a:latin typeface="微軟正黑體"/>
                          <a:ea typeface="+mj-ea"/>
                        </a:rPr>
                        <a:t> 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94%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75%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100%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77%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75%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100%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33%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100%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50%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baseline="0" dirty="0">
                          <a:solidFill>
                            <a:srgbClr val="000000"/>
                          </a:solidFill>
                          <a:latin typeface="微軟正黑體"/>
                          <a:ea typeface="+mj-ea"/>
                        </a:rPr>
                        <a:t>　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7759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70C0"/>
                          </a:solidFill>
                          <a:latin typeface="微軟正黑體"/>
                        </a:rPr>
                        <a:t>meanPrecision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微軟正黑體"/>
                        </a:rPr>
                        <a:t> </a:t>
                      </a:r>
                    </a:p>
                  </a:txBody>
                  <a:tcPr marL="6298" marR="6298" marT="6298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1" i="0" u="none" strike="noStrike" dirty="0">
                          <a:solidFill>
                            <a:srgbClr val="0070C0"/>
                          </a:solidFill>
                          <a:latin typeface="微軟正黑體"/>
                        </a:rPr>
                        <a:t>78%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6298" marR="6298" marT="62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影像檢測</a:t>
            </a:r>
            <a:r>
              <a:rPr lang="en-US" altLang="zh-TW" dirty="0" smtClean="0"/>
              <a:t>-</a:t>
            </a:r>
            <a:r>
              <a:rPr lang="zh-TW" altLang="en-US" dirty="0" smtClean="0"/>
              <a:t>缺陷圖像分類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483518"/>
            <a:ext cx="7704856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正確分類</a:t>
            </a:r>
            <a:endParaRPr lang="zh-TW" altLang="en-US" sz="1600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39552" y="864093"/>
          <a:ext cx="792088" cy="3795888"/>
        </p:xfrm>
        <a:graphic>
          <a:graphicData uri="http://schemas.openxmlformats.org/drawingml/2006/table">
            <a:tbl>
              <a:tblPr/>
              <a:tblGrid>
                <a:gridCol w="792088"/>
              </a:tblGrid>
              <a:tr h="94897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94897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94897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橘皮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94897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紋路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5069" name="Picture 13" descr="C:\Users\cIANtINGhUANG\Downloads\032ab8be4b5883c48ad4c4e4dd706e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51670"/>
            <a:ext cx="900000" cy="900000"/>
          </a:xfrm>
          <a:prstGeom prst="rect">
            <a:avLst/>
          </a:prstGeom>
          <a:noFill/>
        </p:spPr>
      </p:pic>
      <p:pic>
        <p:nvPicPr>
          <p:cNvPr id="45070" name="Picture 14" descr="C:\Users\cIANtINGhUANG\Downloads\913ab65683895f8eeed12418b864966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851670"/>
            <a:ext cx="900000" cy="900000"/>
          </a:xfrm>
          <a:prstGeom prst="rect">
            <a:avLst/>
          </a:prstGeom>
          <a:noFill/>
        </p:spPr>
      </p:pic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932040" y="915566"/>
          <a:ext cx="864096" cy="3816425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側邊夾鈦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區域夾鈦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線上夾鈦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圓內夾鈦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線條夾鈦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5071" name="Picture 15" descr="C:\Users\cIANtINGhUANG\Downloads\7371d8372e9c41c3be6867168c86987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787774"/>
            <a:ext cx="900000" cy="900000"/>
          </a:xfrm>
          <a:prstGeom prst="rect">
            <a:avLst/>
          </a:prstGeom>
          <a:noFill/>
        </p:spPr>
      </p:pic>
      <p:pic>
        <p:nvPicPr>
          <p:cNvPr id="45072" name="Picture 16" descr="C:\Users\cIANtINGhUANG\Downloads\7882e46905a5123da0a2f102beefe01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2787774"/>
            <a:ext cx="900000" cy="900000"/>
          </a:xfrm>
          <a:prstGeom prst="rect">
            <a:avLst/>
          </a:prstGeom>
          <a:noFill/>
        </p:spPr>
      </p:pic>
      <p:pic>
        <p:nvPicPr>
          <p:cNvPr id="45073" name="Picture 17" descr="C:\Users\cIANtINGhUANG\Downloads\41ea8d98f6add397de4574376b5930e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2787774"/>
            <a:ext cx="900000" cy="900000"/>
          </a:xfrm>
          <a:prstGeom prst="rect">
            <a:avLst/>
          </a:prstGeom>
          <a:noFill/>
        </p:spPr>
      </p:pic>
      <p:pic>
        <p:nvPicPr>
          <p:cNvPr id="45074" name="Picture 18" descr="C:\Users\cIANtINGhUANG\Downloads\b5d77f2d1dd7a3ff207d44a60db5d87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915566"/>
            <a:ext cx="900000" cy="900000"/>
          </a:xfrm>
          <a:prstGeom prst="rect">
            <a:avLst/>
          </a:prstGeom>
          <a:noFill/>
        </p:spPr>
      </p:pic>
      <p:pic>
        <p:nvPicPr>
          <p:cNvPr id="45075" name="Picture 19" descr="C:\Users\cIANtINGhUANG\Downloads\ea53802fecd0bba035567b2c0ad62d5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915566"/>
            <a:ext cx="900000" cy="900000"/>
          </a:xfrm>
          <a:prstGeom prst="rect">
            <a:avLst/>
          </a:prstGeom>
          <a:noFill/>
        </p:spPr>
      </p:pic>
      <p:pic>
        <p:nvPicPr>
          <p:cNvPr id="45076" name="Picture 20" descr="C:\Users\cIANtINGhUANG\Downloads\45f4b9208b3eb3ebd9224f151f4da7a9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915566"/>
            <a:ext cx="900000" cy="900000"/>
          </a:xfrm>
          <a:prstGeom prst="rect">
            <a:avLst/>
          </a:prstGeom>
          <a:noFill/>
        </p:spPr>
      </p:pic>
      <p:pic>
        <p:nvPicPr>
          <p:cNvPr id="45077" name="Picture 21" descr="C:\Users\cIANtINGhUANG\Downloads\7c3217333706c1b15b412c3c87a2f22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3723878"/>
            <a:ext cx="900000" cy="900000"/>
          </a:xfrm>
          <a:prstGeom prst="rect">
            <a:avLst/>
          </a:prstGeom>
          <a:noFill/>
        </p:spPr>
      </p:pic>
      <p:pic>
        <p:nvPicPr>
          <p:cNvPr id="45078" name="Picture 22" descr="C:\Users\cIANtINGhUANG\Downloads\99171f0e6bc96db9a4a7c27f1ceb1598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83768" y="3723878"/>
            <a:ext cx="900000" cy="900000"/>
          </a:xfrm>
          <a:prstGeom prst="rect">
            <a:avLst/>
          </a:prstGeom>
          <a:noFill/>
        </p:spPr>
      </p:pic>
      <p:pic>
        <p:nvPicPr>
          <p:cNvPr id="45079" name="Picture 23" descr="C:\Users\cIANtINGhUANG\Downloads\7a2fd7dc6794afeac12b9b4efe754001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47664" y="3723878"/>
            <a:ext cx="900000" cy="900000"/>
          </a:xfrm>
          <a:prstGeom prst="rect">
            <a:avLst/>
          </a:prstGeom>
          <a:noFill/>
        </p:spPr>
      </p:pic>
      <p:pic>
        <p:nvPicPr>
          <p:cNvPr id="45080" name="Picture 24" descr="C:\Users\cIANtINGhUANG\Downloads\b3fa75fb856d3aeab232513125d2bd1f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4168" y="1689652"/>
            <a:ext cx="720000" cy="720000"/>
          </a:xfrm>
          <a:prstGeom prst="rect">
            <a:avLst/>
          </a:prstGeom>
          <a:noFill/>
        </p:spPr>
      </p:pic>
      <p:pic>
        <p:nvPicPr>
          <p:cNvPr id="45081" name="Picture 25" descr="C:\Users\cIANtINGhUANG\Downloads\0db5213f4a717c32ad5ac35dfae36743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84168" y="3237824"/>
            <a:ext cx="720000" cy="720000"/>
          </a:xfrm>
          <a:prstGeom prst="rect">
            <a:avLst/>
          </a:prstGeom>
          <a:noFill/>
        </p:spPr>
      </p:pic>
      <p:pic>
        <p:nvPicPr>
          <p:cNvPr id="45082" name="Picture 26" descr="C:\Users\cIANtINGhUANG\Downloads\5535b2e7072031a7d92cefc79e196715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84168" y="4011910"/>
            <a:ext cx="720000" cy="720000"/>
          </a:xfrm>
          <a:prstGeom prst="rect">
            <a:avLst/>
          </a:prstGeom>
          <a:noFill/>
        </p:spPr>
      </p:pic>
      <p:pic>
        <p:nvPicPr>
          <p:cNvPr id="45083" name="Picture 27" descr="C:\Users\cIANtINGhUANG\Downloads\465b0abb14f64913b07b60eecc3bf0ab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84168" y="2463738"/>
            <a:ext cx="720000" cy="720000"/>
          </a:xfrm>
          <a:prstGeom prst="rect">
            <a:avLst/>
          </a:prstGeom>
          <a:noFill/>
        </p:spPr>
      </p:pic>
      <p:pic>
        <p:nvPicPr>
          <p:cNvPr id="45084" name="Picture 28" descr="C:\Users\cIANtINGhUANG\Downloads\035782faf124958d2a92ca7e5f3e448f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76256" y="915566"/>
            <a:ext cx="720000" cy="720000"/>
          </a:xfrm>
          <a:prstGeom prst="rect">
            <a:avLst/>
          </a:prstGeom>
          <a:noFill/>
        </p:spPr>
      </p:pic>
      <p:pic>
        <p:nvPicPr>
          <p:cNvPr id="45085" name="Picture 29" descr="C:\Users\cIANtINGhUANG\Downloads\746c7652575af09cab5d2bcfad228d49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084168" y="915566"/>
            <a:ext cx="720000" cy="720000"/>
          </a:xfrm>
          <a:prstGeom prst="rect">
            <a:avLst/>
          </a:prstGeom>
          <a:noFill/>
        </p:spPr>
      </p:pic>
      <p:pic>
        <p:nvPicPr>
          <p:cNvPr id="45086" name="Picture 30" descr="C:\Users\cIANtINGhUANG\Downloads\d2b5f6c50f3c6c96e388ab2205e181a8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19872" y="1851670"/>
            <a:ext cx="900000" cy="9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影像檢測</a:t>
            </a:r>
            <a:r>
              <a:rPr lang="en-US" altLang="zh-TW" dirty="0" smtClean="0"/>
              <a:t>-</a:t>
            </a:r>
            <a:r>
              <a:rPr lang="zh-TW" altLang="en-US" dirty="0" smtClean="0"/>
              <a:t>缺陷圖像分類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699542"/>
            <a:ext cx="7488832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錯誤分類</a:t>
            </a:r>
            <a:endParaRPr lang="zh-TW" altLang="en-US" sz="1600" dirty="0"/>
          </a:p>
        </p:txBody>
      </p:sp>
      <p:pic>
        <p:nvPicPr>
          <p:cNvPr id="45059" name="Picture 3" descr="C:\Users\cIANtINGhUANG\Downloads\63e5e73d1c91673ef30c911b94fd3d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75606"/>
            <a:ext cx="1080000" cy="1080000"/>
          </a:xfrm>
          <a:prstGeom prst="rect">
            <a:avLst/>
          </a:prstGeom>
          <a:noFill/>
        </p:spPr>
      </p:pic>
      <p:pic>
        <p:nvPicPr>
          <p:cNvPr id="45060" name="Picture 4" descr="C:\Users\cIANtINGhUANG\Downloads\5d2df783357498da0bf6503791694e4c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75606"/>
            <a:ext cx="1080000" cy="1080000"/>
          </a:xfrm>
          <a:prstGeom prst="rect">
            <a:avLst/>
          </a:prstGeom>
          <a:noFill/>
        </p:spPr>
      </p:pic>
      <p:sp>
        <p:nvSpPr>
          <p:cNvPr id="12" name="文字方塊 11"/>
          <p:cNvSpPr txBox="1"/>
          <p:nvPr/>
        </p:nvSpPr>
        <p:spPr>
          <a:xfrm>
            <a:off x="1822629" y="249974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凹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判成 凸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5061" name="Picture 5" descr="C:\Users\cIANtINGhUANG\Downloads\e4c950e885da719cf14d53abb18e8379 (4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931790"/>
            <a:ext cx="1080000" cy="1080000"/>
          </a:xfrm>
          <a:prstGeom prst="rect">
            <a:avLst/>
          </a:prstGeom>
          <a:noFill/>
        </p:spPr>
      </p:pic>
      <p:pic>
        <p:nvPicPr>
          <p:cNvPr id="45062" name="Picture 6" descr="C:\Users\cIANtINGhUANG\Downloads\f1d5f422805d7489e186eae51599d475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931790"/>
            <a:ext cx="1080000" cy="10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894637" y="4155926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凸 判成 凹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5065" name="Picture 9" descr="C:\Users\cIANtINGhUANG\Downloads\6e4e7c14337c54dc5f37da87561d612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347614"/>
            <a:ext cx="1080000" cy="1080000"/>
          </a:xfrm>
          <a:prstGeom prst="rect">
            <a:avLst/>
          </a:prstGeom>
          <a:noFill/>
        </p:spPr>
      </p:pic>
      <p:pic>
        <p:nvPicPr>
          <p:cNvPr id="45066" name="Picture 10" descr="C:\Users\cIANtINGhUANG\Downloads\0796e2ea6ffd527b109e632ab888702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1347614"/>
            <a:ext cx="1080000" cy="1080000"/>
          </a:xfrm>
          <a:prstGeom prst="rect">
            <a:avLst/>
          </a:prstGeom>
          <a:noFill/>
        </p:spPr>
      </p:pic>
      <p:sp>
        <p:nvSpPr>
          <p:cNvPr id="20" name="文字方塊 19"/>
          <p:cNvSpPr txBox="1"/>
          <p:nvPr/>
        </p:nvSpPr>
        <p:spPr>
          <a:xfrm>
            <a:off x="5796136" y="24277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紋路 判成 橘皮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5067" name="Picture 11" descr="C:\Users\cIANtINGhUANG\Downloads\e10e5b6c50a03be65fe176936ff0c5df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0" y="2931790"/>
            <a:ext cx="1080000" cy="1080000"/>
          </a:xfrm>
          <a:prstGeom prst="rect">
            <a:avLst/>
          </a:prstGeom>
          <a:noFill/>
        </p:spPr>
      </p:pic>
      <p:pic>
        <p:nvPicPr>
          <p:cNvPr id="45068" name="Picture 12" descr="C:\Users\cIANtINGhUANG\Downloads\ed104a75ad6518abf651d31162795d5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2931790"/>
            <a:ext cx="1080000" cy="1080000"/>
          </a:xfrm>
          <a:prstGeom prst="rect">
            <a:avLst/>
          </a:prstGeom>
          <a:noFill/>
        </p:spPr>
      </p:pic>
      <p:sp>
        <p:nvSpPr>
          <p:cNvPr id="23" name="文字方塊 22"/>
          <p:cNvSpPr txBox="1"/>
          <p:nvPr/>
        </p:nvSpPr>
        <p:spPr>
          <a:xfrm>
            <a:off x="5580112" y="4155926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側邊夾鈦 判成 凹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79662"/>
            <a:ext cx="9156700" cy="611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996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942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61002" y="1783715"/>
            <a:ext cx="242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TW" sz="3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Thank You</a:t>
            </a:r>
            <a:endParaRPr lang="en-US" altLang="zh-CN" sz="36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05" y="3233553"/>
            <a:ext cx="1239390" cy="1195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  <p:tag name="KSO_WM_SLIDE_MODEL_TYPE" val="cover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119184</TotalTime>
  <Words>275</Words>
  <Application>Microsoft Office PowerPoint</Application>
  <PresentationFormat>如螢幕大小 (16:9)</PresentationFormat>
  <Paragraphs>170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自定义设计方案</vt:lpstr>
      <vt:lpstr>1_Office 主题</vt:lpstr>
      <vt:lpstr>投影片 1</vt:lpstr>
      <vt:lpstr>AI影像檢測-缺陷圖像分類</vt:lpstr>
      <vt:lpstr>AI影像檢測-缺陷圖像分類</vt:lpstr>
      <vt:lpstr>AI影像檢測-缺陷圖像分類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cIANtINGhUANG</cp:lastModifiedBy>
  <cp:revision>4062</cp:revision>
  <dcterms:created xsi:type="dcterms:W3CDTF">2018-10-29T06:21:00Z</dcterms:created>
  <dcterms:modified xsi:type="dcterms:W3CDTF">2021-03-19T01:41:29Z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