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68" r:id="rId2"/>
    <p:sldId id="261" r:id="rId3"/>
    <p:sldId id="263" r:id="rId4"/>
    <p:sldId id="258" r:id="rId5"/>
    <p:sldId id="259" r:id="rId6"/>
    <p:sldId id="262" r:id="rId7"/>
    <p:sldId id="260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B2DC34-D011-40FD-9769-2AA72AFCEF8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C4904AE-3170-4CD7-BF03-09E7B79DC8B1}">
      <dgm:prSet/>
      <dgm:spPr/>
      <dgm:t>
        <a:bodyPr/>
        <a:lstStyle/>
        <a:p>
          <a:r>
            <a:rPr lang="en-US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      Parents Approval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9989740-7029-42DC-B64B-369CE712CD5B}" type="parTrans" cxnId="{5496A51B-7A93-42DE-8A03-FCFDC16D6385}">
      <dgm:prSet/>
      <dgm:spPr/>
      <dgm:t>
        <a:bodyPr/>
        <a:lstStyle/>
        <a:p>
          <a:endParaRPr lang="en-US"/>
        </a:p>
      </dgm:t>
    </dgm:pt>
    <dgm:pt modelId="{AA30291D-D36A-4438-B84C-B6761E01D9FD}" type="sibTrans" cxnId="{5496A51B-7A93-42DE-8A03-FCFDC16D6385}">
      <dgm:prSet/>
      <dgm:spPr/>
      <dgm:t>
        <a:bodyPr/>
        <a:lstStyle/>
        <a:p>
          <a:endParaRPr lang="en-US"/>
        </a:p>
      </dgm:t>
    </dgm:pt>
    <dgm:pt modelId="{DF175CE3-A688-4E2E-A762-1833B29EDBCD}">
      <dgm:prSet/>
      <dgm:spPr/>
      <dgm:t>
        <a:bodyPr/>
        <a:lstStyle/>
        <a:p>
          <a:r>
            <a:rPr lang="en-US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      Location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84F80C4-4D0E-472D-BA10-4C6825D69007}" type="parTrans" cxnId="{34CACD68-95D8-43F9-82EB-22FD8990E0BE}">
      <dgm:prSet/>
      <dgm:spPr/>
      <dgm:t>
        <a:bodyPr/>
        <a:lstStyle/>
        <a:p>
          <a:endParaRPr lang="en-US"/>
        </a:p>
      </dgm:t>
    </dgm:pt>
    <dgm:pt modelId="{652C7E5D-E42D-4C50-8536-0ED16A28366B}" type="sibTrans" cxnId="{34CACD68-95D8-43F9-82EB-22FD8990E0BE}">
      <dgm:prSet/>
      <dgm:spPr/>
      <dgm:t>
        <a:bodyPr/>
        <a:lstStyle/>
        <a:p>
          <a:endParaRPr lang="en-US"/>
        </a:p>
      </dgm:t>
    </dgm:pt>
    <dgm:pt modelId="{7C11A10B-1BE8-477D-A07E-57E2195255AE}">
      <dgm:prSet/>
      <dgm:spPr/>
      <dgm:t>
        <a:bodyPr/>
        <a:lstStyle/>
        <a:p>
          <a:r>
            <a:rPr lang="en-US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      High Graduation %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F8C1253-795B-42DB-A362-22931B05550C}" type="parTrans" cxnId="{63E3EF39-B069-43F4-8579-263B948A701A}">
      <dgm:prSet/>
      <dgm:spPr/>
      <dgm:t>
        <a:bodyPr/>
        <a:lstStyle/>
        <a:p>
          <a:endParaRPr lang="en-US"/>
        </a:p>
      </dgm:t>
    </dgm:pt>
    <dgm:pt modelId="{31B10F57-DC4C-46AC-B68C-C6285B82790C}" type="sibTrans" cxnId="{63E3EF39-B069-43F4-8579-263B948A701A}">
      <dgm:prSet/>
      <dgm:spPr/>
      <dgm:t>
        <a:bodyPr/>
        <a:lstStyle/>
        <a:p>
          <a:endParaRPr lang="en-US"/>
        </a:p>
      </dgm:t>
    </dgm:pt>
    <dgm:pt modelId="{175647E0-C865-4DED-91C3-2D41E082F5F7}">
      <dgm:prSet/>
      <dgm:spPr/>
      <dgm:t>
        <a:bodyPr/>
        <a:lstStyle/>
        <a:p>
          <a:r>
            <a:rPr lang="en-US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      Major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B1E1FF5-BED1-44E7-AC06-C12380621698}" type="parTrans" cxnId="{EBD70484-E454-404D-9C49-1D75429608D1}">
      <dgm:prSet/>
      <dgm:spPr/>
      <dgm:t>
        <a:bodyPr/>
        <a:lstStyle/>
        <a:p>
          <a:endParaRPr lang="en-US"/>
        </a:p>
      </dgm:t>
    </dgm:pt>
    <dgm:pt modelId="{A7C3E28E-37F1-4BB4-8524-A00752220BB1}" type="sibTrans" cxnId="{EBD70484-E454-404D-9C49-1D75429608D1}">
      <dgm:prSet/>
      <dgm:spPr/>
      <dgm:t>
        <a:bodyPr/>
        <a:lstStyle/>
        <a:p>
          <a:endParaRPr lang="en-US"/>
        </a:p>
      </dgm:t>
    </dgm:pt>
    <dgm:pt modelId="{13C19093-6A89-4394-8077-D4BD6D843390}" type="pres">
      <dgm:prSet presAssocID="{BFB2DC34-D011-40FD-9769-2AA72AFCEF82}" presName="linear" presStyleCnt="0">
        <dgm:presLayoutVars>
          <dgm:animLvl val="lvl"/>
          <dgm:resizeHandles val="exact"/>
        </dgm:presLayoutVars>
      </dgm:prSet>
      <dgm:spPr/>
    </dgm:pt>
    <dgm:pt modelId="{9DC49D1F-91A4-4146-9E9E-FE17CA124911}" type="pres">
      <dgm:prSet presAssocID="{6C4904AE-3170-4CD7-BF03-09E7B79DC8B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3170BFD-551B-4113-BE0B-B76029313903}" type="pres">
      <dgm:prSet presAssocID="{AA30291D-D36A-4438-B84C-B6761E01D9FD}" presName="spacer" presStyleCnt="0"/>
      <dgm:spPr/>
    </dgm:pt>
    <dgm:pt modelId="{A839A5A3-7C51-4D96-A2D2-DA327509E504}" type="pres">
      <dgm:prSet presAssocID="{DF175CE3-A688-4E2E-A762-1833B29EDBC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0015803-4AFA-4930-A3C4-D907C81F60AC}" type="pres">
      <dgm:prSet presAssocID="{652C7E5D-E42D-4C50-8536-0ED16A28366B}" presName="spacer" presStyleCnt="0"/>
      <dgm:spPr/>
    </dgm:pt>
    <dgm:pt modelId="{058570DA-C6D5-4C7B-BE3D-C3AD48887982}" type="pres">
      <dgm:prSet presAssocID="{7C11A10B-1BE8-477D-A07E-57E2195255A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96B60C2-29CD-4BFF-AA83-C99A7FA67F0E}" type="pres">
      <dgm:prSet presAssocID="{31B10F57-DC4C-46AC-B68C-C6285B82790C}" presName="spacer" presStyleCnt="0"/>
      <dgm:spPr/>
    </dgm:pt>
    <dgm:pt modelId="{58B8EF1C-F87E-4FC7-BE73-6C7DB1636E73}" type="pres">
      <dgm:prSet presAssocID="{175647E0-C865-4DED-91C3-2D41E082F5F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496A51B-7A93-42DE-8A03-FCFDC16D6385}" srcId="{BFB2DC34-D011-40FD-9769-2AA72AFCEF82}" destId="{6C4904AE-3170-4CD7-BF03-09E7B79DC8B1}" srcOrd="0" destOrd="0" parTransId="{89989740-7029-42DC-B64B-369CE712CD5B}" sibTransId="{AA30291D-D36A-4438-B84C-B6761E01D9FD}"/>
    <dgm:cxn modelId="{63E3EF39-B069-43F4-8579-263B948A701A}" srcId="{BFB2DC34-D011-40FD-9769-2AA72AFCEF82}" destId="{7C11A10B-1BE8-477D-A07E-57E2195255AE}" srcOrd="2" destOrd="0" parTransId="{AF8C1253-795B-42DB-A362-22931B05550C}" sibTransId="{31B10F57-DC4C-46AC-B68C-C6285B82790C}"/>
    <dgm:cxn modelId="{34CACD68-95D8-43F9-82EB-22FD8990E0BE}" srcId="{BFB2DC34-D011-40FD-9769-2AA72AFCEF82}" destId="{DF175CE3-A688-4E2E-A762-1833B29EDBCD}" srcOrd="1" destOrd="0" parTransId="{F84F80C4-4D0E-472D-BA10-4C6825D69007}" sibTransId="{652C7E5D-E42D-4C50-8536-0ED16A28366B}"/>
    <dgm:cxn modelId="{60E8CC4C-32D9-41F4-9DFD-6FF7FB09FB84}" type="presOf" srcId="{175647E0-C865-4DED-91C3-2D41E082F5F7}" destId="{58B8EF1C-F87E-4FC7-BE73-6C7DB1636E73}" srcOrd="0" destOrd="0" presId="urn:microsoft.com/office/officeart/2005/8/layout/vList2"/>
    <dgm:cxn modelId="{1F477A7A-B766-433A-BA7D-3730E03C2ACD}" type="presOf" srcId="{BFB2DC34-D011-40FD-9769-2AA72AFCEF82}" destId="{13C19093-6A89-4394-8077-D4BD6D843390}" srcOrd="0" destOrd="0" presId="urn:microsoft.com/office/officeart/2005/8/layout/vList2"/>
    <dgm:cxn modelId="{EBD70484-E454-404D-9C49-1D75429608D1}" srcId="{BFB2DC34-D011-40FD-9769-2AA72AFCEF82}" destId="{175647E0-C865-4DED-91C3-2D41E082F5F7}" srcOrd="3" destOrd="0" parTransId="{FB1E1FF5-BED1-44E7-AC06-C12380621698}" sibTransId="{A7C3E28E-37F1-4BB4-8524-A00752220BB1}"/>
    <dgm:cxn modelId="{A8AB2DAE-712C-47D5-B394-9F48D4BABC11}" type="presOf" srcId="{DF175CE3-A688-4E2E-A762-1833B29EDBCD}" destId="{A839A5A3-7C51-4D96-A2D2-DA327509E504}" srcOrd="0" destOrd="0" presId="urn:microsoft.com/office/officeart/2005/8/layout/vList2"/>
    <dgm:cxn modelId="{527DA0DC-28EC-4016-AC34-B0C9BDEBC50B}" type="presOf" srcId="{6C4904AE-3170-4CD7-BF03-09E7B79DC8B1}" destId="{9DC49D1F-91A4-4146-9E9E-FE17CA124911}" srcOrd="0" destOrd="0" presId="urn:microsoft.com/office/officeart/2005/8/layout/vList2"/>
    <dgm:cxn modelId="{3BD7BDE3-C029-4339-8E4C-0D9752F37B90}" type="presOf" srcId="{7C11A10B-1BE8-477D-A07E-57E2195255AE}" destId="{058570DA-C6D5-4C7B-BE3D-C3AD48887982}" srcOrd="0" destOrd="0" presId="urn:microsoft.com/office/officeart/2005/8/layout/vList2"/>
    <dgm:cxn modelId="{5617A9A9-629C-414C-9A35-166F2C361B1E}" type="presParOf" srcId="{13C19093-6A89-4394-8077-D4BD6D843390}" destId="{9DC49D1F-91A4-4146-9E9E-FE17CA124911}" srcOrd="0" destOrd="0" presId="urn:microsoft.com/office/officeart/2005/8/layout/vList2"/>
    <dgm:cxn modelId="{499FE8E5-8105-4A2D-BD6D-5E37034B5D87}" type="presParOf" srcId="{13C19093-6A89-4394-8077-D4BD6D843390}" destId="{23170BFD-551B-4113-BE0B-B76029313903}" srcOrd="1" destOrd="0" presId="urn:microsoft.com/office/officeart/2005/8/layout/vList2"/>
    <dgm:cxn modelId="{9F52CB38-6842-432F-9C18-6A1B6F627746}" type="presParOf" srcId="{13C19093-6A89-4394-8077-D4BD6D843390}" destId="{A839A5A3-7C51-4D96-A2D2-DA327509E504}" srcOrd="2" destOrd="0" presId="urn:microsoft.com/office/officeart/2005/8/layout/vList2"/>
    <dgm:cxn modelId="{3AB209DC-832D-4DB3-A17A-C86F2F6D5760}" type="presParOf" srcId="{13C19093-6A89-4394-8077-D4BD6D843390}" destId="{50015803-4AFA-4930-A3C4-D907C81F60AC}" srcOrd="3" destOrd="0" presId="urn:microsoft.com/office/officeart/2005/8/layout/vList2"/>
    <dgm:cxn modelId="{39F048AD-880A-49AD-92FF-6E5A699C21E1}" type="presParOf" srcId="{13C19093-6A89-4394-8077-D4BD6D843390}" destId="{058570DA-C6D5-4C7B-BE3D-C3AD48887982}" srcOrd="4" destOrd="0" presId="urn:microsoft.com/office/officeart/2005/8/layout/vList2"/>
    <dgm:cxn modelId="{F7FB73EE-0A01-422B-A559-1A9899D85A60}" type="presParOf" srcId="{13C19093-6A89-4394-8077-D4BD6D843390}" destId="{F96B60C2-29CD-4BFF-AA83-C99A7FA67F0E}" srcOrd="5" destOrd="0" presId="urn:microsoft.com/office/officeart/2005/8/layout/vList2"/>
    <dgm:cxn modelId="{3D7BBDD7-1D5A-4A1C-B92E-31035141F737}" type="presParOf" srcId="{13C19093-6A89-4394-8077-D4BD6D843390}" destId="{58B8EF1C-F87E-4FC7-BE73-6C7DB1636E7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49D1F-91A4-4146-9E9E-FE17CA124911}">
      <dsp:nvSpPr>
        <dsp:cNvPr id="0" name=""/>
        <dsp:cNvSpPr/>
      </dsp:nvSpPr>
      <dsp:spPr>
        <a:xfrm>
          <a:off x="0" y="32160"/>
          <a:ext cx="6628804" cy="112729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      Parents Approval</a:t>
          </a:r>
          <a:endParaRPr lang="en-US" sz="47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5030" y="87190"/>
        <a:ext cx="6518744" cy="1017235"/>
      </dsp:txXfrm>
    </dsp:sp>
    <dsp:sp modelId="{A839A5A3-7C51-4D96-A2D2-DA327509E504}">
      <dsp:nvSpPr>
        <dsp:cNvPr id="0" name=""/>
        <dsp:cNvSpPr/>
      </dsp:nvSpPr>
      <dsp:spPr>
        <a:xfrm>
          <a:off x="0" y="1294815"/>
          <a:ext cx="6628804" cy="1127295"/>
        </a:xfrm>
        <a:prstGeom prst="roundRect">
          <a:avLst/>
        </a:prstGeom>
        <a:gradFill rotWithShape="0">
          <a:gsLst>
            <a:gs pos="0">
              <a:schemeClr val="accent2">
                <a:hueOff val="-482067"/>
                <a:satOff val="-3308"/>
                <a:lumOff val="1699"/>
                <a:alphaOff val="0"/>
                <a:tint val="96000"/>
                <a:lumMod val="100000"/>
              </a:schemeClr>
            </a:gs>
            <a:gs pos="78000">
              <a:schemeClr val="accent2">
                <a:hueOff val="-482067"/>
                <a:satOff val="-3308"/>
                <a:lumOff val="169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      Location</a:t>
          </a:r>
          <a:endParaRPr lang="en-US" sz="47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5030" y="1349845"/>
        <a:ext cx="6518744" cy="1017235"/>
      </dsp:txXfrm>
    </dsp:sp>
    <dsp:sp modelId="{058570DA-C6D5-4C7B-BE3D-C3AD48887982}">
      <dsp:nvSpPr>
        <dsp:cNvPr id="0" name=""/>
        <dsp:cNvSpPr/>
      </dsp:nvSpPr>
      <dsp:spPr>
        <a:xfrm>
          <a:off x="0" y="2557470"/>
          <a:ext cx="6628804" cy="1127295"/>
        </a:xfrm>
        <a:prstGeom prst="roundRect">
          <a:avLst/>
        </a:prstGeom>
        <a:gradFill rotWithShape="0">
          <a:gsLst>
            <a:gs pos="0">
              <a:schemeClr val="accent2">
                <a:hueOff val="-964133"/>
                <a:satOff val="-6616"/>
                <a:lumOff val="3399"/>
                <a:alphaOff val="0"/>
                <a:tint val="96000"/>
                <a:lumMod val="100000"/>
              </a:schemeClr>
            </a:gs>
            <a:gs pos="78000">
              <a:schemeClr val="accent2">
                <a:hueOff val="-964133"/>
                <a:satOff val="-6616"/>
                <a:lumOff val="339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      High Graduation %</a:t>
          </a:r>
          <a:endParaRPr lang="en-US" sz="47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5030" y="2612500"/>
        <a:ext cx="6518744" cy="1017235"/>
      </dsp:txXfrm>
    </dsp:sp>
    <dsp:sp modelId="{58B8EF1C-F87E-4FC7-BE73-6C7DB1636E73}">
      <dsp:nvSpPr>
        <dsp:cNvPr id="0" name=""/>
        <dsp:cNvSpPr/>
      </dsp:nvSpPr>
      <dsp:spPr>
        <a:xfrm>
          <a:off x="0" y="3820125"/>
          <a:ext cx="6628804" cy="1127295"/>
        </a:xfrm>
        <a:prstGeom prst="roundRect">
          <a:avLst/>
        </a:prstGeom>
        <a:gradFill rotWithShape="0">
          <a:gsLst>
            <a:gs pos="0">
              <a:schemeClr val="accent2">
                <a:hueOff val="-1446200"/>
                <a:satOff val="-9924"/>
                <a:lumOff val="5098"/>
                <a:alphaOff val="0"/>
                <a:tint val="96000"/>
                <a:lumMod val="100000"/>
              </a:schemeClr>
            </a:gs>
            <a:gs pos="78000">
              <a:schemeClr val="accent2">
                <a:hueOff val="-1446200"/>
                <a:satOff val="-9924"/>
                <a:lumOff val="509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      Major</a:t>
          </a:r>
          <a:endParaRPr lang="en-US" sz="47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5030" y="3875155"/>
        <a:ext cx="6518744" cy="1017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5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2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3871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58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3146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22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91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5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8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1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1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9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2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4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1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43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1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0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C9A10-1E60-3CCA-D93B-422730C63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1" y="4385066"/>
            <a:ext cx="10923638" cy="1317643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Importance-Performance Analysis</a:t>
            </a:r>
            <a:br>
              <a:rPr lang="en-US" sz="4200" dirty="0"/>
            </a:br>
            <a:endParaRPr lang="en-US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71DE2-CAE1-E073-C675-EDA24BEE2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220929"/>
            <a:ext cx="10923638" cy="1637068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2400" b="1" i="0" u="none" strike="noStrike" baseline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Georgia Southern University</a:t>
            </a:r>
          </a:p>
          <a:p>
            <a:pPr algn="l">
              <a:lnSpc>
                <a:spcPct val="90000"/>
              </a:lnSpc>
            </a:pPr>
            <a:r>
              <a:rPr lang="en-US" sz="2400" b="0" i="0" u="none" strike="noStrike" baseline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Parents Data</a:t>
            </a:r>
          </a:p>
          <a:p>
            <a:pPr algn="l">
              <a:lnSpc>
                <a:spcPct val="9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Twinkle Patel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F71A406-3CB7-4E4D-B434-24E6AA4F3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1772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63C738-7A4A-4E20-7EED-9C2CA8A9A8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70" b="29402"/>
          <a:stretch/>
        </p:blipFill>
        <p:spPr>
          <a:xfrm>
            <a:off x="20" y="3"/>
            <a:ext cx="6050260" cy="4091667"/>
          </a:xfrm>
          <a:prstGeom prst="rect">
            <a:avLst/>
          </a:prstGeom>
        </p:spPr>
      </p:pic>
      <p:pic>
        <p:nvPicPr>
          <p:cNvPr id="6" name="Picture 5" descr="A blue and white logo with a bird head&#10;&#10;Description automatically generated">
            <a:extLst>
              <a:ext uri="{FF2B5EF4-FFF2-40B4-BE49-F238E27FC236}">
                <a16:creationId xmlns:a16="http://schemas.microsoft.com/office/drawing/2014/main" id="{D6D841FE-061F-AE50-4306-0364EA355E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" b="8906"/>
          <a:stretch/>
        </p:blipFill>
        <p:spPr>
          <a:xfrm>
            <a:off x="6141719" y="-683"/>
            <a:ext cx="6050280" cy="409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99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729DC-E686-90E7-7A82-662A107BC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214623"/>
            <a:ext cx="9223750" cy="132080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Purposes of Importance-Performance Analysis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E1F6631-1384-B124-1002-AA04CD07DD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5" y="1866167"/>
            <a:ext cx="8596668" cy="4037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fontAlgn="base">
              <a:lnSpc>
                <a:spcPct val="100000"/>
              </a:lnSpc>
              <a:buFont typeface="Wingdings" panose="05000000000000000000" pitchFamily="2" charset="2"/>
              <a:buChar char="Ø"/>
              <a:tabLst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Evaluate Georgia Southern University by comparing the importance of factors to performance in those areas.</a:t>
            </a:r>
          </a:p>
          <a:p>
            <a:pPr marL="0" marR="0" lvl="0" indent="0" fontAlgn="base">
              <a:lnSpc>
                <a:spcPct val="100000"/>
              </a:lnSpc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highlights strengths and identifies opportunities for improvement to meet better expectations.</a:t>
            </a:r>
          </a:p>
          <a:p>
            <a:pPr marL="0" indent="0" fontAlgn="base">
              <a:buNone/>
            </a:pPr>
            <a:endParaRPr lang="en-US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areas where Importance is high, performance is low </a:t>
            </a:r>
          </a:p>
          <a:p>
            <a:pPr marL="0" indent="0" fontAlgn="base">
              <a:buNone/>
            </a:pPr>
            <a:endParaRPr lang="en-US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 on improving overall performance. </a:t>
            </a:r>
          </a:p>
        </p:txBody>
      </p:sp>
      <p:pic>
        <p:nvPicPr>
          <p:cNvPr id="6" name="Picture 5" descr="A blue and white logo with a bird head&#10;&#10;Description automatically generated">
            <a:extLst>
              <a:ext uri="{FF2B5EF4-FFF2-40B4-BE49-F238E27FC236}">
                <a16:creationId xmlns:a16="http://schemas.microsoft.com/office/drawing/2014/main" id="{D6D85F24-C231-3A01-BC7F-B75BF77898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8906"/>
          <a:stretch/>
        </p:blipFill>
        <p:spPr>
          <a:xfrm>
            <a:off x="10615397" y="116303"/>
            <a:ext cx="1458616" cy="98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2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8FA6BA-C178-A305-5220-B9C0D0012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5" y="1315089"/>
            <a:ext cx="11946198" cy="35234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D95A9A-7728-AA0C-B3DC-1AD737C91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19" y="5073426"/>
            <a:ext cx="10579510" cy="690958"/>
          </a:xfrm>
          <a:prstGeom prst="rect">
            <a:avLst/>
          </a:prstGeom>
        </p:spPr>
      </p:pic>
      <p:pic>
        <p:nvPicPr>
          <p:cNvPr id="4" name="Picture 3" descr="A blue and white logo with a bird head&#10;&#10;Description automatically generated">
            <a:extLst>
              <a:ext uri="{FF2B5EF4-FFF2-40B4-BE49-F238E27FC236}">
                <a16:creationId xmlns:a16="http://schemas.microsoft.com/office/drawing/2014/main" id="{FCB73D31-7FD4-CAFD-2544-A4E81908F8E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" b="8906"/>
          <a:stretch/>
        </p:blipFill>
        <p:spPr>
          <a:xfrm>
            <a:off x="10615397" y="116303"/>
            <a:ext cx="1458616" cy="98659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FAAD55-C392-AB92-08D0-63BB0C86465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9223750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574B1B2-8449-EEBD-B04F-C0D698FECFB5}"/>
              </a:ext>
            </a:extLst>
          </p:cNvPr>
          <p:cNvSpPr txBox="1">
            <a:spLocks/>
          </p:cNvSpPr>
          <p:nvPr/>
        </p:nvSpPr>
        <p:spPr>
          <a:xfrm>
            <a:off x="1061399" y="214623"/>
            <a:ext cx="8839685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Survey Results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DF60CA-B95F-9C7A-AE9C-D14005F26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285" y="122015"/>
            <a:ext cx="798097" cy="79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2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1CAB263-76FB-DA8E-39FF-54AE185FE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48" y="333436"/>
            <a:ext cx="11678704" cy="619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6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3B0D0-E155-57DE-2088-63834331A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67" y="1363966"/>
            <a:ext cx="4494212" cy="4093028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Areas Doing Great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nd white logo with a bird head&#10;&#10;Description automatically generated">
            <a:extLst>
              <a:ext uri="{FF2B5EF4-FFF2-40B4-BE49-F238E27FC236}">
                <a16:creationId xmlns:a16="http://schemas.microsoft.com/office/drawing/2014/main" id="{712BDCF8-0BD0-570D-434D-7FE63AC5C7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8906"/>
          <a:stretch/>
        </p:blipFill>
        <p:spPr>
          <a:xfrm>
            <a:off x="10615397" y="116303"/>
            <a:ext cx="1458616" cy="986593"/>
          </a:xfrm>
          <a:prstGeom prst="rect">
            <a:avLst/>
          </a:pr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55E53DD-CA57-C772-9E78-08C852C930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851846"/>
              </p:ext>
            </p:extLst>
          </p:nvPr>
        </p:nvGraphicFramePr>
        <p:xfrm>
          <a:off x="4916553" y="1219864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4626622-E4E6-BFE0-3287-C751697DA6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2115" y="1391669"/>
            <a:ext cx="736488" cy="8930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7B3E23-8908-6AF8-1A3C-108BEB8821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1044" y="2700450"/>
            <a:ext cx="814359" cy="76483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BEB198E-C994-33B7-8988-3401FDA854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2170" y="3955533"/>
            <a:ext cx="820973" cy="64666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3DB228B-B69E-CD90-B4C6-BF38B4D70A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66219" y="5223933"/>
            <a:ext cx="712384" cy="70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76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3B0D0-E155-57DE-2088-63834331A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86" y="272991"/>
            <a:ext cx="9056601" cy="13208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Needs Improvement/Recommendations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ACA0C-B9C1-01F2-25A2-55432F1E3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18" y="1710814"/>
            <a:ext cx="3192872" cy="46309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 Value: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Georgia Southern has a high average annual cost, even though it has the same graduation rate as Augusta University, which is more affordable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Highlight financial aid opportunities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 flexible payment options like Payment plans, Discounts, and early-bird offers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Introduce online or hybrid programs</a:t>
            </a:r>
          </a:p>
          <a:p>
            <a:endParaRPr lang="en-US" sz="280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13B003-D3F4-56B2-9203-688445D68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194" y="1927374"/>
            <a:ext cx="2726839" cy="4795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78476A-219A-2338-4B84-20D1AD197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311" y="1927375"/>
            <a:ext cx="2629270" cy="47954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BB03CD-CCF8-592F-A326-4F3DBF4C8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079" y="1927374"/>
            <a:ext cx="2654185" cy="47954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C8C650-F8BC-7049-7892-326D18981272}"/>
              </a:ext>
            </a:extLst>
          </p:cNvPr>
          <p:cNvSpPr/>
          <p:nvPr/>
        </p:nvSpPr>
        <p:spPr>
          <a:xfrm>
            <a:off x="4198374" y="4601497"/>
            <a:ext cx="1897626" cy="54077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white logo with a bird head&#10;&#10;Description automatically generated">
            <a:extLst>
              <a:ext uri="{FF2B5EF4-FFF2-40B4-BE49-F238E27FC236}">
                <a16:creationId xmlns:a16="http://schemas.microsoft.com/office/drawing/2014/main" id="{BEFCBDEB-3140-E342-F8D1-B3CAA9DFBAB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" b="8906"/>
          <a:stretch/>
        </p:blipFill>
        <p:spPr>
          <a:xfrm>
            <a:off x="10615397" y="116303"/>
            <a:ext cx="1458616" cy="98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83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ACA0C-B9C1-01F2-25A2-55432F1E3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68" y="1219200"/>
            <a:ext cx="9247632" cy="5496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Right Size: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class sizes balanced for better student engagement and collaboration.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 the student body size matches available resources, such as housing and libraries, to avoid overcrowding.</a:t>
            </a:r>
          </a:p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Academic reputation: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Specialized programs in high-demand fields (e.g., STEM, business, health sciences)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Gather student feedback through surveys, focus groups, and suggestion boxes.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 Jobs: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 career services by offering comprehensive support, including resume writing, interview preparation, job search strategies, and personalized career counseling to help students explore career options and set achievable goals.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Promote and Highlight job placement rates, average salaries, and career outcomes on the college’s website. 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  <p:pic>
        <p:nvPicPr>
          <p:cNvPr id="4" name="Picture 3" descr="A blue and white logo with a bird head&#10;&#10;Description automatically generated">
            <a:extLst>
              <a:ext uri="{FF2B5EF4-FFF2-40B4-BE49-F238E27FC236}">
                <a16:creationId xmlns:a16="http://schemas.microsoft.com/office/drawing/2014/main" id="{A885D75A-3915-0926-B97B-1F677C2A29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8906"/>
          <a:stretch/>
        </p:blipFill>
        <p:spPr>
          <a:xfrm>
            <a:off x="10615397" y="116303"/>
            <a:ext cx="1458616" cy="98659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B1032D2-3BE0-5327-4581-0D33FDDC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86" y="272991"/>
            <a:ext cx="9056601" cy="13208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Needs Improvement/Recommendations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540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34A40F6-91E4-326C-CF04-25C9F2E3DFAE}"/>
              </a:ext>
            </a:extLst>
          </p:cNvPr>
          <p:cNvSpPr txBox="1">
            <a:spLocks/>
          </p:cNvSpPr>
          <p:nvPr/>
        </p:nvSpPr>
        <p:spPr>
          <a:xfrm>
            <a:off x="1115568" y="2546555"/>
            <a:ext cx="10168128" cy="298900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l">
              <a:buNone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Georgia Southern University Data Analysis</a:t>
            </a:r>
          </a:p>
          <a:p>
            <a:pPr marL="0" indent="0" algn="l">
              <a:buNone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Parents’ Sample</a:t>
            </a:r>
          </a:p>
          <a:p>
            <a:pPr marL="0" indent="0" algn="l">
              <a:buNone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Twinkle Patel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3" name="Graphic 2" descr="Smiling Face with No Fill">
            <a:extLst>
              <a:ext uri="{FF2B5EF4-FFF2-40B4-BE49-F238E27FC236}">
                <a16:creationId xmlns:a16="http://schemas.microsoft.com/office/drawing/2014/main" id="{5D5FC64B-A1FC-599F-B67F-D657531A1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5226" y="1505734"/>
            <a:ext cx="2790964" cy="279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919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2053</TotalTime>
  <Words>268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Trebuchet MS</vt:lpstr>
      <vt:lpstr>Wingdings</vt:lpstr>
      <vt:lpstr>Wingdings 3</vt:lpstr>
      <vt:lpstr>Facet</vt:lpstr>
      <vt:lpstr>Importance-Performance Analysis </vt:lpstr>
      <vt:lpstr>Purposes of Importance-Performance Analysis</vt:lpstr>
      <vt:lpstr>PowerPoint Presentation</vt:lpstr>
      <vt:lpstr>PowerPoint Presentation</vt:lpstr>
      <vt:lpstr>Areas Doing Great</vt:lpstr>
      <vt:lpstr>Needs Improvement/Recommendations</vt:lpstr>
      <vt:lpstr>Needs Improvement/Recommendations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Twinkle Ravi Patel</dc:creator>
  <cp:lastModifiedBy>Twinkle Ravi Patel</cp:lastModifiedBy>
  <cp:revision>65</cp:revision>
  <dcterms:created xsi:type="dcterms:W3CDTF">2024-08-28T19:36:16Z</dcterms:created>
  <dcterms:modified xsi:type="dcterms:W3CDTF">2024-09-19T22:45:58Z</dcterms:modified>
</cp:coreProperties>
</file>