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5" r:id="rId5"/>
    <p:sldId id="266" r:id="rId6"/>
    <p:sldId id="278" r:id="rId7"/>
    <p:sldId id="264" r:id="rId8"/>
    <p:sldId id="280" r:id="rId9"/>
    <p:sldId id="279" r:id="rId10"/>
    <p:sldId id="270" r:id="rId11"/>
    <p:sldId id="271" r:id="rId12"/>
    <p:sldId id="268" r:id="rId13"/>
    <p:sldId id="282" r:id="rId14"/>
    <p:sldId id="272" r:id="rId15"/>
    <p:sldId id="277" r:id="rId16"/>
    <p:sldId id="273" r:id="rId17"/>
    <p:sldId id="276" r:id="rId18"/>
    <p:sldId id="275"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5" autoAdjust="0"/>
    <p:restoredTop sz="94660"/>
  </p:normalViewPr>
  <p:slideViewPr>
    <p:cSldViewPr snapToGrid="0">
      <p:cViewPr varScale="1">
        <p:scale>
          <a:sx n="86" d="100"/>
          <a:sy n="86" d="100"/>
        </p:scale>
        <p:origin x="5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7C54B-661A-4A5C-ACD9-60AD96C7CFFC}"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AF468-AC73-4954-8973-6622E02013B9}" type="slidenum">
              <a:rPr lang="en-US" smtClean="0"/>
              <a:t>‹#›</a:t>
            </a:fld>
            <a:endParaRPr lang="en-US"/>
          </a:p>
        </p:txBody>
      </p:sp>
    </p:spTree>
    <p:extLst>
      <p:ext uri="{BB962C8B-B14F-4D97-AF65-F5344CB8AC3E}">
        <p14:creationId xmlns:p14="http://schemas.microsoft.com/office/powerpoint/2010/main" val="2065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6"/>
        <p:cNvGrpSpPr/>
        <p:nvPr/>
      </p:nvGrpSpPr>
      <p:grpSpPr>
        <a:xfrm>
          <a:off x="0" y="0"/>
          <a:ext cx="0" cy="0"/>
          <a:chOff x="0" y="0"/>
          <a:chExt cx="0" cy="0"/>
        </a:xfrm>
      </p:grpSpPr>
      <p:sp>
        <p:nvSpPr>
          <p:cNvPr id="647" name="Google Shape;647;p16"/>
          <p:cNvSpPr txBox="1">
            <a:spLocks noGrp="1"/>
          </p:cNvSpPr>
          <p:nvPr>
            <p:ph type="title"/>
          </p:nvPr>
        </p:nvSpPr>
        <p:spPr>
          <a:xfrm>
            <a:off x="960000" y="719333"/>
            <a:ext cx="1028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48" name="Google Shape;648;p16"/>
          <p:cNvSpPr txBox="1">
            <a:spLocks noGrp="1"/>
          </p:cNvSpPr>
          <p:nvPr>
            <p:ph type="subTitle" idx="1"/>
          </p:nvPr>
        </p:nvSpPr>
        <p:spPr>
          <a:xfrm>
            <a:off x="960000" y="1931000"/>
            <a:ext cx="5955200" cy="31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000"/>
              <a:buFont typeface="Anaheim"/>
              <a:buChar char="◆"/>
              <a:defRPr/>
            </a:lvl1pPr>
            <a:lvl2pPr lvl="1" algn="ctr" rtl="0">
              <a:lnSpc>
                <a:spcPct val="100000"/>
              </a:lnSpc>
              <a:spcBef>
                <a:spcPts val="0"/>
              </a:spcBef>
              <a:spcAft>
                <a:spcPts val="0"/>
              </a:spcAft>
              <a:buClr>
                <a:srgbClr val="595959"/>
              </a:buClr>
              <a:buSzPts val="1400"/>
              <a:buFont typeface="Anaheim"/>
              <a:buChar char="○"/>
              <a:defRPr/>
            </a:lvl2pPr>
            <a:lvl3pPr lvl="2" algn="ctr" rtl="0">
              <a:lnSpc>
                <a:spcPct val="100000"/>
              </a:lnSpc>
              <a:spcBef>
                <a:spcPts val="0"/>
              </a:spcBef>
              <a:spcAft>
                <a:spcPts val="0"/>
              </a:spcAft>
              <a:buClr>
                <a:srgbClr val="595959"/>
              </a:buClr>
              <a:buSzPts val="1400"/>
              <a:buFont typeface="Anaheim"/>
              <a:buChar char="■"/>
              <a:defRPr/>
            </a:lvl3pPr>
            <a:lvl4pPr lvl="3" algn="ctr" rtl="0">
              <a:lnSpc>
                <a:spcPct val="100000"/>
              </a:lnSpc>
              <a:spcBef>
                <a:spcPts val="0"/>
              </a:spcBef>
              <a:spcAft>
                <a:spcPts val="0"/>
              </a:spcAft>
              <a:buClr>
                <a:srgbClr val="595959"/>
              </a:buClr>
              <a:buSzPts val="1400"/>
              <a:buFont typeface="Anaheim"/>
              <a:buChar char="●"/>
              <a:defRPr/>
            </a:lvl4pPr>
            <a:lvl5pPr lvl="4" algn="ctr" rtl="0">
              <a:lnSpc>
                <a:spcPct val="100000"/>
              </a:lnSpc>
              <a:spcBef>
                <a:spcPts val="0"/>
              </a:spcBef>
              <a:spcAft>
                <a:spcPts val="0"/>
              </a:spcAft>
              <a:buClr>
                <a:srgbClr val="595959"/>
              </a:buClr>
              <a:buSzPts val="1400"/>
              <a:buFont typeface="Anaheim"/>
              <a:buChar char="○"/>
              <a:defRPr/>
            </a:lvl5pPr>
            <a:lvl6pPr lvl="5" algn="ctr" rtl="0">
              <a:lnSpc>
                <a:spcPct val="100000"/>
              </a:lnSpc>
              <a:spcBef>
                <a:spcPts val="0"/>
              </a:spcBef>
              <a:spcAft>
                <a:spcPts val="0"/>
              </a:spcAft>
              <a:buClr>
                <a:srgbClr val="595959"/>
              </a:buClr>
              <a:buSzPts val="1400"/>
              <a:buFont typeface="Anaheim"/>
              <a:buChar char="■"/>
              <a:defRPr/>
            </a:lvl6pPr>
            <a:lvl7pPr lvl="6" algn="ctr" rtl="0">
              <a:lnSpc>
                <a:spcPct val="100000"/>
              </a:lnSpc>
              <a:spcBef>
                <a:spcPts val="0"/>
              </a:spcBef>
              <a:spcAft>
                <a:spcPts val="0"/>
              </a:spcAft>
              <a:buClr>
                <a:srgbClr val="595959"/>
              </a:buClr>
              <a:buSzPts val="1400"/>
              <a:buFont typeface="Anaheim"/>
              <a:buChar char="●"/>
              <a:defRPr/>
            </a:lvl7pPr>
            <a:lvl8pPr lvl="7" algn="ctr" rtl="0">
              <a:lnSpc>
                <a:spcPct val="100000"/>
              </a:lnSpc>
              <a:spcBef>
                <a:spcPts val="0"/>
              </a:spcBef>
              <a:spcAft>
                <a:spcPts val="0"/>
              </a:spcAft>
              <a:buClr>
                <a:srgbClr val="595959"/>
              </a:buClr>
              <a:buSzPts val="1400"/>
              <a:buFont typeface="Anaheim"/>
              <a:buChar char="○"/>
              <a:defRPr/>
            </a:lvl8pPr>
            <a:lvl9pPr lvl="8" algn="ctr" rtl="0">
              <a:lnSpc>
                <a:spcPct val="100000"/>
              </a:lnSpc>
              <a:spcBef>
                <a:spcPts val="0"/>
              </a:spcBef>
              <a:spcAft>
                <a:spcPts val="0"/>
              </a:spcAft>
              <a:buClr>
                <a:srgbClr val="595959"/>
              </a:buClr>
              <a:buSzPts val="1400"/>
              <a:buFont typeface="Anaheim"/>
              <a:buChar char="■"/>
              <a:defRPr/>
            </a:lvl9pPr>
          </a:lstStyle>
          <a:p>
            <a:endParaRPr/>
          </a:p>
        </p:txBody>
      </p:sp>
      <p:grpSp>
        <p:nvGrpSpPr>
          <p:cNvPr id="649" name="Google Shape;649;p16"/>
          <p:cNvGrpSpPr/>
          <p:nvPr/>
        </p:nvGrpSpPr>
        <p:grpSpPr>
          <a:xfrm rot="10800000">
            <a:off x="7373623" y="4628968"/>
            <a:ext cx="5082616" cy="2551312"/>
            <a:chOff x="4673664" y="4413931"/>
            <a:chExt cx="3811962" cy="1913484"/>
          </a:xfrm>
        </p:grpSpPr>
        <p:grpSp>
          <p:nvGrpSpPr>
            <p:cNvPr id="650" name="Google Shape;650;p16"/>
            <p:cNvGrpSpPr/>
            <p:nvPr/>
          </p:nvGrpSpPr>
          <p:grpSpPr>
            <a:xfrm>
              <a:off x="4673664" y="4413931"/>
              <a:ext cx="3811962" cy="1913484"/>
              <a:chOff x="3825164" y="2626856"/>
              <a:chExt cx="3811962" cy="1913484"/>
            </a:xfrm>
          </p:grpSpPr>
          <p:sp>
            <p:nvSpPr>
              <p:cNvPr id="651" name="Google Shape;651;p16"/>
              <p:cNvSpPr/>
              <p:nvPr/>
            </p:nvSpPr>
            <p:spPr>
              <a:xfrm rot="157512">
                <a:off x="3841337" y="2720667"/>
                <a:ext cx="650192" cy="721114"/>
              </a:xfrm>
              <a:custGeom>
                <a:avLst/>
                <a:gdLst/>
                <a:ahLst/>
                <a:cxnLst/>
                <a:rect l="l" t="t" r="r" b="b"/>
                <a:pathLst>
                  <a:path w="26009" h="28846" fill="none" extrusionOk="0">
                    <a:moveTo>
                      <a:pt x="26009" y="20743"/>
                    </a:moveTo>
                    <a:lnTo>
                      <a:pt x="24980" y="6321"/>
                    </a:lnTo>
                    <a:lnTo>
                      <a:pt x="11975" y="0"/>
                    </a:lnTo>
                    <a:lnTo>
                      <a:pt x="0" y="8102"/>
                    </a:lnTo>
                    <a:lnTo>
                      <a:pt x="1029" y="22524"/>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6"/>
              <p:cNvSpPr/>
              <p:nvPr/>
            </p:nvSpPr>
            <p:spPr>
              <a:xfrm rot="157512">
                <a:off x="4467198" y="2704787"/>
                <a:ext cx="650217" cy="721114"/>
              </a:xfrm>
              <a:custGeom>
                <a:avLst/>
                <a:gdLst/>
                <a:ahLst/>
                <a:cxnLst/>
                <a:rect l="l" t="t" r="r" b="b"/>
                <a:pathLst>
                  <a:path w="26010" h="28846" fill="none" extrusionOk="0">
                    <a:moveTo>
                      <a:pt x="26010" y="20743"/>
                    </a:moveTo>
                    <a:lnTo>
                      <a:pt x="24982" y="6322"/>
                    </a:lnTo>
                    <a:lnTo>
                      <a:pt x="11977" y="1"/>
                    </a:lnTo>
                    <a:lnTo>
                      <a:pt x="1" y="8103"/>
                    </a:lnTo>
                    <a:lnTo>
                      <a:pt x="1030" y="22525"/>
                    </a:lnTo>
                    <a:lnTo>
                      <a:pt x="14033"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6"/>
              <p:cNvSpPr/>
              <p:nvPr/>
            </p:nvSpPr>
            <p:spPr>
              <a:xfrm rot="157512">
                <a:off x="5093107" y="2688958"/>
                <a:ext cx="650192" cy="721089"/>
              </a:xfrm>
              <a:custGeom>
                <a:avLst/>
                <a:gdLst/>
                <a:ahLst/>
                <a:cxnLst/>
                <a:rect l="l" t="t" r="r" b="b"/>
                <a:pathLst>
                  <a:path w="26009" h="28845" fill="none" extrusionOk="0">
                    <a:moveTo>
                      <a:pt x="26008" y="20743"/>
                    </a:moveTo>
                    <a:lnTo>
                      <a:pt x="24980" y="6320"/>
                    </a:lnTo>
                    <a:lnTo>
                      <a:pt x="11976" y="0"/>
                    </a:lnTo>
                    <a:lnTo>
                      <a:pt x="1" y="8102"/>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16"/>
              <p:cNvSpPr/>
              <p:nvPr/>
            </p:nvSpPr>
            <p:spPr>
              <a:xfrm rot="157512">
                <a:off x="5718992" y="2673103"/>
                <a:ext cx="650192" cy="721064"/>
              </a:xfrm>
              <a:custGeom>
                <a:avLst/>
                <a:gdLst/>
                <a:ahLst/>
                <a:cxnLst/>
                <a:rect l="l" t="t" r="r" b="b"/>
                <a:pathLst>
                  <a:path w="26009" h="28844" fill="none" extrusionOk="0">
                    <a:moveTo>
                      <a:pt x="26008" y="20743"/>
                    </a:moveTo>
                    <a:lnTo>
                      <a:pt x="24980" y="6321"/>
                    </a:lnTo>
                    <a:lnTo>
                      <a:pt x="11976" y="0"/>
                    </a:lnTo>
                    <a:lnTo>
                      <a:pt x="0" y="8101"/>
                    </a:lnTo>
                    <a:lnTo>
                      <a:pt x="1028" y="22524"/>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6"/>
              <p:cNvSpPr/>
              <p:nvPr/>
            </p:nvSpPr>
            <p:spPr>
              <a:xfrm rot="157512">
                <a:off x="6344876" y="2657223"/>
                <a:ext cx="650167" cy="721114"/>
              </a:xfrm>
              <a:custGeom>
                <a:avLst/>
                <a:gdLst/>
                <a:ahLst/>
                <a:cxnLst/>
                <a:rect l="l" t="t" r="r" b="b"/>
                <a:pathLst>
                  <a:path w="26008" h="28846" fill="none" extrusionOk="0">
                    <a:moveTo>
                      <a:pt x="26008" y="20743"/>
                    </a:moveTo>
                    <a:lnTo>
                      <a:pt x="24980" y="6321"/>
                    </a:lnTo>
                    <a:lnTo>
                      <a:pt x="11975" y="1"/>
                    </a:lnTo>
                    <a:lnTo>
                      <a:pt x="0" y="8103"/>
                    </a:lnTo>
                    <a:lnTo>
                      <a:pt x="1028" y="22525"/>
                    </a:lnTo>
                    <a:lnTo>
                      <a:pt x="14032"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6"/>
              <p:cNvSpPr/>
              <p:nvPr/>
            </p:nvSpPr>
            <p:spPr>
              <a:xfrm rot="157512">
                <a:off x="6970736" y="2641369"/>
                <a:ext cx="650217" cy="721114"/>
              </a:xfrm>
              <a:custGeom>
                <a:avLst/>
                <a:gdLst/>
                <a:ahLst/>
                <a:cxnLst/>
                <a:rect l="l" t="t" r="r" b="b"/>
                <a:pathLst>
                  <a:path w="26010" h="28846" fill="none" extrusionOk="0">
                    <a:moveTo>
                      <a:pt x="26010" y="20743"/>
                    </a:moveTo>
                    <a:lnTo>
                      <a:pt x="24981" y="6321"/>
                    </a:lnTo>
                    <a:lnTo>
                      <a:pt x="11976" y="0"/>
                    </a:lnTo>
                    <a:lnTo>
                      <a:pt x="1" y="8102"/>
                    </a:lnTo>
                    <a:lnTo>
                      <a:pt x="1029"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6"/>
              <p:cNvSpPr/>
              <p:nvPr/>
            </p:nvSpPr>
            <p:spPr>
              <a:xfrm rot="157512">
                <a:off x="4168001" y="3254751"/>
                <a:ext cx="650217" cy="721114"/>
              </a:xfrm>
              <a:custGeom>
                <a:avLst/>
                <a:gdLst/>
                <a:ahLst/>
                <a:cxnLst/>
                <a:rect l="l" t="t" r="r" b="b"/>
                <a:pathLst>
                  <a:path w="26010" h="28846" fill="none" extrusionOk="0">
                    <a:moveTo>
                      <a:pt x="26009" y="20744"/>
                    </a:moveTo>
                    <a:lnTo>
                      <a:pt x="24980" y="6322"/>
                    </a:lnTo>
                    <a:lnTo>
                      <a:pt x="11977" y="1"/>
                    </a:lnTo>
                    <a:lnTo>
                      <a:pt x="0" y="8103"/>
                    </a:lnTo>
                    <a:lnTo>
                      <a:pt x="1029"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16"/>
              <p:cNvSpPr/>
              <p:nvPr/>
            </p:nvSpPr>
            <p:spPr>
              <a:xfrm rot="157512">
                <a:off x="4793885" y="3238896"/>
                <a:ext cx="650192" cy="721114"/>
              </a:xfrm>
              <a:custGeom>
                <a:avLst/>
                <a:gdLst/>
                <a:ahLst/>
                <a:cxnLst/>
                <a:rect l="l" t="t" r="r" b="b"/>
                <a:pathLst>
                  <a:path w="26009" h="28846" fill="none" extrusionOk="0">
                    <a:moveTo>
                      <a:pt x="26009" y="20743"/>
                    </a:moveTo>
                    <a:lnTo>
                      <a:pt x="24981" y="6321"/>
                    </a:lnTo>
                    <a:lnTo>
                      <a:pt x="11977" y="0"/>
                    </a:lnTo>
                    <a:lnTo>
                      <a:pt x="0"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16"/>
              <p:cNvSpPr/>
              <p:nvPr/>
            </p:nvSpPr>
            <p:spPr>
              <a:xfrm rot="157512">
                <a:off x="5419770" y="3223067"/>
                <a:ext cx="650192" cy="721064"/>
              </a:xfrm>
              <a:custGeom>
                <a:avLst/>
                <a:gdLst/>
                <a:ahLst/>
                <a:cxnLst/>
                <a:rect l="l" t="t" r="r" b="b"/>
                <a:pathLst>
                  <a:path w="26009" h="28844" fill="none" extrusionOk="0">
                    <a:moveTo>
                      <a:pt x="26009" y="20743"/>
                    </a:moveTo>
                    <a:lnTo>
                      <a:pt x="24981" y="6320"/>
                    </a:lnTo>
                    <a:lnTo>
                      <a:pt x="11976" y="0"/>
                    </a:lnTo>
                    <a:lnTo>
                      <a:pt x="1" y="8101"/>
                    </a:lnTo>
                    <a:lnTo>
                      <a:pt x="1029" y="22523"/>
                    </a:lnTo>
                    <a:lnTo>
                      <a:pt x="14033" y="28844"/>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6"/>
              <p:cNvSpPr/>
              <p:nvPr/>
            </p:nvSpPr>
            <p:spPr>
              <a:xfrm rot="157512">
                <a:off x="6045654" y="3207187"/>
                <a:ext cx="650192" cy="721114"/>
              </a:xfrm>
              <a:custGeom>
                <a:avLst/>
                <a:gdLst/>
                <a:ahLst/>
                <a:cxnLst/>
                <a:rect l="l" t="t" r="r" b="b"/>
                <a:pathLst>
                  <a:path w="26009" h="28846" fill="none" extrusionOk="0">
                    <a:moveTo>
                      <a:pt x="26008" y="20743"/>
                    </a:moveTo>
                    <a:lnTo>
                      <a:pt x="24980" y="6321"/>
                    </a:lnTo>
                    <a:lnTo>
                      <a:pt x="11976" y="1"/>
                    </a:lnTo>
                    <a:lnTo>
                      <a:pt x="1" y="8102"/>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6"/>
              <p:cNvSpPr/>
              <p:nvPr/>
            </p:nvSpPr>
            <p:spPr>
              <a:xfrm rot="157512">
                <a:off x="3868779" y="3804714"/>
                <a:ext cx="650217" cy="721114"/>
              </a:xfrm>
              <a:custGeom>
                <a:avLst/>
                <a:gdLst/>
                <a:ahLst/>
                <a:cxnLst/>
                <a:rect l="l" t="t" r="r" b="b"/>
                <a:pathLst>
                  <a:path w="26010" h="28846" fill="none" extrusionOk="0">
                    <a:moveTo>
                      <a:pt x="26010" y="20744"/>
                    </a:moveTo>
                    <a:lnTo>
                      <a:pt x="24982" y="6322"/>
                    </a:lnTo>
                    <a:lnTo>
                      <a:pt x="11977" y="1"/>
                    </a:lnTo>
                    <a:lnTo>
                      <a:pt x="1" y="8102"/>
                    </a:lnTo>
                    <a:lnTo>
                      <a:pt x="1030" y="22525"/>
                    </a:lnTo>
                    <a:lnTo>
                      <a:pt x="14034" y="28846"/>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6"/>
              <p:cNvSpPr/>
              <p:nvPr/>
            </p:nvSpPr>
            <p:spPr>
              <a:xfrm rot="157512">
                <a:off x="4494689" y="3788860"/>
                <a:ext cx="650192" cy="721114"/>
              </a:xfrm>
              <a:custGeom>
                <a:avLst/>
                <a:gdLst/>
                <a:ahLst/>
                <a:cxnLst/>
                <a:rect l="l" t="t" r="r" b="b"/>
                <a:pathLst>
                  <a:path w="26009" h="28846" fill="none" extrusionOk="0">
                    <a:moveTo>
                      <a:pt x="26008" y="20743"/>
                    </a:moveTo>
                    <a:lnTo>
                      <a:pt x="24980" y="6321"/>
                    </a:lnTo>
                    <a:lnTo>
                      <a:pt x="11976" y="1"/>
                    </a:lnTo>
                    <a:lnTo>
                      <a:pt x="1" y="8103"/>
                    </a:lnTo>
                    <a:lnTo>
                      <a:pt x="1029" y="22525"/>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6"/>
              <p:cNvSpPr/>
              <p:nvPr/>
            </p:nvSpPr>
            <p:spPr>
              <a:xfrm rot="157512">
                <a:off x="5120574" y="3773006"/>
                <a:ext cx="650192" cy="721089"/>
              </a:xfrm>
              <a:custGeom>
                <a:avLst/>
                <a:gdLst/>
                <a:ahLst/>
                <a:cxnLst/>
                <a:rect l="l" t="t" r="r" b="b"/>
                <a:pathLst>
                  <a:path w="26009" h="28845" fill="none" extrusionOk="0">
                    <a:moveTo>
                      <a:pt x="26008" y="20744"/>
                    </a:moveTo>
                    <a:lnTo>
                      <a:pt x="24980" y="6321"/>
                    </a:lnTo>
                    <a:lnTo>
                      <a:pt x="11976" y="0"/>
                    </a:lnTo>
                    <a:lnTo>
                      <a:pt x="0" y="8102"/>
                    </a:lnTo>
                    <a:lnTo>
                      <a:pt x="1028" y="22524"/>
                    </a:lnTo>
                    <a:lnTo>
                      <a:pt x="14033" y="28845"/>
                    </a:lnTo>
                    <a:close/>
                  </a:path>
                </a:pathLst>
              </a:custGeom>
              <a:noFill/>
              <a:ln w="7725" cap="flat" cmpd="sng">
                <a:solidFill>
                  <a:schemeClr val="dk2"/>
                </a:solidFill>
                <a:prstDash val="solid"/>
                <a:miter lim="10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4" name="Google Shape;664;p16"/>
            <p:cNvSpPr/>
            <p:nvPr/>
          </p:nvSpPr>
          <p:spPr>
            <a:xfrm rot="157512">
              <a:off x="8124633" y="5115580"/>
              <a:ext cx="57047" cy="57047"/>
            </a:xfrm>
            <a:custGeom>
              <a:avLst/>
              <a:gdLst/>
              <a:ahLst/>
              <a:cxnLst/>
              <a:rect l="l" t="t" r="r" b="b"/>
              <a:pathLst>
                <a:path w="2282" h="2282" extrusionOk="0">
                  <a:moveTo>
                    <a:pt x="1140" y="0"/>
                  </a:moveTo>
                  <a:cubicBezTo>
                    <a:pt x="511" y="0"/>
                    <a:pt x="0" y="511"/>
                    <a:pt x="0" y="1141"/>
                  </a:cubicBezTo>
                  <a:cubicBezTo>
                    <a:pt x="0" y="1771"/>
                    <a:pt x="510" y="2281"/>
                    <a:pt x="1140" y="2281"/>
                  </a:cubicBezTo>
                  <a:cubicBezTo>
                    <a:pt x="1771" y="2281"/>
                    <a:pt x="2281" y="1771"/>
                    <a:pt x="2281" y="1141"/>
                  </a:cubicBezTo>
                  <a:cubicBezTo>
                    <a:pt x="2281" y="511"/>
                    <a:pt x="1771" y="0"/>
                    <a:pt x="1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16"/>
            <p:cNvSpPr/>
            <p:nvPr/>
          </p:nvSpPr>
          <p:spPr>
            <a:xfrm rot="157512">
              <a:off x="6574005" y="5703526"/>
              <a:ext cx="57072" cy="57047"/>
            </a:xfrm>
            <a:custGeom>
              <a:avLst/>
              <a:gdLst/>
              <a:ahLst/>
              <a:cxnLst/>
              <a:rect l="l" t="t" r="r" b="b"/>
              <a:pathLst>
                <a:path w="2283" h="2282" extrusionOk="0">
                  <a:moveTo>
                    <a:pt x="1141" y="1"/>
                  </a:moveTo>
                  <a:cubicBezTo>
                    <a:pt x="511" y="1"/>
                    <a:pt x="0" y="511"/>
                    <a:pt x="0" y="1141"/>
                  </a:cubicBezTo>
                  <a:cubicBezTo>
                    <a:pt x="0" y="1771"/>
                    <a:pt x="511" y="2282"/>
                    <a:pt x="1141" y="2282"/>
                  </a:cubicBezTo>
                  <a:cubicBezTo>
                    <a:pt x="1771" y="2282"/>
                    <a:pt x="2282" y="1771"/>
                    <a:pt x="2282" y="1141"/>
                  </a:cubicBezTo>
                  <a:cubicBezTo>
                    <a:pt x="2282" y="511"/>
                    <a:pt x="1771" y="1"/>
                    <a:pt x="1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16"/>
            <p:cNvSpPr/>
            <p:nvPr/>
          </p:nvSpPr>
          <p:spPr>
            <a:xfrm rot="157512">
              <a:off x="5957267" y="6080755"/>
              <a:ext cx="57072" cy="57047"/>
            </a:xfrm>
            <a:custGeom>
              <a:avLst/>
              <a:gdLst/>
              <a:ahLst/>
              <a:cxnLst/>
              <a:rect l="l" t="t" r="r" b="b"/>
              <a:pathLst>
                <a:path w="2283" h="2282" extrusionOk="0">
                  <a:moveTo>
                    <a:pt x="1141" y="0"/>
                  </a:moveTo>
                  <a:cubicBezTo>
                    <a:pt x="511" y="0"/>
                    <a:pt x="0" y="510"/>
                    <a:pt x="0" y="1140"/>
                  </a:cubicBezTo>
                  <a:cubicBezTo>
                    <a:pt x="0" y="1770"/>
                    <a:pt x="511" y="2281"/>
                    <a:pt x="1141" y="2281"/>
                  </a:cubicBezTo>
                  <a:cubicBezTo>
                    <a:pt x="1771" y="2281"/>
                    <a:pt x="2282" y="1770"/>
                    <a:pt x="2282" y="1140"/>
                  </a:cubicBezTo>
                  <a:cubicBezTo>
                    <a:pt x="2282" y="510"/>
                    <a:pt x="1771" y="0"/>
                    <a:pt x="1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6"/>
            <p:cNvSpPr/>
            <p:nvPr/>
          </p:nvSpPr>
          <p:spPr>
            <a:xfrm rot="157512">
              <a:off x="5929801" y="4996682"/>
              <a:ext cx="57072" cy="57047"/>
            </a:xfrm>
            <a:custGeom>
              <a:avLst/>
              <a:gdLst/>
              <a:ahLst/>
              <a:cxnLst/>
              <a:rect l="l" t="t" r="r" b="b"/>
              <a:pathLst>
                <a:path w="2283" h="2282" extrusionOk="0">
                  <a:moveTo>
                    <a:pt x="1142" y="0"/>
                  </a:moveTo>
                  <a:cubicBezTo>
                    <a:pt x="511" y="0"/>
                    <a:pt x="1" y="510"/>
                    <a:pt x="1" y="1140"/>
                  </a:cubicBezTo>
                  <a:cubicBezTo>
                    <a:pt x="1" y="1771"/>
                    <a:pt x="511" y="2281"/>
                    <a:pt x="1142" y="2281"/>
                  </a:cubicBezTo>
                  <a:cubicBezTo>
                    <a:pt x="1772" y="2281"/>
                    <a:pt x="2283" y="1771"/>
                    <a:pt x="2283" y="1140"/>
                  </a:cubicBezTo>
                  <a:cubicBezTo>
                    <a:pt x="2283" y="510"/>
                    <a:pt x="1772"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8937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 id="214748366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7137" y="2992909"/>
            <a:ext cx="7197726" cy="1985492"/>
          </a:xfrm>
        </p:spPr>
        <p:txBody>
          <a:bodyPr>
            <a:normAutofit/>
          </a:bodyPr>
          <a:lstStyle/>
          <a:p>
            <a:pPr lvl="0" algn="l">
              <a:spcAft>
                <a:spcPts val="0"/>
              </a:spcAft>
            </a:pPr>
            <a:r>
              <a:rPr lang="en-US" dirty="0"/>
              <a:t>Group 04 : </a:t>
            </a:r>
            <a:r>
              <a:rPr lang="en-US" dirty="0" err="1"/>
              <a:t>team_quad</a:t>
            </a:r>
            <a:endParaRPr lang="en-US" dirty="0"/>
          </a:p>
          <a:p>
            <a:pPr lvl="0" algn="l">
              <a:spcAft>
                <a:spcPts val="0"/>
              </a:spcAft>
            </a:pPr>
            <a:r>
              <a:rPr lang="en-US" dirty="0"/>
              <a:t>Group Members:</a:t>
            </a:r>
          </a:p>
          <a:p>
            <a:pPr marL="457200" lvl="0" indent="-298450" algn="l">
              <a:spcAft>
                <a:spcPts val="0"/>
              </a:spcAft>
              <a:buSzPts val="1100"/>
              <a:buAutoNum type="arabicPeriod"/>
            </a:pPr>
            <a:r>
              <a:rPr lang="en-US" dirty="0"/>
              <a:t> </a:t>
            </a:r>
            <a:r>
              <a:rPr lang="en-US" dirty="0" err="1"/>
              <a:t>Nazmun</a:t>
            </a:r>
            <a:r>
              <a:rPr lang="en-US" dirty="0"/>
              <a:t> </a:t>
            </a:r>
            <a:r>
              <a:rPr lang="en-US" dirty="0" err="1"/>
              <a:t>nahar</a:t>
            </a:r>
            <a:r>
              <a:rPr lang="en-US" dirty="0"/>
              <a:t> </a:t>
            </a:r>
            <a:r>
              <a:rPr lang="en-US" dirty="0" err="1"/>
              <a:t>tui</a:t>
            </a:r>
            <a:r>
              <a:rPr lang="en-US" dirty="0"/>
              <a:t>- 2018331047</a:t>
            </a:r>
          </a:p>
          <a:p>
            <a:pPr marL="457200" lvl="0" indent="-298450" algn="l">
              <a:spcAft>
                <a:spcPts val="0"/>
              </a:spcAft>
              <a:buSzPts val="1100"/>
              <a:buAutoNum type="arabicPeriod"/>
            </a:pPr>
            <a:r>
              <a:rPr lang="en-US" dirty="0" err="1"/>
              <a:t>Aahsanul</a:t>
            </a:r>
            <a:r>
              <a:rPr lang="en-US" dirty="0"/>
              <a:t> </a:t>
            </a:r>
            <a:r>
              <a:rPr lang="en-US" dirty="0" err="1"/>
              <a:t>azim</a:t>
            </a:r>
            <a:r>
              <a:rPr lang="en-US" dirty="0"/>
              <a:t> - 2018331041</a:t>
            </a:r>
          </a:p>
          <a:p>
            <a:pPr marL="457200" lvl="0" indent="-298450" algn="l">
              <a:spcAft>
                <a:spcPts val="0"/>
              </a:spcAft>
              <a:buSzPts val="1100"/>
              <a:buAutoNum type="arabicPeriod"/>
            </a:pPr>
            <a:r>
              <a:rPr lang="en-US" dirty="0" err="1"/>
              <a:t>Jakir</a:t>
            </a:r>
            <a:r>
              <a:rPr lang="en-US" dirty="0"/>
              <a:t> </a:t>
            </a:r>
            <a:r>
              <a:rPr lang="en-US" dirty="0" err="1"/>
              <a:t>hasan</a:t>
            </a:r>
            <a:r>
              <a:rPr lang="en-US" dirty="0"/>
              <a:t> - 2018331057</a:t>
            </a:r>
          </a:p>
          <a:p>
            <a:pPr marL="457200" lvl="0" indent="-298450" algn="l">
              <a:spcAft>
                <a:spcPts val="0"/>
              </a:spcAft>
              <a:buSzPts val="1100"/>
              <a:buAutoNum type="arabicPeriod"/>
            </a:pPr>
            <a:r>
              <a:rPr lang="en-US" dirty="0" err="1"/>
              <a:t>Alfeh</a:t>
            </a:r>
            <a:r>
              <a:rPr lang="en-US" dirty="0"/>
              <a:t> </a:t>
            </a:r>
            <a:r>
              <a:rPr lang="en-US" dirty="0" err="1"/>
              <a:t>sani</a:t>
            </a:r>
            <a:r>
              <a:rPr lang="en-US" dirty="0"/>
              <a:t> - 2018331119</a:t>
            </a:r>
          </a:p>
          <a:p>
            <a:endParaRPr lang="en-US" dirty="0"/>
          </a:p>
        </p:txBody>
      </p:sp>
      <p:sp>
        <p:nvSpPr>
          <p:cNvPr id="5" name="Title 1"/>
          <p:cNvSpPr>
            <a:spLocks noGrp="1"/>
          </p:cNvSpPr>
          <p:nvPr>
            <p:ph type="ctrTitle"/>
          </p:nvPr>
        </p:nvSpPr>
        <p:spPr>
          <a:xfrm>
            <a:off x="1320800" y="871738"/>
            <a:ext cx="8853714" cy="2421464"/>
          </a:xfrm>
        </p:spPr>
        <p:txBody>
          <a:bodyPr>
            <a:normAutofit/>
          </a:bodyPr>
          <a:lstStyle/>
          <a:p>
            <a:r>
              <a:rPr lang="en-US" b="1" dirty="0"/>
              <a:t>Automatic Question  Tagger</a:t>
            </a:r>
            <a:br>
              <a:rPr lang="en-US" b="1" dirty="0"/>
            </a:br>
            <a:endParaRPr lang="en-US" dirty="0"/>
          </a:p>
        </p:txBody>
      </p:sp>
      <p:sp>
        <p:nvSpPr>
          <p:cNvPr id="6"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4292F"/>
                </a:solidFill>
                <a:effectLst/>
                <a:latin typeface="ui-monospace"/>
              </a:rPr>
              <a:t>Nazmun Nahar Tui</a:t>
            </a:r>
            <a:r>
              <a:rPr kumimoji="0" lang="en-US" altLang="en-US" sz="9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068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26945" y="790749"/>
            <a:ext cx="5955200" cy="3186400"/>
          </a:xfrm>
        </p:spPr>
        <p:txBody>
          <a:bodyPr/>
          <a:lstStyle/>
          <a:p>
            <a:r>
              <a:rPr lang="en-US" sz="2800" b="1" dirty="0"/>
              <a:t>Vectorization</a:t>
            </a:r>
          </a:p>
        </p:txBody>
      </p:sp>
      <p:pic>
        <p:nvPicPr>
          <p:cNvPr id="5" name="Picture 4">
            <a:extLst>
              <a:ext uri="{FF2B5EF4-FFF2-40B4-BE49-F238E27FC236}">
                <a16:creationId xmlns:a16="http://schemas.microsoft.com/office/drawing/2014/main" id="{3BE6B520-2688-C0A2-400B-0670C9A50040}"/>
              </a:ext>
            </a:extLst>
          </p:cNvPr>
          <p:cNvPicPr>
            <a:picLocks noChangeAspect="1"/>
          </p:cNvPicPr>
          <p:nvPr/>
        </p:nvPicPr>
        <p:blipFill>
          <a:blip r:embed="rId2"/>
          <a:stretch>
            <a:fillRect/>
          </a:stretch>
        </p:blipFill>
        <p:spPr>
          <a:xfrm>
            <a:off x="3706629" y="3245472"/>
            <a:ext cx="5114925" cy="2952750"/>
          </a:xfrm>
          <a:prstGeom prst="rect">
            <a:avLst/>
          </a:prstGeom>
        </p:spPr>
      </p:pic>
      <p:sp>
        <p:nvSpPr>
          <p:cNvPr id="7" name="TextBox 6">
            <a:extLst>
              <a:ext uri="{FF2B5EF4-FFF2-40B4-BE49-F238E27FC236}">
                <a16:creationId xmlns:a16="http://schemas.microsoft.com/office/drawing/2014/main" id="{310FCB30-B52A-7EA9-8DDB-5D9A43BFDE16}"/>
              </a:ext>
            </a:extLst>
          </p:cNvPr>
          <p:cNvSpPr txBox="1"/>
          <p:nvPr/>
        </p:nvSpPr>
        <p:spPr>
          <a:xfrm>
            <a:off x="2227106" y="1922284"/>
            <a:ext cx="8394203" cy="923330"/>
          </a:xfrm>
          <a:prstGeom prst="rect">
            <a:avLst/>
          </a:prstGeom>
          <a:noFill/>
        </p:spPr>
        <p:txBody>
          <a:bodyPr wrap="square">
            <a:spAutoFit/>
          </a:bodyPr>
          <a:lstStyle/>
          <a:p>
            <a:r>
              <a:rPr lang="en-US" dirty="0">
                <a:latin typeface="arial" panose="020B0604020202020204" pitchFamily="34" charset="0"/>
              </a:rPr>
              <a:t>V</a:t>
            </a:r>
            <a:r>
              <a:rPr lang="en-US" b="0" i="0" dirty="0">
                <a:effectLst/>
                <a:latin typeface="arial" panose="020B0604020202020204" pitchFamily="34" charset="0"/>
              </a:rPr>
              <a:t>ectorization is </a:t>
            </a:r>
            <a:r>
              <a:rPr lang="en-US" b="1" i="0" dirty="0">
                <a:effectLst/>
                <a:latin typeface="arial" panose="020B0604020202020204" pitchFamily="34" charset="0"/>
              </a:rPr>
              <a:t>a step in feature extraction</a:t>
            </a:r>
            <a:r>
              <a:rPr lang="en-US" b="0" i="0" dirty="0">
                <a:effectLst/>
                <a:latin typeface="arial" panose="020B0604020202020204" pitchFamily="34" charset="0"/>
              </a:rPr>
              <a:t>. The idea is to get some distinct features out of the text for the model to train on, by converting text to numerical vectors.</a:t>
            </a:r>
            <a:endParaRPr lang="en-US" dirty="0"/>
          </a:p>
        </p:txBody>
      </p:sp>
    </p:spTree>
    <p:extLst>
      <p:ext uri="{BB962C8B-B14F-4D97-AF65-F5344CB8AC3E}">
        <p14:creationId xmlns:p14="http://schemas.microsoft.com/office/powerpoint/2010/main" val="298518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509" y="2536258"/>
            <a:ext cx="10281200" cy="763600"/>
          </a:xfrm>
        </p:spPr>
        <p:txBody>
          <a:bodyPr/>
          <a:lstStyle/>
          <a:p>
            <a:r>
              <a:rPr lang="en-US" sz="6000" dirty="0"/>
              <a:t>Training model</a:t>
            </a:r>
          </a:p>
        </p:txBody>
      </p:sp>
    </p:spTree>
    <p:extLst>
      <p:ext uri="{BB962C8B-B14F-4D97-AF65-F5344CB8AC3E}">
        <p14:creationId xmlns:p14="http://schemas.microsoft.com/office/powerpoint/2010/main" val="125167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2593" y="1115424"/>
            <a:ext cx="5955200" cy="3186400"/>
          </a:xfrm>
        </p:spPr>
        <p:txBody>
          <a:bodyPr/>
          <a:lstStyle/>
          <a:p>
            <a:pPr marL="514350" indent="-514350">
              <a:buFont typeface="+mj-lt"/>
              <a:buAutoNum type="arabicPeriod"/>
            </a:pPr>
            <a:r>
              <a:rPr lang="en-US" sz="2800" b="1" dirty="0"/>
              <a:t>Training and testing</a:t>
            </a:r>
          </a:p>
        </p:txBody>
      </p:sp>
      <p:sp>
        <p:nvSpPr>
          <p:cNvPr id="2" name="TextBox 1">
            <a:extLst>
              <a:ext uri="{FF2B5EF4-FFF2-40B4-BE49-F238E27FC236}">
                <a16:creationId xmlns:a16="http://schemas.microsoft.com/office/drawing/2014/main" id="{5B0E8CD1-F515-8258-1ABC-15D1F4E46A9E}"/>
              </a:ext>
            </a:extLst>
          </p:cNvPr>
          <p:cNvSpPr txBox="1"/>
          <p:nvPr/>
        </p:nvSpPr>
        <p:spPr>
          <a:xfrm>
            <a:off x="986901" y="2459504"/>
            <a:ext cx="100584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OneVsRest</a:t>
            </a:r>
            <a:r>
              <a:rPr lang="en-US" sz="2000" dirty="0"/>
              <a:t> Classifier :  Used one vs rest classifier which is a multilabel classifier for classifying all questions in separate binary classification tasks.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SGD Classifier :  Used SGD classifier as a parameter of the one vs rest classifier which uses single sample to compute gradient of the model.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46428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981" y="1488287"/>
            <a:ext cx="5955200" cy="3186400"/>
          </a:xfrm>
        </p:spPr>
        <p:txBody>
          <a:bodyPr/>
          <a:lstStyle/>
          <a:p>
            <a:pPr marL="514350" indent="-514350">
              <a:buFont typeface="+mj-lt"/>
              <a:buAutoNum type="arabicPeriod"/>
            </a:pPr>
            <a:r>
              <a:rPr lang="en-US" sz="2800" b="1" dirty="0"/>
              <a:t>Accuracy of The Model</a:t>
            </a:r>
          </a:p>
        </p:txBody>
      </p:sp>
      <p:sp>
        <p:nvSpPr>
          <p:cNvPr id="2" name="TextBox 1">
            <a:extLst>
              <a:ext uri="{FF2B5EF4-FFF2-40B4-BE49-F238E27FC236}">
                <a16:creationId xmlns:a16="http://schemas.microsoft.com/office/drawing/2014/main" id="{5B0E8CD1-F515-8258-1ABC-15D1F4E46A9E}"/>
              </a:ext>
            </a:extLst>
          </p:cNvPr>
          <p:cNvSpPr txBox="1"/>
          <p:nvPr/>
        </p:nvSpPr>
        <p:spPr>
          <a:xfrm>
            <a:off x="986901" y="2735695"/>
            <a:ext cx="100584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Accuracy : 64%</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Benchmark Used : F1 Score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96472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54" y="2916268"/>
            <a:ext cx="10281200" cy="763600"/>
          </a:xfrm>
        </p:spPr>
        <p:txBody>
          <a:bodyPr/>
          <a:lstStyle/>
          <a:p>
            <a:r>
              <a:rPr lang="en-US" sz="6000" dirty="0"/>
              <a:t>Application</a:t>
            </a:r>
          </a:p>
        </p:txBody>
      </p:sp>
    </p:spTree>
    <p:extLst>
      <p:ext uri="{BB962C8B-B14F-4D97-AF65-F5344CB8AC3E}">
        <p14:creationId xmlns:p14="http://schemas.microsoft.com/office/powerpoint/2010/main" val="3153577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7192E0-ED06-F393-43A0-A26109962B19}"/>
              </a:ext>
            </a:extLst>
          </p:cNvPr>
          <p:cNvPicPr>
            <a:picLocks noChangeAspect="1"/>
          </p:cNvPicPr>
          <p:nvPr/>
        </p:nvPicPr>
        <p:blipFill rotWithShape="1">
          <a:blip r:embed="rId2"/>
          <a:srcRect l="27660" b="-86"/>
          <a:stretch/>
        </p:blipFill>
        <p:spPr>
          <a:xfrm>
            <a:off x="2139519" y="291219"/>
            <a:ext cx="8149700" cy="6275562"/>
          </a:xfrm>
          <a:prstGeom prst="rect">
            <a:avLst/>
          </a:prstGeom>
        </p:spPr>
      </p:pic>
    </p:spTree>
    <p:extLst>
      <p:ext uri="{BB962C8B-B14F-4D97-AF65-F5344CB8AC3E}">
        <p14:creationId xmlns:p14="http://schemas.microsoft.com/office/powerpoint/2010/main" val="148176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5C07949-2785-CF0F-2341-324FE99B5B5B}"/>
              </a:ext>
            </a:extLst>
          </p:cNvPr>
          <p:cNvPicPr>
            <a:picLocks noChangeAspect="1"/>
          </p:cNvPicPr>
          <p:nvPr/>
        </p:nvPicPr>
        <p:blipFill rotWithShape="1">
          <a:blip r:embed="rId2"/>
          <a:srcRect l="26824" b="1062"/>
          <a:stretch/>
        </p:blipFill>
        <p:spPr>
          <a:xfrm>
            <a:off x="1821402" y="362142"/>
            <a:ext cx="8549196" cy="6133715"/>
          </a:xfrm>
          <a:prstGeom prst="rect">
            <a:avLst/>
          </a:prstGeom>
        </p:spPr>
      </p:pic>
    </p:spTree>
    <p:extLst>
      <p:ext uri="{BB962C8B-B14F-4D97-AF65-F5344CB8AC3E}">
        <p14:creationId xmlns:p14="http://schemas.microsoft.com/office/powerpoint/2010/main" val="2066435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7129" b="-1432"/>
          <a:stretch/>
        </p:blipFill>
        <p:spPr>
          <a:xfrm>
            <a:off x="1420427" y="286304"/>
            <a:ext cx="9507983" cy="6285391"/>
          </a:xfrm>
          <a:prstGeom prst="rect">
            <a:avLst/>
          </a:prstGeom>
        </p:spPr>
      </p:pic>
    </p:spTree>
    <p:extLst>
      <p:ext uri="{BB962C8B-B14F-4D97-AF65-F5344CB8AC3E}">
        <p14:creationId xmlns:p14="http://schemas.microsoft.com/office/powerpoint/2010/main" val="337401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54" y="2916268"/>
            <a:ext cx="10281200" cy="763600"/>
          </a:xfrm>
        </p:spPr>
        <p:txBody>
          <a:bodyPr/>
          <a:lstStyle/>
          <a:p>
            <a:r>
              <a:rPr lang="en-US" sz="6000" dirty="0"/>
              <a:t>Unimplemented</a:t>
            </a:r>
          </a:p>
        </p:txBody>
      </p:sp>
    </p:spTree>
    <p:extLst>
      <p:ext uri="{BB962C8B-B14F-4D97-AF65-F5344CB8AC3E}">
        <p14:creationId xmlns:p14="http://schemas.microsoft.com/office/powerpoint/2010/main" val="85665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629" y="2845017"/>
            <a:ext cx="10281200" cy="763600"/>
          </a:xfrm>
        </p:spPr>
        <p:txBody>
          <a:bodyPr/>
          <a:lstStyle/>
          <a:p>
            <a:r>
              <a:rPr lang="en-US" sz="6000" dirty="0"/>
              <a:t>Thank you</a:t>
            </a:r>
          </a:p>
        </p:txBody>
      </p:sp>
    </p:spTree>
    <p:extLst>
      <p:ext uri="{BB962C8B-B14F-4D97-AF65-F5344CB8AC3E}">
        <p14:creationId xmlns:p14="http://schemas.microsoft.com/office/powerpoint/2010/main" val="164492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7079" y="1155794"/>
            <a:ext cx="8259948" cy="1456267"/>
          </a:xfrm>
        </p:spPr>
        <p:txBody>
          <a:bodyPr/>
          <a:lstStyle/>
          <a:p>
            <a:r>
              <a:rPr lang="en-US" dirty="0"/>
              <a:t>					</a:t>
            </a:r>
            <a:r>
              <a:rPr lang="en-US" b="1" dirty="0"/>
              <a:t>Motivation</a:t>
            </a:r>
          </a:p>
        </p:txBody>
      </p:sp>
      <p:sp>
        <p:nvSpPr>
          <p:cNvPr id="3" name="Content Placeholder 2"/>
          <p:cNvSpPr>
            <a:spLocks noGrp="1"/>
          </p:cNvSpPr>
          <p:nvPr>
            <p:ph idx="1"/>
          </p:nvPr>
        </p:nvSpPr>
        <p:spPr>
          <a:xfrm>
            <a:off x="2844542" y="2527634"/>
            <a:ext cx="7196447" cy="2208809"/>
          </a:xfrm>
        </p:spPr>
        <p:txBody>
          <a:bodyPr>
            <a:normAutofit/>
          </a:bodyPr>
          <a:lstStyle/>
          <a:p>
            <a:r>
              <a:rPr lang="en-US" sz="2400" dirty="0"/>
              <a:t>Enhance the user experience of Q&amp;A sites like Stack Overflow and Quora.</a:t>
            </a:r>
          </a:p>
        </p:txBody>
      </p:sp>
    </p:spTree>
    <p:extLst>
      <p:ext uri="{BB962C8B-B14F-4D97-AF65-F5344CB8AC3E}">
        <p14:creationId xmlns:p14="http://schemas.microsoft.com/office/powerpoint/2010/main" val="330930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312" y="1048987"/>
            <a:ext cx="10131425" cy="1456267"/>
          </a:xfrm>
        </p:spPr>
        <p:txBody>
          <a:bodyPr/>
          <a:lstStyle/>
          <a:p>
            <a:r>
              <a:rPr lang="en-US" b="1" dirty="0"/>
              <a:t>Why use automatic question tagger</a:t>
            </a:r>
          </a:p>
        </p:txBody>
      </p:sp>
      <p:sp>
        <p:nvSpPr>
          <p:cNvPr id="3" name="Content Placeholder 2"/>
          <p:cNvSpPr>
            <a:spLocks noGrp="1"/>
          </p:cNvSpPr>
          <p:nvPr>
            <p:ph idx="1"/>
          </p:nvPr>
        </p:nvSpPr>
        <p:spPr/>
        <p:txBody>
          <a:bodyPr>
            <a:normAutofit/>
          </a:bodyPr>
          <a:lstStyle/>
          <a:p>
            <a:r>
              <a:rPr lang="en-US" sz="2800" dirty="0"/>
              <a:t>When we want to ask a question in stack Overflow, we need to give some tag. Most of the time we are confused. This project will help us to select appropriate tag.</a:t>
            </a:r>
          </a:p>
        </p:txBody>
      </p:sp>
    </p:spTree>
    <p:extLst>
      <p:ext uri="{BB962C8B-B14F-4D97-AF65-F5344CB8AC3E}">
        <p14:creationId xmlns:p14="http://schemas.microsoft.com/office/powerpoint/2010/main" val="361882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000" y="2760600"/>
            <a:ext cx="10281200" cy="763600"/>
          </a:xfrm>
        </p:spPr>
        <p:txBody>
          <a:bodyPr/>
          <a:lstStyle/>
          <a:p>
            <a:r>
              <a:rPr lang="en-US" sz="6000" dirty="0"/>
              <a:t>Data Preparation</a:t>
            </a:r>
          </a:p>
        </p:txBody>
      </p:sp>
    </p:spTree>
    <p:extLst>
      <p:ext uri="{BB962C8B-B14F-4D97-AF65-F5344CB8AC3E}">
        <p14:creationId xmlns:p14="http://schemas.microsoft.com/office/powerpoint/2010/main" val="6537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2672" y="537346"/>
            <a:ext cx="5955200" cy="3186400"/>
          </a:xfrm>
        </p:spPr>
        <p:txBody>
          <a:bodyPr/>
          <a:lstStyle/>
          <a:p>
            <a:r>
              <a:rPr lang="en-US" sz="4000" b="1" dirty="0"/>
              <a:t>Dataset collection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030"/>
            <a:ext cx="10058400" cy="4532158"/>
          </a:xfrm>
          <a:prstGeom prst="rect">
            <a:avLst/>
          </a:prstGeom>
        </p:spPr>
      </p:pic>
    </p:spTree>
    <p:extLst>
      <p:ext uri="{BB962C8B-B14F-4D97-AF65-F5344CB8AC3E}">
        <p14:creationId xmlns:p14="http://schemas.microsoft.com/office/powerpoint/2010/main" val="261015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EBED9E-11E5-7F37-E000-567F38CEB235}"/>
              </a:ext>
            </a:extLst>
          </p:cNvPr>
          <p:cNvSpPr>
            <a:spLocks noGrp="1"/>
          </p:cNvSpPr>
          <p:nvPr>
            <p:ph type="subTitle" idx="1"/>
          </p:nvPr>
        </p:nvSpPr>
        <p:spPr>
          <a:xfrm>
            <a:off x="4085192" y="927823"/>
            <a:ext cx="5955200" cy="3186400"/>
          </a:xfrm>
        </p:spPr>
        <p:txBody>
          <a:bodyPr/>
          <a:lstStyle/>
          <a:p>
            <a:r>
              <a:rPr lang="en-US" sz="3600" b="1" dirty="0">
                <a:solidFill>
                  <a:schemeClr val="accent1"/>
                </a:solidFill>
              </a:rPr>
              <a:t>Data Cleaning</a:t>
            </a:r>
          </a:p>
        </p:txBody>
      </p:sp>
      <p:sp>
        <p:nvSpPr>
          <p:cNvPr id="4" name="Rectangle: Top Corners One Rounded and One Snipped 3">
            <a:extLst>
              <a:ext uri="{FF2B5EF4-FFF2-40B4-BE49-F238E27FC236}">
                <a16:creationId xmlns:a16="http://schemas.microsoft.com/office/drawing/2014/main" id="{F89DE53C-1186-D4E1-E7F3-468DB51DF0F2}"/>
              </a:ext>
            </a:extLst>
          </p:cNvPr>
          <p:cNvSpPr/>
          <p:nvPr/>
        </p:nvSpPr>
        <p:spPr>
          <a:xfrm>
            <a:off x="1065320" y="3036163"/>
            <a:ext cx="2432482" cy="126062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Eliminate duplicates, null values.</a:t>
            </a:r>
          </a:p>
        </p:txBody>
      </p:sp>
      <p:sp>
        <p:nvSpPr>
          <p:cNvPr id="7" name="Rectangle: Top Corners One Rounded and One Snipped 6">
            <a:extLst>
              <a:ext uri="{FF2B5EF4-FFF2-40B4-BE49-F238E27FC236}">
                <a16:creationId xmlns:a16="http://schemas.microsoft.com/office/drawing/2014/main" id="{6873693E-9051-E4E5-6FFE-716E4B88F37D}"/>
              </a:ext>
            </a:extLst>
          </p:cNvPr>
          <p:cNvSpPr/>
          <p:nvPr/>
        </p:nvSpPr>
        <p:spPr>
          <a:xfrm>
            <a:off x="4358936" y="3036163"/>
            <a:ext cx="2601157" cy="126062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Removing html tags.</a:t>
            </a:r>
          </a:p>
        </p:txBody>
      </p:sp>
      <p:sp>
        <p:nvSpPr>
          <p:cNvPr id="8" name="Rectangle: Top Corners One Rounded and One Snipped 7">
            <a:extLst>
              <a:ext uri="{FF2B5EF4-FFF2-40B4-BE49-F238E27FC236}">
                <a16:creationId xmlns:a16="http://schemas.microsoft.com/office/drawing/2014/main" id="{69161D11-18DD-2869-52D5-89327814C0DB}"/>
              </a:ext>
            </a:extLst>
          </p:cNvPr>
          <p:cNvSpPr/>
          <p:nvPr/>
        </p:nvSpPr>
        <p:spPr>
          <a:xfrm>
            <a:off x="7884582" y="3036163"/>
            <a:ext cx="2601157" cy="126062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rid of </a:t>
            </a:r>
            <a:r>
              <a:rPr lang="en-US" dirty="0" err="1"/>
              <a:t>stopwords</a:t>
            </a:r>
            <a:r>
              <a:rPr lang="en-US" dirty="0"/>
              <a:t>.</a:t>
            </a:r>
          </a:p>
        </p:txBody>
      </p:sp>
      <p:sp>
        <p:nvSpPr>
          <p:cNvPr id="9" name="Arrow: Right 8">
            <a:extLst>
              <a:ext uri="{FF2B5EF4-FFF2-40B4-BE49-F238E27FC236}">
                <a16:creationId xmlns:a16="http://schemas.microsoft.com/office/drawing/2014/main" id="{839B2CB5-D1B0-6AE9-FF46-FA4C40356CDF}"/>
              </a:ext>
            </a:extLst>
          </p:cNvPr>
          <p:cNvSpPr/>
          <p:nvPr/>
        </p:nvSpPr>
        <p:spPr>
          <a:xfrm>
            <a:off x="3639845" y="3595456"/>
            <a:ext cx="577048" cy="31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5C43877E-704D-D39F-209D-4C8C256BDF1B}"/>
              </a:ext>
            </a:extLst>
          </p:cNvPr>
          <p:cNvSpPr/>
          <p:nvPr/>
        </p:nvSpPr>
        <p:spPr>
          <a:xfrm>
            <a:off x="7102137" y="3595456"/>
            <a:ext cx="639192" cy="319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24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257" y="2619385"/>
            <a:ext cx="10281200" cy="763600"/>
          </a:xfrm>
        </p:spPr>
        <p:txBody>
          <a:bodyPr/>
          <a:lstStyle/>
          <a:p>
            <a:r>
              <a:rPr lang="en-US" sz="6000" dirty="0"/>
              <a:t>Model preprocessing</a:t>
            </a:r>
          </a:p>
        </p:txBody>
      </p:sp>
    </p:spTree>
    <p:extLst>
      <p:ext uri="{BB962C8B-B14F-4D97-AF65-F5344CB8AC3E}">
        <p14:creationId xmlns:p14="http://schemas.microsoft.com/office/powerpoint/2010/main" val="191867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85C3EF-7BFE-89B5-03FD-9AE5DF797099}"/>
              </a:ext>
            </a:extLst>
          </p:cNvPr>
          <p:cNvSpPr>
            <a:spLocks noGrp="1"/>
          </p:cNvSpPr>
          <p:nvPr>
            <p:ph type="subTitle" idx="1"/>
          </p:nvPr>
        </p:nvSpPr>
        <p:spPr>
          <a:xfrm>
            <a:off x="4839542" y="1549495"/>
            <a:ext cx="5955200" cy="3186400"/>
          </a:xfrm>
        </p:spPr>
        <p:txBody>
          <a:bodyPr/>
          <a:lstStyle/>
          <a:p>
            <a:r>
              <a:rPr lang="en-US" sz="3600" dirty="0"/>
              <a:t>Stemming</a:t>
            </a:r>
          </a:p>
        </p:txBody>
      </p:sp>
      <p:sp>
        <p:nvSpPr>
          <p:cNvPr id="4" name="TextBox 3">
            <a:extLst>
              <a:ext uri="{FF2B5EF4-FFF2-40B4-BE49-F238E27FC236}">
                <a16:creationId xmlns:a16="http://schemas.microsoft.com/office/drawing/2014/main" id="{DBD4E784-B02A-3B90-F6AB-75AFCE1C3FF1}"/>
              </a:ext>
            </a:extLst>
          </p:cNvPr>
          <p:cNvSpPr txBox="1"/>
          <p:nvPr/>
        </p:nvSpPr>
        <p:spPr>
          <a:xfrm>
            <a:off x="1686758" y="3142695"/>
            <a:ext cx="9250532" cy="1569660"/>
          </a:xfrm>
          <a:prstGeom prst="rect">
            <a:avLst/>
          </a:prstGeom>
          <a:noFill/>
        </p:spPr>
        <p:txBody>
          <a:bodyPr wrap="square" rtlCol="0">
            <a:spAutoFit/>
          </a:bodyPr>
          <a:lstStyle/>
          <a:p>
            <a:r>
              <a:rPr lang="en-US" sz="2400" dirty="0"/>
              <a:t>Stemming is the process of reducing words to their root form in order to reduce the dimensionality of text data. This is useful in this project as it reduce the number of unique words in a question and make it easier to identify correct tag.</a:t>
            </a:r>
          </a:p>
        </p:txBody>
      </p:sp>
    </p:spTree>
    <p:extLst>
      <p:ext uri="{BB962C8B-B14F-4D97-AF65-F5344CB8AC3E}">
        <p14:creationId xmlns:p14="http://schemas.microsoft.com/office/powerpoint/2010/main" val="408018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97FDFD-AD11-F038-A15C-EF4E6E86F522}"/>
              </a:ext>
            </a:extLst>
          </p:cNvPr>
          <p:cNvSpPr>
            <a:spLocks noGrp="1"/>
          </p:cNvSpPr>
          <p:nvPr>
            <p:ph type="subTitle" idx="1"/>
          </p:nvPr>
        </p:nvSpPr>
        <p:spPr>
          <a:xfrm>
            <a:off x="3662904" y="395536"/>
            <a:ext cx="5955200" cy="3186400"/>
          </a:xfrm>
        </p:spPr>
        <p:txBody>
          <a:bodyPr/>
          <a:lstStyle/>
          <a:p>
            <a:r>
              <a:rPr lang="en-US" sz="3600" dirty="0"/>
              <a:t>Splitting dataset</a:t>
            </a:r>
          </a:p>
        </p:txBody>
      </p:sp>
      <p:sp>
        <p:nvSpPr>
          <p:cNvPr id="4" name="Rectangle: Diagonal Corners Snipped 3">
            <a:extLst>
              <a:ext uri="{FF2B5EF4-FFF2-40B4-BE49-F238E27FC236}">
                <a16:creationId xmlns:a16="http://schemas.microsoft.com/office/drawing/2014/main" id="{F39E48E7-6D5C-A983-A0BA-7D20DE17E001}"/>
              </a:ext>
            </a:extLst>
          </p:cNvPr>
          <p:cNvSpPr/>
          <p:nvPr/>
        </p:nvSpPr>
        <p:spPr>
          <a:xfrm>
            <a:off x="4358935" y="1891710"/>
            <a:ext cx="2565648" cy="123440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Initial Dataset</a:t>
            </a:r>
          </a:p>
        </p:txBody>
      </p:sp>
      <p:sp>
        <p:nvSpPr>
          <p:cNvPr id="5" name="Rectangle: Diagonal Corners Snipped 4">
            <a:extLst>
              <a:ext uri="{FF2B5EF4-FFF2-40B4-BE49-F238E27FC236}">
                <a16:creationId xmlns:a16="http://schemas.microsoft.com/office/drawing/2014/main" id="{2D656952-0879-3E05-2EDE-82C60071D022}"/>
              </a:ext>
            </a:extLst>
          </p:cNvPr>
          <p:cNvSpPr/>
          <p:nvPr/>
        </p:nvSpPr>
        <p:spPr>
          <a:xfrm>
            <a:off x="1221545" y="4402747"/>
            <a:ext cx="2441359" cy="142930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(80%)</a:t>
            </a:r>
          </a:p>
        </p:txBody>
      </p:sp>
      <p:sp>
        <p:nvSpPr>
          <p:cNvPr id="6" name="Rectangle: Diagonal Corners Snipped 5">
            <a:extLst>
              <a:ext uri="{FF2B5EF4-FFF2-40B4-BE49-F238E27FC236}">
                <a16:creationId xmlns:a16="http://schemas.microsoft.com/office/drawing/2014/main" id="{9AD7C9B9-3A81-8756-858A-B1D0C5FB988D}"/>
              </a:ext>
            </a:extLst>
          </p:cNvPr>
          <p:cNvSpPr/>
          <p:nvPr/>
        </p:nvSpPr>
        <p:spPr>
          <a:xfrm>
            <a:off x="7765971" y="4402747"/>
            <a:ext cx="2441359" cy="142930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(20%)</a:t>
            </a:r>
          </a:p>
        </p:txBody>
      </p:sp>
      <p:sp>
        <p:nvSpPr>
          <p:cNvPr id="7" name="Arrow: Right 6">
            <a:extLst>
              <a:ext uri="{FF2B5EF4-FFF2-40B4-BE49-F238E27FC236}">
                <a16:creationId xmlns:a16="http://schemas.microsoft.com/office/drawing/2014/main" id="{5D2AAF1B-3D4D-CD94-636A-AFBA263B01CF}"/>
              </a:ext>
            </a:extLst>
          </p:cNvPr>
          <p:cNvSpPr/>
          <p:nvPr/>
        </p:nvSpPr>
        <p:spPr>
          <a:xfrm rot="7712939">
            <a:off x="3447063" y="3447636"/>
            <a:ext cx="1091713"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5B98AD6-91F4-9EA2-641E-4BDD3E66374B}"/>
              </a:ext>
            </a:extLst>
          </p:cNvPr>
          <p:cNvSpPr/>
          <p:nvPr/>
        </p:nvSpPr>
        <p:spPr>
          <a:xfrm rot="3047923">
            <a:off x="6845719" y="3430521"/>
            <a:ext cx="105121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0079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305</TotalTime>
  <Words>284</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Anaheim</vt:lpstr>
      <vt:lpstr>Arial</vt:lpstr>
      <vt:lpstr>Arial</vt:lpstr>
      <vt:lpstr>Calibri</vt:lpstr>
      <vt:lpstr>Calibri Light</vt:lpstr>
      <vt:lpstr>ui-monospace</vt:lpstr>
      <vt:lpstr>Celestial</vt:lpstr>
      <vt:lpstr>Automatic Question  Tagger </vt:lpstr>
      <vt:lpstr>     Motivation</vt:lpstr>
      <vt:lpstr>Why use automatic question tagger</vt:lpstr>
      <vt:lpstr>Data Preparation</vt:lpstr>
      <vt:lpstr>PowerPoint Presentation</vt:lpstr>
      <vt:lpstr>PowerPoint Presentation</vt:lpstr>
      <vt:lpstr>Model preprocessing</vt:lpstr>
      <vt:lpstr>PowerPoint Presentation</vt:lpstr>
      <vt:lpstr>PowerPoint Presentation</vt:lpstr>
      <vt:lpstr>PowerPoint Presentation</vt:lpstr>
      <vt:lpstr>Training model</vt:lpstr>
      <vt:lpstr>PowerPoint Presentation</vt:lpstr>
      <vt:lpstr>PowerPoint Presentation</vt:lpstr>
      <vt:lpstr>Application</vt:lpstr>
      <vt:lpstr>PowerPoint Presentation</vt:lpstr>
      <vt:lpstr>PowerPoint Presentation</vt:lpstr>
      <vt:lpstr>PowerPoint Presentation</vt:lpstr>
      <vt:lpstr>Unimplemented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Question  Tagger</dc:title>
  <dc:creator>ALFEH SANI</dc:creator>
  <cp:lastModifiedBy>HP</cp:lastModifiedBy>
  <cp:revision>15</cp:revision>
  <dcterms:created xsi:type="dcterms:W3CDTF">2023-02-03T02:25:53Z</dcterms:created>
  <dcterms:modified xsi:type="dcterms:W3CDTF">2023-02-03T07:51:48Z</dcterms:modified>
</cp:coreProperties>
</file>