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Montserrat SemiBold"/>
      <p:regular r:id="rId19"/>
      <p:bold r:id="rId20"/>
      <p:italic r:id="rId21"/>
      <p:boldItalic r:id="rId22"/>
    </p:embeddedFont>
    <p:embeddedFont>
      <p:font typeface="Roboto"/>
      <p:regular r:id="rId23"/>
      <p:bold r:id="rId24"/>
      <p:italic r:id="rId25"/>
      <p:boldItalic r:id="rId26"/>
    </p:embeddedFont>
    <p:embeddedFont>
      <p:font typeface="Montserrat"/>
      <p:regular r:id="rId27"/>
      <p:bold r:id="rId28"/>
      <p:italic r:id="rId29"/>
      <p:boldItalic r:id="rId30"/>
    </p:embeddedFont>
    <p:embeddedFont>
      <p:font typeface="Montserrat Medium"/>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SemiBold-bold.fntdata"/><Relationship Id="rId22" Type="http://schemas.openxmlformats.org/officeDocument/2006/relationships/font" Target="fonts/MontserratSemiBold-boldItalic.fntdata"/><Relationship Id="rId21" Type="http://schemas.openxmlformats.org/officeDocument/2006/relationships/font" Target="fonts/MontserratSemiBold-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Medium-regular.fntdata"/><Relationship Id="rId30" Type="http://schemas.openxmlformats.org/officeDocument/2006/relationships/font" Target="fonts/Montserrat-boldItalic.fntdata"/><Relationship Id="rId11" Type="http://schemas.openxmlformats.org/officeDocument/2006/relationships/slide" Target="slides/slide6.xml"/><Relationship Id="rId33" Type="http://schemas.openxmlformats.org/officeDocument/2006/relationships/font" Target="fonts/MontserratMedium-italic.fntdata"/><Relationship Id="rId10" Type="http://schemas.openxmlformats.org/officeDocument/2006/relationships/slide" Target="slides/slide5.xml"/><Relationship Id="rId32" Type="http://schemas.openxmlformats.org/officeDocument/2006/relationships/font" Target="fonts/MontserratMedium-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MontserratMedium-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MontserratSemiBold-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3d96b9c937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3d96b9c937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3d96b9c937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3d96b9c937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3d96b9c937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3d96b9c937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3d96b9c937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3d96b9c937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3d96b9c937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3d96b9c937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3d96b9c93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3d96b9c93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3d96b9c937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3d96b9c937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3d96b9c937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3d96b9c937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3d96b9c937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3d96b9c937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3d96b9c937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3d96b9c937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3d96b9c937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3d96b9c937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3d96b9c937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3d96b9c937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1.jpg"/><Relationship Id="rId5" Type="http://schemas.openxmlformats.org/officeDocument/2006/relationships/image" Target="../media/image9.png"/><Relationship Id="rId6"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jp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7.jpg"/><Relationship Id="rId6"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jp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latin typeface="Montserrat"/>
                <a:ea typeface="Montserrat"/>
                <a:cs typeface="Montserrat"/>
                <a:sym typeface="Montserrat"/>
              </a:rPr>
              <a:t>PrimeFit: The Future of Home Fitness</a:t>
            </a:r>
            <a:endParaRPr b="1">
              <a:latin typeface="Montserrat"/>
              <a:ea typeface="Montserrat"/>
              <a:cs typeface="Montserrat"/>
              <a:sym typeface="Montserrat"/>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latin typeface="Montserrat Medium"/>
                <a:ea typeface="Montserrat Medium"/>
                <a:cs typeface="Montserrat Medium"/>
                <a:sym typeface="Montserrat Medium"/>
              </a:rPr>
              <a:t>A Subscription-Based Fitness Revolution</a:t>
            </a:r>
            <a:endParaRPr>
              <a:latin typeface="Montserrat Medium"/>
              <a:ea typeface="Montserrat Medium"/>
              <a:cs typeface="Montserrat Medium"/>
              <a:sym typeface="Montserrat Medium"/>
            </a:endParaRPr>
          </a:p>
        </p:txBody>
      </p:sp>
      <p:pic>
        <p:nvPicPr>
          <p:cNvPr id="69" name="Google Shape;69;p13"/>
          <p:cNvPicPr preferRelativeResize="0"/>
          <p:nvPr/>
        </p:nvPicPr>
        <p:blipFill>
          <a:blip r:embed="rId3">
            <a:alphaModFix/>
          </a:blip>
          <a:stretch>
            <a:fillRect/>
          </a:stretch>
        </p:blipFill>
        <p:spPr>
          <a:xfrm>
            <a:off x="3321175" y="3258280"/>
            <a:ext cx="2055907" cy="161667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Technical Features &amp; Functionality</a:t>
            </a:r>
            <a:r>
              <a:rPr lang="en"/>
              <a:t> </a:t>
            </a:r>
            <a:endParaRPr/>
          </a:p>
        </p:txBody>
      </p:sp>
      <p:sp>
        <p:nvSpPr>
          <p:cNvPr id="138" name="Google Shape;138;p22"/>
          <p:cNvSpPr txBox="1"/>
          <p:nvPr>
            <p:ph idx="1" type="body"/>
          </p:nvPr>
        </p:nvSpPr>
        <p:spPr>
          <a:xfrm>
            <a:off x="471900" y="1919075"/>
            <a:ext cx="8222100" cy="2710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300"/>
              <a:t>Tech Stack:</a:t>
            </a:r>
            <a:endParaRPr sz="2300"/>
          </a:p>
          <a:p>
            <a:pPr indent="-349250" lvl="0" marL="457200" rtl="0" algn="ctr">
              <a:spcBef>
                <a:spcPts val="1200"/>
              </a:spcBef>
              <a:spcAft>
                <a:spcPts val="0"/>
              </a:spcAft>
              <a:buSzPts val="1900"/>
              <a:buChar char="●"/>
            </a:pPr>
            <a:r>
              <a:rPr lang="en" sz="1900"/>
              <a:t>MySQL (Database)</a:t>
            </a:r>
            <a:endParaRPr sz="1900"/>
          </a:p>
          <a:p>
            <a:pPr indent="-349250" lvl="0" marL="457200" rtl="0" algn="ctr">
              <a:spcBef>
                <a:spcPts val="0"/>
              </a:spcBef>
              <a:spcAft>
                <a:spcPts val="0"/>
              </a:spcAft>
              <a:buSzPts val="1900"/>
              <a:buChar char="●"/>
            </a:pPr>
            <a:r>
              <a:rPr lang="en" sz="1900"/>
              <a:t>Node.js (Backend/API)</a:t>
            </a:r>
            <a:endParaRPr sz="1900"/>
          </a:p>
          <a:p>
            <a:pPr indent="-349250" lvl="0" marL="457200" rtl="0" algn="ctr">
              <a:spcBef>
                <a:spcPts val="0"/>
              </a:spcBef>
              <a:spcAft>
                <a:spcPts val="0"/>
              </a:spcAft>
              <a:buSzPts val="1900"/>
              <a:buChar char="●"/>
            </a:pPr>
            <a:r>
              <a:rPr lang="en" sz="1900"/>
              <a:t>Vue.js (Frontend)</a:t>
            </a:r>
            <a:endParaRPr sz="1900"/>
          </a:p>
        </p:txBody>
      </p:sp>
      <p:pic>
        <p:nvPicPr>
          <p:cNvPr id="139" name="Google Shape;139;p22"/>
          <p:cNvPicPr preferRelativeResize="0"/>
          <p:nvPr/>
        </p:nvPicPr>
        <p:blipFill>
          <a:blip r:embed="rId3">
            <a:alphaModFix/>
          </a:blip>
          <a:stretch>
            <a:fillRect/>
          </a:stretch>
        </p:blipFill>
        <p:spPr>
          <a:xfrm>
            <a:off x="113175" y="1706025"/>
            <a:ext cx="2545500" cy="1226025"/>
          </a:xfrm>
          <a:prstGeom prst="rect">
            <a:avLst/>
          </a:prstGeom>
          <a:noFill/>
          <a:ln>
            <a:noFill/>
          </a:ln>
        </p:spPr>
      </p:pic>
      <p:pic>
        <p:nvPicPr>
          <p:cNvPr id="140" name="Google Shape;140;p22"/>
          <p:cNvPicPr preferRelativeResize="0"/>
          <p:nvPr/>
        </p:nvPicPr>
        <p:blipFill>
          <a:blip r:embed="rId4">
            <a:alphaModFix/>
          </a:blip>
          <a:stretch>
            <a:fillRect/>
          </a:stretch>
        </p:blipFill>
        <p:spPr>
          <a:xfrm>
            <a:off x="113175" y="3019625"/>
            <a:ext cx="2545499" cy="1909124"/>
          </a:xfrm>
          <a:prstGeom prst="rect">
            <a:avLst/>
          </a:prstGeom>
          <a:noFill/>
          <a:ln>
            <a:noFill/>
          </a:ln>
        </p:spPr>
      </p:pic>
      <p:pic>
        <p:nvPicPr>
          <p:cNvPr id="141" name="Google Shape;141;p22"/>
          <p:cNvPicPr preferRelativeResize="0"/>
          <p:nvPr/>
        </p:nvPicPr>
        <p:blipFill>
          <a:blip r:embed="rId5">
            <a:alphaModFix/>
          </a:blip>
          <a:stretch>
            <a:fillRect/>
          </a:stretch>
        </p:blipFill>
        <p:spPr>
          <a:xfrm>
            <a:off x="6197825" y="1706025"/>
            <a:ext cx="2946176" cy="3222725"/>
          </a:xfrm>
          <a:prstGeom prst="rect">
            <a:avLst/>
          </a:prstGeom>
          <a:noFill/>
          <a:ln>
            <a:noFill/>
          </a:ln>
        </p:spPr>
      </p:pic>
      <p:pic>
        <p:nvPicPr>
          <p:cNvPr id="142" name="Google Shape;142;p22"/>
          <p:cNvPicPr preferRelativeResize="0"/>
          <p:nvPr/>
        </p:nvPicPr>
        <p:blipFill>
          <a:blip r:embed="rId6">
            <a:alphaModFix/>
          </a:blip>
          <a:stretch>
            <a:fillRect/>
          </a:stretch>
        </p:blipFill>
        <p:spPr>
          <a:xfrm>
            <a:off x="7927600" y="0"/>
            <a:ext cx="1216401" cy="956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latin typeface="Montserrat"/>
                <a:ea typeface="Montserrat"/>
                <a:cs typeface="Montserrat"/>
                <a:sym typeface="Montserrat"/>
              </a:rPr>
              <a:t>Technical Features &amp; Functionality</a:t>
            </a:r>
            <a:r>
              <a:rPr lang="en"/>
              <a:t> </a:t>
            </a:r>
            <a:endParaRPr/>
          </a:p>
          <a:p>
            <a:pPr indent="0" lvl="0" marL="0" rtl="0" algn="ctr">
              <a:spcBef>
                <a:spcPts val="0"/>
              </a:spcBef>
              <a:spcAft>
                <a:spcPts val="0"/>
              </a:spcAft>
              <a:buNone/>
            </a:pPr>
            <a:r>
              <a:t/>
            </a:r>
            <a:endParaRPr b="1">
              <a:latin typeface="Montserrat"/>
              <a:ea typeface="Montserrat"/>
              <a:cs typeface="Montserrat"/>
              <a:sym typeface="Montserrat"/>
            </a:endParaRPr>
          </a:p>
        </p:txBody>
      </p:sp>
      <p:sp>
        <p:nvSpPr>
          <p:cNvPr id="148" name="Google Shape;148;p23"/>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solidFill>
                  <a:srgbClr val="000000"/>
                </a:solidFill>
                <a:latin typeface="Montserrat SemiBold"/>
                <a:ea typeface="Montserrat SemiBold"/>
                <a:cs typeface="Montserrat SemiBold"/>
                <a:sym typeface="Montserrat SemiBold"/>
              </a:rPr>
              <a:t>Key functionalities:</a:t>
            </a:r>
            <a:endParaRPr sz="1300">
              <a:solidFill>
                <a:srgbClr val="000000"/>
              </a:solidFill>
              <a:latin typeface="Montserrat SemiBold"/>
              <a:ea typeface="Montserrat SemiBold"/>
              <a:cs typeface="Montserrat SemiBold"/>
              <a:sym typeface="Montserrat SemiBold"/>
            </a:endParaRPr>
          </a:p>
          <a:p>
            <a:pPr indent="0" lvl="0" marL="0" rtl="0" algn="l">
              <a:spcBef>
                <a:spcPts val="1200"/>
              </a:spcBef>
              <a:spcAft>
                <a:spcPts val="0"/>
              </a:spcAft>
              <a:buNone/>
            </a:pPr>
            <a:r>
              <a:rPr lang="en" sz="1300">
                <a:solidFill>
                  <a:srgbClr val="000000"/>
                </a:solidFill>
                <a:latin typeface="Montserrat SemiBold"/>
                <a:ea typeface="Montserrat SemiBold"/>
                <a:cs typeface="Montserrat SemiBold"/>
                <a:sym typeface="Montserrat SemiBold"/>
              </a:rPr>
              <a:t>✅ User authentication &amp; personalized dashboard</a:t>
            </a:r>
            <a:endParaRPr sz="1300">
              <a:solidFill>
                <a:srgbClr val="000000"/>
              </a:solidFill>
              <a:latin typeface="Montserrat SemiBold"/>
              <a:ea typeface="Montserrat SemiBold"/>
              <a:cs typeface="Montserrat SemiBold"/>
              <a:sym typeface="Montserrat SemiBold"/>
            </a:endParaRPr>
          </a:p>
          <a:p>
            <a:pPr indent="0" lvl="0" marL="0" rtl="0" algn="l">
              <a:spcBef>
                <a:spcPts val="1200"/>
              </a:spcBef>
              <a:spcAft>
                <a:spcPts val="0"/>
              </a:spcAft>
              <a:buNone/>
            </a:pPr>
            <a:r>
              <a:rPr lang="en" sz="1300">
                <a:solidFill>
                  <a:srgbClr val="000000"/>
                </a:solidFill>
                <a:latin typeface="Montserrat SemiBold"/>
                <a:ea typeface="Montserrat SemiBold"/>
                <a:cs typeface="Montserrat SemiBold"/>
                <a:sym typeface="Montserrat SemiBold"/>
              </a:rPr>
              <a:t>✅ Subscription &amp; payment integration</a:t>
            </a:r>
            <a:endParaRPr sz="1300">
              <a:solidFill>
                <a:srgbClr val="000000"/>
              </a:solidFill>
              <a:latin typeface="Montserrat SemiBold"/>
              <a:ea typeface="Montserrat SemiBold"/>
              <a:cs typeface="Montserrat SemiBold"/>
              <a:sym typeface="Montserrat SemiBold"/>
            </a:endParaRPr>
          </a:p>
          <a:p>
            <a:pPr indent="0" lvl="0" marL="0" rtl="0" algn="l">
              <a:spcBef>
                <a:spcPts val="1200"/>
              </a:spcBef>
              <a:spcAft>
                <a:spcPts val="0"/>
              </a:spcAft>
              <a:buNone/>
            </a:pPr>
            <a:r>
              <a:rPr lang="en" sz="1300">
                <a:solidFill>
                  <a:srgbClr val="000000"/>
                </a:solidFill>
                <a:latin typeface="Montserrat SemiBold"/>
                <a:ea typeface="Montserrat SemiBold"/>
                <a:cs typeface="Montserrat SemiBold"/>
                <a:sym typeface="Montserrat SemiBold"/>
              </a:rPr>
              <a:t>✅ Search &amp; filtering for workout videos, articles, and products</a:t>
            </a:r>
            <a:endParaRPr sz="1300">
              <a:solidFill>
                <a:srgbClr val="000000"/>
              </a:solidFill>
              <a:latin typeface="Montserrat SemiBold"/>
              <a:ea typeface="Montserrat SemiBold"/>
              <a:cs typeface="Montserrat SemiBold"/>
              <a:sym typeface="Montserrat SemiBold"/>
            </a:endParaRPr>
          </a:p>
          <a:p>
            <a:pPr indent="0" lvl="0" marL="0" rtl="0" algn="l">
              <a:spcBef>
                <a:spcPts val="1200"/>
              </a:spcBef>
              <a:spcAft>
                <a:spcPts val="1200"/>
              </a:spcAft>
              <a:buNone/>
            </a:pPr>
            <a:r>
              <a:rPr lang="en" sz="1300">
                <a:solidFill>
                  <a:srgbClr val="000000"/>
                </a:solidFill>
                <a:latin typeface="Montserrat SemiBold"/>
                <a:ea typeface="Montserrat SemiBold"/>
                <a:cs typeface="Montserrat SemiBold"/>
                <a:sym typeface="Montserrat SemiBold"/>
              </a:rPr>
              <a:t>✅ Trainer booking system</a:t>
            </a:r>
            <a:endParaRPr sz="2000">
              <a:latin typeface="Montserrat SemiBold"/>
              <a:ea typeface="Montserrat SemiBold"/>
              <a:cs typeface="Montserrat SemiBold"/>
              <a:sym typeface="Montserrat SemiBold"/>
            </a:endParaRPr>
          </a:p>
        </p:txBody>
      </p:sp>
      <p:pic>
        <p:nvPicPr>
          <p:cNvPr id="149" name="Google Shape;149;p23"/>
          <p:cNvPicPr preferRelativeResize="0"/>
          <p:nvPr/>
        </p:nvPicPr>
        <p:blipFill>
          <a:blip r:embed="rId3">
            <a:alphaModFix/>
          </a:blip>
          <a:stretch>
            <a:fillRect/>
          </a:stretch>
        </p:blipFill>
        <p:spPr>
          <a:xfrm>
            <a:off x="7927600" y="4186975"/>
            <a:ext cx="1216401" cy="956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ctrTitle"/>
          </p:nvPr>
        </p:nvSpPr>
        <p:spPr>
          <a:xfrm>
            <a:off x="390525" y="1819275"/>
            <a:ext cx="8222100" cy="933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n">
                <a:latin typeface="Montserrat"/>
                <a:ea typeface="Montserrat"/>
                <a:cs typeface="Montserrat"/>
                <a:sym typeface="Montserrat"/>
              </a:rPr>
              <a:t>Proceed To Website Demo</a:t>
            </a:r>
            <a:r>
              <a:rPr b="1" lang="en">
                <a:latin typeface="Montserrat"/>
                <a:ea typeface="Montserrat"/>
                <a:cs typeface="Montserrat"/>
                <a:sym typeface="Montserrat"/>
              </a:rPr>
              <a:t> </a:t>
            </a:r>
            <a:endParaRPr b="1">
              <a:latin typeface="Montserrat"/>
              <a:ea typeface="Montserrat"/>
              <a:cs typeface="Montserrat"/>
              <a:sym typeface="Montserrat"/>
            </a:endParaRPr>
          </a:p>
        </p:txBody>
      </p:sp>
      <p:sp>
        <p:nvSpPr>
          <p:cNvPr id="155" name="Google Shape;155;p24"/>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latin typeface="Montserrat Medium"/>
                <a:ea typeface="Montserrat Medium"/>
                <a:cs typeface="Montserrat Medium"/>
                <a:sym typeface="Montserrat Medium"/>
              </a:rPr>
              <a:t>Do some push-ups while you wait…</a:t>
            </a:r>
            <a:endParaRPr>
              <a:latin typeface="Montserrat Medium"/>
              <a:ea typeface="Montserrat Medium"/>
              <a:cs typeface="Montserrat Medium"/>
              <a:sym typeface="Montserrat Medium"/>
            </a:endParaRPr>
          </a:p>
        </p:txBody>
      </p:sp>
      <p:pic>
        <p:nvPicPr>
          <p:cNvPr id="156" name="Google Shape;156;p24"/>
          <p:cNvPicPr preferRelativeResize="0"/>
          <p:nvPr/>
        </p:nvPicPr>
        <p:blipFill>
          <a:blip r:embed="rId3">
            <a:alphaModFix/>
          </a:blip>
          <a:stretch>
            <a:fillRect/>
          </a:stretch>
        </p:blipFill>
        <p:spPr>
          <a:xfrm>
            <a:off x="7819700" y="4102125"/>
            <a:ext cx="1324300" cy="1041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PrimeFit</a:t>
            </a:r>
            <a:r>
              <a:rPr b="1" lang="en">
                <a:latin typeface="Montserrat"/>
                <a:ea typeface="Montserrat"/>
                <a:cs typeface="Montserrat"/>
                <a:sym typeface="Montserrat"/>
              </a:rPr>
              <a:t> </a:t>
            </a:r>
            <a:endParaRPr b="1">
              <a:latin typeface="Montserrat"/>
              <a:ea typeface="Montserrat"/>
              <a:cs typeface="Montserrat"/>
              <a:sym typeface="Montserrat"/>
            </a:endParaRPr>
          </a:p>
        </p:txBody>
      </p:sp>
      <p:sp>
        <p:nvSpPr>
          <p:cNvPr id="162" name="Google Shape;162;p25"/>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fontScale="40000" lnSpcReduction="20000"/>
          </a:bodyPr>
          <a:lstStyle/>
          <a:p>
            <a:pPr indent="0" lvl="0" marL="0" rtl="0" algn="ctr">
              <a:spcBef>
                <a:spcPts val="0"/>
              </a:spcBef>
              <a:spcAft>
                <a:spcPts val="0"/>
              </a:spcAft>
              <a:buNone/>
            </a:pPr>
            <a:r>
              <a:rPr b="1" lang="en" sz="4800">
                <a:latin typeface="Montserrat"/>
                <a:ea typeface="Montserrat"/>
                <a:cs typeface="Montserrat"/>
                <a:sym typeface="Montserrat"/>
              </a:rPr>
              <a:t>Fitness not only at your doorstep, but in your homes.</a:t>
            </a:r>
            <a:endParaRPr>
              <a:latin typeface="Montserrat Medium"/>
              <a:ea typeface="Montserrat Medium"/>
              <a:cs typeface="Montserrat Medium"/>
              <a:sym typeface="Montserrat Medium"/>
            </a:endParaRPr>
          </a:p>
        </p:txBody>
      </p:sp>
      <p:pic>
        <p:nvPicPr>
          <p:cNvPr id="163" name="Google Shape;163;p25"/>
          <p:cNvPicPr preferRelativeResize="0"/>
          <p:nvPr/>
        </p:nvPicPr>
        <p:blipFill>
          <a:blip r:embed="rId3">
            <a:alphaModFix/>
          </a:blip>
          <a:stretch>
            <a:fillRect/>
          </a:stretch>
        </p:blipFill>
        <p:spPr>
          <a:xfrm>
            <a:off x="3242763" y="0"/>
            <a:ext cx="2517625" cy="1979750"/>
          </a:xfrm>
          <a:prstGeom prst="rect">
            <a:avLst/>
          </a:prstGeom>
          <a:noFill/>
          <a:ln>
            <a:noFill/>
          </a:ln>
        </p:spPr>
      </p:pic>
      <p:sp>
        <p:nvSpPr>
          <p:cNvPr id="164" name="Google Shape;164;p25"/>
          <p:cNvSpPr txBox="1"/>
          <p:nvPr/>
        </p:nvSpPr>
        <p:spPr>
          <a:xfrm>
            <a:off x="2425125" y="4304663"/>
            <a:ext cx="4152900" cy="63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Montserrat SemiBold"/>
                <a:ea typeface="Montserrat SemiBold"/>
                <a:cs typeface="Montserrat SemiBold"/>
                <a:sym typeface="Montserrat SemiBold"/>
              </a:rPr>
              <a:t>Questions?</a:t>
            </a:r>
            <a:endParaRPr sz="1800">
              <a:solidFill>
                <a:schemeClr val="lt1"/>
              </a:solidFill>
              <a:latin typeface="Montserrat SemiBold"/>
              <a:ea typeface="Montserrat SemiBold"/>
              <a:cs typeface="Montserrat SemiBold"/>
              <a:sym typeface="Montserrat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Introduction to PrimeFit</a:t>
            </a:r>
            <a:endParaRPr b="1">
              <a:latin typeface="Montserrat"/>
              <a:ea typeface="Montserrat"/>
              <a:cs typeface="Montserrat"/>
              <a:sym typeface="Montserrat"/>
            </a:endParaRPr>
          </a:p>
        </p:txBody>
      </p:sp>
      <p:sp>
        <p:nvSpPr>
          <p:cNvPr id="75" name="Google Shape;75;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latin typeface="Montserrat"/>
                <a:ea typeface="Montserrat"/>
                <a:cs typeface="Montserrat"/>
                <a:sym typeface="Montserrat"/>
              </a:rPr>
              <a:t>The problem(The Conventional Gym):</a:t>
            </a:r>
            <a:endParaRPr>
              <a:latin typeface="Montserrat"/>
              <a:ea typeface="Montserrat"/>
              <a:cs typeface="Montserrat"/>
              <a:sym typeface="Montserrat"/>
            </a:endParaRPr>
          </a:p>
          <a:p>
            <a:pPr indent="-279400" lvl="0" marL="457200" rtl="0" algn="l">
              <a:spcBef>
                <a:spcPts val="1200"/>
              </a:spcBef>
              <a:spcAft>
                <a:spcPts val="0"/>
              </a:spcAft>
              <a:buSzPts val="800"/>
              <a:buFont typeface="Montserrat"/>
              <a:buChar char="●"/>
            </a:pPr>
            <a:r>
              <a:rPr lang="en" sz="800">
                <a:latin typeface="Montserrat"/>
                <a:ea typeface="Montserrat"/>
                <a:cs typeface="Montserrat"/>
                <a:sym typeface="Montserrat"/>
              </a:rPr>
              <a:t>gym inconvenience</a:t>
            </a:r>
            <a:endParaRPr sz="800">
              <a:latin typeface="Montserrat"/>
              <a:ea typeface="Montserrat"/>
              <a:cs typeface="Montserrat"/>
              <a:sym typeface="Montserrat"/>
            </a:endParaRPr>
          </a:p>
          <a:p>
            <a:pPr indent="-279400" lvl="0" marL="457200" rtl="0" algn="l">
              <a:spcBef>
                <a:spcPts val="0"/>
              </a:spcBef>
              <a:spcAft>
                <a:spcPts val="0"/>
              </a:spcAft>
              <a:buSzPts val="800"/>
              <a:buFont typeface="Montserrat"/>
              <a:buChar char="●"/>
            </a:pPr>
            <a:r>
              <a:rPr lang="en" sz="800">
                <a:latin typeface="Montserrat"/>
                <a:ea typeface="Montserrat"/>
                <a:cs typeface="Montserrat"/>
                <a:sym typeface="Montserrat"/>
              </a:rPr>
              <a:t>time constraints</a:t>
            </a:r>
            <a:endParaRPr sz="800">
              <a:latin typeface="Montserrat"/>
              <a:ea typeface="Montserrat"/>
              <a:cs typeface="Montserrat"/>
              <a:sym typeface="Montserrat"/>
            </a:endParaRPr>
          </a:p>
          <a:p>
            <a:pPr indent="0" lvl="0" marL="0" rtl="0" algn="l">
              <a:spcBef>
                <a:spcPts val="1200"/>
              </a:spcBef>
              <a:spcAft>
                <a:spcPts val="0"/>
              </a:spcAft>
              <a:buNone/>
            </a:pPr>
            <a:r>
              <a:rPr lang="en">
                <a:latin typeface="Montserrat"/>
                <a:ea typeface="Montserrat"/>
                <a:cs typeface="Montserrat"/>
                <a:sym typeface="Montserrat"/>
              </a:rPr>
              <a:t>PrimeFit</a:t>
            </a:r>
            <a:r>
              <a:rPr lang="en">
                <a:latin typeface="Montserrat"/>
                <a:ea typeface="Montserrat"/>
                <a:cs typeface="Montserrat"/>
                <a:sym typeface="Montserrat"/>
              </a:rPr>
              <a:t> Solution:</a:t>
            </a:r>
            <a:endParaRPr>
              <a:latin typeface="Montserrat"/>
              <a:ea typeface="Montserrat"/>
              <a:cs typeface="Montserrat"/>
              <a:sym typeface="Montserrat"/>
            </a:endParaRPr>
          </a:p>
          <a:p>
            <a:pPr indent="-279400" lvl="0" marL="457200" rtl="0" algn="l">
              <a:spcBef>
                <a:spcPts val="1200"/>
              </a:spcBef>
              <a:spcAft>
                <a:spcPts val="0"/>
              </a:spcAft>
              <a:buSzPts val="800"/>
              <a:buFont typeface="Montserrat"/>
              <a:buChar char="●"/>
            </a:pPr>
            <a:r>
              <a:rPr lang="en" sz="800">
                <a:latin typeface="Montserrat"/>
                <a:ea typeface="Montserrat"/>
                <a:cs typeface="Montserrat"/>
                <a:sym typeface="Montserrat"/>
              </a:rPr>
              <a:t>subscription-based home fitness</a:t>
            </a:r>
            <a:endParaRPr sz="800">
              <a:latin typeface="Montserrat"/>
              <a:ea typeface="Montserrat"/>
              <a:cs typeface="Montserrat"/>
              <a:sym typeface="Montserrat"/>
            </a:endParaRPr>
          </a:p>
          <a:p>
            <a:pPr indent="0" lvl="0" marL="0" rtl="0" algn="l">
              <a:spcBef>
                <a:spcPts val="1200"/>
              </a:spcBef>
              <a:spcAft>
                <a:spcPts val="0"/>
              </a:spcAft>
              <a:buNone/>
            </a:pPr>
            <a:r>
              <a:rPr lang="en">
                <a:latin typeface="Montserrat"/>
                <a:ea typeface="Montserrat"/>
                <a:cs typeface="Montserrat"/>
                <a:sym typeface="Montserrat"/>
              </a:rPr>
              <a:t>What we provide</a:t>
            </a:r>
            <a:endParaRPr>
              <a:latin typeface="Montserrat"/>
              <a:ea typeface="Montserrat"/>
              <a:cs typeface="Montserrat"/>
              <a:sym typeface="Montserrat"/>
            </a:endParaRPr>
          </a:p>
          <a:p>
            <a:pPr indent="-279400" lvl="0" marL="457200" rtl="0" algn="l">
              <a:spcBef>
                <a:spcPts val="1200"/>
              </a:spcBef>
              <a:spcAft>
                <a:spcPts val="0"/>
              </a:spcAft>
              <a:buSzPts val="800"/>
              <a:buFont typeface="Montserrat"/>
              <a:buChar char="●"/>
            </a:pPr>
            <a:r>
              <a:rPr lang="en" sz="800">
                <a:latin typeface="Montserrat"/>
                <a:ea typeface="Montserrat"/>
                <a:cs typeface="Montserrat"/>
                <a:sym typeface="Montserrat"/>
              </a:rPr>
              <a:t>Equipment</a:t>
            </a:r>
            <a:endParaRPr sz="800">
              <a:latin typeface="Montserrat"/>
              <a:ea typeface="Montserrat"/>
              <a:cs typeface="Montserrat"/>
              <a:sym typeface="Montserrat"/>
            </a:endParaRPr>
          </a:p>
          <a:p>
            <a:pPr indent="-279400" lvl="0" marL="457200" rtl="0" algn="l">
              <a:spcBef>
                <a:spcPts val="0"/>
              </a:spcBef>
              <a:spcAft>
                <a:spcPts val="0"/>
              </a:spcAft>
              <a:buSzPts val="800"/>
              <a:buFont typeface="Montserrat"/>
              <a:buChar char="●"/>
            </a:pPr>
            <a:r>
              <a:rPr lang="en" sz="800">
                <a:latin typeface="Montserrat"/>
                <a:ea typeface="Montserrat"/>
                <a:cs typeface="Montserrat"/>
                <a:sym typeface="Montserrat"/>
              </a:rPr>
              <a:t>Training</a:t>
            </a:r>
            <a:endParaRPr sz="800">
              <a:latin typeface="Montserrat"/>
              <a:ea typeface="Montserrat"/>
              <a:cs typeface="Montserrat"/>
              <a:sym typeface="Montserrat"/>
            </a:endParaRPr>
          </a:p>
          <a:p>
            <a:pPr indent="-279400" lvl="0" marL="457200" rtl="0" algn="l">
              <a:spcBef>
                <a:spcPts val="0"/>
              </a:spcBef>
              <a:spcAft>
                <a:spcPts val="0"/>
              </a:spcAft>
              <a:buSzPts val="800"/>
              <a:buFont typeface="Montserrat"/>
              <a:buChar char="●"/>
            </a:pPr>
            <a:r>
              <a:rPr lang="en" sz="800">
                <a:latin typeface="Montserrat"/>
                <a:ea typeface="Montserrat"/>
                <a:cs typeface="Montserrat"/>
                <a:sym typeface="Montserrat"/>
              </a:rPr>
              <a:t>Fitness Articles, Workout Videos, and so much more</a:t>
            </a:r>
            <a:endParaRPr sz="800">
              <a:latin typeface="Montserrat"/>
              <a:ea typeface="Montserrat"/>
              <a:cs typeface="Montserrat"/>
              <a:sym typeface="Montserrat"/>
            </a:endParaRPr>
          </a:p>
          <a:p>
            <a:pPr indent="-279400" lvl="0" marL="457200" rtl="0" algn="l">
              <a:spcBef>
                <a:spcPts val="0"/>
              </a:spcBef>
              <a:spcAft>
                <a:spcPts val="0"/>
              </a:spcAft>
              <a:buSzPts val="800"/>
              <a:buFont typeface="Montserrat"/>
              <a:buChar char="●"/>
            </a:pPr>
            <a:r>
              <a:rPr lang="en" sz="800">
                <a:latin typeface="Montserrat"/>
                <a:ea typeface="Montserrat"/>
                <a:cs typeface="Montserrat"/>
                <a:sym typeface="Montserrat"/>
              </a:rPr>
              <a:t>All in One Place!</a:t>
            </a:r>
            <a:endParaRPr sz="800">
              <a:latin typeface="Montserrat"/>
              <a:ea typeface="Montserrat"/>
              <a:cs typeface="Montserrat"/>
              <a:sym typeface="Montserrat"/>
            </a:endParaRPr>
          </a:p>
        </p:txBody>
      </p:sp>
      <p:pic>
        <p:nvPicPr>
          <p:cNvPr id="76" name="Google Shape;76;p14"/>
          <p:cNvPicPr preferRelativeResize="0"/>
          <p:nvPr/>
        </p:nvPicPr>
        <p:blipFill>
          <a:blip r:embed="rId3">
            <a:alphaModFix/>
          </a:blip>
          <a:stretch>
            <a:fillRect/>
          </a:stretch>
        </p:blipFill>
        <p:spPr>
          <a:xfrm>
            <a:off x="7703775" y="4010977"/>
            <a:ext cx="1440225" cy="11325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412850" y="264500"/>
            <a:ext cx="8222100" cy="76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Montserrat SemiBold"/>
                <a:ea typeface="Montserrat SemiBold"/>
                <a:cs typeface="Montserrat SemiBold"/>
                <a:sym typeface="Montserrat SemiBold"/>
              </a:rPr>
              <a:t>Subscription Plans</a:t>
            </a:r>
            <a:endParaRPr>
              <a:latin typeface="Montserrat SemiBold"/>
              <a:ea typeface="Montserrat SemiBold"/>
              <a:cs typeface="Montserrat SemiBold"/>
              <a:sym typeface="Montserrat SemiBold"/>
            </a:endParaRPr>
          </a:p>
        </p:txBody>
      </p:sp>
      <p:sp>
        <p:nvSpPr>
          <p:cNvPr id="82" name="Google Shape;82;p1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3" name="Google Shape;83;p15"/>
          <p:cNvPicPr preferRelativeResize="0"/>
          <p:nvPr/>
        </p:nvPicPr>
        <p:blipFill rotWithShape="1">
          <a:blip r:embed="rId3">
            <a:alphaModFix/>
          </a:blip>
          <a:srcRect b="5706" l="0" r="1146" t="14363"/>
          <a:stretch/>
        </p:blipFill>
        <p:spPr>
          <a:xfrm>
            <a:off x="0" y="1032200"/>
            <a:ext cx="9144000" cy="41113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User Stories: </a:t>
            </a:r>
            <a:endParaRPr b="1">
              <a:latin typeface="Montserrat"/>
              <a:ea typeface="Montserrat"/>
              <a:cs typeface="Montserrat"/>
              <a:sym typeface="Montserrat"/>
            </a:endParaRPr>
          </a:p>
        </p:txBody>
      </p:sp>
      <p:sp>
        <p:nvSpPr>
          <p:cNvPr id="89" name="Google Shape;89;p16"/>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fontScale="40000" lnSpcReduction="20000"/>
          </a:bodyPr>
          <a:lstStyle/>
          <a:p>
            <a:pPr indent="0" lvl="0" marL="0" rtl="0" algn="ctr">
              <a:spcBef>
                <a:spcPts val="0"/>
              </a:spcBef>
              <a:spcAft>
                <a:spcPts val="0"/>
              </a:spcAft>
              <a:buNone/>
            </a:pPr>
            <a:r>
              <a:rPr b="1" lang="en" sz="4800">
                <a:latin typeface="Montserrat"/>
                <a:ea typeface="Montserrat"/>
                <a:cs typeface="Montserrat"/>
                <a:sym typeface="Montserrat"/>
              </a:rPr>
              <a:t>Real-World Impact</a:t>
            </a:r>
            <a:endParaRPr>
              <a:latin typeface="Montserrat Medium"/>
              <a:ea typeface="Montserrat Medium"/>
              <a:cs typeface="Montserrat Medium"/>
              <a:sym typeface="Montserrat Medium"/>
            </a:endParaRPr>
          </a:p>
        </p:txBody>
      </p:sp>
      <p:pic>
        <p:nvPicPr>
          <p:cNvPr id="90" name="Google Shape;90;p16"/>
          <p:cNvPicPr preferRelativeResize="0"/>
          <p:nvPr/>
        </p:nvPicPr>
        <p:blipFill>
          <a:blip r:embed="rId3">
            <a:alphaModFix/>
          </a:blip>
          <a:stretch>
            <a:fillRect/>
          </a:stretch>
        </p:blipFill>
        <p:spPr>
          <a:xfrm>
            <a:off x="7819700" y="4102125"/>
            <a:ext cx="1324300" cy="1041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a:latin typeface="Montserrat"/>
                <a:ea typeface="Montserrat"/>
                <a:cs typeface="Montserrat"/>
                <a:sym typeface="Montserrat"/>
              </a:rPr>
              <a:t>Thabo Mokoena (32) – The Busy Professional</a:t>
            </a:r>
            <a:endParaRPr b="1">
              <a:latin typeface="Montserrat"/>
              <a:ea typeface="Montserrat"/>
              <a:cs typeface="Montserrat"/>
              <a:sym typeface="Montserrat"/>
            </a:endParaRPr>
          </a:p>
        </p:txBody>
      </p:sp>
      <p:sp>
        <p:nvSpPr>
          <p:cNvPr id="96" name="Google Shape;96;p1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70000"/>
          </a:bodyPr>
          <a:lstStyle/>
          <a:p>
            <a:pPr indent="0" lvl="0" marL="0" rtl="0" algn="l">
              <a:spcBef>
                <a:spcPts val="1200"/>
              </a:spcBef>
              <a:spcAft>
                <a:spcPts val="0"/>
              </a:spcAft>
              <a:buNone/>
            </a:pPr>
            <a:r>
              <a:rPr lang="en" sz="1100">
                <a:solidFill>
                  <a:srgbClr val="000000"/>
                </a:solidFill>
                <a:latin typeface="Montserrat"/>
                <a:ea typeface="Montserrat"/>
                <a:cs typeface="Montserrat"/>
                <a:sym typeface="Montserrat"/>
              </a:rPr>
              <a:t>📍 Location: Sandton, Johannesburg</a:t>
            </a:r>
            <a:br>
              <a:rPr lang="en" sz="1100">
                <a:solidFill>
                  <a:srgbClr val="000000"/>
                </a:solidFill>
                <a:latin typeface="Montserrat"/>
                <a:ea typeface="Montserrat"/>
                <a:cs typeface="Montserrat"/>
                <a:sym typeface="Montserrat"/>
              </a:rPr>
            </a:br>
            <a:r>
              <a:rPr lang="en" sz="1100">
                <a:solidFill>
                  <a:srgbClr val="000000"/>
                </a:solidFill>
                <a:latin typeface="Montserrat"/>
                <a:ea typeface="Montserrat"/>
                <a:cs typeface="Montserrat"/>
                <a:sym typeface="Montserrat"/>
              </a:rPr>
              <a:t> 🏢 Occupation: Investment Banker</a:t>
            </a:r>
            <a:br>
              <a:rPr lang="en" sz="1100">
                <a:solidFill>
                  <a:srgbClr val="000000"/>
                </a:solidFill>
                <a:latin typeface="Montserrat"/>
                <a:ea typeface="Montserrat"/>
                <a:cs typeface="Montserrat"/>
                <a:sym typeface="Montserrat"/>
              </a:rPr>
            </a:br>
            <a:r>
              <a:rPr lang="en" sz="1100">
                <a:solidFill>
                  <a:srgbClr val="000000"/>
                </a:solidFill>
                <a:latin typeface="Montserrat"/>
                <a:ea typeface="Montserrat"/>
                <a:cs typeface="Montserrat"/>
                <a:sym typeface="Montserrat"/>
              </a:rPr>
              <a:t> 💪 Fitness Goal: Stay fit despite long work hours</a:t>
            </a:r>
            <a:endParaRPr sz="1100">
              <a:solidFill>
                <a:srgbClr val="000000"/>
              </a:solidFill>
              <a:latin typeface="Montserrat"/>
              <a:ea typeface="Montserrat"/>
              <a:cs typeface="Montserrat"/>
              <a:sym typeface="Montserrat"/>
            </a:endParaRPr>
          </a:p>
          <a:p>
            <a:pPr indent="0" lvl="0" marL="0" rtl="0" algn="l">
              <a:spcBef>
                <a:spcPts val="1200"/>
              </a:spcBef>
              <a:spcAft>
                <a:spcPts val="0"/>
              </a:spcAft>
              <a:buNone/>
            </a:pPr>
            <a:r>
              <a:rPr lang="en" sz="1100">
                <a:solidFill>
                  <a:srgbClr val="000000"/>
                </a:solidFill>
                <a:latin typeface="Montserrat"/>
                <a:ea typeface="Montserrat"/>
                <a:cs typeface="Montserrat"/>
                <a:sym typeface="Montserrat"/>
              </a:rPr>
              <a:t>Story:</a:t>
            </a:r>
            <a:endParaRPr sz="1100">
              <a:solidFill>
                <a:srgbClr val="000000"/>
              </a:solidFill>
              <a:latin typeface="Montserrat"/>
              <a:ea typeface="Montserrat"/>
              <a:cs typeface="Montserrat"/>
              <a:sym typeface="Montserrat"/>
            </a:endParaRPr>
          </a:p>
          <a:p>
            <a:pPr indent="0" lvl="0" marL="0" rtl="0" algn="l">
              <a:spcBef>
                <a:spcPts val="1200"/>
              </a:spcBef>
              <a:spcAft>
                <a:spcPts val="0"/>
              </a:spcAft>
              <a:buNone/>
            </a:pPr>
            <a:r>
              <a:rPr lang="en" sz="1100">
                <a:solidFill>
                  <a:srgbClr val="000000"/>
                </a:solidFill>
                <a:latin typeface="Montserrat"/>
                <a:ea typeface="Montserrat"/>
                <a:cs typeface="Montserrat"/>
                <a:sym typeface="Montserrat"/>
              </a:rPr>
              <a:t>Thabo has always valued his health, but with his demanding job in Johannesburg’s financial district, making it to the gym is a struggle. Between client meetings, late-night work sessions, and Joburg traffic, he finds himself skipping workouts more often than not.</a:t>
            </a:r>
            <a:endParaRPr sz="1100">
              <a:solidFill>
                <a:srgbClr val="000000"/>
              </a:solidFill>
              <a:latin typeface="Montserrat"/>
              <a:ea typeface="Montserrat"/>
              <a:cs typeface="Montserrat"/>
              <a:sym typeface="Montserrat"/>
            </a:endParaRPr>
          </a:p>
          <a:p>
            <a:pPr indent="0" lvl="0" marL="0" rtl="0" algn="l">
              <a:spcBef>
                <a:spcPts val="1200"/>
              </a:spcBef>
              <a:spcAft>
                <a:spcPts val="0"/>
              </a:spcAft>
              <a:buNone/>
            </a:pPr>
            <a:r>
              <a:rPr lang="en" sz="1100">
                <a:solidFill>
                  <a:srgbClr val="000000"/>
                </a:solidFill>
                <a:latin typeface="Montserrat"/>
                <a:ea typeface="Montserrat"/>
                <a:cs typeface="Montserrat"/>
                <a:sym typeface="Montserrat"/>
              </a:rPr>
              <a:t>When he sees an ad for PrimeFit, he’s intrigued by the idea of having gym equipment delivered to his home, along with access to virtual personal trainers. He signs up for the Standard Plan, which includes a fitness tracker, gym equipment rental, and premium workout videos.</a:t>
            </a:r>
            <a:endParaRPr sz="1100">
              <a:solidFill>
                <a:srgbClr val="000000"/>
              </a:solidFill>
              <a:latin typeface="Montserrat"/>
              <a:ea typeface="Montserrat"/>
              <a:cs typeface="Montserrat"/>
              <a:sym typeface="Montserrat"/>
            </a:endParaRPr>
          </a:p>
          <a:p>
            <a:pPr indent="0" lvl="0" marL="0" rtl="0" algn="l">
              <a:spcBef>
                <a:spcPts val="1200"/>
              </a:spcBef>
              <a:spcAft>
                <a:spcPts val="0"/>
              </a:spcAft>
              <a:buNone/>
            </a:pPr>
            <a:r>
              <a:rPr lang="en" sz="1100">
                <a:solidFill>
                  <a:srgbClr val="000000"/>
                </a:solidFill>
                <a:latin typeface="Montserrat"/>
                <a:ea typeface="Montserrat"/>
                <a:cs typeface="Montserrat"/>
                <a:sym typeface="Montserrat"/>
              </a:rPr>
              <a:t>Now, instead of wasting time commuting, Thabo can squeeze in a 45-minute HIIT session in his apartment before heading to work. He tracks his progress on his Samsung Watch, and his assigned trainer sends him weekly progress tips and meal plan suggestions.</a:t>
            </a:r>
            <a:endParaRPr sz="1100">
              <a:solidFill>
                <a:srgbClr val="000000"/>
              </a:solidFill>
              <a:latin typeface="Montserrat"/>
              <a:ea typeface="Montserrat"/>
              <a:cs typeface="Montserrat"/>
              <a:sym typeface="Montserrat"/>
            </a:endParaRPr>
          </a:p>
          <a:p>
            <a:pPr indent="0" lvl="0" marL="0" rtl="0" algn="l">
              <a:spcBef>
                <a:spcPts val="1200"/>
              </a:spcBef>
              <a:spcAft>
                <a:spcPts val="0"/>
              </a:spcAft>
              <a:buNone/>
            </a:pPr>
            <a:r>
              <a:rPr lang="en" sz="1100">
                <a:solidFill>
                  <a:srgbClr val="000000"/>
                </a:solidFill>
                <a:latin typeface="Montserrat"/>
                <a:ea typeface="Montserrat"/>
                <a:cs typeface="Montserrat"/>
                <a:sym typeface="Montserrat"/>
              </a:rPr>
              <a:t>📌 Quote from Thabo: </a:t>
            </a:r>
            <a:r>
              <a:rPr i="1" lang="en" sz="1100">
                <a:solidFill>
                  <a:srgbClr val="000000"/>
                </a:solidFill>
                <a:latin typeface="Montserrat"/>
                <a:ea typeface="Montserrat"/>
                <a:cs typeface="Montserrat"/>
                <a:sym typeface="Montserrat"/>
              </a:rPr>
              <a:t>"This is a game-changer. I no longer have to worry about gym hours or waiting for equipment. Everything I need is right here at home."</a:t>
            </a:r>
            <a:endParaRPr i="1" sz="1100">
              <a:solidFill>
                <a:srgbClr val="000000"/>
              </a:solidFill>
              <a:latin typeface="Montserrat"/>
              <a:ea typeface="Montserrat"/>
              <a:cs typeface="Montserrat"/>
              <a:sym typeface="Montserrat"/>
            </a:endParaRPr>
          </a:p>
          <a:p>
            <a:pPr indent="0" lvl="0" marL="0" rtl="0" algn="l">
              <a:spcBef>
                <a:spcPts val="1200"/>
              </a:spcBef>
              <a:spcAft>
                <a:spcPts val="1200"/>
              </a:spcAft>
              <a:buNone/>
            </a:pPr>
            <a:r>
              <a:t/>
            </a:r>
            <a:endParaRPr sz="1200"/>
          </a:p>
        </p:txBody>
      </p:sp>
      <p:pic>
        <p:nvPicPr>
          <p:cNvPr id="97" name="Google Shape;97;p17"/>
          <p:cNvPicPr preferRelativeResize="0"/>
          <p:nvPr/>
        </p:nvPicPr>
        <p:blipFill>
          <a:blip r:embed="rId3">
            <a:alphaModFix/>
          </a:blip>
          <a:stretch>
            <a:fillRect/>
          </a:stretch>
        </p:blipFill>
        <p:spPr>
          <a:xfrm>
            <a:off x="6912375" y="329800"/>
            <a:ext cx="1714075" cy="2197801"/>
          </a:xfrm>
          <a:prstGeom prst="rect">
            <a:avLst/>
          </a:prstGeom>
          <a:noFill/>
          <a:ln>
            <a:noFill/>
          </a:ln>
        </p:spPr>
      </p:pic>
      <p:pic>
        <p:nvPicPr>
          <p:cNvPr id="98" name="Google Shape;98;p17"/>
          <p:cNvPicPr preferRelativeResize="0"/>
          <p:nvPr/>
        </p:nvPicPr>
        <p:blipFill>
          <a:blip r:embed="rId4">
            <a:alphaModFix/>
          </a:blip>
          <a:stretch>
            <a:fillRect/>
          </a:stretch>
        </p:blipFill>
        <p:spPr>
          <a:xfrm>
            <a:off x="8077800" y="4305075"/>
            <a:ext cx="1066200" cy="8384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8"/>
          <p:cNvSpPr txBox="1"/>
          <p:nvPr>
            <p:ph type="title"/>
          </p:nvPr>
        </p:nvSpPr>
        <p:spPr>
          <a:xfrm>
            <a:off x="209475" y="14827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a:latin typeface="Montserrat"/>
                <a:ea typeface="Montserrat"/>
                <a:cs typeface="Montserrat"/>
                <a:sym typeface="Montserrat"/>
              </a:rPr>
              <a:t>Ayesha Patel (28) – The Working Mom</a:t>
            </a:r>
            <a:endParaRPr b="1">
              <a:latin typeface="Montserrat"/>
              <a:ea typeface="Montserrat"/>
              <a:cs typeface="Montserrat"/>
              <a:sym typeface="Montserrat"/>
            </a:endParaRPr>
          </a:p>
        </p:txBody>
      </p:sp>
      <p:sp>
        <p:nvSpPr>
          <p:cNvPr id="104" name="Google Shape;104;p1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40000" lnSpcReduction="20000"/>
          </a:bodyPr>
          <a:lstStyle/>
          <a:p>
            <a:pPr indent="0" lvl="0" marL="0" rtl="0" algn="l">
              <a:spcBef>
                <a:spcPts val="1200"/>
              </a:spcBef>
              <a:spcAft>
                <a:spcPts val="0"/>
              </a:spcAft>
              <a:buNone/>
            </a:pPr>
            <a:r>
              <a:rPr lang="en" sz="2000">
                <a:solidFill>
                  <a:srgbClr val="000000"/>
                </a:solidFill>
                <a:latin typeface="Montserrat"/>
                <a:ea typeface="Montserrat"/>
                <a:cs typeface="Montserrat"/>
                <a:sym typeface="Montserrat"/>
              </a:rPr>
              <a:t>📍 Location: Rondebosch, Cape Town</a:t>
            </a:r>
            <a:br>
              <a:rPr lang="en" sz="2000">
                <a:solidFill>
                  <a:srgbClr val="000000"/>
                </a:solidFill>
                <a:latin typeface="Montserrat"/>
                <a:ea typeface="Montserrat"/>
                <a:cs typeface="Montserrat"/>
                <a:sym typeface="Montserrat"/>
              </a:rPr>
            </a:br>
            <a:r>
              <a:rPr lang="en" sz="2000">
                <a:solidFill>
                  <a:srgbClr val="000000"/>
                </a:solidFill>
                <a:latin typeface="Montserrat"/>
                <a:ea typeface="Montserrat"/>
                <a:cs typeface="Montserrat"/>
                <a:sym typeface="Montserrat"/>
              </a:rPr>
              <a:t> 🏠 Occupation: Digital Marketing Specialist</a:t>
            </a:r>
            <a:br>
              <a:rPr lang="en" sz="2000">
                <a:solidFill>
                  <a:srgbClr val="000000"/>
                </a:solidFill>
                <a:latin typeface="Montserrat"/>
                <a:ea typeface="Montserrat"/>
                <a:cs typeface="Montserrat"/>
                <a:sym typeface="Montserrat"/>
              </a:rPr>
            </a:br>
            <a:r>
              <a:rPr lang="en" sz="2000">
                <a:solidFill>
                  <a:srgbClr val="000000"/>
                </a:solidFill>
                <a:latin typeface="Montserrat"/>
                <a:ea typeface="Montserrat"/>
                <a:cs typeface="Montserrat"/>
                <a:sym typeface="Montserrat"/>
              </a:rPr>
              <a:t> 👶 Fitness Goal: Lose postpartum weight &amp; regain strength</a:t>
            </a:r>
            <a:endParaRPr sz="2000">
              <a:solidFill>
                <a:srgbClr val="000000"/>
              </a:solidFill>
              <a:latin typeface="Montserrat"/>
              <a:ea typeface="Montserrat"/>
              <a:cs typeface="Montserrat"/>
              <a:sym typeface="Montserrat"/>
            </a:endParaRPr>
          </a:p>
          <a:p>
            <a:pPr indent="0" lvl="0" marL="0" rtl="0" algn="l">
              <a:spcBef>
                <a:spcPts val="1200"/>
              </a:spcBef>
              <a:spcAft>
                <a:spcPts val="0"/>
              </a:spcAft>
              <a:buNone/>
            </a:pPr>
            <a:r>
              <a:rPr lang="en" sz="2000">
                <a:solidFill>
                  <a:srgbClr val="000000"/>
                </a:solidFill>
                <a:latin typeface="Montserrat"/>
                <a:ea typeface="Montserrat"/>
                <a:cs typeface="Montserrat"/>
                <a:sym typeface="Montserrat"/>
              </a:rPr>
              <a:t>Story:</a:t>
            </a:r>
            <a:endParaRPr sz="2000">
              <a:solidFill>
                <a:srgbClr val="000000"/>
              </a:solidFill>
              <a:latin typeface="Montserrat"/>
              <a:ea typeface="Montserrat"/>
              <a:cs typeface="Montserrat"/>
              <a:sym typeface="Montserrat"/>
            </a:endParaRPr>
          </a:p>
          <a:p>
            <a:pPr indent="0" lvl="0" marL="0" rtl="0" algn="l">
              <a:spcBef>
                <a:spcPts val="1200"/>
              </a:spcBef>
              <a:spcAft>
                <a:spcPts val="0"/>
              </a:spcAft>
              <a:buNone/>
            </a:pPr>
            <a:r>
              <a:rPr lang="en" sz="2000">
                <a:solidFill>
                  <a:srgbClr val="000000"/>
                </a:solidFill>
                <a:latin typeface="Montserrat"/>
                <a:ea typeface="Montserrat"/>
                <a:cs typeface="Montserrat"/>
                <a:sym typeface="Montserrat"/>
              </a:rPr>
              <a:t>Ayesha recently became a mom and is eager to get back into shape, but balancing a newborn and work-from-home life makes traditional gym workouts nearly impossible. She’s tried fitness apps, but without equipment and guidance, she struggles to stay motivated.</a:t>
            </a:r>
            <a:endParaRPr sz="2000">
              <a:solidFill>
                <a:srgbClr val="000000"/>
              </a:solidFill>
              <a:latin typeface="Montserrat"/>
              <a:ea typeface="Montserrat"/>
              <a:cs typeface="Montserrat"/>
              <a:sym typeface="Montserrat"/>
            </a:endParaRPr>
          </a:p>
          <a:p>
            <a:pPr indent="0" lvl="0" marL="0" rtl="0" algn="l">
              <a:spcBef>
                <a:spcPts val="1200"/>
              </a:spcBef>
              <a:spcAft>
                <a:spcPts val="0"/>
              </a:spcAft>
              <a:buNone/>
            </a:pPr>
            <a:r>
              <a:rPr lang="en" sz="2000">
                <a:solidFill>
                  <a:srgbClr val="000000"/>
                </a:solidFill>
                <a:latin typeface="Montserrat"/>
                <a:ea typeface="Montserrat"/>
                <a:cs typeface="Montserrat"/>
                <a:sym typeface="Montserrat"/>
              </a:rPr>
              <a:t>One of her friends recommends PrimeFit, and Ayesha signs up for the Premium Plan, which includes a customized home workout program, gym attire, a fitness tracker, and a virtual personal trainer.</a:t>
            </a:r>
            <a:endParaRPr sz="2000">
              <a:solidFill>
                <a:srgbClr val="000000"/>
              </a:solidFill>
              <a:latin typeface="Montserrat"/>
              <a:ea typeface="Montserrat"/>
              <a:cs typeface="Montserrat"/>
              <a:sym typeface="Montserrat"/>
            </a:endParaRPr>
          </a:p>
          <a:p>
            <a:pPr indent="0" lvl="0" marL="0" rtl="0" algn="l">
              <a:spcBef>
                <a:spcPts val="1200"/>
              </a:spcBef>
              <a:spcAft>
                <a:spcPts val="0"/>
              </a:spcAft>
              <a:buNone/>
            </a:pPr>
            <a:r>
              <a:rPr lang="en" sz="2000">
                <a:solidFill>
                  <a:srgbClr val="000000"/>
                </a:solidFill>
                <a:latin typeface="Montserrat"/>
                <a:ea typeface="Montserrat"/>
                <a:cs typeface="Montserrat"/>
                <a:sym typeface="Montserrat"/>
              </a:rPr>
              <a:t>Her trainer schedules 30-minute sessions that fit around her baby's nap time, and she receives nutritional guidance tailored to postpartum recovery. She also joins the PrimeFit online community, where she connects with other moms on a similar journey.</a:t>
            </a:r>
            <a:endParaRPr sz="2000">
              <a:solidFill>
                <a:srgbClr val="000000"/>
              </a:solidFill>
              <a:latin typeface="Montserrat"/>
              <a:ea typeface="Montserrat"/>
              <a:cs typeface="Montserrat"/>
              <a:sym typeface="Montserrat"/>
            </a:endParaRPr>
          </a:p>
          <a:p>
            <a:pPr indent="0" lvl="0" marL="0" rtl="0" algn="l">
              <a:spcBef>
                <a:spcPts val="1200"/>
              </a:spcBef>
              <a:spcAft>
                <a:spcPts val="0"/>
              </a:spcAft>
              <a:buNone/>
            </a:pPr>
            <a:r>
              <a:rPr lang="en" sz="2000">
                <a:solidFill>
                  <a:srgbClr val="000000"/>
                </a:solidFill>
                <a:latin typeface="Montserrat"/>
                <a:ea typeface="Montserrat"/>
                <a:cs typeface="Montserrat"/>
                <a:sym typeface="Montserrat"/>
              </a:rPr>
              <a:t>📌 Quote from Ayesha: </a:t>
            </a:r>
            <a:r>
              <a:rPr i="1" lang="en" sz="2000">
                <a:solidFill>
                  <a:srgbClr val="000000"/>
                </a:solidFill>
                <a:latin typeface="Montserrat"/>
                <a:ea typeface="Montserrat"/>
                <a:cs typeface="Montserrat"/>
                <a:sym typeface="Montserrat"/>
              </a:rPr>
              <a:t>"As a new mom, time is my biggest challenge.</a:t>
            </a:r>
            <a:r>
              <a:rPr i="1" lang="en" sz="1100">
                <a:solidFill>
                  <a:srgbClr val="000000"/>
                </a:solidFill>
                <a:latin typeface="Arial"/>
                <a:ea typeface="Arial"/>
                <a:cs typeface="Arial"/>
                <a:sym typeface="Arial"/>
              </a:rPr>
              <a:t> </a:t>
            </a:r>
            <a:r>
              <a:rPr i="1" lang="en" sz="2000">
                <a:solidFill>
                  <a:srgbClr val="000000"/>
                </a:solidFill>
                <a:latin typeface="Montserrat"/>
                <a:ea typeface="Montserrat"/>
                <a:cs typeface="Montserrat"/>
                <a:sym typeface="Montserrat"/>
              </a:rPr>
              <a:t>PrimeFit allows me to stay active without sacrificing time with my baby."</a:t>
            </a:r>
            <a:endParaRPr i="1" sz="2000">
              <a:solidFill>
                <a:srgbClr val="000000"/>
              </a:solidFill>
              <a:latin typeface="Montserrat"/>
              <a:ea typeface="Montserrat"/>
              <a:cs typeface="Montserrat"/>
              <a:sym typeface="Montserrat"/>
            </a:endParaRPr>
          </a:p>
          <a:p>
            <a:pPr indent="0" lvl="0" marL="0" rtl="0" algn="l">
              <a:spcBef>
                <a:spcPts val="1200"/>
              </a:spcBef>
              <a:spcAft>
                <a:spcPts val="0"/>
              </a:spcAft>
              <a:buNone/>
            </a:pPr>
            <a:r>
              <a:t/>
            </a:r>
            <a:endParaRPr sz="1100">
              <a:solidFill>
                <a:srgbClr val="000000"/>
              </a:solidFill>
              <a:latin typeface="Montserrat"/>
              <a:ea typeface="Montserrat"/>
              <a:cs typeface="Montserrat"/>
              <a:sym typeface="Montserrat"/>
            </a:endParaRPr>
          </a:p>
          <a:p>
            <a:pPr indent="0" lvl="0" marL="0" rtl="0" algn="l">
              <a:spcBef>
                <a:spcPts val="1200"/>
              </a:spcBef>
              <a:spcAft>
                <a:spcPts val="1200"/>
              </a:spcAft>
              <a:buNone/>
            </a:pPr>
            <a:r>
              <a:t/>
            </a:r>
            <a:endParaRPr sz="1200"/>
          </a:p>
        </p:txBody>
      </p:sp>
      <p:pic>
        <p:nvPicPr>
          <p:cNvPr id="105" name="Google Shape;105;p18"/>
          <p:cNvPicPr preferRelativeResize="0"/>
          <p:nvPr/>
        </p:nvPicPr>
        <p:blipFill>
          <a:blip r:embed="rId3">
            <a:alphaModFix/>
          </a:blip>
          <a:stretch>
            <a:fillRect/>
          </a:stretch>
        </p:blipFill>
        <p:spPr>
          <a:xfrm>
            <a:off x="7061850" y="867775"/>
            <a:ext cx="2082150" cy="1756475"/>
          </a:xfrm>
          <a:prstGeom prst="rect">
            <a:avLst/>
          </a:prstGeom>
          <a:noFill/>
          <a:ln>
            <a:noFill/>
          </a:ln>
        </p:spPr>
      </p:pic>
      <p:pic>
        <p:nvPicPr>
          <p:cNvPr id="106" name="Google Shape;106;p18"/>
          <p:cNvPicPr preferRelativeResize="0"/>
          <p:nvPr/>
        </p:nvPicPr>
        <p:blipFill>
          <a:blip r:embed="rId4">
            <a:alphaModFix/>
          </a:blip>
          <a:stretch>
            <a:fillRect/>
          </a:stretch>
        </p:blipFill>
        <p:spPr>
          <a:xfrm>
            <a:off x="7960975" y="4213225"/>
            <a:ext cx="1183026" cy="930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460950" y="329800"/>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a:latin typeface="Montserrat"/>
                <a:ea typeface="Montserrat"/>
                <a:cs typeface="Montserrat"/>
                <a:sym typeface="Montserrat"/>
              </a:rPr>
              <a:t>Johan Botha (56) – The Retiree Focused on Health</a:t>
            </a:r>
            <a:endParaRPr b="1">
              <a:latin typeface="Montserrat"/>
              <a:ea typeface="Montserrat"/>
              <a:cs typeface="Montserrat"/>
              <a:sym typeface="Montserrat"/>
            </a:endParaRPr>
          </a:p>
        </p:txBody>
      </p:sp>
      <p:sp>
        <p:nvSpPr>
          <p:cNvPr id="112" name="Google Shape;112;p1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70000" lnSpcReduction="20000"/>
          </a:bodyPr>
          <a:lstStyle/>
          <a:p>
            <a:pPr indent="0" lvl="0" marL="0" rtl="0" algn="l">
              <a:spcBef>
                <a:spcPts val="1200"/>
              </a:spcBef>
              <a:spcAft>
                <a:spcPts val="0"/>
              </a:spcAft>
              <a:buNone/>
            </a:pPr>
            <a:r>
              <a:rPr lang="en" sz="1100">
                <a:solidFill>
                  <a:srgbClr val="000000"/>
                </a:solidFill>
                <a:latin typeface="Montserrat"/>
                <a:ea typeface="Montserrat"/>
                <a:cs typeface="Montserrat"/>
                <a:sym typeface="Montserrat"/>
              </a:rPr>
              <a:t>📍 Location: Somerset West, Western Cape</a:t>
            </a:r>
            <a:br>
              <a:rPr lang="en" sz="1100">
                <a:solidFill>
                  <a:srgbClr val="000000"/>
                </a:solidFill>
                <a:latin typeface="Montserrat"/>
                <a:ea typeface="Montserrat"/>
                <a:cs typeface="Montserrat"/>
                <a:sym typeface="Montserrat"/>
              </a:rPr>
            </a:br>
            <a:r>
              <a:rPr lang="en" sz="1100">
                <a:solidFill>
                  <a:srgbClr val="000000"/>
                </a:solidFill>
                <a:latin typeface="Montserrat"/>
                <a:ea typeface="Montserrat"/>
                <a:cs typeface="Montserrat"/>
                <a:sym typeface="Montserrat"/>
              </a:rPr>
              <a:t> 🏡 Occupation: Retired Engineer</a:t>
            </a:r>
            <a:br>
              <a:rPr lang="en" sz="1100">
                <a:solidFill>
                  <a:srgbClr val="000000"/>
                </a:solidFill>
                <a:latin typeface="Montserrat"/>
                <a:ea typeface="Montserrat"/>
                <a:cs typeface="Montserrat"/>
                <a:sym typeface="Montserrat"/>
              </a:rPr>
            </a:br>
            <a:r>
              <a:rPr lang="en" sz="1100">
                <a:solidFill>
                  <a:srgbClr val="000000"/>
                </a:solidFill>
                <a:latin typeface="Montserrat"/>
                <a:ea typeface="Montserrat"/>
                <a:cs typeface="Montserrat"/>
                <a:sym typeface="Montserrat"/>
              </a:rPr>
              <a:t> 🩺 Fitness Goal: Improve mobility &amp; manage weight</a:t>
            </a:r>
            <a:endParaRPr sz="1100">
              <a:solidFill>
                <a:srgbClr val="000000"/>
              </a:solidFill>
              <a:latin typeface="Montserrat"/>
              <a:ea typeface="Montserrat"/>
              <a:cs typeface="Montserrat"/>
              <a:sym typeface="Montserrat"/>
            </a:endParaRPr>
          </a:p>
          <a:p>
            <a:pPr indent="0" lvl="0" marL="0" rtl="0" algn="l">
              <a:spcBef>
                <a:spcPts val="1200"/>
              </a:spcBef>
              <a:spcAft>
                <a:spcPts val="0"/>
              </a:spcAft>
              <a:buNone/>
            </a:pPr>
            <a:r>
              <a:rPr lang="en" sz="1100">
                <a:solidFill>
                  <a:srgbClr val="000000"/>
                </a:solidFill>
                <a:latin typeface="Montserrat"/>
                <a:ea typeface="Montserrat"/>
                <a:cs typeface="Montserrat"/>
                <a:sym typeface="Montserrat"/>
              </a:rPr>
              <a:t>Story:</a:t>
            </a:r>
            <a:endParaRPr sz="1100">
              <a:solidFill>
                <a:srgbClr val="000000"/>
              </a:solidFill>
              <a:latin typeface="Montserrat"/>
              <a:ea typeface="Montserrat"/>
              <a:cs typeface="Montserrat"/>
              <a:sym typeface="Montserrat"/>
            </a:endParaRPr>
          </a:p>
          <a:p>
            <a:pPr indent="0" lvl="0" marL="0" rtl="0" algn="l">
              <a:spcBef>
                <a:spcPts val="1200"/>
              </a:spcBef>
              <a:spcAft>
                <a:spcPts val="0"/>
              </a:spcAft>
              <a:buNone/>
            </a:pPr>
            <a:r>
              <a:rPr lang="en" sz="1100">
                <a:solidFill>
                  <a:srgbClr val="000000"/>
                </a:solidFill>
                <a:latin typeface="Montserrat"/>
                <a:ea typeface="Montserrat"/>
                <a:cs typeface="Montserrat"/>
                <a:sym typeface="Montserrat"/>
              </a:rPr>
              <a:t>After decades of working in engineering, Johan finally retired. However, he noticed his mobility decreasing and his weight creeping up due to a less active lifestyle. His doctor recommended light strength training and regular movement to maintain his health.</a:t>
            </a:r>
            <a:endParaRPr sz="1100">
              <a:solidFill>
                <a:srgbClr val="000000"/>
              </a:solidFill>
              <a:latin typeface="Montserrat"/>
              <a:ea typeface="Montserrat"/>
              <a:cs typeface="Montserrat"/>
              <a:sym typeface="Montserrat"/>
            </a:endParaRPr>
          </a:p>
          <a:p>
            <a:pPr indent="0" lvl="0" marL="0" rtl="0" algn="l">
              <a:spcBef>
                <a:spcPts val="1200"/>
              </a:spcBef>
              <a:spcAft>
                <a:spcPts val="0"/>
              </a:spcAft>
              <a:buNone/>
            </a:pPr>
            <a:r>
              <a:rPr lang="en" sz="1100">
                <a:solidFill>
                  <a:srgbClr val="000000"/>
                </a:solidFill>
                <a:latin typeface="Montserrat"/>
                <a:ea typeface="Montserrat"/>
                <a:cs typeface="Montserrat"/>
                <a:sym typeface="Montserrat"/>
              </a:rPr>
              <a:t>Johan isn’t comfortable in big commercial gyms, so his son signs him up for the Basic Plan on PrimeFit. He receives resistance bands, dumbbells, and an exercise mat, along with access to beginner-friendly workout videos tailored for older adults.</a:t>
            </a:r>
            <a:endParaRPr sz="1100">
              <a:solidFill>
                <a:srgbClr val="000000"/>
              </a:solidFill>
              <a:latin typeface="Montserrat"/>
              <a:ea typeface="Montserrat"/>
              <a:cs typeface="Montserrat"/>
              <a:sym typeface="Montserrat"/>
            </a:endParaRPr>
          </a:p>
          <a:p>
            <a:pPr indent="0" lvl="0" marL="0" rtl="0" algn="l">
              <a:spcBef>
                <a:spcPts val="1200"/>
              </a:spcBef>
              <a:spcAft>
                <a:spcPts val="0"/>
              </a:spcAft>
              <a:buNone/>
            </a:pPr>
            <a:r>
              <a:rPr lang="en" sz="1100">
                <a:solidFill>
                  <a:srgbClr val="000000"/>
                </a:solidFill>
                <a:latin typeface="Montserrat"/>
                <a:ea typeface="Montserrat"/>
                <a:cs typeface="Montserrat"/>
                <a:sym typeface="Montserrat"/>
              </a:rPr>
              <a:t>He loves that the workouts are low-impact, and his trainer sends him weekly stretching routines to improve flexibility. His wife even joins him for some sessions, turning fitness into a shared activity.</a:t>
            </a:r>
            <a:endParaRPr sz="1100">
              <a:solidFill>
                <a:srgbClr val="000000"/>
              </a:solidFill>
              <a:latin typeface="Montserrat"/>
              <a:ea typeface="Montserrat"/>
              <a:cs typeface="Montserrat"/>
              <a:sym typeface="Montserrat"/>
            </a:endParaRPr>
          </a:p>
          <a:p>
            <a:pPr indent="0" lvl="0" marL="0" rtl="0" algn="l">
              <a:spcBef>
                <a:spcPts val="1200"/>
              </a:spcBef>
              <a:spcAft>
                <a:spcPts val="0"/>
              </a:spcAft>
              <a:buNone/>
            </a:pPr>
            <a:r>
              <a:rPr lang="en" sz="1100">
                <a:solidFill>
                  <a:srgbClr val="000000"/>
                </a:solidFill>
                <a:latin typeface="Montserrat"/>
                <a:ea typeface="Montserrat"/>
                <a:cs typeface="Montserrat"/>
                <a:sym typeface="Montserrat"/>
              </a:rPr>
              <a:t>📌 Quote from Johan: </a:t>
            </a:r>
            <a:r>
              <a:rPr i="1" lang="en" sz="1100">
                <a:solidFill>
                  <a:srgbClr val="000000"/>
                </a:solidFill>
                <a:latin typeface="Montserrat"/>
                <a:ea typeface="Montserrat"/>
                <a:cs typeface="Montserrat"/>
                <a:sym typeface="Montserrat"/>
              </a:rPr>
              <a:t>"I never thought I'd enjoy working out at home, but PrimeFit makes it easy and accessible—even for an old guy like me!"</a:t>
            </a:r>
            <a:endParaRPr i="1" sz="1100">
              <a:solidFill>
                <a:srgbClr val="000000"/>
              </a:solidFill>
              <a:latin typeface="Montserrat"/>
              <a:ea typeface="Montserrat"/>
              <a:cs typeface="Montserrat"/>
              <a:sym typeface="Montserrat"/>
            </a:endParaRPr>
          </a:p>
          <a:p>
            <a:pPr indent="0" lvl="0" marL="0" rtl="0" algn="l">
              <a:spcBef>
                <a:spcPts val="1200"/>
              </a:spcBef>
              <a:spcAft>
                <a:spcPts val="0"/>
              </a:spcAft>
              <a:buNone/>
            </a:pPr>
            <a:r>
              <a:t/>
            </a:r>
            <a:endParaRPr sz="1100">
              <a:solidFill>
                <a:srgbClr val="000000"/>
              </a:solidFill>
              <a:latin typeface="Montserrat"/>
              <a:ea typeface="Montserrat"/>
              <a:cs typeface="Montserrat"/>
              <a:sym typeface="Montserrat"/>
            </a:endParaRPr>
          </a:p>
          <a:p>
            <a:pPr indent="0" lvl="0" marL="0" rtl="0" algn="l">
              <a:spcBef>
                <a:spcPts val="1200"/>
              </a:spcBef>
              <a:spcAft>
                <a:spcPts val="1200"/>
              </a:spcAft>
              <a:buNone/>
            </a:pPr>
            <a:r>
              <a:t/>
            </a:r>
            <a:endParaRPr sz="1200"/>
          </a:p>
        </p:txBody>
      </p:sp>
      <p:pic>
        <p:nvPicPr>
          <p:cNvPr id="113" name="Google Shape;113;p19"/>
          <p:cNvPicPr preferRelativeResize="0"/>
          <p:nvPr/>
        </p:nvPicPr>
        <p:blipFill>
          <a:blip r:embed="rId3">
            <a:alphaModFix/>
          </a:blip>
          <a:stretch>
            <a:fillRect/>
          </a:stretch>
        </p:blipFill>
        <p:spPr>
          <a:xfrm>
            <a:off x="6113275" y="743025"/>
            <a:ext cx="2776350" cy="1791050"/>
          </a:xfrm>
          <a:prstGeom prst="rect">
            <a:avLst/>
          </a:prstGeom>
          <a:noFill/>
          <a:ln>
            <a:noFill/>
          </a:ln>
        </p:spPr>
      </p:pic>
      <p:pic>
        <p:nvPicPr>
          <p:cNvPr id="114" name="Google Shape;114;p19"/>
          <p:cNvPicPr preferRelativeResize="0"/>
          <p:nvPr/>
        </p:nvPicPr>
        <p:blipFill>
          <a:blip r:embed="rId4">
            <a:alphaModFix/>
          </a:blip>
          <a:stretch>
            <a:fillRect/>
          </a:stretch>
        </p:blipFill>
        <p:spPr>
          <a:xfrm>
            <a:off x="7927600" y="4186975"/>
            <a:ext cx="1216401" cy="956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460950" y="227000"/>
            <a:ext cx="8222100" cy="76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latin typeface="Montserrat"/>
                <a:ea typeface="Montserrat"/>
                <a:cs typeface="Montserrat"/>
                <a:sym typeface="Montserrat"/>
              </a:rPr>
              <a:t>UI/UX Design &amp; Wireframes</a:t>
            </a:r>
            <a:endParaRPr b="1">
              <a:latin typeface="Montserrat"/>
              <a:ea typeface="Montserrat"/>
              <a:cs typeface="Montserrat"/>
              <a:sym typeface="Montserrat"/>
            </a:endParaRPr>
          </a:p>
        </p:txBody>
      </p:sp>
      <p:sp>
        <p:nvSpPr>
          <p:cNvPr id="120" name="Google Shape;120;p2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1" name="Google Shape;121;p20"/>
          <p:cNvPicPr preferRelativeResize="0"/>
          <p:nvPr/>
        </p:nvPicPr>
        <p:blipFill>
          <a:blip r:embed="rId3">
            <a:alphaModFix/>
          </a:blip>
          <a:stretch>
            <a:fillRect/>
          </a:stretch>
        </p:blipFill>
        <p:spPr>
          <a:xfrm>
            <a:off x="0" y="994700"/>
            <a:ext cx="3141849" cy="4148803"/>
          </a:xfrm>
          <a:prstGeom prst="rect">
            <a:avLst/>
          </a:prstGeom>
          <a:noFill/>
          <a:ln>
            <a:noFill/>
          </a:ln>
        </p:spPr>
      </p:pic>
      <p:pic>
        <p:nvPicPr>
          <p:cNvPr id="122" name="Google Shape;122;p20"/>
          <p:cNvPicPr preferRelativeResize="0"/>
          <p:nvPr/>
        </p:nvPicPr>
        <p:blipFill rotWithShape="1">
          <a:blip r:embed="rId4">
            <a:alphaModFix/>
          </a:blip>
          <a:srcRect b="27645" l="34429" r="34448" t="27330"/>
          <a:stretch/>
        </p:blipFill>
        <p:spPr>
          <a:xfrm>
            <a:off x="3141850" y="994700"/>
            <a:ext cx="2014099" cy="4148798"/>
          </a:xfrm>
          <a:prstGeom prst="rect">
            <a:avLst/>
          </a:prstGeom>
          <a:noFill/>
          <a:ln>
            <a:noFill/>
          </a:ln>
        </p:spPr>
      </p:pic>
      <p:pic>
        <p:nvPicPr>
          <p:cNvPr id="123" name="Google Shape;123;p20"/>
          <p:cNvPicPr preferRelativeResize="0"/>
          <p:nvPr/>
        </p:nvPicPr>
        <p:blipFill>
          <a:blip r:embed="rId5">
            <a:alphaModFix/>
          </a:blip>
          <a:stretch>
            <a:fillRect/>
          </a:stretch>
        </p:blipFill>
        <p:spPr>
          <a:xfrm>
            <a:off x="5155950" y="994700"/>
            <a:ext cx="3988051" cy="4367074"/>
          </a:xfrm>
          <a:prstGeom prst="rect">
            <a:avLst/>
          </a:prstGeom>
          <a:noFill/>
          <a:ln>
            <a:noFill/>
          </a:ln>
        </p:spPr>
      </p:pic>
      <p:pic>
        <p:nvPicPr>
          <p:cNvPr id="124" name="Google Shape;124;p20"/>
          <p:cNvPicPr preferRelativeResize="0"/>
          <p:nvPr/>
        </p:nvPicPr>
        <p:blipFill>
          <a:blip r:embed="rId6">
            <a:alphaModFix/>
          </a:blip>
          <a:stretch>
            <a:fillRect/>
          </a:stretch>
        </p:blipFill>
        <p:spPr>
          <a:xfrm>
            <a:off x="7927600" y="0"/>
            <a:ext cx="1216401" cy="9946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30" name="Google Shape;130;p21"/>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1" name="Google Shape;131;p21"/>
          <p:cNvPicPr preferRelativeResize="0"/>
          <p:nvPr/>
        </p:nvPicPr>
        <p:blipFill>
          <a:blip r:embed="rId3">
            <a:alphaModFix/>
          </a:blip>
          <a:stretch>
            <a:fillRect/>
          </a:stretch>
        </p:blipFill>
        <p:spPr>
          <a:xfrm>
            <a:off x="0" y="0"/>
            <a:ext cx="9144000" cy="4660900"/>
          </a:xfrm>
          <a:prstGeom prst="rect">
            <a:avLst/>
          </a:prstGeom>
          <a:noFill/>
          <a:ln>
            <a:noFill/>
          </a:ln>
        </p:spPr>
      </p:pic>
      <p:pic>
        <p:nvPicPr>
          <p:cNvPr id="132" name="Google Shape;132;p21"/>
          <p:cNvPicPr preferRelativeResize="0"/>
          <p:nvPr/>
        </p:nvPicPr>
        <p:blipFill>
          <a:blip r:embed="rId4">
            <a:alphaModFix/>
          </a:blip>
          <a:stretch>
            <a:fillRect/>
          </a:stretch>
        </p:blipFill>
        <p:spPr>
          <a:xfrm>
            <a:off x="7927600" y="4186975"/>
            <a:ext cx="1216401" cy="956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