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ppt/media/image10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8.jpg" ContentType="image/jpeg"/>
  <Override PartName="/ppt/media/image2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4" r:id="rId11"/>
    <p:sldId id="265" r:id="rId12"/>
    <p:sldId id="266" r:id="rId13"/>
    <p:sldId id="267" r:id="rId14"/>
    <p:sldId id="286" r:id="rId15"/>
    <p:sldId id="285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4" r:id="rId28"/>
    <p:sldId id="281" r:id="rId29"/>
    <p:sldId id="282" r:id="rId3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2"/>
  </p:normalViewPr>
  <p:slideViewPr>
    <p:cSldViewPr>
      <p:cViewPr varScale="1">
        <p:scale>
          <a:sx n="134" d="100"/>
          <a:sy n="134" d="100"/>
        </p:scale>
        <p:origin x="15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658190"/>
            <a:ext cx="7806690" cy="773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45642" y="3706495"/>
            <a:ext cx="765271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5852" y="435851"/>
            <a:ext cx="8263400" cy="10762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74623"/>
            <a:ext cx="801052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750" y="1901444"/>
            <a:ext cx="8318500" cy="2424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0" y="152400"/>
            <a:ext cx="8255370" cy="5944190"/>
            <a:chOff x="435428" y="443596"/>
            <a:chExt cx="8255370" cy="5944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428" y="443596"/>
              <a:ext cx="8255370" cy="594419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35429" y="2443256"/>
              <a:ext cx="8254482" cy="3578465"/>
            </a:xfrm>
            <a:custGeom>
              <a:avLst/>
              <a:gdLst/>
              <a:ahLst/>
              <a:cxnLst/>
              <a:rect l="l" t="t" r="r" b="b"/>
              <a:pathLst>
                <a:path w="8240395" h="3200400">
                  <a:moveTo>
                    <a:pt x="0" y="3200399"/>
                  </a:moveTo>
                  <a:lnTo>
                    <a:pt x="8240268" y="3200399"/>
                  </a:lnTo>
                  <a:lnTo>
                    <a:pt x="8240268" y="0"/>
                  </a:lnTo>
                  <a:lnTo>
                    <a:pt x="0" y="0"/>
                  </a:lnTo>
                  <a:lnTo>
                    <a:pt x="0" y="3200399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35195" y="586739"/>
              <a:ext cx="669036" cy="73456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352095" y="965595"/>
            <a:ext cx="4363085" cy="9880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100" spc="-20" dirty="0">
                <a:latin typeface="Microsoft Sans Serif"/>
                <a:cs typeface="Microsoft Sans Serif"/>
              </a:rPr>
              <a:t>МИНОБРНАУКИ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РОССИИ</a:t>
            </a:r>
            <a:endParaRPr sz="11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1000" spc="-10" dirty="0">
                <a:latin typeface="Microsoft Sans Serif"/>
                <a:cs typeface="Microsoft Sans Serif"/>
              </a:rPr>
              <a:t>Федеральное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государственное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бюджетное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образовательное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учреждение</a:t>
            </a:r>
            <a:endParaRPr sz="1000" dirty="0">
              <a:latin typeface="Microsoft Sans Serif"/>
              <a:cs typeface="Microsoft Sans Serif"/>
            </a:endParaRPr>
          </a:p>
          <a:p>
            <a:pPr marL="34925" algn="ctr">
              <a:lnSpc>
                <a:spcPct val="100000"/>
              </a:lnSpc>
            </a:pPr>
            <a:r>
              <a:rPr sz="1000" dirty="0">
                <a:latin typeface="Microsoft Sans Serif"/>
                <a:cs typeface="Microsoft Sans Serif"/>
              </a:rPr>
              <a:t>высшего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образования</a:t>
            </a:r>
            <a:endParaRPr sz="10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000" dirty="0">
                <a:latin typeface="Microsoft Sans Serif"/>
                <a:cs typeface="Microsoft Sans Serif"/>
              </a:rPr>
              <a:t>«МИРЭА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260" dirty="0">
                <a:latin typeface="Microsoft Sans Serif"/>
                <a:cs typeface="Microsoft Sans Serif"/>
              </a:rPr>
              <a:t>–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Российский технологический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университет»</a:t>
            </a:r>
            <a:endParaRPr sz="100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80"/>
              </a:spcBef>
            </a:pPr>
            <a:r>
              <a:rPr sz="1400" dirty="0">
                <a:latin typeface="Microsoft Sans Serif"/>
                <a:cs typeface="Microsoft Sans Serif"/>
              </a:rPr>
              <a:t>РТУ</a:t>
            </a:r>
            <a:r>
              <a:rPr sz="1400" spc="-9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МИРЭА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3036697"/>
            <a:ext cx="7581900" cy="3329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77825" algn="ctr">
              <a:lnSpc>
                <a:spcPct val="100000"/>
              </a:lnSpc>
              <a:spcBef>
                <a:spcPts val="100"/>
              </a:spcBef>
            </a:pPr>
            <a:r>
              <a:rPr lang="ru-RU" sz="1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Семестровая работа </a:t>
            </a:r>
            <a:r>
              <a:rPr sz="1600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на</a:t>
            </a:r>
            <a:r>
              <a:rPr sz="16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тему:</a:t>
            </a:r>
            <a:endParaRPr sz="16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 dirty="0">
              <a:latin typeface="Microsoft Sans Serif"/>
              <a:cs typeface="Microsoft Sans Serif"/>
            </a:endParaRPr>
          </a:p>
          <a:p>
            <a:pPr marR="376555" algn="ctr">
              <a:lnSpc>
                <a:spcPct val="100000"/>
              </a:lnSpc>
              <a:spcBef>
                <a:spcPts val="5"/>
              </a:spcBef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Разработка</a:t>
            </a:r>
            <a:r>
              <a:rPr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rgbClr val="FFFFFF"/>
                </a:solidFill>
                <a:latin typeface="Arial"/>
                <a:cs typeface="Arial"/>
              </a:rPr>
              <a:t>проекта</a:t>
            </a:r>
            <a:r>
              <a:rPr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rgbClr val="FFFFFF"/>
                </a:solidFill>
                <a:latin typeface="Arial"/>
                <a:cs typeface="Arial"/>
              </a:rPr>
              <a:t>для</a:t>
            </a:r>
            <a:r>
              <a:rPr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цифровой</a:t>
            </a:r>
            <a:r>
              <a:rPr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трансформации </a:t>
            </a:r>
            <a:r>
              <a:rPr b="1" dirty="0" err="1">
                <a:solidFill>
                  <a:srgbClr val="FFFFFF"/>
                </a:solidFill>
                <a:latin typeface="Arial"/>
                <a:cs typeface="Arial"/>
              </a:rPr>
              <a:t>процесса</a:t>
            </a:r>
            <a:r>
              <a:rPr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ru-RU" b="1" spc="-10" dirty="0">
                <a:solidFill>
                  <a:srgbClr val="FFFFFF"/>
                </a:solidFill>
                <a:latin typeface="Arial"/>
                <a:cs typeface="Arial"/>
              </a:rPr>
              <a:t>учета и контроля внеурочных </a:t>
            </a:r>
          </a:p>
          <a:p>
            <a:pPr marL="12065" marR="388620" algn="ctr">
              <a:lnSpc>
                <a:spcPct val="100000"/>
              </a:lnSpc>
            </a:pPr>
            <a:r>
              <a:rPr lang="ru-RU" b="1" spc="-10" dirty="0">
                <a:solidFill>
                  <a:srgbClr val="FFFFFF"/>
                </a:solidFill>
                <a:latin typeface="Arial"/>
                <a:cs typeface="Arial"/>
              </a:rPr>
              <a:t>мероприятий общеобразовательной организации на примере </a:t>
            </a:r>
          </a:p>
          <a:p>
            <a:pPr marL="12065" marR="388620" algn="ctr">
              <a:lnSpc>
                <a:spcPct val="100000"/>
              </a:lnSpc>
            </a:pPr>
            <a:r>
              <a:rPr lang="ru-RU" b="1" spc="-10" dirty="0">
                <a:solidFill>
                  <a:srgbClr val="FFFFFF"/>
                </a:solidFill>
                <a:latin typeface="Arial"/>
                <a:cs typeface="Arial"/>
              </a:rPr>
              <a:t>ГБОУ «Школа №1400»</a:t>
            </a: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dirty="0">
              <a:latin typeface="Arial"/>
              <a:cs typeface="Arial"/>
            </a:endParaRPr>
          </a:p>
          <a:p>
            <a:pPr marL="3982085" marR="5080">
              <a:lnSpc>
                <a:spcPct val="100000"/>
              </a:lnSpc>
            </a:pPr>
            <a:endParaRPr lang="ru-RU" sz="1200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3982085" marR="5080">
              <a:lnSpc>
                <a:spcPct val="100000"/>
              </a:lnSpc>
            </a:pPr>
            <a:endParaRPr lang="ru-RU" sz="1200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3982085" marR="5080">
              <a:lnSpc>
                <a:spcPct val="100000"/>
              </a:lnSpc>
            </a:pPr>
            <a:endParaRPr lang="ru-RU" sz="1200" dirty="0">
              <a:solidFill>
                <a:srgbClr val="FFFFFF"/>
              </a:solidFill>
              <a:latin typeface="Microsoft Sans Serif"/>
              <a:cs typeface="Microsoft Sans Serif"/>
            </a:endParaRPr>
          </a:p>
          <a:p>
            <a:pPr marL="3982085" marR="5080">
              <a:lnSpc>
                <a:spcPct val="100000"/>
              </a:lnSpc>
            </a:pPr>
            <a:r>
              <a:rPr sz="1200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Автор</a:t>
            </a:r>
            <a:r>
              <a:rPr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sz="1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студент</a:t>
            </a:r>
            <a:r>
              <a:rPr sz="12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ru-RU" sz="120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12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курса,</a:t>
            </a:r>
            <a:r>
              <a:rPr sz="12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dirty="0" err="1">
                <a:solidFill>
                  <a:srgbClr val="FFFFFF"/>
                </a:solidFill>
                <a:latin typeface="Microsoft Sans Serif"/>
                <a:cs typeface="Microsoft Sans Serif"/>
              </a:rPr>
              <a:t>группа</a:t>
            </a:r>
            <a:r>
              <a:rPr sz="12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ru-RU"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ЭФМО</a:t>
            </a: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-0</a:t>
            </a:r>
            <a:r>
              <a:rPr lang="ru-RU"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12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-</a:t>
            </a:r>
            <a:r>
              <a:rPr lang="ru-RU" sz="1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24</a:t>
            </a:r>
            <a:r>
              <a:rPr sz="12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lang="ru-RU"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Болдинов Алексей Валерьевич</a:t>
            </a:r>
            <a:endParaRPr sz="12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 dirty="0">
              <a:latin typeface="Microsoft Sans Serif"/>
              <a:cs typeface="Microsoft Sans Serif"/>
            </a:endParaRPr>
          </a:p>
          <a:p>
            <a:pPr marR="521334" algn="ctr">
              <a:lnSpc>
                <a:spcPct val="100000"/>
              </a:lnSpc>
            </a:pPr>
            <a:r>
              <a:rPr sz="1400" spc="-10" dirty="0" err="1">
                <a:latin typeface="Microsoft Sans Serif"/>
                <a:cs typeface="Microsoft Sans Serif"/>
              </a:rPr>
              <a:t>Москва</a:t>
            </a:r>
            <a:r>
              <a:rPr sz="1400" spc="-10" dirty="0">
                <a:latin typeface="Microsoft Sans Serif"/>
                <a:cs typeface="Microsoft Sans Serif"/>
              </a:rPr>
              <a:t>,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202</a:t>
            </a:r>
            <a:r>
              <a:rPr lang="ru-RU" sz="1400" dirty="0">
                <a:latin typeface="Microsoft Sans Serif"/>
                <a:cs typeface="Microsoft Sans Serif"/>
              </a:rPr>
              <a:t>5</a:t>
            </a:r>
            <a:r>
              <a:rPr sz="1400" spc="-25" dirty="0">
                <a:latin typeface="Microsoft Sans Serif"/>
                <a:cs typeface="Microsoft Sans Serif"/>
              </a:rPr>
              <a:t> г.</a:t>
            </a:r>
            <a:endParaRPr sz="14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5940" y="658190"/>
            <a:ext cx="78066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7.</a:t>
            </a:r>
            <a:r>
              <a:rPr spc="-55" dirty="0"/>
              <a:t> </a:t>
            </a:r>
            <a:r>
              <a:rPr spc="-10" dirty="0"/>
              <a:t>Межслоевая</a:t>
            </a:r>
            <a:r>
              <a:rPr spc="-60" dirty="0"/>
              <a:t> </a:t>
            </a:r>
            <a:r>
              <a:rPr spc="-20" dirty="0"/>
              <a:t>модель</a:t>
            </a:r>
            <a:r>
              <a:rPr spc="-60" dirty="0"/>
              <a:t> </a:t>
            </a:r>
            <a:r>
              <a:rPr spc="-20" dirty="0" err="1"/>
              <a:t>архитектуры</a:t>
            </a:r>
            <a:r>
              <a:rPr spc="-50" dirty="0"/>
              <a:t> </a:t>
            </a:r>
            <a:r>
              <a:rPr lang="ru-RU" spc="-10" dirty="0"/>
              <a:t>ФО </a:t>
            </a:r>
            <a:r>
              <a:rPr spc="-25" dirty="0"/>
              <a:t>«</a:t>
            </a:r>
            <a:r>
              <a:rPr lang="ru-RU" spc="-25" dirty="0"/>
              <a:t>Контроль и учёт внеурочных мероприятий</a:t>
            </a:r>
            <a:r>
              <a:rPr spc="-25" dirty="0"/>
              <a:t>»,</a:t>
            </a:r>
            <a:r>
              <a:rPr spc="-125" dirty="0"/>
              <a:t> </a:t>
            </a:r>
            <a:r>
              <a:rPr dirty="0"/>
              <a:t>AS</a:t>
            </a:r>
            <a:r>
              <a:rPr spc="-25" dirty="0"/>
              <a:t> 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Picture 2" descr="Многослойная модель архитекту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08179"/>
            <a:ext cx="4429126" cy="44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681563" y="2193860"/>
            <a:ext cx="2743200" cy="3886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Слабые места</a:t>
            </a:r>
            <a:r>
              <a:rPr 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spcAft>
                <a:spcPts val="420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удобное взаимодействие вне корпуса школы</a:t>
            </a:r>
          </a:p>
          <a:p>
            <a:pPr marL="342900" indent="-342900">
              <a:lnSpc>
                <a:spcPct val="100000"/>
              </a:lnSpc>
              <a:spcAft>
                <a:spcPts val="420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Многообразие систем для проверки статуса мероприятия</a:t>
            </a:r>
          </a:p>
          <a:p>
            <a:pPr marL="342900" indent="-342900">
              <a:lnSpc>
                <a:spcPct val="100000"/>
              </a:lnSpc>
              <a:spcAft>
                <a:spcPts val="4200"/>
              </a:spcAft>
              <a:buFont typeface="+mj-lt"/>
              <a:buAutoNum type="arabicPeriod"/>
            </a:pPr>
            <a:r>
              <a:rPr lang="ru-RU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Нет сводки мероприятий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8.</a:t>
            </a:r>
            <a:r>
              <a:rPr spc="-60" dirty="0"/>
              <a:t> </a:t>
            </a:r>
            <a:r>
              <a:rPr spc="-10" dirty="0"/>
              <a:t>Оценка</a:t>
            </a:r>
            <a:r>
              <a:rPr spc="-70" dirty="0"/>
              <a:t> </a:t>
            </a:r>
            <a:r>
              <a:rPr dirty="0"/>
              <a:t>цифровой</a:t>
            </a:r>
            <a:r>
              <a:rPr spc="-65" dirty="0"/>
              <a:t> </a:t>
            </a:r>
            <a:r>
              <a:rPr spc="-10" dirty="0"/>
              <a:t>зрелости</a:t>
            </a:r>
            <a:r>
              <a:rPr spc="-70" dirty="0"/>
              <a:t> </a:t>
            </a:r>
            <a:r>
              <a:rPr spc="-25" dirty="0"/>
              <a:t>функциональной</a:t>
            </a:r>
            <a:r>
              <a:rPr spc="-55" dirty="0"/>
              <a:t> </a:t>
            </a:r>
            <a:r>
              <a:rPr spc="-10" dirty="0"/>
              <a:t>области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«</a:t>
            </a:r>
            <a:r>
              <a:rPr lang="ru-RU" spc="-25" dirty="0"/>
              <a:t>Контроль и учёт внеурочных мероприятий</a:t>
            </a:r>
            <a:r>
              <a:rPr spc="-10" dirty="0"/>
              <a:t>»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Объект 4">
            <a:extLst>
              <a:ext uri="{FF2B5EF4-FFF2-40B4-BE49-F238E27FC236}">
                <a16:creationId xmlns:a16="http://schemas.microsoft.com/office/drawing/2014/main" id="{70A4B15A-BC04-46DA-9382-C03BF39A3FFA}"/>
              </a:ext>
            </a:extLst>
          </p:cNvPr>
          <p:cNvSpPr txBox="1">
            <a:spLocks/>
          </p:cNvSpPr>
          <p:nvPr/>
        </p:nvSpPr>
        <p:spPr>
          <a:xfrm>
            <a:off x="4856542" y="2224624"/>
            <a:ext cx="3831020" cy="3901782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600"/>
              </a:spcAft>
            </a:pPr>
            <a:r>
              <a:rPr lang="ru-RU" sz="2400" dirty="0">
                <a:solidFill>
                  <a:schemeClr val="bg1"/>
                </a:solidFill>
              </a:rPr>
              <a:t>Вывод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</a:p>
          <a:p>
            <a:pPr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Низкий уровень цифровой зрелости почты</a:t>
            </a:r>
          </a:p>
          <a:p>
            <a:pPr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Отсутствие технологий</a:t>
            </a:r>
          </a:p>
          <a:p>
            <a:pPr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bg1"/>
                </a:solidFill>
              </a:rPr>
              <a:t>Сферум имеет больший потенциал</a:t>
            </a:r>
          </a:p>
        </p:txBody>
      </p:sp>
      <p:graphicFrame>
        <p:nvGraphicFramePr>
          <p:cNvPr id="8" name="Объект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9450373"/>
              </p:ext>
            </p:extLst>
          </p:nvPr>
        </p:nvGraphicFramePr>
        <p:xfrm>
          <a:off x="567193" y="1996525"/>
          <a:ext cx="4289348" cy="4267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337">
                  <a:extLst>
                    <a:ext uri="{9D8B030D-6E8A-4147-A177-3AD203B41FA5}">
                      <a16:colId xmlns:a16="http://schemas.microsoft.com/office/drawing/2014/main" val="3673819186"/>
                    </a:ext>
                  </a:extLst>
                </a:gridCol>
                <a:gridCol w="1072337">
                  <a:extLst>
                    <a:ext uri="{9D8B030D-6E8A-4147-A177-3AD203B41FA5}">
                      <a16:colId xmlns:a16="http://schemas.microsoft.com/office/drawing/2014/main" val="1657057054"/>
                    </a:ext>
                  </a:extLst>
                </a:gridCol>
                <a:gridCol w="1072337">
                  <a:extLst>
                    <a:ext uri="{9D8B030D-6E8A-4147-A177-3AD203B41FA5}">
                      <a16:colId xmlns:a16="http://schemas.microsoft.com/office/drawing/2014/main" val="3824822021"/>
                    </a:ext>
                  </a:extLst>
                </a:gridCol>
                <a:gridCol w="1072337">
                  <a:extLst>
                    <a:ext uri="{9D8B030D-6E8A-4147-A177-3AD203B41FA5}">
                      <a16:colId xmlns:a16="http://schemas.microsoft.com/office/drawing/2014/main" val="3967008896"/>
                    </a:ext>
                  </a:extLst>
                </a:gridCol>
              </a:tblGrid>
              <a:tr h="520736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Почта</a:t>
                      </a:r>
                      <a:endParaRPr lang="ru-RU" sz="16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Сферум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ЭЖД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715274"/>
                  </a:ext>
                </a:extLst>
              </a:tr>
              <a:tr h="600986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Эксплуатация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311210"/>
                  </a:ext>
                </a:extLst>
              </a:tr>
              <a:tr h="85403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Разработка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563681"/>
                  </a:ext>
                </a:extLst>
              </a:tr>
              <a:tr h="85403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Технологии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Не 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Не 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Не 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7872838"/>
                  </a:ext>
                </a:extLst>
              </a:tr>
              <a:tr h="854033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Архитектура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</a:pPr>
                      <a:r>
                        <a:rPr lang="ru-RU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соответствует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86905"/>
                  </a:ext>
                </a:extLst>
              </a:tr>
              <a:tr h="583635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Итоговая оценка</a:t>
                      </a:r>
                      <a:endParaRPr lang="ru-RU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Низкая (33%)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(66%)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Высокая (66%)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7056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4623"/>
            <a:ext cx="8010525" cy="734252"/>
          </a:xfrm>
          <a:prstGeom prst="rect">
            <a:avLst/>
          </a:prstGeom>
        </p:spPr>
        <p:txBody>
          <a:bodyPr vert="horz" wrap="square" lIns="0" tIns="56591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95"/>
              </a:spcBef>
            </a:pPr>
            <a:r>
              <a:rPr sz="2200" dirty="0"/>
              <a:t>9.</a:t>
            </a:r>
            <a:r>
              <a:rPr sz="2200" spc="-45" dirty="0"/>
              <a:t> </a:t>
            </a:r>
            <a:r>
              <a:rPr sz="2200" spc="-40" dirty="0"/>
              <a:t>Недостатки</a:t>
            </a:r>
            <a:r>
              <a:rPr sz="2200" spc="-105" dirty="0"/>
              <a:t> </a:t>
            </a:r>
            <a:r>
              <a:rPr sz="2200" dirty="0"/>
              <a:t>AS</a:t>
            </a:r>
            <a:r>
              <a:rPr sz="2200" spc="-45" dirty="0"/>
              <a:t> </a:t>
            </a:r>
            <a:r>
              <a:rPr sz="2200" dirty="0"/>
              <a:t>IS</a:t>
            </a:r>
            <a:r>
              <a:rPr sz="2200" spc="-30" dirty="0"/>
              <a:t> </a:t>
            </a:r>
            <a:r>
              <a:rPr sz="2200" spc="-10" dirty="0"/>
              <a:t>архитектуры</a:t>
            </a:r>
            <a:r>
              <a:rPr sz="2200" spc="10" dirty="0"/>
              <a:t> </a:t>
            </a:r>
            <a:r>
              <a:rPr sz="2200" spc="-10" dirty="0"/>
              <a:t>функциональной</a:t>
            </a:r>
            <a:r>
              <a:rPr sz="2200" spc="-5" dirty="0"/>
              <a:t> </a:t>
            </a:r>
            <a:r>
              <a:rPr sz="2200" spc="-10" dirty="0"/>
              <a:t>области</a:t>
            </a:r>
            <a:endParaRPr sz="2200" dirty="0"/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2200" spc="-10" dirty="0"/>
              <a:t>«</a:t>
            </a:r>
            <a:r>
              <a:rPr lang="ru-RU" sz="2000" spc="-25" dirty="0"/>
              <a:t>Контроль и учёт внеурочных мероприятий</a:t>
            </a:r>
            <a:r>
              <a:rPr sz="2200" spc="-10" dirty="0"/>
              <a:t>»</a:t>
            </a:r>
            <a:endParaRPr sz="22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97458"/>
              </p:ext>
            </p:extLst>
          </p:nvPr>
        </p:nvGraphicFramePr>
        <p:xfrm>
          <a:off x="153987" y="1828800"/>
          <a:ext cx="8774430" cy="44957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0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295">
                <a:tc>
                  <a:txBody>
                    <a:bodyPr/>
                    <a:lstStyle/>
                    <a:p>
                      <a:pPr marL="846455">
                        <a:lnSpc>
                          <a:spcPts val="1639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Проблема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8428"/>
                    </a:solidFill>
                  </a:tcPr>
                </a:tc>
                <a:tc>
                  <a:txBody>
                    <a:bodyPr/>
                    <a:lstStyle/>
                    <a:p>
                      <a:pPr marL="878205">
                        <a:lnSpc>
                          <a:spcPts val="1639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Описание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проблемы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842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39"/>
                        </a:lnSpc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Решение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84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9355">
                <a:tc>
                  <a:txBody>
                    <a:bodyPr/>
                    <a:lstStyle/>
                    <a:p>
                      <a:pPr marL="207645" marR="200660" indent="-1270" algn="ctr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lang="ru-RU" sz="1300" dirty="0">
                          <a:latin typeface="Microsoft Sans Serif"/>
                          <a:cs typeface="Microsoft Sans Serif"/>
                        </a:rPr>
                        <a:t>Не удобное взаимодействие вне корпуса школы</a:t>
                      </a:r>
                    </a:p>
                  </a:txBody>
                  <a:tcPr marL="0" marR="0" marT="147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CE8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4445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lang="ru-RU" sz="1300" dirty="0">
                          <a:latin typeface="Microsoft Sans Serif"/>
                          <a:cs typeface="Microsoft Sans Serif"/>
                        </a:rPr>
                        <a:t>Трудно</a:t>
                      </a:r>
                      <a:r>
                        <a:rPr lang="ru-RU" sz="1300" baseline="0" dirty="0">
                          <a:latin typeface="Microsoft Sans Serif"/>
                          <a:cs typeface="Microsoft Sans Serif"/>
                        </a:rPr>
                        <a:t> контролировать процесс протекания внеурочного мероприятия</a:t>
                      </a:r>
                      <a:endParaRPr sz="13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8895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CE8"/>
                    </a:solidFill>
                  </a:tcPr>
                </a:tc>
                <a:tc>
                  <a:txBody>
                    <a:bodyPr/>
                    <a:lstStyle/>
                    <a:p>
                      <a:pPr marL="687070" marR="37465" indent="-638810" algn="ctr">
                        <a:lnSpc>
                          <a:spcPct val="100000"/>
                        </a:lnSpc>
                      </a:pPr>
                      <a:r>
                        <a:rPr lang="ru-RU" sz="1300" spc="-10" dirty="0">
                          <a:latin typeface="Microsoft Sans Serif"/>
                          <a:cs typeface="Microsoft Sans Serif"/>
                        </a:rPr>
                        <a:t>Реализовать приложение, которое будет </a:t>
                      </a:r>
                      <a:endParaRPr sz="13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0434">
                <a:tc>
                  <a:txBody>
                    <a:bodyPr/>
                    <a:lstStyle/>
                    <a:p>
                      <a:pPr marL="463550" marR="189865" indent="-268605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lang="ru-RU" sz="1300" i="1" spc="-10" dirty="0">
                          <a:latin typeface="Arial"/>
                          <a:cs typeface="Arial"/>
                        </a:rPr>
                        <a:t>Многообразие систем для проверки статуса мероприятия</a:t>
                      </a:r>
                    </a:p>
                  </a:txBody>
                  <a:tcPr marL="0" marR="0" marT="158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 marR="7620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300" i="1" dirty="0">
                          <a:latin typeface="Arial"/>
                          <a:cs typeface="Arial"/>
                        </a:rPr>
                        <a:t>Менеджер</a:t>
                      </a:r>
                      <a:r>
                        <a:rPr sz="130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i="1" dirty="0">
                          <a:latin typeface="Arial"/>
                          <a:cs typeface="Arial"/>
                        </a:rPr>
                        <a:t>вынужден</a:t>
                      </a:r>
                      <a:r>
                        <a:rPr sz="13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i="1" dirty="0">
                          <a:latin typeface="Arial"/>
                          <a:cs typeface="Arial"/>
                        </a:rPr>
                        <a:t>лично</a:t>
                      </a:r>
                      <a:r>
                        <a:rPr sz="1300" i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i="1" dirty="0">
                          <a:latin typeface="Arial"/>
                          <a:cs typeface="Arial"/>
                        </a:rPr>
                        <a:t>относить</a:t>
                      </a:r>
                      <a:r>
                        <a:rPr sz="13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i="1" spc="-10" dirty="0">
                          <a:latin typeface="Arial"/>
                          <a:cs typeface="Arial"/>
                        </a:rPr>
                        <a:t>заказ </a:t>
                      </a:r>
                      <a:r>
                        <a:rPr sz="1300" i="1" dirty="0">
                          <a:latin typeface="Arial"/>
                          <a:cs typeface="Arial"/>
                        </a:rPr>
                        <a:t>на</a:t>
                      </a:r>
                      <a:r>
                        <a:rPr sz="13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i="1" dirty="0">
                          <a:latin typeface="Arial"/>
                          <a:cs typeface="Arial"/>
                        </a:rPr>
                        <a:t>закупку</a:t>
                      </a:r>
                      <a:r>
                        <a:rPr sz="13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i="1" spc="-10" dirty="0">
                          <a:latin typeface="Arial"/>
                          <a:cs typeface="Arial"/>
                        </a:rPr>
                        <a:t>генеральному директору</a:t>
                      </a:r>
                      <a:r>
                        <a:rPr sz="1300" i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i="1" spc="-25" dirty="0">
                          <a:latin typeface="Arial"/>
                          <a:cs typeface="Arial"/>
                        </a:rPr>
                        <a:t>для </a:t>
                      </a:r>
                      <a:r>
                        <a:rPr sz="1300" i="1" spc="-10" dirty="0">
                          <a:latin typeface="Arial"/>
                          <a:cs typeface="Arial"/>
                        </a:rPr>
                        <a:t>согласования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 marR="190500" indent="-6350" algn="ctr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sz="1300" i="1" spc="-10" dirty="0" err="1">
                          <a:latin typeface="Arial"/>
                          <a:cs typeface="Arial"/>
                        </a:rPr>
                        <a:t>Реализовать</a:t>
                      </a:r>
                      <a:r>
                        <a:rPr sz="130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ru-RU" sz="1300" i="1" dirty="0">
                          <a:latin typeface="Arial"/>
                          <a:cs typeface="Arial"/>
                        </a:rPr>
                        <a:t>единое приложение</a:t>
                      </a:r>
                      <a:endParaRPr sz="1300" dirty="0">
                        <a:latin typeface="Arial"/>
                        <a:cs typeface="Arial"/>
                      </a:endParaRPr>
                    </a:p>
                  </a:txBody>
                  <a:tcPr marL="0" marR="0" marT="15875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4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  <a:p>
                      <a:pPr marL="793115" marR="515620" indent="-271780">
                        <a:lnSpc>
                          <a:spcPct val="100000"/>
                        </a:lnSpc>
                      </a:pPr>
                      <a:r>
                        <a:rPr lang="ru-RU" sz="1300" dirty="0">
                          <a:latin typeface="Microsoft Sans Serif"/>
                          <a:cs typeface="Microsoft Sans Serif"/>
                        </a:rPr>
                        <a:t>Нет сводки мероприятий</a:t>
                      </a: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CE8"/>
                    </a:solidFill>
                  </a:tcPr>
                </a:tc>
                <a:tc>
                  <a:txBody>
                    <a:bodyPr/>
                    <a:lstStyle/>
                    <a:p>
                      <a:pPr marL="203200" marR="195580" indent="-635" algn="ctr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Менеджер</a:t>
                      </a:r>
                      <a:r>
                        <a:rPr sz="13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вынужден</a:t>
                      </a:r>
                      <a:r>
                        <a:rPr sz="13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выполнять</a:t>
                      </a:r>
                      <a:r>
                        <a:rPr sz="1300" spc="-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20" dirty="0">
                          <a:latin typeface="Microsoft Sans Serif"/>
                          <a:cs typeface="Microsoft Sans Serif"/>
                        </a:rPr>
                        <a:t>поиск 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поставщиков</a:t>
                      </a:r>
                      <a:r>
                        <a:rPr sz="13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в</a:t>
                      </a:r>
                      <a:r>
                        <a:rPr sz="13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интернете</a:t>
                      </a:r>
                      <a:r>
                        <a:rPr sz="13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и</a:t>
                      </a:r>
                      <a:r>
                        <a:rPr sz="1300" spc="-3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формировать список</a:t>
                      </a:r>
                      <a:r>
                        <a:rPr sz="13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25" dirty="0">
                          <a:latin typeface="Microsoft Sans Serif"/>
                          <a:cs typeface="Microsoft Sans Serif"/>
                        </a:rPr>
                        <a:t>возможных 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поставщиков</a:t>
                      </a:r>
                      <a:r>
                        <a:rPr sz="13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в</a:t>
                      </a:r>
                      <a:r>
                        <a:rPr sz="13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20" dirty="0">
                          <a:latin typeface="Microsoft Sans Serif"/>
                          <a:cs typeface="Microsoft Sans Serif"/>
                        </a:rPr>
                        <a:t>виде 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таблицы в</a:t>
                      </a:r>
                      <a:r>
                        <a:rPr sz="13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формате</a:t>
                      </a:r>
                      <a:r>
                        <a:rPr sz="13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dirty="0">
                          <a:latin typeface="Microsoft Sans Serif"/>
                          <a:cs typeface="Microsoft Sans Serif"/>
                        </a:rPr>
                        <a:t>MS</a:t>
                      </a:r>
                      <a:r>
                        <a:rPr sz="13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300" spc="-10" dirty="0">
                          <a:latin typeface="Microsoft Sans Serif"/>
                          <a:cs typeface="Microsoft Sans Serif"/>
                        </a:rPr>
                        <a:t>Excel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920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CE8"/>
                    </a:solidFill>
                  </a:tcPr>
                </a:tc>
                <a:tc>
                  <a:txBody>
                    <a:bodyPr/>
                    <a:lstStyle/>
                    <a:p>
                      <a:pPr marL="534670" marR="92710" indent="-433070" algn="ctr">
                        <a:lnSpc>
                          <a:spcPct val="100000"/>
                        </a:lnSpc>
                      </a:pPr>
                      <a:r>
                        <a:rPr lang="ru-RU" sz="1300" dirty="0">
                          <a:latin typeface="Microsoft Sans Serif"/>
                          <a:cs typeface="Microsoft Sans Serif"/>
                        </a:rPr>
                        <a:t>Сохранять</a:t>
                      </a:r>
                      <a:r>
                        <a:rPr lang="ru-RU" sz="1300" baseline="0" dirty="0">
                          <a:latin typeface="Microsoft Sans Serif"/>
                          <a:cs typeface="Microsoft Sans Serif"/>
                        </a:rPr>
                        <a:t> мероприятия в список</a:t>
                      </a:r>
                      <a:endParaRPr sz="13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033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91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95"/>
              </a:spcBef>
            </a:pPr>
            <a:r>
              <a:rPr sz="2200" dirty="0"/>
              <a:t>10</a:t>
            </a:r>
            <a:r>
              <a:rPr lang="ru-RU" sz="2200" dirty="0"/>
              <a:t>.1</a:t>
            </a:r>
            <a:r>
              <a:rPr sz="2200" dirty="0"/>
              <a:t>.</a:t>
            </a:r>
            <a:r>
              <a:rPr sz="2200" spc="-65" dirty="0"/>
              <a:t> </a:t>
            </a:r>
            <a:r>
              <a:rPr sz="2200" spc="-10" dirty="0"/>
              <a:t>Постановка</a:t>
            </a:r>
            <a:r>
              <a:rPr sz="2200" spc="-40" dirty="0"/>
              <a:t> </a:t>
            </a:r>
            <a:r>
              <a:rPr sz="2200" spc="-20" dirty="0"/>
              <a:t>задачи</a:t>
            </a:r>
            <a:r>
              <a:rPr sz="2200" spc="-50" dirty="0"/>
              <a:t> </a:t>
            </a:r>
            <a:r>
              <a:rPr sz="2200" dirty="0"/>
              <a:t>на</a:t>
            </a:r>
            <a:r>
              <a:rPr sz="2200" spc="-60" dirty="0"/>
              <a:t> </a:t>
            </a:r>
            <a:r>
              <a:rPr sz="2200" spc="-25" dirty="0"/>
              <a:t>разработку</a:t>
            </a:r>
            <a:r>
              <a:rPr sz="2200" spc="-50" dirty="0"/>
              <a:t> </a:t>
            </a:r>
            <a:r>
              <a:rPr sz="2200" spc="-10" dirty="0"/>
              <a:t>проекта</a:t>
            </a:r>
            <a:endParaRPr sz="2200" dirty="0"/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z="2200" spc="-25" dirty="0"/>
              <a:t>архитектурного</a:t>
            </a:r>
            <a:r>
              <a:rPr sz="2200" spc="-30" dirty="0"/>
              <a:t> </a:t>
            </a:r>
            <a:r>
              <a:rPr sz="2200" spc="-10" dirty="0"/>
              <a:t>решения</a:t>
            </a:r>
            <a:endParaRPr sz="2200" dirty="0"/>
          </a:p>
        </p:txBody>
      </p:sp>
      <p:sp>
        <p:nvSpPr>
          <p:cNvPr id="3" name="object 3"/>
          <p:cNvSpPr txBox="1"/>
          <p:nvPr/>
        </p:nvSpPr>
        <p:spPr>
          <a:xfrm>
            <a:off x="2897327" y="2469328"/>
            <a:ext cx="3491332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Функциональные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требования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к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lang="ru-RU" sz="1400" b="1" spc="-20" dirty="0">
                <a:latin typeface="Arial"/>
                <a:cs typeface="Arial"/>
              </a:rPr>
              <a:t>ИС</a:t>
            </a:r>
            <a:r>
              <a:rPr sz="1400" b="1" spc="-20" dirty="0">
                <a:latin typeface="Arial"/>
                <a:cs typeface="Arial"/>
              </a:rPr>
              <a:t>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9690" y="4513213"/>
            <a:ext cx="64681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09110" algn="l"/>
              </a:tabLst>
            </a:pPr>
            <a:r>
              <a:rPr sz="1400" b="1" spc="-10" dirty="0">
                <a:latin typeface="Arial"/>
                <a:cs typeface="Arial"/>
              </a:rPr>
              <a:t>Входная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информация:</a:t>
            </a:r>
            <a:r>
              <a:rPr sz="1400" b="1" dirty="0">
                <a:latin typeface="Arial"/>
                <a:cs typeface="Arial"/>
              </a:rPr>
              <a:t>	</a:t>
            </a:r>
            <a:r>
              <a:rPr sz="1400" b="1" spc="-10" dirty="0">
                <a:latin typeface="Arial"/>
                <a:cs typeface="Arial"/>
              </a:rPr>
              <a:t>Выходная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информация: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4250" y="1544193"/>
            <a:ext cx="21678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"/>
                <a:cs typeface="Arial"/>
              </a:rPr>
              <a:t>Предлагаемое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решение: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6626" y="1844801"/>
            <a:ext cx="8225155" cy="353302"/>
          </a:xfrm>
          <a:prstGeom prst="rect">
            <a:avLst/>
          </a:prstGeom>
          <a:solidFill>
            <a:srgbClr val="465258"/>
          </a:solidFill>
          <a:ln w="22225">
            <a:solidFill>
              <a:srgbClr val="171E20"/>
            </a:solidFill>
          </a:ln>
        </p:spPr>
        <p:txBody>
          <a:bodyPr vert="horz" wrap="square" lIns="0" tIns="106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35"/>
              </a:spcBef>
            </a:pPr>
            <a:r>
              <a:rPr lang="ru-RU"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Информационная система, веб-приложение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6626" y="4953234"/>
            <a:ext cx="3869690" cy="668773"/>
          </a:xfrm>
          <a:prstGeom prst="rect">
            <a:avLst/>
          </a:prstGeom>
          <a:solidFill>
            <a:srgbClr val="465258"/>
          </a:solidFill>
          <a:ln w="22225">
            <a:solidFill>
              <a:srgbClr val="171E2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427355">
              <a:lnSpc>
                <a:spcPct val="100000"/>
              </a:lnSpc>
            </a:pPr>
            <a:r>
              <a:rPr lang="ru-RU"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Приказ по проведению мероприятия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42993" y="4927834"/>
            <a:ext cx="4087495" cy="669414"/>
          </a:xfrm>
          <a:prstGeom prst="rect">
            <a:avLst/>
          </a:prstGeom>
          <a:solidFill>
            <a:srgbClr val="465258"/>
          </a:solidFill>
          <a:ln w="22225">
            <a:solidFill>
              <a:srgbClr val="171E20"/>
            </a:solidFill>
          </a:ln>
        </p:spPr>
        <p:txBody>
          <a:bodyPr vert="horz" wrap="square" lIns="0" tIns="175260" rIns="0" bIns="0" rtlCol="0">
            <a:spAutoFit/>
          </a:bodyPr>
          <a:lstStyle/>
          <a:p>
            <a:pPr marL="464184">
              <a:lnSpc>
                <a:spcPct val="100000"/>
              </a:lnSpc>
            </a:pPr>
            <a:r>
              <a:rPr lang="ru-RU"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Информация о проведённом мероприятии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874" y="2771637"/>
            <a:ext cx="8103743" cy="1407437"/>
          </a:xfrm>
          <a:prstGeom prst="rect">
            <a:avLst/>
          </a:prstGeom>
          <a:solidFill>
            <a:srgbClr val="465258"/>
          </a:solidFill>
          <a:ln w="22225">
            <a:solidFill>
              <a:srgbClr val="171E20"/>
            </a:solidFill>
          </a:ln>
        </p:spPr>
        <p:txBody>
          <a:bodyPr vert="horz" wrap="square" lIns="0" tIns="174625" rIns="0" bIns="0" rtlCol="0">
            <a:spAutoFit/>
          </a:bodyPr>
          <a:lstStyle/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Регистрация мероприятий</a:t>
            </a: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Управление участниками</a:t>
            </a: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Генерация отчета по мероприятию</a:t>
            </a: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Резервное копирование и восстановление данных</a:t>
            </a:r>
          </a:p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rgbClr val="FFFFFF"/>
                </a:solidFill>
                <a:latin typeface="Microsoft Sans Serif"/>
                <a:cs typeface="Microsoft Sans Serif"/>
              </a:rPr>
              <a:t>Конфиденциальность и безопасность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940" y="674623"/>
            <a:ext cx="8010525" cy="369332"/>
          </a:xfrm>
        </p:spPr>
        <p:txBody>
          <a:bodyPr/>
          <a:lstStyle/>
          <a:p>
            <a:r>
              <a:rPr lang="en-US" dirty="0"/>
              <a:t>10.2. </a:t>
            </a:r>
            <a:r>
              <a:rPr lang="ru-RU" dirty="0"/>
              <a:t>Диаграмма бизнес-модели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7964" y="1600200"/>
            <a:ext cx="8626475" cy="467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62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5318" y="52070"/>
            <a:ext cx="8010525" cy="369332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10.</a:t>
            </a:r>
            <a:r>
              <a:rPr lang="en-US" dirty="0">
                <a:solidFill>
                  <a:schemeClr val="tx1"/>
                </a:solidFill>
              </a:rPr>
              <a:t>3</a:t>
            </a:r>
            <a:r>
              <a:rPr lang="ru-RU" dirty="0">
                <a:solidFill>
                  <a:schemeClr val="tx1"/>
                </a:solidFill>
              </a:rPr>
              <a:t>. Таблица </a:t>
            </a:r>
            <a:r>
              <a:rPr lang="en-US" dirty="0">
                <a:solidFill>
                  <a:schemeClr val="tx1"/>
                </a:solidFill>
              </a:rPr>
              <a:t>RACI </a:t>
            </a:r>
            <a:r>
              <a:rPr lang="ru-RU" dirty="0">
                <a:solidFill>
                  <a:schemeClr val="tx1"/>
                </a:solidFill>
              </a:rPr>
              <a:t>для проекта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430959"/>
              </p:ext>
            </p:extLst>
          </p:nvPr>
        </p:nvGraphicFramePr>
        <p:xfrm>
          <a:off x="-2" y="424450"/>
          <a:ext cx="9144002" cy="603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9694417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5080532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58246077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588373020"/>
                    </a:ext>
                  </a:extLst>
                </a:gridCol>
                <a:gridCol w="1155799">
                  <a:extLst>
                    <a:ext uri="{9D8B030D-6E8A-4147-A177-3AD203B41FA5}">
                      <a16:colId xmlns:a16="http://schemas.microsoft.com/office/drawing/2014/main" val="913435110"/>
                    </a:ext>
                  </a:extLst>
                </a:gridCol>
                <a:gridCol w="1054002">
                  <a:extLst>
                    <a:ext uri="{9D8B030D-6E8A-4147-A177-3AD203B41FA5}">
                      <a16:colId xmlns:a16="http://schemas.microsoft.com/office/drawing/2014/main" val="1297400014"/>
                    </a:ext>
                  </a:extLst>
                </a:gridCol>
              </a:tblGrid>
              <a:tr h="1089644">
                <a:tc>
                  <a:txBody>
                    <a:bodyPr/>
                    <a:lstStyle/>
                    <a:p>
                      <a:r>
                        <a:rPr lang="ru-RU" dirty="0"/>
                        <a:t>Процессы</a:t>
                      </a:r>
                      <a:r>
                        <a:rPr lang="en-US" dirty="0"/>
                        <a:t>/</a:t>
                      </a:r>
                      <a:r>
                        <a:rPr lang="ru-RU" dirty="0"/>
                        <a:t> Задачи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Руководитель школы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ИТ-специалист / разработчик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Учителя / организаторы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Ученики / родители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Администрация / заказчики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690309"/>
                  </a:ext>
                </a:extLst>
              </a:tr>
              <a:tr h="617204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требований к системе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R, 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338342"/>
                  </a:ext>
                </a:extLst>
              </a:tr>
              <a:tr h="586724">
                <a:tc>
                  <a:txBody>
                    <a:bodyPr/>
                    <a:lstStyle/>
                    <a:p>
                      <a:r>
                        <a:rPr lang="ru-RU" dirty="0"/>
                        <a:t>Разработка архитектуры решения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R, 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513850"/>
                  </a:ext>
                </a:extLst>
              </a:tr>
              <a:tr h="556244">
                <a:tc>
                  <a:txBody>
                    <a:bodyPr/>
                    <a:lstStyle/>
                    <a:p>
                      <a:r>
                        <a:rPr lang="ru-RU" dirty="0"/>
                        <a:t>Выбор программных средств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R, 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33373"/>
                  </a:ext>
                </a:extLst>
              </a:tr>
              <a:tr h="297164">
                <a:tc>
                  <a:txBody>
                    <a:bodyPr/>
                    <a:lstStyle/>
                    <a:p>
                      <a:r>
                        <a:rPr lang="ru-RU" dirty="0"/>
                        <a:t>Реализация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R, 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12322"/>
                  </a:ext>
                </a:extLst>
              </a:tr>
              <a:tr h="541004">
                <a:tc>
                  <a:txBody>
                    <a:bodyPr/>
                    <a:lstStyle/>
                    <a:p>
                      <a:r>
                        <a:rPr lang="ru-RU" dirty="0"/>
                        <a:t>Внедрение системы в школу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293628"/>
                  </a:ext>
                </a:extLst>
              </a:tr>
              <a:tr h="358124">
                <a:tc>
                  <a:txBody>
                    <a:bodyPr/>
                    <a:lstStyle/>
                    <a:p>
                      <a:r>
                        <a:rPr lang="ru-RU" dirty="0"/>
                        <a:t>Обучение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522617"/>
                  </a:ext>
                </a:extLst>
              </a:tr>
              <a:tr h="601964">
                <a:tc>
                  <a:txBody>
                    <a:bodyPr/>
                    <a:lstStyle/>
                    <a:p>
                      <a:r>
                        <a:rPr lang="ru-RU" dirty="0"/>
                        <a:t>Эксплуатация и поддержка системы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90026"/>
                  </a:ext>
                </a:extLst>
              </a:tr>
              <a:tr h="495388">
                <a:tc>
                  <a:txBody>
                    <a:bodyPr/>
                    <a:lstStyle/>
                    <a:p>
                      <a:r>
                        <a:rPr lang="ru-RU" dirty="0"/>
                        <a:t>Оценка эффективности и обратная связь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102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68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lang="ru-RU" dirty="0"/>
              <a:t>1</a:t>
            </a:r>
            <a:r>
              <a:rPr dirty="0"/>
              <a:t>.</a:t>
            </a:r>
            <a:r>
              <a:rPr spc="-65" dirty="0"/>
              <a:t> </a:t>
            </a:r>
            <a:r>
              <a:rPr spc="-10" dirty="0"/>
              <a:t>Архитектура</a:t>
            </a:r>
            <a:r>
              <a:rPr spc="-55" dirty="0"/>
              <a:t> </a:t>
            </a:r>
            <a:r>
              <a:rPr spc="-10" dirty="0"/>
              <a:t>приложений</a:t>
            </a:r>
            <a:r>
              <a:rPr spc="-80" dirty="0"/>
              <a:t> </a:t>
            </a:r>
            <a:r>
              <a:rPr spc="-10" dirty="0"/>
              <a:t>функциональной</a:t>
            </a:r>
            <a:r>
              <a:rPr spc="-70" dirty="0"/>
              <a:t> </a:t>
            </a:r>
            <a:r>
              <a:rPr spc="-10" dirty="0"/>
              <a:t>области</a:t>
            </a:r>
          </a:p>
          <a:p>
            <a:pPr marL="12700">
              <a:lnSpc>
                <a:spcPct val="100000"/>
              </a:lnSpc>
            </a:pPr>
            <a:r>
              <a:rPr spc="-20" dirty="0"/>
              <a:t>«</a:t>
            </a:r>
            <a:r>
              <a:rPr lang="ru-RU" spc="-25" dirty="0"/>
              <a:t>Контроль и учёт внеурочных мероприятий</a:t>
            </a:r>
            <a:r>
              <a:rPr spc="-20" dirty="0"/>
              <a:t>»,</a:t>
            </a:r>
            <a:r>
              <a:rPr spc="-5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25" dirty="0"/>
              <a:t>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962" y="1735073"/>
            <a:ext cx="8229600" cy="4329390"/>
          </a:xfrm>
          <a:prstGeom prst="rect">
            <a:avLst/>
          </a:prstGeom>
          <a:solidFill>
            <a:srgbClr val="465258"/>
          </a:solidFill>
          <a:ln w="22225">
            <a:solidFill>
              <a:srgbClr val="171E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ru-RU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lang="ru-RU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lang="ru-RU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lang="ru-RU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lang="ru-RU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2" y="2106190"/>
            <a:ext cx="8077200" cy="35871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35940" y="658190"/>
            <a:ext cx="815162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lang="ru-RU" dirty="0"/>
              <a:t>2</a:t>
            </a:r>
            <a:r>
              <a:rPr dirty="0"/>
              <a:t>.</a:t>
            </a:r>
            <a:r>
              <a:rPr spc="-75" dirty="0"/>
              <a:t> </a:t>
            </a:r>
            <a:r>
              <a:rPr spc="-10" dirty="0"/>
              <a:t>Межслоевая</a:t>
            </a:r>
            <a:r>
              <a:rPr spc="-60" dirty="0"/>
              <a:t> </a:t>
            </a:r>
            <a:r>
              <a:rPr spc="-20" dirty="0"/>
              <a:t>модель</a:t>
            </a:r>
            <a:r>
              <a:rPr spc="-65" dirty="0"/>
              <a:t> </a:t>
            </a:r>
            <a:r>
              <a:rPr spc="-20" dirty="0" err="1"/>
              <a:t>архитектуры</a:t>
            </a:r>
            <a:r>
              <a:rPr spc="-65" dirty="0"/>
              <a:t> </a:t>
            </a:r>
            <a:r>
              <a:rPr lang="ru-RU" spc="-10" dirty="0"/>
              <a:t>ФО </a:t>
            </a:r>
            <a:r>
              <a:rPr spc="-20" dirty="0"/>
              <a:t>«</a:t>
            </a:r>
            <a:r>
              <a:rPr lang="ru-RU" spc="-25" dirty="0"/>
              <a:t>Контроль и учёт внеурочных мероприятий</a:t>
            </a:r>
            <a:r>
              <a:rPr spc="-20" dirty="0"/>
              <a:t>»,</a:t>
            </a:r>
            <a:r>
              <a:rPr spc="-7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spc="-25" dirty="0"/>
              <a:t>BE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28800"/>
            <a:ext cx="6905498" cy="466911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lang="ru-RU" dirty="0"/>
              <a:t>3</a:t>
            </a:r>
            <a:r>
              <a:rPr dirty="0"/>
              <a:t>.</a:t>
            </a:r>
            <a:r>
              <a:rPr spc="-60" dirty="0"/>
              <a:t> </a:t>
            </a:r>
            <a:r>
              <a:rPr spc="-20" dirty="0"/>
              <a:t>Программная</a:t>
            </a:r>
            <a:r>
              <a:rPr spc="-50" dirty="0"/>
              <a:t> </a:t>
            </a:r>
            <a:r>
              <a:rPr spc="-10" dirty="0"/>
              <a:t>архитектура</a:t>
            </a:r>
            <a:r>
              <a:rPr spc="-50" dirty="0"/>
              <a:t> </a:t>
            </a:r>
            <a:r>
              <a:rPr spc="-10" dirty="0"/>
              <a:t>решения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64" y="1816670"/>
            <a:ext cx="5881396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8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lang="ru-RU" dirty="0"/>
              <a:t>4</a:t>
            </a:r>
            <a:r>
              <a:rPr dirty="0"/>
              <a:t>.</a:t>
            </a:r>
            <a:r>
              <a:rPr spc="-85" dirty="0"/>
              <a:t> </a:t>
            </a:r>
            <a:r>
              <a:rPr spc="-10" dirty="0"/>
              <a:t>Информационная</a:t>
            </a:r>
            <a:r>
              <a:rPr spc="-75" dirty="0"/>
              <a:t> </a:t>
            </a:r>
            <a:r>
              <a:rPr spc="-10" dirty="0"/>
              <a:t>архитектура</a:t>
            </a:r>
            <a:r>
              <a:rPr spc="-75" dirty="0"/>
              <a:t> </a:t>
            </a:r>
            <a:r>
              <a:rPr spc="-10" dirty="0"/>
              <a:t>решения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1981200"/>
            <a:ext cx="76962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024509"/>
            <a:ext cx="3070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</a:t>
            </a:r>
            <a:r>
              <a:rPr spc="-45" dirty="0"/>
              <a:t> </a:t>
            </a:r>
            <a:r>
              <a:rPr dirty="0"/>
              <a:t>Цель</a:t>
            </a:r>
            <a:r>
              <a:rPr spc="-50" dirty="0"/>
              <a:t> </a:t>
            </a:r>
            <a:r>
              <a:rPr dirty="0"/>
              <a:t>и</a:t>
            </a:r>
            <a:r>
              <a:rPr spc="-60" dirty="0"/>
              <a:t> </a:t>
            </a:r>
            <a:r>
              <a:rPr spc="-10" dirty="0" err="1"/>
              <a:t>задачи</a:t>
            </a:r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207581" y="1676717"/>
            <a:ext cx="8730615" cy="1421765"/>
            <a:chOff x="207581" y="1676717"/>
            <a:chExt cx="8730615" cy="1421765"/>
          </a:xfrm>
        </p:grpSpPr>
        <p:sp>
          <p:nvSpPr>
            <p:cNvPr id="4" name="object 4"/>
            <p:cNvSpPr/>
            <p:nvPr/>
          </p:nvSpPr>
          <p:spPr>
            <a:xfrm>
              <a:off x="218693" y="1687829"/>
              <a:ext cx="8708390" cy="1399540"/>
            </a:xfrm>
            <a:custGeom>
              <a:avLst/>
              <a:gdLst/>
              <a:ahLst/>
              <a:cxnLst/>
              <a:rect l="l" t="t" r="r" b="b"/>
              <a:pathLst>
                <a:path w="8708390" h="1399539">
                  <a:moveTo>
                    <a:pt x="8474964" y="0"/>
                  </a:moveTo>
                  <a:lnTo>
                    <a:pt x="233184" y="0"/>
                  </a:lnTo>
                  <a:lnTo>
                    <a:pt x="186188" y="4737"/>
                  </a:lnTo>
                  <a:lnTo>
                    <a:pt x="142416" y="18323"/>
                  </a:lnTo>
                  <a:lnTo>
                    <a:pt x="102806" y="39821"/>
                  </a:lnTo>
                  <a:lnTo>
                    <a:pt x="68295" y="68294"/>
                  </a:lnTo>
                  <a:lnTo>
                    <a:pt x="39822" y="102803"/>
                  </a:lnTo>
                  <a:lnTo>
                    <a:pt x="18323" y="142410"/>
                  </a:lnTo>
                  <a:lnTo>
                    <a:pt x="4737" y="186179"/>
                  </a:lnTo>
                  <a:lnTo>
                    <a:pt x="0" y="233172"/>
                  </a:lnTo>
                  <a:lnTo>
                    <a:pt x="0" y="1165860"/>
                  </a:lnTo>
                  <a:lnTo>
                    <a:pt x="4737" y="1212852"/>
                  </a:lnTo>
                  <a:lnTo>
                    <a:pt x="18323" y="1256621"/>
                  </a:lnTo>
                  <a:lnTo>
                    <a:pt x="39822" y="1296228"/>
                  </a:lnTo>
                  <a:lnTo>
                    <a:pt x="68295" y="1330737"/>
                  </a:lnTo>
                  <a:lnTo>
                    <a:pt x="102806" y="1359210"/>
                  </a:lnTo>
                  <a:lnTo>
                    <a:pt x="142416" y="1380708"/>
                  </a:lnTo>
                  <a:lnTo>
                    <a:pt x="186188" y="1394294"/>
                  </a:lnTo>
                  <a:lnTo>
                    <a:pt x="233184" y="1399032"/>
                  </a:lnTo>
                  <a:lnTo>
                    <a:pt x="8474964" y="1399032"/>
                  </a:lnTo>
                  <a:lnTo>
                    <a:pt x="8521956" y="1394294"/>
                  </a:lnTo>
                  <a:lnTo>
                    <a:pt x="8565725" y="1380708"/>
                  </a:lnTo>
                  <a:lnTo>
                    <a:pt x="8605332" y="1359210"/>
                  </a:lnTo>
                  <a:lnTo>
                    <a:pt x="8639841" y="1330737"/>
                  </a:lnTo>
                  <a:lnTo>
                    <a:pt x="8668314" y="1296228"/>
                  </a:lnTo>
                  <a:lnTo>
                    <a:pt x="8689812" y="1256621"/>
                  </a:lnTo>
                  <a:lnTo>
                    <a:pt x="8703398" y="1212852"/>
                  </a:lnTo>
                  <a:lnTo>
                    <a:pt x="8708136" y="1165860"/>
                  </a:lnTo>
                  <a:lnTo>
                    <a:pt x="8708136" y="233172"/>
                  </a:lnTo>
                  <a:lnTo>
                    <a:pt x="8703398" y="186179"/>
                  </a:lnTo>
                  <a:lnTo>
                    <a:pt x="8689812" y="142410"/>
                  </a:lnTo>
                  <a:lnTo>
                    <a:pt x="8668314" y="102803"/>
                  </a:lnTo>
                  <a:lnTo>
                    <a:pt x="8639841" y="68294"/>
                  </a:lnTo>
                  <a:lnTo>
                    <a:pt x="8605332" y="39821"/>
                  </a:lnTo>
                  <a:lnTo>
                    <a:pt x="8565725" y="18323"/>
                  </a:lnTo>
                  <a:lnTo>
                    <a:pt x="8521956" y="4737"/>
                  </a:lnTo>
                  <a:lnTo>
                    <a:pt x="84749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8693" y="1687829"/>
              <a:ext cx="8708390" cy="1399540"/>
            </a:xfrm>
            <a:custGeom>
              <a:avLst/>
              <a:gdLst/>
              <a:ahLst/>
              <a:cxnLst/>
              <a:rect l="l" t="t" r="r" b="b"/>
              <a:pathLst>
                <a:path w="8708390" h="1399539">
                  <a:moveTo>
                    <a:pt x="0" y="233172"/>
                  </a:moveTo>
                  <a:lnTo>
                    <a:pt x="4737" y="186179"/>
                  </a:lnTo>
                  <a:lnTo>
                    <a:pt x="18323" y="142410"/>
                  </a:lnTo>
                  <a:lnTo>
                    <a:pt x="39822" y="102803"/>
                  </a:lnTo>
                  <a:lnTo>
                    <a:pt x="68295" y="68294"/>
                  </a:lnTo>
                  <a:lnTo>
                    <a:pt x="102806" y="39821"/>
                  </a:lnTo>
                  <a:lnTo>
                    <a:pt x="142416" y="18323"/>
                  </a:lnTo>
                  <a:lnTo>
                    <a:pt x="186188" y="4737"/>
                  </a:lnTo>
                  <a:lnTo>
                    <a:pt x="233184" y="0"/>
                  </a:lnTo>
                  <a:lnTo>
                    <a:pt x="8474964" y="0"/>
                  </a:lnTo>
                  <a:lnTo>
                    <a:pt x="8521956" y="4737"/>
                  </a:lnTo>
                  <a:lnTo>
                    <a:pt x="8565725" y="18323"/>
                  </a:lnTo>
                  <a:lnTo>
                    <a:pt x="8605332" y="39821"/>
                  </a:lnTo>
                  <a:lnTo>
                    <a:pt x="8639841" y="68294"/>
                  </a:lnTo>
                  <a:lnTo>
                    <a:pt x="8668314" y="102803"/>
                  </a:lnTo>
                  <a:lnTo>
                    <a:pt x="8689812" y="142410"/>
                  </a:lnTo>
                  <a:lnTo>
                    <a:pt x="8703398" y="186179"/>
                  </a:lnTo>
                  <a:lnTo>
                    <a:pt x="8708136" y="233172"/>
                  </a:lnTo>
                  <a:lnTo>
                    <a:pt x="8708136" y="1165860"/>
                  </a:lnTo>
                  <a:lnTo>
                    <a:pt x="8703398" y="1212852"/>
                  </a:lnTo>
                  <a:lnTo>
                    <a:pt x="8689812" y="1256621"/>
                  </a:lnTo>
                  <a:lnTo>
                    <a:pt x="8668314" y="1296228"/>
                  </a:lnTo>
                  <a:lnTo>
                    <a:pt x="8639841" y="1330737"/>
                  </a:lnTo>
                  <a:lnTo>
                    <a:pt x="8605332" y="1359210"/>
                  </a:lnTo>
                  <a:lnTo>
                    <a:pt x="8565725" y="1380708"/>
                  </a:lnTo>
                  <a:lnTo>
                    <a:pt x="8521956" y="1394294"/>
                  </a:lnTo>
                  <a:lnTo>
                    <a:pt x="8474964" y="1399032"/>
                  </a:lnTo>
                  <a:lnTo>
                    <a:pt x="233184" y="1399032"/>
                  </a:lnTo>
                  <a:lnTo>
                    <a:pt x="186188" y="1394294"/>
                  </a:lnTo>
                  <a:lnTo>
                    <a:pt x="142416" y="1380708"/>
                  </a:lnTo>
                  <a:lnTo>
                    <a:pt x="102806" y="1359210"/>
                  </a:lnTo>
                  <a:lnTo>
                    <a:pt x="68295" y="1330737"/>
                  </a:lnTo>
                  <a:lnTo>
                    <a:pt x="39822" y="1296228"/>
                  </a:lnTo>
                  <a:lnTo>
                    <a:pt x="18323" y="1256621"/>
                  </a:lnTo>
                  <a:lnTo>
                    <a:pt x="4737" y="1212852"/>
                  </a:lnTo>
                  <a:lnTo>
                    <a:pt x="0" y="1165860"/>
                  </a:lnTo>
                  <a:lnTo>
                    <a:pt x="0" y="233172"/>
                  </a:lnTo>
                  <a:close/>
                </a:path>
              </a:pathLst>
            </a:custGeom>
            <a:ln w="22225">
              <a:solidFill>
                <a:srgbClr val="EC84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0900" y="1673279"/>
            <a:ext cx="8243570" cy="1183016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25"/>
              </a:spcBef>
            </a:pPr>
            <a:r>
              <a:rPr sz="1800" b="1" dirty="0" err="1">
                <a:latin typeface="Arial"/>
                <a:cs typeface="Arial"/>
              </a:rPr>
              <a:t>Цель</a:t>
            </a:r>
            <a:r>
              <a:rPr sz="1800" b="1" spc="-20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910"/>
              </a:spcBef>
            </a:pPr>
            <a:r>
              <a:rPr lang="ru-RU" sz="1400" dirty="0">
                <a:latin typeface="Microsoft Sans Serif"/>
                <a:cs typeface="Microsoft Sans Serif"/>
              </a:rPr>
              <a:t>Разработка проекта для цифровой трансформации процесса учёта и контроля внеурочных мероприятий общеобразовательной организации в условиях применения новых цифровых технологий сбора, передачи, обработки выдачи информации.</a:t>
            </a:r>
            <a:endParaRPr sz="1400" dirty="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7581" y="3418649"/>
            <a:ext cx="8730615" cy="3103880"/>
            <a:chOff x="207581" y="3418649"/>
            <a:chExt cx="8730615" cy="3103880"/>
          </a:xfrm>
        </p:grpSpPr>
        <p:sp>
          <p:nvSpPr>
            <p:cNvPr id="8" name="object 8"/>
            <p:cNvSpPr/>
            <p:nvPr/>
          </p:nvSpPr>
          <p:spPr>
            <a:xfrm>
              <a:off x="218693" y="3429761"/>
              <a:ext cx="8708390" cy="3081655"/>
            </a:xfrm>
            <a:custGeom>
              <a:avLst/>
              <a:gdLst/>
              <a:ahLst/>
              <a:cxnLst/>
              <a:rect l="l" t="t" r="r" b="b"/>
              <a:pathLst>
                <a:path w="8708390" h="3081654">
                  <a:moveTo>
                    <a:pt x="8194548" y="0"/>
                  </a:moveTo>
                  <a:lnTo>
                    <a:pt x="513588" y="0"/>
                  </a:lnTo>
                  <a:lnTo>
                    <a:pt x="466841" y="2099"/>
                  </a:lnTo>
                  <a:lnTo>
                    <a:pt x="421271" y="8276"/>
                  </a:lnTo>
                  <a:lnTo>
                    <a:pt x="377057" y="18349"/>
                  </a:lnTo>
                  <a:lnTo>
                    <a:pt x="334382" y="32137"/>
                  </a:lnTo>
                  <a:lnTo>
                    <a:pt x="293427" y="49459"/>
                  </a:lnTo>
                  <a:lnTo>
                    <a:pt x="254372" y="70132"/>
                  </a:lnTo>
                  <a:lnTo>
                    <a:pt x="217400" y="93975"/>
                  </a:lnTo>
                  <a:lnTo>
                    <a:pt x="182691" y="120807"/>
                  </a:lnTo>
                  <a:lnTo>
                    <a:pt x="150428" y="150447"/>
                  </a:lnTo>
                  <a:lnTo>
                    <a:pt x="120791" y="182712"/>
                  </a:lnTo>
                  <a:lnTo>
                    <a:pt x="93961" y="217422"/>
                  </a:lnTo>
                  <a:lnTo>
                    <a:pt x="70120" y="254395"/>
                  </a:lnTo>
                  <a:lnTo>
                    <a:pt x="49450" y="293449"/>
                  </a:lnTo>
                  <a:lnTo>
                    <a:pt x="32131" y="334403"/>
                  </a:lnTo>
                  <a:lnTo>
                    <a:pt x="18346" y="377075"/>
                  </a:lnTo>
                  <a:lnTo>
                    <a:pt x="8274" y="421284"/>
                  </a:lnTo>
                  <a:lnTo>
                    <a:pt x="2098" y="466849"/>
                  </a:lnTo>
                  <a:lnTo>
                    <a:pt x="0" y="513588"/>
                  </a:lnTo>
                  <a:lnTo>
                    <a:pt x="0" y="2567927"/>
                  </a:lnTo>
                  <a:lnTo>
                    <a:pt x="2098" y="2614675"/>
                  </a:lnTo>
                  <a:lnTo>
                    <a:pt x="8274" y="2660247"/>
                  </a:lnTo>
                  <a:lnTo>
                    <a:pt x="18346" y="2704462"/>
                  </a:lnTo>
                  <a:lnTo>
                    <a:pt x="32131" y="2747139"/>
                  </a:lnTo>
                  <a:lnTo>
                    <a:pt x="49450" y="2788096"/>
                  </a:lnTo>
                  <a:lnTo>
                    <a:pt x="70120" y="2827151"/>
                  </a:lnTo>
                  <a:lnTo>
                    <a:pt x="93961" y="2864124"/>
                  </a:lnTo>
                  <a:lnTo>
                    <a:pt x="120791" y="2898833"/>
                  </a:lnTo>
                  <a:lnTo>
                    <a:pt x="150428" y="2931098"/>
                  </a:lnTo>
                  <a:lnTo>
                    <a:pt x="182691" y="2960735"/>
                  </a:lnTo>
                  <a:lnTo>
                    <a:pt x="217400" y="2987565"/>
                  </a:lnTo>
                  <a:lnTo>
                    <a:pt x="254372" y="3011406"/>
                  </a:lnTo>
                  <a:lnTo>
                    <a:pt x="293427" y="3032077"/>
                  </a:lnTo>
                  <a:lnTo>
                    <a:pt x="334382" y="3049395"/>
                  </a:lnTo>
                  <a:lnTo>
                    <a:pt x="377057" y="3063181"/>
                  </a:lnTo>
                  <a:lnTo>
                    <a:pt x="421271" y="3073253"/>
                  </a:lnTo>
                  <a:lnTo>
                    <a:pt x="466841" y="3079429"/>
                  </a:lnTo>
                  <a:lnTo>
                    <a:pt x="513588" y="3081528"/>
                  </a:lnTo>
                  <a:lnTo>
                    <a:pt x="8194548" y="3081528"/>
                  </a:lnTo>
                  <a:lnTo>
                    <a:pt x="8241286" y="3079429"/>
                  </a:lnTo>
                  <a:lnTo>
                    <a:pt x="8286851" y="3073253"/>
                  </a:lnTo>
                  <a:lnTo>
                    <a:pt x="8331060" y="3063181"/>
                  </a:lnTo>
                  <a:lnTo>
                    <a:pt x="8373732" y="3049395"/>
                  </a:lnTo>
                  <a:lnTo>
                    <a:pt x="8414686" y="3032077"/>
                  </a:lnTo>
                  <a:lnTo>
                    <a:pt x="8453740" y="3011406"/>
                  </a:lnTo>
                  <a:lnTo>
                    <a:pt x="8490713" y="2987565"/>
                  </a:lnTo>
                  <a:lnTo>
                    <a:pt x="8525423" y="2960735"/>
                  </a:lnTo>
                  <a:lnTo>
                    <a:pt x="8557688" y="2931098"/>
                  </a:lnTo>
                  <a:lnTo>
                    <a:pt x="8587328" y="2898833"/>
                  </a:lnTo>
                  <a:lnTo>
                    <a:pt x="8614160" y="2864124"/>
                  </a:lnTo>
                  <a:lnTo>
                    <a:pt x="8638003" y="2827151"/>
                  </a:lnTo>
                  <a:lnTo>
                    <a:pt x="8658676" y="2788096"/>
                  </a:lnTo>
                  <a:lnTo>
                    <a:pt x="8675998" y="2747139"/>
                  </a:lnTo>
                  <a:lnTo>
                    <a:pt x="8689786" y="2704462"/>
                  </a:lnTo>
                  <a:lnTo>
                    <a:pt x="8699859" y="2660247"/>
                  </a:lnTo>
                  <a:lnTo>
                    <a:pt x="8706036" y="2614675"/>
                  </a:lnTo>
                  <a:lnTo>
                    <a:pt x="8708136" y="2567927"/>
                  </a:lnTo>
                  <a:lnTo>
                    <a:pt x="8708136" y="513588"/>
                  </a:lnTo>
                  <a:lnTo>
                    <a:pt x="8706036" y="466849"/>
                  </a:lnTo>
                  <a:lnTo>
                    <a:pt x="8699859" y="421284"/>
                  </a:lnTo>
                  <a:lnTo>
                    <a:pt x="8689786" y="377075"/>
                  </a:lnTo>
                  <a:lnTo>
                    <a:pt x="8675998" y="334403"/>
                  </a:lnTo>
                  <a:lnTo>
                    <a:pt x="8658676" y="293449"/>
                  </a:lnTo>
                  <a:lnTo>
                    <a:pt x="8638003" y="254395"/>
                  </a:lnTo>
                  <a:lnTo>
                    <a:pt x="8614160" y="217422"/>
                  </a:lnTo>
                  <a:lnTo>
                    <a:pt x="8587328" y="182712"/>
                  </a:lnTo>
                  <a:lnTo>
                    <a:pt x="8557688" y="150447"/>
                  </a:lnTo>
                  <a:lnTo>
                    <a:pt x="8525423" y="120807"/>
                  </a:lnTo>
                  <a:lnTo>
                    <a:pt x="8490713" y="93975"/>
                  </a:lnTo>
                  <a:lnTo>
                    <a:pt x="8453740" y="70132"/>
                  </a:lnTo>
                  <a:lnTo>
                    <a:pt x="8414686" y="49459"/>
                  </a:lnTo>
                  <a:lnTo>
                    <a:pt x="8373732" y="32137"/>
                  </a:lnTo>
                  <a:lnTo>
                    <a:pt x="8331060" y="18349"/>
                  </a:lnTo>
                  <a:lnTo>
                    <a:pt x="8286851" y="8276"/>
                  </a:lnTo>
                  <a:lnTo>
                    <a:pt x="8241286" y="2099"/>
                  </a:lnTo>
                  <a:lnTo>
                    <a:pt x="81945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693" y="3429761"/>
              <a:ext cx="8708390" cy="3081655"/>
            </a:xfrm>
            <a:custGeom>
              <a:avLst/>
              <a:gdLst/>
              <a:ahLst/>
              <a:cxnLst/>
              <a:rect l="l" t="t" r="r" b="b"/>
              <a:pathLst>
                <a:path w="8708390" h="3081654">
                  <a:moveTo>
                    <a:pt x="0" y="513588"/>
                  </a:moveTo>
                  <a:lnTo>
                    <a:pt x="2098" y="466849"/>
                  </a:lnTo>
                  <a:lnTo>
                    <a:pt x="8274" y="421284"/>
                  </a:lnTo>
                  <a:lnTo>
                    <a:pt x="18346" y="377075"/>
                  </a:lnTo>
                  <a:lnTo>
                    <a:pt x="32131" y="334403"/>
                  </a:lnTo>
                  <a:lnTo>
                    <a:pt x="49450" y="293449"/>
                  </a:lnTo>
                  <a:lnTo>
                    <a:pt x="70120" y="254395"/>
                  </a:lnTo>
                  <a:lnTo>
                    <a:pt x="93961" y="217422"/>
                  </a:lnTo>
                  <a:lnTo>
                    <a:pt x="120791" y="182712"/>
                  </a:lnTo>
                  <a:lnTo>
                    <a:pt x="150428" y="150447"/>
                  </a:lnTo>
                  <a:lnTo>
                    <a:pt x="182691" y="120807"/>
                  </a:lnTo>
                  <a:lnTo>
                    <a:pt x="217400" y="93975"/>
                  </a:lnTo>
                  <a:lnTo>
                    <a:pt x="254372" y="70132"/>
                  </a:lnTo>
                  <a:lnTo>
                    <a:pt x="293427" y="49459"/>
                  </a:lnTo>
                  <a:lnTo>
                    <a:pt x="334382" y="32137"/>
                  </a:lnTo>
                  <a:lnTo>
                    <a:pt x="377057" y="18349"/>
                  </a:lnTo>
                  <a:lnTo>
                    <a:pt x="421271" y="8276"/>
                  </a:lnTo>
                  <a:lnTo>
                    <a:pt x="466841" y="2099"/>
                  </a:lnTo>
                  <a:lnTo>
                    <a:pt x="513588" y="0"/>
                  </a:lnTo>
                  <a:lnTo>
                    <a:pt x="8194548" y="0"/>
                  </a:lnTo>
                  <a:lnTo>
                    <a:pt x="8241286" y="2099"/>
                  </a:lnTo>
                  <a:lnTo>
                    <a:pt x="8286851" y="8276"/>
                  </a:lnTo>
                  <a:lnTo>
                    <a:pt x="8331060" y="18349"/>
                  </a:lnTo>
                  <a:lnTo>
                    <a:pt x="8373732" y="32137"/>
                  </a:lnTo>
                  <a:lnTo>
                    <a:pt x="8414686" y="49459"/>
                  </a:lnTo>
                  <a:lnTo>
                    <a:pt x="8453740" y="70132"/>
                  </a:lnTo>
                  <a:lnTo>
                    <a:pt x="8490713" y="93975"/>
                  </a:lnTo>
                  <a:lnTo>
                    <a:pt x="8525423" y="120807"/>
                  </a:lnTo>
                  <a:lnTo>
                    <a:pt x="8557688" y="150447"/>
                  </a:lnTo>
                  <a:lnTo>
                    <a:pt x="8587328" y="182712"/>
                  </a:lnTo>
                  <a:lnTo>
                    <a:pt x="8614160" y="217422"/>
                  </a:lnTo>
                  <a:lnTo>
                    <a:pt x="8638003" y="254395"/>
                  </a:lnTo>
                  <a:lnTo>
                    <a:pt x="8658676" y="293449"/>
                  </a:lnTo>
                  <a:lnTo>
                    <a:pt x="8675998" y="334403"/>
                  </a:lnTo>
                  <a:lnTo>
                    <a:pt x="8689786" y="377075"/>
                  </a:lnTo>
                  <a:lnTo>
                    <a:pt x="8699859" y="421284"/>
                  </a:lnTo>
                  <a:lnTo>
                    <a:pt x="8706036" y="466849"/>
                  </a:lnTo>
                  <a:lnTo>
                    <a:pt x="8708136" y="513588"/>
                  </a:lnTo>
                  <a:lnTo>
                    <a:pt x="8708136" y="2567927"/>
                  </a:lnTo>
                  <a:lnTo>
                    <a:pt x="8706036" y="2614675"/>
                  </a:lnTo>
                  <a:lnTo>
                    <a:pt x="8699859" y="2660247"/>
                  </a:lnTo>
                  <a:lnTo>
                    <a:pt x="8689786" y="2704462"/>
                  </a:lnTo>
                  <a:lnTo>
                    <a:pt x="8675998" y="2747139"/>
                  </a:lnTo>
                  <a:lnTo>
                    <a:pt x="8658676" y="2788096"/>
                  </a:lnTo>
                  <a:lnTo>
                    <a:pt x="8638003" y="2827151"/>
                  </a:lnTo>
                  <a:lnTo>
                    <a:pt x="8614160" y="2864124"/>
                  </a:lnTo>
                  <a:lnTo>
                    <a:pt x="8587328" y="2898833"/>
                  </a:lnTo>
                  <a:lnTo>
                    <a:pt x="8557688" y="2931098"/>
                  </a:lnTo>
                  <a:lnTo>
                    <a:pt x="8525423" y="2960735"/>
                  </a:lnTo>
                  <a:lnTo>
                    <a:pt x="8490713" y="2987565"/>
                  </a:lnTo>
                  <a:lnTo>
                    <a:pt x="8453740" y="3011406"/>
                  </a:lnTo>
                  <a:lnTo>
                    <a:pt x="8414686" y="3032077"/>
                  </a:lnTo>
                  <a:lnTo>
                    <a:pt x="8373732" y="3049395"/>
                  </a:lnTo>
                  <a:lnTo>
                    <a:pt x="8331060" y="3063181"/>
                  </a:lnTo>
                  <a:lnTo>
                    <a:pt x="8286851" y="3073253"/>
                  </a:lnTo>
                  <a:lnTo>
                    <a:pt x="8241286" y="3079429"/>
                  </a:lnTo>
                  <a:lnTo>
                    <a:pt x="8194548" y="3081528"/>
                  </a:lnTo>
                  <a:lnTo>
                    <a:pt x="513588" y="3081528"/>
                  </a:lnTo>
                  <a:lnTo>
                    <a:pt x="466841" y="3079429"/>
                  </a:lnTo>
                  <a:lnTo>
                    <a:pt x="421271" y="3073253"/>
                  </a:lnTo>
                  <a:lnTo>
                    <a:pt x="377057" y="3063181"/>
                  </a:lnTo>
                  <a:lnTo>
                    <a:pt x="334382" y="3049395"/>
                  </a:lnTo>
                  <a:lnTo>
                    <a:pt x="293427" y="3032077"/>
                  </a:lnTo>
                  <a:lnTo>
                    <a:pt x="254372" y="3011406"/>
                  </a:lnTo>
                  <a:lnTo>
                    <a:pt x="217400" y="2987565"/>
                  </a:lnTo>
                  <a:lnTo>
                    <a:pt x="182691" y="2960735"/>
                  </a:lnTo>
                  <a:lnTo>
                    <a:pt x="150428" y="2931098"/>
                  </a:lnTo>
                  <a:lnTo>
                    <a:pt x="120791" y="2898833"/>
                  </a:lnTo>
                  <a:lnTo>
                    <a:pt x="93961" y="2864124"/>
                  </a:lnTo>
                  <a:lnTo>
                    <a:pt x="70120" y="2827151"/>
                  </a:lnTo>
                  <a:lnTo>
                    <a:pt x="49450" y="2788096"/>
                  </a:lnTo>
                  <a:lnTo>
                    <a:pt x="32131" y="2747139"/>
                  </a:lnTo>
                  <a:lnTo>
                    <a:pt x="18346" y="2704462"/>
                  </a:lnTo>
                  <a:lnTo>
                    <a:pt x="8274" y="2660247"/>
                  </a:lnTo>
                  <a:lnTo>
                    <a:pt x="2098" y="2614675"/>
                  </a:lnTo>
                  <a:lnTo>
                    <a:pt x="0" y="2567927"/>
                  </a:lnTo>
                  <a:lnTo>
                    <a:pt x="0" y="513588"/>
                  </a:lnTo>
                  <a:close/>
                </a:path>
              </a:pathLst>
            </a:custGeom>
            <a:ln w="22224">
              <a:solidFill>
                <a:srgbClr val="959F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60958" y="3459980"/>
            <a:ext cx="3958641" cy="3438762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800" b="1" dirty="0" err="1">
                <a:latin typeface="Arial"/>
                <a:cs typeface="Arial"/>
              </a:rPr>
              <a:t>Задачи</a:t>
            </a:r>
            <a:r>
              <a:rPr sz="1800" b="1" spc="-20" dirty="0"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характеристика предметной области;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описание существующей архитектуры и оценка цифровой зрелости функциональной области;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постановка задачи на разработку проекта архитектурного решения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целевая архитектура функциональной области;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описание архитектурно решения;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обзор информационных систем и технологий цифровой трансформации предметной области;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ru-RU" sz="1400" dirty="0"/>
          </a:p>
        </p:txBody>
      </p:sp>
      <p:sp>
        <p:nvSpPr>
          <p:cNvPr id="11" name="object 11"/>
          <p:cNvSpPr txBox="1"/>
          <p:nvPr/>
        </p:nvSpPr>
        <p:spPr>
          <a:xfrm>
            <a:off x="4635500" y="3854450"/>
            <a:ext cx="4192016" cy="21983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обоснование выбора средств реализации компонента(</a:t>
            </a:r>
            <a:r>
              <a:rPr lang="ru-RU" sz="1400" dirty="0" err="1"/>
              <a:t>ов</a:t>
            </a:r>
            <a:r>
              <a:rPr lang="ru-RU" sz="1400" dirty="0"/>
              <a:t>) архитектурного решения;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описание реализации компонента(</a:t>
            </a:r>
            <a:r>
              <a:rPr lang="ru-RU" sz="1400" dirty="0" err="1"/>
              <a:t>ов</a:t>
            </a:r>
            <a:r>
              <a:rPr lang="ru-RU" sz="1400" dirty="0"/>
              <a:t>) архитектурного решения;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обеспечение информационной безопасности архитектурного решения;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описание эксплуатации компонентов архитектурного решения;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400" dirty="0"/>
              <a:t>экономические параметры разработки и внедрения предложенного решения.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74623"/>
            <a:ext cx="8010525" cy="784138"/>
          </a:xfrm>
          <a:prstGeom prst="rect">
            <a:avLst/>
          </a:prstGeom>
        </p:spPr>
        <p:txBody>
          <a:bodyPr vert="horz" wrap="square" lIns="0" tIns="4107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lang="ru-RU" dirty="0"/>
              <a:t>5</a:t>
            </a:r>
            <a:r>
              <a:rPr dirty="0"/>
              <a:t>.</a:t>
            </a:r>
            <a:r>
              <a:rPr spc="-85" dirty="0"/>
              <a:t> </a:t>
            </a:r>
            <a:r>
              <a:rPr spc="-25" dirty="0"/>
              <a:t>Техническая</a:t>
            </a:r>
            <a:r>
              <a:rPr spc="-75" dirty="0"/>
              <a:t> </a:t>
            </a:r>
            <a:r>
              <a:rPr spc="-10" dirty="0"/>
              <a:t>архитектура</a:t>
            </a:r>
            <a:r>
              <a:rPr spc="-75" dirty="0"/>
              <a:t> </a:t>
            </a:r>
            <a:r>
              <a:rPr spc="-10" dirty="0"/>
              <a:t>решения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1833371"/>
              <a:ext cx="7696200" cy="455828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870316"/>
            <a:ext cx="3826991" cy="46196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lang="ru-RU" dirty="0"/>
              <a:t>6</a:t>
            </a:r>
            <a:r>
              <a:rPr dirty="0"/>
              <a:t>.</a:t>
            </a:r>
            <a:r>
              <a:rPr spc="-75" dirty="0"/>
              <a:t> </a:t>
            </a:r>
            <a:r>
              <a:rPr dirty="0"/>
              <a:t>Выбор</a:t>
            </a:r>
            <a:r>
              <a:rPr spc="-75" dirty="0"/>
              <a:t> </a:t>
            </a:r>
            <a:r>
              <a:rPr dirty="0"/>
              <a:t>средств</a:t>
            </a:r>
            <a:r>
              <a:rPr spc="-75" dirty="0"/>
              <a:t> </a:t>
            </a:r>
            <a:r>
              <a:rPr dirty="0"/>
              <a:t>реализации</a:t>
            </a:r>
            <a:r>
              <a:rPr spc="-70" dirty="0"/>
              <a:t> </a:t>
            </a:r>
            <a:r>
              <a:rPr spc="-10" dirty="0"/>
              <a:t>компонента</a:t>
            </a: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pc="-25" dirty="0"/>
              <a:t>архитектурного</a:t>
            </a:r>
            <a:r>
              <a:rPr spc="-45" dirty="0"/>
              <a:t> </a:t>
            </a:r>
            <a:r>
              <a:rPr spc="-10" dirty="0"/>
              <a:t>решения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97145"/>
              </p:ext>
            </p:extLst>
          </p:nvPr>
        </p:nvGraphicFramePr>
        <p:xfrm>
          <a:off x="450850" y="1901444"/>
          <a:ext cx="8235950" cy="255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005">
                <a:tc>
                  <a:txBody>
                    <a:bodyPr/>
                    <a:lstStyle/>
                    <a:p>
                      <a:pPr marL="697230" marR="471170" indent="-220345" algn="ctr">
                        <a:lnSpc>
                          <a:spcPct val="150000"/>
                        </a:lnSpc>
                        <a:spcBef>
                          <a:spcPts val="325"/>
                        </a:spcBef>
                      </a:pPr>
                      <a:r>
                        <a:rPr sz="1500" b="1" spc="-1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Средство</a:t>
                      </a:r>
                      <a:r>
                        <a:rPr sz="15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500" b="1" spc="-1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разработки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842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5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СУБД</a:t>
                      </a:r>
                      <a:endParaRPr sz="1500" dirty="0">
                        <a:latin typeface="Arial"/>
                        <a:cs typeface="Arial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84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6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Выбран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фреймворк:</a:t>
                      </a:r>
                      <a:r>
                        <a:rPr sz="14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lang="en-US" sz="1400" b="1" dirty="0">
                          <a:latin typeface="Arial"/>
                          <a:cs typeface="Arial"/>
                        </a:rPr>
                        <a:t>Django</a:t>
                      </a: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Выбранная</a:t>
                      </a:r>
                      <a:r>
                        <a:rPr sz="14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IDE:</a:t>
                      </a:r>
                      <a:r>
                        <a:rPr sz="14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Microsoft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Visual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Studio</a:t>
                      </a:r>
                      <a:endParaRPr sz="1400" dirty="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Сравнивались</a:t>
                      </a:r>
                      <a:r>
                        <a:rPr sz="1400" spc="-7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также: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  <a:p>
                      <a:pPr marL="271780" indent="-180340">
                        <a:lnSpc>
                          <a:spcPct val="100000"/>
                        </a:lnSpc>
                        <a:buChar char="•"/>
                        <a:tabLst>
                          <a:tab pos="271780" algn="l"/>
                        </a:tabLst>
                      </a:pPr>
                      <a:r>
                        <a:rPr lang="en-US" sz="1400" spc="-10" dirty="0">
                          <a:latin typeface="Microsoft Sans Serif"/>
                          <a:cs typeface="Microsoft Sans Serif"/>
                        </a:rPr>
                        <a:t>ASP.NET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;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  <a:p>
                      <a:pPr marL="271780" indent="-180340">
                        <a:lnSpc>
                          <a:spcPct val="100000"/>
                        </a:lnSpc>
                        <a:buChar char="•"/>
                        <a:tabLst>
                          <a:tab pos="271780" algn="l"/>
                        </a:tabLst>
                      </a:pPr>
                      <a:r>
                        <a:rPr lang="en-US" sz="1400" dirty="0">
                          <a:latin typeface="Microsoft Sans Serif"/>
                          <a:cs typeface="Microsoft Sans Serif"/>
                        </a:rPr>
                        <a:t>Ruby on Rails;</a:t>
                      </a:r>
                    </a:p>
                    <a:p>
                      <a:pPr marL="271780" indent="-180340">
                        <a:lnSpc>
                          <a:spcPct val="100000"/>
                        </a:lnSpc>
                        <a:buChar char="•"/>
                        <a:tabLst>
                          <a:tab pos="271780" algn="l"/>
                        </a:tabLst>
                      </a:pPr>
                      <a:r>
                        <a:rPr lang="en-US" sz="1400" spc="-10" dirty="0" err="1">
                          <a:latin typeface="Microsoft Sans Serif"/>
                          <a:cs typeface="Microsoft Sans Serif"/>
                        </a:rPr>
                        <a:t>Symfony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.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9C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Выбранная</a:t>
                      </a:r>
                      <a:r>
                        <a:rPr sz="1400" spc="-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СУБД: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Arial"/>
                          <a:cs typeface="Arial"/>
                        </a:rPr>
                        <a:t>PostgreSQL 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Microsoft Sans Serif"/>
                          <a:cs typeface="Microsoft Sans Serif"/>
                        </a:rPr>
                        <a:t>Сравнивались</a:t>
                      </a:r>
                      <a:r>
                        <a:rPr sz="1400" spc="-7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также: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  <a:p>
                      <a:pPr marL="272415" indent="-180340">
                        <a:lnSpc>
                          <a:spcPct val="100000"/>
                        </a:lnSpc>
                        <a:buChar char="•"/>
                        <a:tabLst>
                          <a:tab pos="272415" algn="l"/>
                        </a:tabLst>
                      </a:pPr>
                      <a:r>
                        <a:rPr lang="en-US" sz="1400" spc="-10" dirty="0">
                          <a:latin typeface="Microsoft Sans Serif"/>
                          <a:cs typeface="Microsoft Sans Serif"/>
                        </a:rPr>
                        <a:t>Firebird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;</a:t>
                      </a:r>
                      <a:endParaRPr lang="ru-RU" sz="1400" spc="-10" dirty="0">
                        <a:latin typeface="Microsoft Sans Serif"/>
                        <a:cs typeface="Microsoft Sans Serif"/>
                      </a:endParaRPr>
                    </a:p>
                    <a:p>
                      <a:pPr marL="272415" indent="-180340">
                        <a:lnSpc>
                          <a:spcPct val="100000"/>
                        </a:lnSpc>
                        <a:buChar char="•"/>
                        <a:tabLst>
                          <a:tab pos="272415" algn="l"/>
                        </a:tabLst>
                      </a:pPr>
                      <a:r>
                        <a:rPr lang="en-US" sz="1400" dirty="0">
                          <a:latin typeface="Microsoft Sans Serif"/>
                          <a:cs typeface="Microsoft Sans Serif"/>
                        </a:rPr>
                        <a:t>SQL Server</a:t>
                      </a:r>
                      <a:r>
                        <a:rPr lang="ru-RU" sz="1400" dirty="0">
                          <a:latin typeface="Microsoft Sans Serif"/>
                          <a:cs typeface="Microsoft Sans Serif"/>
                        </a:rPr>
                        <a:t>;</a:t>
                      </a:r>
                    </a:p>
                    <a:p>
                      <a:pPr marL="272415" indent="-180340">
                        <a:lnSpc>
                          <a:spcPct val="100000"/>
                        </a:lnSpc>
                        <a:buChar char="•"/>
                        <a:tabLst>
                          <a:tab pos="272415" algn="l"/>
                        </a:tabLst>
                      </a:pPr>
                      <a:r>
                        <a:rPr lang="en-US" sz="1400" dirty="0">
                          <a:latin typeface="Microsoft Sans Serif"/>
                          <a:cs typeface="Microsoft Sans Serif"/>
                        </a:rPr>
                        <a:t>Oracle</a:t>
                      </a:r>
                      <a:r>
                        <a:rPr lang="ru-RU" sz="1400" dirty="0">
                          <a:latin typeface="Microsoft Sans Serif"/>
                          <a:cs typeface="Microsoft Sans Serif"/>
                        </a:rPr>
                        <a:t>;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  <a:p>
                      <a:pPr marL="272415" indent="-180340">
                        <a:lnSpc>
                          <a:spcPct val="100000"/>
                        </a:lnSpc>
                        <a:buChar char="•"/>
                        <a:tabLst>
                          <a:tab pos="272415" algn="l"/>
                        </a:tabLst>
                      </a:pPr>
                      <a:r>
                        <a:rPr lang="en-US" sz="1400" spc="-10" dirty="0">
                          <a:latin typeface="Microsoft Sans Serif"/>
                          <a:cs typeface="Microsoft Sans Serif"/>
                        </a:rPr>
                        <a:t>Oracle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;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  <a:p>
                      <a:pPr marL="272415" indent="-180340">
                        <a:lnSpc>
                          <a:spcPct val="100000"/>
                        </a:lnSpc>
                        <a:buChar char="•"/>
                        <a:tabLst>
                          <a:tab pos="272415" algn="l"/>
                        </a:tabLst>
                      </a:pPr>
                      <a:r>
                        <a:rPr lang="en-US" sz="1400" dirty="0">
                          <a:latin typeface="Microsoft Sans Serif"/>
                          <a:cs typeface="Microsoft Sans Serif"/>
                        </a:rPr>
                        <a:t>DB2</a:t>
                      </a:r>
                      <a:r>
                        <a:rPr sz="1400" spc="-10" dirty="0">
                          <a:latin typeface="Microsoft Sans Serif"/>
                          <a:cs typeface="Microsoft Sans Serif"/>
                        </a:rPr>
                        <a:t>.</a:t>
                      </a:r>
                      <a:endParaRPr sz="14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 descr="PostgreSQL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819650"/>
            <a:ext cx="1625599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yCharm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800600"/>
            <a:ext cx="1676399" cy="167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79018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lang="ru-RU" dirty="0"/>
              <a:t>7</a:t>
            </a:r>
            <a:r>
              <a:rPr dirty="0"/>
              <a:t>.</a:t>
            </a:r>
            <a:r>
              <a:rPr spc="-80" dirty="0"/>
              <a:t> </a:t>
            </a:r>
            <a:r>
              <a:rPr spc="-35" dirty="0"/>
              <a:t>Дерево</a:t>
            </a:r>
            <a:r>
              <a:rPr lang="ru-RU" spc="-55" dirty="0"/>
              <a:t> функций </a:t>
            </a:r>
            <a:r>
              <a:rPr lang="ru-RU" spc="-20" dirty="0"/>
              <a:t>веб-приложения </a:t>
            </a:r>
            <a:r>
              <a:rPr lang="en-US" spc="-20" dirty="0"/>
              <a:t>“Chetus”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112" y="1929058"/>
            <a:ext cx="5829300" cy="449962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79018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/>
              <a:t>1</a:t>
            </a:r>
            <a:r>
              <a:rPr lang="ru-RU" dirty="0"/>
              <a:t>8</a:t>
            </a:r>
            <a:r>
              <a:rPr dirty="0"/>
              <a:t>.</a:t>
            </a:r>
            <a:r>
              <a:rPr spc="-65" dirty="0"/>
              <a:t> </a:t>
            </a:r>
            <a:r>
              <a:rPr dirty="0"/>
              <a:t>Сценарий</a:t>
            </a:r>
            <a:r>
              <a:rPr spc="-50" dirty="0"/>
              <a:t> </a:t>
            </a:r>
            <a:r>
              <a:rPr dirty="0"/>
              <a:t>диалога</a:t>
            </a:r>
            <a:r>
              <a:rPr spc="-55" dirty="0"/>
              <a:t> </a:t>
            </a:r>
            <a:r>
              <a:rPr spc="-20" dirty="0"/>
              <a:t>пользователя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43000" y="1948242"/>
            <a:ext cx="7110094" cy="446125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79018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19</a:t>
            </a:r>
            <a:r>
              <a:rPr dirty="0"/>
              <a:t>.</a:t>
            </a:r>
            <a:r>
              <a:rPr spc="-85" dirty="0"/>
              <a:t> </a:t>
            </a:r>
            <a:r>
              <a:rPr spc="-40" dirty="0"/>
              <a:t>Физическая</a:t>
            </a:r>
            <a:r>
              <a:rPr spc="-85" dirty="0"/>
              <a:t> </a:t>
            </a:r>
            <a:r>
              <a:rPr spc="-20" dirty="0"/>
              <a:t>модель</a:t>
            </a:r>
            <a:r>
              <a:rPr spc="-80" dirty="0"/>
              <a:t> </a:t>
            </a:r>
            <a:r>
              <a:rPr spc="-20" dirty="0"/>
              <a:t>базы</a:t>
            </a:r>
            <a:r>
              <a:rPr spc="-90" dirty="0"/>
              <a:t> </a:t>
            </a:r>
            <a:r>
              <a:rPr spc="-10" dirty="0"/>
              <a:t>данных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570576" y="1905000"/>
            <a:ext cx="796382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58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20</a:t>
            </a:r>
            <a:r>
              <a:rPr dirty="0"/>
              <a:t>.</a:t>
            </a:r>
            <a:r>
              <a:rPr spc="-55" dirty="0"/>
              <a:t> </a:t>
            </a:r>
            <a:r>
              <a:rPr spc="-20" dirty="0"/>
              <a:t>Экранные</a:t>
            </a:r>
            <a:r>
              <a:rPr spc="-60" dirty="0"/>
              <a:t> </a:t>
            </a:r>
            <a:r>
              <a:rPr dirty="0"/>
              <a:t>формы</a:t>
            </a:r>
            <a:r>
              <a:rPr spc="-55" dirty="0"/>
              <a:t> </a:t>
            </a:r>
            <a:r>
              <a:rPr spc="-20" dirty="0" err="1"/>
              <a:t>прототипа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133600"/>
            <a:ext cx="7936865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79018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/>
              <a:t>2</a:t>
            </a:r>
            <a:r>
              <a:rPr lang="ru-RU" dirty="0"/>
              <a:t>1</a:t>
            </a:r>
            <a:r>
              <a:rPr dirty="0"/>
              <a:t>.А.</a:t>
            </a:r>
            <a:r>
              <a:rPr spc="-40" dirty="0"/>
              <a:t> </a:t>
            </a:r>
            <a:r>
              <a:rPr dirty="0"/>
              <a:t>Примеры</a:t>
            </a:r>
            <a:r>
              <a:rPr spc="-50" dirty="0"/>
              <a:t> </a:t>
            </a:r>
            <a:r>
              <a:rPr spc="-20" dirty="0"/>
              <a:t>документов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50" name="Picture 2" descr="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6020"/>
            <a:ext cx="3204725" cy="45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 descr="C:\Users\boldi\AppData\Local\Microsoft\Windows\INetCache\Content.Word\2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38" y="1844087"/>
            <a:ext cx="2591393" cy="46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79018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/>
              <a:t>2</a:t>
            </a:r>
            <a:r>
              <a:rPr lang="ru-RU" dirty="0"/>
              <a:t>1</a:t>
            </a:r>
            <a:r>
              <a:rPr dirty="0"/>
              <a:t>.</a:t>
            </a:r>
            <a:r>
              <a:rPr lang="ru-RU" dirty="0"/>
              <a:t>Б</a:t>
            </a:r>
            <a:r>
              <a:rPr dirty="0"/>
              <a:t>.</a:t>
            </a:r>
            <a:r>
              <a:rPr spc="-40" dirty="0"/>
              <a:t> </a:t>
            </a:r>
            <a:r>
              <a:rPr dirty="0"/>
              <a:t>Примеры</a:t>
            </a:r>
            <a:r>
              <a:rPr spc="-50" dirty="0"/>
              <a:t> </a:t>
            </a:r>
            <a:r>
              <a:rPr spc="-20" dirty="0"/>
              <a:t>документов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909820"/>
            <a:chOff x="446849" y="1723961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74" name="Picture 2" descr="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837830"/>
            <a:ext cx="3276600" cy="4633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 descr="C:\Users\boldi\AppData\Local\Microsoft\Windows\INetCache\Content.Word\4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364" y="1803194"/>
            <a:ext cx="3344231" cy="47291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744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/>
              <a:t>2</a:t>
            </a:r>
            <a:r>
              <a:rPr lang="ru-RU" dirty="0"/>
              <a:t>2</a:t>
            </a:r>
            <a:r>
              <a:rPr dirty="0"/>
              <a:t>.</a:t>
            </a:r>
            <a:r>
              <a:rPr spc="-75" dirty="0"/>
              <a:t> </a:t>
            </a:r>
            <a:r>
              <a:rPr dirty="0"/>
              <a:t>Планирование</a:t>
            </a:r>
            <a:r>
              <a:rPr spc="-65" dirty="0"/>
              <a:t> </a:t>
            </a:r>
            <a:r>
              <a:rPr dirty="0"/>
              <a:t>и</a:t>
            </a:r>
            <a:r>
              <a:rPr spc="-70" dirty="0"/>
              <a:t> </a:t>
            </a:r>
            <a:r>
              <a:rPr spc="-10" dirty="0"/>
              <a:t>контроль</a:t>
            </a:r>
            <a:r>
              <a:rPr spc="-75" dirty="0"/>
              <a:t> </a:t>
            </a:r>
            <a:r>
              <a:rPr dirty="0"/>
              <a:t>выполнения</a:t>
            </a:r>
            <a:r>
              <a:rPr spc="-70" dirty="0"/>
              <a:t> </a:t>
            </a:r>
            <a:r>
              <a:rPr spc="-10" dirty="0"/>
              <a:t>работ,</a:t>
            </a:r>
          </a:p>
          <a:p>
            <a:pPr marL="136525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планируемая</a:t>
            </a:r>
            <a:r>
              <a:rPr spc="-105" dirty="0"/>
              <a:t> </a:t>
            </a:r>
            <a:r>
              <a:rPr dirty="0"/>
              <a:t>стоимость</a:t>
            </a:r>
            <a:r>
              <a:rPr spc="-110" dirty="0"/>
              <a:t> </a:t>
            </a:r>
            <a:r>
              <a:rPr spc="-10" dirty="0"/>
              <a:t>разработки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04148"/>
            <a:ext cx="8251825" cy="5077651"/>
            <a:chOff x="446849" y="1704149"/>
            <a:chExt cx="8251825" cy="4909820"/>
          </a:xfrm>
        </p:grpSpPr>
        <p:sp>
          <p:nvSpPr>
            <p:cNvPr id="4" name="object 4"/>
            <p:cNvSpPr/>
            <p:nvPr/>
          </p:nvSpPr>
          <p:spPr>
            <a:xfrm>
              <a:off x="457962" y="1715261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8229600" y="0"/>
                  </a:moveTo>
                  <a:lnTo>
                    <a:pt x="0" y="0"/>
                  </a:lnTo>
                  <a:lnTo>
                    <a:pt x="0" y="4887468"/>
                  </a:lnTo>
                  <a:lnTo>
                    <a:pt x="8229600" y="488746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15261"/>
              <a:ext cx="8229600" cy="4887595"/>
            </a:xfrm>
            <a:custGeom>
              <a:avLst/>
              <a:gdLst/>
              <a:ahLst/>
              <a:cxnLst/>
              <a:rect l="l" t="t" r="r" b="b"/>
              <a:pathLst>
                <a:path w="8229600" h="4887595">
                  <a:moveTo>
                    <a:pt x="0" y="4887468"/>
                  </a:moveTo>
                  <a:lnTo>
                    <a:pt x="8229600" y="488746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8746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00158"/>
              </p:ext>
            </p:extLst>
          </p:nvPr>
        </p:nvGraphicFramePr>
        <p:xfrm>
          <a:off x="535940" y="1768595"/>
          <a:ext cx="4493260" cy="47454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3460">
                  <a:extLst>
                    <a:ext uri="{9D8B030D-6E8A-4147-A177-3AD203B41FA5}">
                      <a16:colId xmlns:a16="http://schemas.microsoft.com/office/drawing/2014/main" val="166464203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8241886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96645655"/>
                    </a:ext>
                  </a:extLst>
                </a:gridCol>
              </a:tblGrid>
              <a:tr h="46501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Номенклатура статей расходов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Расходы (руб.)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Доля расходов, %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extLst>
                  <a:ext uri="{0D108BD9-81ED-4DB2-BD59-A6C34878D82A}">
                    <a16:rowId xmlns:a16="http://schemas.microsoft.com/office/drawing/2014/main" val="2411792048"/>
                  </a:ext>
                </a:extLst>
              </a:tr>
              <a:tr h="294193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Основная заработная плата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562 200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36,74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extLst>
                  <a:ext uri="{0D108BD9-81ED-4DB2-BD59-A6C34878D82A}">
                    <a16:rowId xmlns:a16="http://schemas.microsoft.com/office/drawing/2014/main" val="341850643"/>
                  </a:ext>
                </a:extLst>
              </a:tr>
              <a:tr h="51483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Дополнительная заработная плата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112440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7,35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extLst>
                  <a:ext uri="{0D108BD9-81ED-4DB2-BD59-A6C34878D82A}">
                    <a16:rowId xmlns:a16="http://schemas.microsoft.com/office/drawing/2014/main" val="3258646888"/>
                  </a:ext>
                </a:extLst>
              </a:tr>
              <a:tr h="220645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Страховые взносы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203 741,28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13,31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extLst>
                  <a:ext uri="{0D108BD9-81ED-4DB2-BD59-A6C34878D82A}">
                    <a16:rowId xmlns:a16="http://schemas.microsoft.com/office/drawing/2014/main" val="467036993"/>
                  </a:ext>
                </a:extLst>
              </a:tr>
              <a:tr h="514838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Материалы, покупные изделия и полуфабрикаты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2 070,9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0,1</a:t>
                      </a:r>
                      <a:r>
                        <a:rPr lang="en-US" sz="1400" dirty="0">
                          <a:effectLst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extLst>
                  <a:ext uri="{0D108BD9-81ED-4DB2-BD59-A6C34878D82A}">
                    <a16:rowId xmlns:a16="http://schemas.microsoft.com/office/drawing/2014/main" val="206478067"/>
                  </a:ext>
                </a:extLst>
              </a:tr>
              <a:tr h="661934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Расходы на приобретение компьютерной техники и программного обеспечения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extLst>
                  <a:ext uri="{0D108BD9-81ED-4DB2-BD59-A6C34878D82A}">
                    <a16:rowId xmlns:a16="http://schemas.microsoft.com/office/drawing/2014/main" val="3767155517"/>
                  </a:ext>
                </a:extLst>
              </a:tr>
              <a:tr h="452736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Амортизационные отчисления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22 584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1,47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extLst>
                  <a:ext uri="{0D108BD9-81ED-4DB2-BD59-A6C34878D82A}">
                    <a16:rowId xmlns:a16="http://schemas.microsoft.com/office/drawing/2014/main" val="389326479"/>
                  </a:ext>
                </a:extLst>
              </a:tr>
              <a:tr h="88257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Эксплуатационные расходы, связанные с использованием компьютерной техники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8 642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0,56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extLst>
                  <a:ext uri="{0D108BD9-81ED-4DB2-BD59-A6C34878D82A}">
                    <a16:rowId xmlns:a16="http://schemas.microsoft.com/office/drawing/2014/main" val="3030006368"/>
                  </a:ext>
                </a:extLst>
              </a:tr>
              <a:tr h="260421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Накладные расходы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618 420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40,41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extLst>
                  <a:ext uri="{0D108BD9-81ED-4DB2-BD59-A6C34878D82A}">
                    <a16:rowId xmlns:a16="http://schemas.microsoft.com/office/drawing/2014/main" val="3320959327"/>
                  </a:ext>
                </a:extLst>
              </a:tr>
              <a:tr h="249699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Прочие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360363" algn="l"/>
                        </a:tabLst>
                      </a:pPr>
                      <a:r>
                        <a:rPr lang="ru-RU" sz="1400" dirty="0">
                          <a:effectLst/>
                        </a:rPr>
                        <a:t>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extLst>
                  <a:ext uri="{0D108BD9-81ED-4DB2-BD59-A6C34878D82A}">
                    <a16:rowId xmlns:a16="http://schemas.microsoft.com/office/drawing/2014/main" val="145651064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Итого</a:t>
                      </a:r>
                      <a:r>
                        <a:rPr lang="en-US" sz="1400" dirty="0">
                          <a:effectLst/>
                        </a:rPr>
                        <a:t>: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1 530 098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100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349" marR="26349" marT="0" marB="0"/>
                </a:tc>
                <a:extLst>
                  <a:ext uri="{0D108BD9-81ED-4DB2-BD59-A6C34878D82A}">
                    <a16:rowId xmlns:a16="http://schemas.microsoft.com/office/drawing/2014/main" val="451228426"/>
                  </a:ext>
                </a:extLst>
              </a:tr>
            </a:tbl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1797076"/>
            <a:ext cx="2633992" cy="47378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852" y="435851"/>
            <a:ext cx="8263400" cy="10762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44876" y="3450716"/>
            <a:ext cx="42589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Microsoft Sans Serif"/>
                <a:cs typeface="Microsoft Sans Serif"/>
              </a:rPr>
              <a:t>Спасибо</a:t>
            </a:r>
            <a:r>
              <a:rPr sz="3200" spc="-70" dirty="0">
                <a:latin typeface="Microsoft Sans Serif"/>
                <a:cs typeface="Microsoft Sans Serif"/>
              </a:rPr>
              <a:t> </a:t>
            </a:r>
            <a:r>
              <a:rPr sz="3200" dirty="0">
                <a:latin typeface="Microsoft Sans Serif"/>
                <a:cs typeface="Microsoft Sans Serif"/>
              </a:rPr>
              <a:t>за</a:t>
            </a:r>
            <a:r>
              <a:rPr sz="3200" spc="-8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внимание!</a:t>
            </a:r>
            <a:endParaRPr sz="320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3200" spc="-45" dirty="0">
                <a:latin typeface="Microsoft Sans Serif"/>
                <a:cs typeface="Microsoft Sans Serif"/>
              </a:rPr>
              <a:t>Доклад</a:t>
            </a:r>
            <a:r>
              <a:rPr sz="3200" spc="-160" dirty="0">
                <a:latin typeface="Microsoft Sans Serif"/>
                <a:cs typeface="Microsoft Sans Serif"/>
              </a:rPr>
              <a:t> </a:t>
            </a:r>
            <a:r>
              <a:rPr sz="3200" spc="-10" dirty="0">
                <a:latin typeface="Microsoft Sans Serif"/>
                <a:cs typeface="Microsoft Sans Serif"/>
              </a:rPr>
              <a:t>окончен.</a:t>
            </a:r>
            <a:endParaRPr sz="32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258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/>
              <a:t>2.</a:t>
            </a:r>
            <a:r>
              <a:rPr spc="-20" dirty="0"/>
              <a:t> Объект</a:t>
            </a:r>
            <a:r>
              <a:rPr spc="-30" dirty="0"/>
              <a:t> </a:t>
            </a:r>
            <a:r>
              <a:rPr spc="-10" dirty="0" err="1"/>
              <a:t>исследования</a:t>
            </a:r>
            <a:r>
              <a:rPr spc="-25" dirty="0"/>
              <a:t> </a:t>
            </a:r>
            <a:r>
              <a:rPr lang="ru-RU" dirty="0"/>
              <a:t>ГБОУ Школа №1400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289052" y="3764025"/>
            <a:ext cx="2126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Виды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деятельности: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025" y="4033265"/>
            <a:ext cx="4561840" cy="2411558"/>
          </a:xfrm>
          <a:prstGeom prst="rect">
            <a:avLst/>
          </a:prstGeom>
          <a:ln w="22225">
            <a:solidFill>
              <a:srgbClr val="006FC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70510" indent="-180340">
              <a:lnSpc>
                <a:spcPct val="100000"/>
              </a:lnSpc>
              <a:spcBef>
                <a:spcPts val="325"/>
              </a:spcBef>
              <a:buChar char="•"/>
              <a:tabLst>
                <a:tab pos="270510" algn="l"/>
              </a:tabLst>
            </a:pPr>
            <a:r>
              <a:rPr lang="ru-RU" sz="1400" spc="-10" dirty="0">
                <a:latin typeface="Microsoft Sans Serif"/>
                <a:cs typeface="Microsoft Sans Serif"/>
              </a:rPr>
              <a:t>начальное общее образование</a:t>
            </a:r>
            <a:r>
              <a:rPr sz="1400" spc="-10" dirty="0">
                <a:latin typeface="Microsoft Sans Serif"/>
                <a:cs typeface="Microsoft Sans Serif"/>
              </a:rPr>
              <a:t>;</a:t>
            </a:r>
            <a:endParaRPr sz="1400" dirty="0">
              <a:latin typeface="Microsoft Sans Serif"/>
              <a:cs typeface="Microsoft Sans Serif"/>
            </a:endParaRPr>
          </a:p>
          <a:p>
            <a:pPr marL="270510" indent="-180340">
              <a:lnSpc>
                <a:spcPct val="100000"/>
              </a:lnSpc>
              <a:buChar char="•"/>
              <a:tabLst>
                <a:tab pos="270510" algn="l"/>
              </a:tabLst>
            </a:pPr>
            <a:r>
              <a:rPr lang="ru-RU" sz="1400" spc="-25" dirty="0">
                <a:latin typeface="Microsoft Sans Serif"/>
                <a:cs typeface="Microsoft Sans Serif"/>
              </a:rPr>
              <a:t>основное общее образование</a:t>
            </a:r>
            <a:r>
              <a:rPr sz="1400" spc="-10" dirty="0">
                <a:latin typeface="Microsoft Sans Serif"/>
                <a:cs typeface="Microsoft Sans Serif"/>
              </a:rPr>
              <a:t>;</a:t>
            </a:r>
            <a:endParaRPr sz="1400" dirty="0">
              <a:latin typeface="Microsoft Sans Serif"/>
              <a:cs typeface="Microsoft Sans Serif"/>
            </a:endParaRPr>
          </a:p>
          <a:p>
            <a:pPr marL="270510" marR="175260" indent="-180340">
              <a:lnSpc>
                <a:spcPct val="100000"/>
              </a:lnSpc>
              <a:buChar char="•"/>
              <a:tabLst>
                <a:tab pos="270510" algn="l"/>
              </a:tabLst>
            </a:pPr>
            <a:r>
              <a:rPr lang="ru-RU" sz="1400" spc="-25" dirty="0">
                <a:latin typeface="Microsoft Sans Serif"/>
                <a:cs typeface="Microsoft Sans Serif"/>
              </a:rPr>
              <a:t>среднее общее образование</a:t>
            </a:r>
            <a:r>
              <a:rPr sz="1400" spc="-20" dirty="0">
                <a:latin typeface="Microsoft Sans Serif"/>
                <a:cs typeface="Microsoft Sans Serif"/>
              </a:rPr>
              <a:t>;</a:t>
            </a:r>
            <a:endParaRPr lang="ru-RU" sz="1400" dirty="0">
              <a:latin typeface="Microsoft Sans Serif"/>
              <a:cs typeface="Microsoft Sans Serif"/>
            </a:endParaRPr>
          </a:p>
          <a:p>
            <a:pPr marL="270510" marR="175260" indent="-180340">
              <a:lnSpc>
                <a:spcPct val="100000"/>
              </a:lnSpc>
              <a:buChar char="•"/>
              <a:tabLst>
                <a:tab pos="270510" algn="l"/>
              </a:tabLst>
            </a:pPr>
            <a:r>
              <a:rPr lang="ru-RU" sz="1400" spc="-25" dirty="0">
                <a:latin typeface="Microsoft Sans Serif"/>
                <a:cs typeface="Microsoft Sans Serif"/>
              </a:rPr>
              <a:t>кружки и секции</a:t>
            </a:r>
            <a:r>
              <a:rPr sz="1400" spc="-10" dirty="0">
                <a:latin typeface="Microsoft Sans Serif"/>
                <a:cs typeface="Microsoft Sans Serif"/>
              </a:rPr>
              <a:t>;</a:t>
            </a:r>
            <a:endParaRPr sz="1400" dirty="0">
              <a:latin typeface="Microsoft Sans Serif"/>
              <a:cs typeface="Microsoft Sans Serif"/>
            </a:endParaRPr>
          </a:p>
          <a:p>
            <a:pPr marL="270510" marR="608965" indent="-180340">
              <a:lnSpc>
                <a:spcPct val="100000"/>
              </a:lnSpc>
              <a:spcBef>
                <a:spcPts val="5"/>
              </a:spcBef>
              <a:buChar char="•"/>
              <a:tabLst>
                <a:tab pos="270510" algn="l"/>
              </a:tabLst>
            </a:pPr>
            <a:r>
              <a:rPr lang="ru-RU" sz="1400" dirty="0">
                <a:latin typeface="Microsoft Sans Serif"/>
                <a:cs typeface="Microsoft Sans Serif"/>
              </a:rPr>
              <a:t>внеклассные мероприятия;</a:t>
            </a:r>
          </a:p>
          <a:p>
            <a:pPr marL="270510" marR="608965" indent="-180340">
              <a:lnSpc>
                <a:spcPct val="100000"/>
              </a:lnSpc>
              <a:spcBef>
                <a:spcPts val="5"/>
              </a:spcBef>
              <a:buChar char="•"/>
              <a:tabLst>
                <a:tab pos="270510" algn="l"/>
              </a:tabLst>
            </a:pPr>
            <a:r>
              <a:rPr lang="ru-RU" sz="1400" spc="-10" dirty="0">
                <a:latin typeface="Microsoft Sans Serif"/>
                <a:cs typeface="Microsoft Sans Serif"/>
              </a:rPr>
              <a:t>психолого-педагогическая поддержка;</a:t>
            </a:r>
          </a:p>
          <a:p>
            <a:pPr marL="270510" marR="608965" indent="-180340">
              <a:lnSpc>
                <a:spcPct val="100000"/>
              </a:lnSpc>
              <a:spcBef>
                <a:spcPts val="5"/>
              </a:spcBef>
              <a:buChar char="•"/>
              <a:tabLst>
                <a:tab pos="270510" algn="l"/>
              </a:tabLst>
            </a:pPr>
            <a:r>
              <a:rPr lang="ru-RU" sz="1400" spc="-10" dirty="0">
                <a:latin typeface="Microsoft Sans Serif"/>
                <a:cs typeface="Microsoft Sans Serif"/>
              </a:rPr>
              <a:t>инклюзивное образование;</a:t>
            </a:r>
          </a:p>
          <a:p>
            <a:pPr marL="270510" marR="608965" indent="-180340">
              <a:lnSpc>
                <a:spcPct val="100000"/>
              </a:lnSpc>
              <a:spcBef>
                <a:spcPts val="5"/>
              </a:spcBef>
              <a:buChar char="•"/>
              <a:tabLst>
                <a:tab pos="270510" algn="l"/>
              </a:tabLst>
            </a:pPr>
            <a:r>
              <a:rPr lang="ru-RU" sz="1400" spc="-10" dirty="0">
                <a:latin typeface="Microsoft Sans Serif"/>
                <a:cs typeface="Microsoft Sans Serif"/>
              </a:rPr>
              <a:t>работа с социально незащищенными категориями детей;</a:t>
            </a:r>
          </a:p>
          <a:p>
            <a:pPr marL="270510" marR="608965" indent="-180340">
              <a:lnSpc>
                <a:spcPct val="100000"/>
              </a:lnSpc>
              <a:spcBef>
                <a:spcPts val="5"/>
              </a:spcBef>
              <a:buChar char="•"/>
              <a:tabLst>
                <a:tab pos="270510" algn="l"/>
              </a:tabLst>
            </a:pPr>
            <a:r>
              <a:rPr lang="ru-RU" sz="1400" spc="-10" dirty="0">
                <a:latin typeface="Microsoft Sans Serif"/>
                <a:cs typeface="Microsoft Sans Serif"/>
              </a:rPr>
              <a:t>взаимодействие с родителями и общественностью</a:t>
            </a:r>
            <a:r>
              <a:rPr sz="1400" spc="-10" dirty="0">
                <a:latin typeface="Microsoft Sans Serif"/>
                <a:cs typeface="Microsoft Sans Serif"/>
              </a:rPr>
              <a:t>.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052" y="2106548"/>
            <a:ext cx="19792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Ключевые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данные: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025" y="2404110"/>
            <a:ext cx="4561840" cy="1365117"/>
          </a:xfrm>
          <a:prstGeom prst="rect">
            <a:avLst/>
          </a:prstGeom>
          <a:ln w="22225">
            <a:solidFill>
              <a:srgbClr val="006FC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73050" indent="-179705">
              <a:lnSpc>
                <a:spcPct val="100000"/>
              </a:lnSpc>
              <a:spcBef>
                <a:spcPts val="565"/>
              </a:spcBef>
              <a:buChar char="•"/>
              <a:tabLst>
                <a:tab pos="273050" algn="l"/>
              </a:tabLst>
            </a:pPr>
            <a:r>
              <a:rPr sz="1400" spc="-35" dirty="0">
                <a:latin typeface="Microsoft Sans Serif"/>
                <a:cs typeface="Microsoft Sans Serif"/>
              </a:rPr>
              <a:t>Год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основания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360" dirty="0">
                <a:latin typeface="Microsoft Sans Serif"/>
                <a:cs typeface="Microsoft Sans Serif"/>
              </a:rPr>
              <a:t>––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lang="ru-RU" sz="1400" dirty="0">
                <a:latin typeface="Microsoft Sans Serif"/>
                <a:cs typeface="Microsoft Sans Serif"/>
              </a:rPr>
              <a:t>1992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г.</a:t>
            </a:r>
            <a:endParaRPr sz="1400" dirty="0">
              <a:latin typeface="Microsoft Sans Serif"/>
              <a:cs typeface="Microsoft Sans Serif"/>
            </a:endParaRPr>
          </a:p>
          <a:p>
            <a:pPr marL="273685" indent="-180340">
              <a:lnSpc>
                <a:spcPct val="100000"/>
              </a:lnSpc>
              <a:spcBef>
                <a:spcPts val="5"/>
              </a:spcBef>
              <a:buChar char="•"/>
              <a:tabLst>
                <a:tab pos="273685" algn="l"/>
              </a:tabLst>
            </a:pPr>
            <a:r>
              <a:rPr lang="ru-RU" sz="1400" spc="-10" dirty="0">
                <a:latin typeface="Microsoft Sans Serif"/>
                <a:cs typeface="Microsoft Sans Serif"/>
              </a:rPr>
              <a:t>Директор школы </a:t>
            </a:r>
            <a:r>
              <a:rPr sz="1400" spc="360" dirty="0">
                <a:latin typeface="Microsoft Sans Serif"/>
                <a:cs typeface="Microsoft Sans Serif"/>
              </a:rPr>
              <a:t>––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lang="ru-RU" sz="1400" dirty="0">
                <a:latin typeface="Microsoft Sans Serif"/>
                <a:cs typeface="Microsoft Sans Serif"/>
              </a:rPr>
              <a:t>Давыдова М.В.</a:t>
            </a:r>
            <a:endParaRPr sz="1400" dirty="0">
              <a:latin typeface="Microsoft Sans Serif"/>
              <a:cs typeface="Microsoft Sans Serif"/>
            </a:endParaRPr>
          </a:p>
          <a:p>
            <a:pPr marL="273685" indent="-180340">
              <a:lnSpc>
                <a:spcPct val="100000"/>
              </a:lnSpc>
              <a:buChar char="•"/>
              <a:tabLst>
                <a:tab pos="273685" algn="l"/>
              </a:tabLst>
            </a:pPr>
            <a:r>
              <a:rPr sz="1400" spc="-20" dirty="0">
                <a:latin typeface="Microsoft Sans Serif"/>
                <a:cs typeface="Microsoft Sans Serif"/>
              </a:rPr>
              <a:t>Форма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собственности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360" dirty="0">
                <a:latin typeface="Microsoft Sans Serif"/>
                <a:cs typeface="Microsoft Sans Serif"/>
              </a:rPr>
              <a:t>––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lang="ru-RU" sz="1400" spc="-10" dirty="0">
                <a:latin typeface="Microsoft Sans Serif"/>
                <a:cs typeface="Microsoft Sans Serif"/>
              </a:rPr>
              <a:t>государственное учреждение</a:t>
            </a:r>
            <a:endParaRPr sz="1400" dirty="0">
              <a:latin typeface="Microsoft Sans Serif"/>
              <a:cs typeface="Microsoft Sans Serif"/>
            </a:endParaRPr>
          </a:p>
          <a:p>
            <a:pPr marL="273050" marR="295910" indent="-180340">
              <a:lnSpc>
                <a:spcPct val="100000"/>
              </a:lnSpc>
              <a:buChar char="•"/>
              <a:tabLst>
                <a:tab pos="273050" algn="l"/>
              </a:tabLst>
            </a:pPr>
            <a:r>
              <a:rPr sz="1400" dirty="0">
                <a:latin typeface="Microsoft Sans Serif"/>
                <a:cs typeface="Microsoft Sans Serif"/>
              </a:rPr>
              <a:t>Адрес:</a:t>
            </a:r>
            <a:r>
              <a:rPr sz="1400" spc="-65" dirty="0">
                <a:latin typeface="Microsoft Sans Serif"/>
                <a:cs typeface="Microsoft Sans Serif"/>
              </a:rPr>
              <a:t> </a:t>
            </a:r>
            <a:r>
              <a:rPr lang="ru-RU" sz="1400" spc="-10" dirty="0">
                <a:latin typeface="Microsoft Sans Serif"/>
                <a:cs typeface="Microsoft Sans Serif"/>
              </a:rPr>
              <a:t>121354, г. Москва, Можайское ш., д. 38, корп. 7</a:t>
            </a:r>
            <a:endParaRPr sz="1400" dirty="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84241" y="3785037"/>
            <a:ext cx="3930650" cy="2621280"/>
          </a:xfrm>
          <a:custGeom>
            <a:avLst/>
            <a:gdLst/>
            <a:ahLst/>
            <a:cxnLst/>
            <a:rect l="l" t="t" r="r" b="b"/>
            <a:pathLst>
              <a:path w="3930650" h="2621279">
                <a:moveTo>
                  <a:pt x="0" y="2621280"/>
                </a:moveTo>
                <a:lnTo>
                  <a:pt x="3930396" y="2621280"/>
                </a:lnTo>
                <a:lnTo>
                  <a:pt x="3930396" y="0"/>
                </a:lnTo>
                <a:lnTo>
                  <a:pt x="0" y="0"/>
                </a:lnTo>
                <a:lnTo>
                  <a:pt x="0" y="2621280"/>
                </a:lnTo>
                <a:close/>
              </a:path>
            </a:pathLst>
          </a:custGeom>
          <a:ln w="190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63490" y="2106548"/>
            <a:ext cx="1111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Заказчики: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84241" y="2404110"/>
            <a:ext cx="3931920" cy="934230"/>
          </a:xfrm>
          <a:prstGeom prst="rect">
            <a:avLst/>
          </a:prstGeom>
          <a:ln w="22225">
            <a:solidFill>
              <a:srgbClr val="006FC0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71145" indent="-179705">
              <a:lnSpc>
                <a:spcPct val="100000"/>
              </a:lnSpc>
              <a:spcBef>
                <a:spcPts val="565"/>
              </a:spcBef>
              <a:buChar char="•"/>
              <a:tabLst>
                <a:tab pos="271145" algn="l"/>
              </a:tabLst>
            </a:pPr>
            <a:r>
              <a:rPr lang="ru-RU" sz="1400" spc="-10" dirty="0">
                <a:latin typeface="Microsoft Sans Serif"/>
                <a:cs typeface="Microsoft Sans Serif"/>
              </a:rPr>
              <a:t>государственные органы</a:t>
            </a:r>
            <a:r>
              <a:rPr sz="1400" spc="-10" dirty="0">
                <a:latin typeface="Microsoft Sans Serif"/>
                <a:cs typeface="Microsoft Sans Serif"/>
              </a:rPr>
              <a:t>;</a:t>
            </a:r>
            <a:endParaRPr sz="1400" dirty="0">
              <a:latin typeface="Microsoft Sans Serif"/>
              <a:cs typeface="Microsoft Sans Serif"/>
            </a:endParaRPr>
          </a:p>
          <a:p>
            <a:pPr marL="271780" indent="-180340">
              <a:lnSpc>
                <a:spcPct val="100000"/>
              </a:lnSpc>
              <a:spcBef>
                <a:spcPts val="5"/>
              </a:spcBef>
              <a:buChar char="•"/>
              <a:tabLst>
                <a:tab pos="271780" algn="l"/>
              </a:tabLst>
            </a:pPr>
            <a:r>
              <a:rPr lang="ru-RU" sz="1400" spc="-10" dirty="0">
                <a:latin typeface="Microsoft Sans Serif"/>
                <a:cs typeface="Microsoft Sans Serif"/>
              </a:rPr>
              <a:t>родители и опекуны</a:t>
            </a:r>
            <a:r>
              <a:rPr sz="1400" spc="-10" dirty="0">
                <a:latin typeface="Microsoft Sans Serif"/>
                <a:cs typeface="Microsoft Sans Serif"/>
              </a:rPr>
              <a:t>;</a:t>
            </a:r>
            <a:endParaRPr sz="1400" dirty="0">
              <a:latin typeface="Microsoft Sans Serif"/>
              <a:cs typeface="Microsoft Sans Serif"/>
            </a:endParaRPr>
          </a:p>
          <a:p>
            <a:pPr marL="271780" marR="923290" indent="-180340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lang="ru-RU" sz="1400" spc="-10" dirty="0">
                <a:latin typeface="Microsoft Sans Serif"/>
                <a:cs typeface="Microsoft Sans Serif"/>
              </a:rPr>
              <a:t>ученики</a:t>
            </a:r>
            <a:r>
              <a:rPr sz="1400" spc="-10" dirty="0">
                <a:latin typeface="Microsoft Sans Serif"/>
                <a:cs typeface="Microsoft Sans Serif"/>
              </a:rPr>
              <a:t>;</a:t>
            </a:r>
            <a:endParaRPr sz="1400" dirty="0">
              <a:latin typeface="Microsoft Sans Serif"/>
              <a:cs typeface="Microsoft Sans Serif"/>
            </a:endParaRPr>
          </a:p>
          <a:p>
            <a:pPr marL="271780" indent="-180340">
              <a:lnSpc>
                <a:spcPct val="100000"/>
              </a:lnSpc>
              <a:buChar char="•"/>
              <a:tabLst>
                <a:tab pos="271780" algn="l"/>
              </a:tabLst>
            </a:pPr>
            <a:r>
              <a:rPr lang="ru-RU" sz="1400" spc="-10" dirty="0">
                <a:latin typeface="Microsoft Sans Serif"/>
                <a:cs typeface="Microsoft Sans Serif"/>
              </a:rPr>
              <a:t>общество</a:t>
            </a:r>
            <a:r>
              <a:rPr sz="1400" spc="-10" dirty="0">
                <a:latin typeface="Microsoft Sans Serif"/>
                <a:cs typeface="Microsoft Sans Serif"/>
              </a:rPr>
              <a:t>.</a:t>
            </a:r>
            <a:endParaRPr sz="1400" dirty="0">
              <a:latin typeface="Microsoft Sans Serif"/>
              <a:cs typeface="Microsoft Sans Serif"/>
            </a:endParaRPr>
          </a:p>
        </p:txBody>
      </p:sp>
      <p:pic>
        <p:nvPicPr>
          <p:cNvPr id="7170" name="Picture 2" descr="Государственное бюджетное общеобразовательное учреждение города Москвы &quot; Школа № 1400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3935730"/>
            <a:ext cx="1866392" cy="233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79018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/>
              <a:t>3.</a:t>
            </a:r>
            <a:r>
              <a:rPr spc="-15" dirty="0"/>
              <a:t> </a:t>
            </a:r>
            <a:r>
              <a:rPr spc="-25" dirty="0"/>
              <a:t>Организационная </a:t>
            </a:r>
            <a:r>
              <a:rPr spc="-20" dirty="0" err="1"/>
              <a:t>модель</a:t>
            </a:r>
            <a:r>
              <a:rPr spc="-20" dirty="0"/>
              <a:t> </a:t>
            </a:r>
            <a:r>
              <a:rPr lang="ru-RU" dirty="0"/>
              <a:t>ГБОУ Школа №1400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826000"/>
            <a:chOff x="446849" y="1723961"/>
            <a:chExt cx="8251825" cy="482600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03775"/>
            </a:xfrm>
            <a:custGeom>
              <a:avLst/>
              <a:gdLst/>
              <a:ahLst/>
              <a:cxnLst/>
              <a:rect l="l" t="t" r="r" b="b"/>
              <a:pathLst>
                <a:path w="8229600" h="4803775">
                  <a:moveTo>
                    <a:pt x="8229600" y="0"/>
                  </a:moveTo>
                  <a:lnTo>
                    <a:pt x="0" y="0"/>
                  </a:lnTo>
                  <a:lnTo>
                    <a:pt x="0" y="4803648"/>
                  </a:lnTo>
                  <a:lnTo>
                    <a:pt x="8229600" y="480364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03775"/>
            </a:xfrm>
            <a:custGeom>
              <a:avLst/>
              <a:gdLst/>
              <a:ahLst/>
              <a:cxnLst/>
              <a:rect l="l" t="t" r="r" b="b"/>
              <a:pathLst>
                <a:path w="8229600" h="4803775">
                  <a:moveTo>
                    <a:pt x="0" y="4803648"/>
                  </a:moveTo>
                  <a:lnTo>
                    <a:pt x="8229600" y="480364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0364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64357" y="3980815"/>
            <a:ext cx="3416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Диаграмма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бизнес-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архитектуры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026" name="Picture 2" descr="Орг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4782"/>
            <a:ext cx="6705600" cy="4588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100"/>
              </a:spcBef>
            </a:pPr>
            <a:r>
              <a:rPr dirty="0"/>
              <a:t>4.</a:t>
            </a:r>
            <a:r>
              <a:rPr spc="-85" dirty="0"/>
              <a:t> </a:t>
            </a:r>
            <a:r>
              <a:rPr spc="-25" dirty="0" err="1"/>
              <a:t>Предмет</a:t>
            </a:r>
            <a:r>
              <a:rPr spc="-75" dirty="0"/>
              <a:t> </a:t>
            </a:r>
            <a:r>
              <a:rPr dirty="0" err="1"/>
              <a:t>исследования</a:t>
            </a:r>
            <a:r>
              <a:rPr spc="-90" dirty="0"/>
              <a:t> </a:t>
            </a:r>
            <a:r>
              <a:rPr spc="-25" dirty="0"/>
              <a:t>«</a:t>
            </a:r>
            <a:r>
              <a:rPr lang="ru-RU" spc="-25" dirty="0"/>
              <a:t>Контроль и учёт внеурочных мероприятий</a:t>
            </a:r>
            <a:r>
              <a:rPr spc="-10" dirty="0"/>
              <a:t>»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31609" y="1609660"/>
            <a:ext cx="8227695" cy="4943539"/>
            <a:chOff x="431609" y="1609661"/>
            <a:chExt cx="8227695" cy="4436110"/>
          </a:xfrm>
        </p:grpSpPr>
        <p:sp>
          <p:nvSpPr>
            <p:cNvPr id="5" name="object 5"/>
            <p:cNvSpPr/>
            <p:nvPr/>
          </p:nvSpPr>
          <p:spPr>
            <a:xfrm>
              <a:off x="442722" y="1620774"/>
              <a:ext cx="8205470" cy="4413885"/>
            </a:xfrm>
            <a:custGeom>
              <a:avLst/>
              <a:gdLst/>
              <a:ahLst/>
              <a:cxnLst/>
              <a:rect l="l" t="t" r="r" b="b"/>
              <a:pathLst>
                <a:path w="8205470" h="4413885">
                  <a:moveTo>
                    <a:pt x="8205216" y="0"/>
                  </a:moveTo>
                  <a:lnTo>
                    <a:pt x="0" y="0"/>
                  </a:lnTo>
                  <a:lnTo>
                    <a:pt x="0" y="4413504"/>
                  </a:lnTo>
                  <a:lnTo>
                    <a:pt x="8205216" y="4413504"/>
                  </a:lnTo>
                  <a:lnTo>
                    <a:pt x="8205216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722" y="1620774"/>
              <a:ext cx="8205470" cy="4413885"/>
            </a:xfrm>
            <a:custGeom>
              <a:avLst/>
              <a:gdLst/>
              <a:ahLst/>
              <a:cxnLst/>
              <a:rect l="l" t="t" r="r" b="b"/>
              <a:pathLst>
                <a:path w="8205470" h="4413885">
                  <a:moveTo>
                    <a:pt x="0" y="4413504"/>
                  </a:moveTo>
                  <a:lnTo>
                    <a:pt x="8205216" y="4413504"/>
                  </a:lnTo>
                  <a:lnTo>
                    <a:pt x="8205216" y="0"/>
                  </a:lnTo>
                  <a:lnTo>
                    <a:pt x="0" y="0"/>
                  </a:lnTo>
                  <a:lnTo>
                    <a:pt x="0" y="4413504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17166" y="3671061"/>
            <a:ext cx="4653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Диаграмма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функциональной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декомпозиции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2050" name="Picture 2" descr="Диаграмма функциональной декомпозиции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66" y="1905000"/>
            <a:ext cx="7765846" cy="4375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5.А.</a:t>
            </a:r>
            <a:r>
              <a:rPr spc="-60" dirty="0"/>
              <a:t> </a:t>
            </a:r>
            <a:r>
              <a:rPr spc="-35" dirty="0"/>
              <a:t>Бизнес-</a:t>
            </a:r>
            <a:r>
              <a:rPr spc="-10" dirty="0"/>
              <a:t>архитектура</a:t>
            </a:r>
            <a:r>
              <a:rPr spc="-40" dirty="0"/>
              <a:t> </a:t>
            </a:r>
            <a:r>
              <a:rPr spc="-25" dirty="0"/>
              <a:t>функциональной</a:t>
            </a:r>
            <a:r>
              <a:rPr spc="-45" dirty="0"/>
              <a:t> </a:t>
            </a:r>
            <a:r>
              <a:rPr spc="-10" dirty="0"/>
              <a:t>области</a:t>
            </a:r>
          </a:p>
          <a:p>
            <a:pPr marL="12700">
              <a:lnSpc>
                <a:spcPct val="100000"/>
              </a:lnSpc>
            </a:pPr>
            <a:r>
              <a:rPr spc="-35" dirty="0"/>
              <a:t>«</a:t>
            </a:r>
            <a:r>
              <a:rPr lang="ru-RU" spc="-35" dirty="0"/>
              <a:t>Проведение внеурочного мероприятия</a:t>
            </a:r>
            <a:r>
              <a:rPr spc="-35" dirty="0"/>
              <a:t>»,</a:t>
            </a:r>
            <a:r>
              <a:rPr spc="-70" dirty="0"/>
              <a:t> </a:t>
            </a:r>
            <a:r>
              <a:rPr dirty="0"/>
              <a:t>AS</a:t>
            </a:r>
            <a:r>
              <a:rPr spc="20" dirty="0"/>
              <a:t> </a:t>
            </a:r>
            <a:r>
              <a:rPr spc="-25" dirty="0"/>
              <a:t>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826000"/>
            <a:chOff x="446849" y="1723961"/>
            <a:chExt cx="8251825" cy="482600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03775"/>
            </a:xfrm>
            <a:custGeom>
              <a:avLst/>
              <a:gdLst/>
              <a:ahLst/>
              <a:cxnLst/>
              <a:rect l="l" t="t" r="r" b="b"/>
              <a:pathLst>
                <a:path w="8229600" h="4803775">
                  <a:moveTo>
                    <a:pt x="8229600" y="0"/>
                  </a:moveTo>
                  <a:lnTo>
                    <a:pt x="0" y="0"/>
                  </a:lnTo>
                  <a:lnTo>
                    <a:pt x="0" y="4803648"/>
                  </a:lnTo>
                  <a:lnTo>
                    <a:pt x="8229600" y="480364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03775"/>
            </a:xfrm>
            <a:custGeom>
              <a:avLst/>
              <a:gdLst/>
              <a:ahLst/>
              <a:cxnLst/>
              <a:rect l="l" t="t" r="r" b="b"/>
              <a:pathLst>
                <a:path w="8229600" h="4803775">
                  <a:moveTo>
                    <a:pt x="0" y="4803648"/>
                  </a:moveTo>
                  <a:lnTo>
                    <a:pt x="8229600" y="480364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0364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86000"/>
            <a:ext cx="7620686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5.Б.</a:t>
            </a:r>
            <a:r>
              <a:rPr spc="-60" dirty="0"/>
              <a:t> </a:t>
            </a:r>
            <a:r>
              <a:rPr spc="-35" dirty="0"/>
              <a:t>Бизнес-</a:t>
            </a:r>
            <a:r>
              <a:rPr spc="-10" dirty="0"/>
              <a:t>архитектура</a:t>
            </a:r>
            <a:r>
              <a:rPr spc="-35" dirty="0"/>
              <a:t> </a:t>
            </a:r>
            <a:r>
              <a:rPr spc="-25" dirty="0"/>
              <a:t>функциональной</a:t>
            </a:r>
            <a:r>
              <a:rPr spc="-45" dirty="0"/>
              <a:t> </a:t>
            </a:r>
            <a:r>
              <a:rPr spc="-10" dirty="0"/>
              <a:t>области</a:t>
            </a:r>
          </a:p>
          <a:p>
            <a:pPr marL="12700">
              <a:lnSpc>
                <a:spcPct val="100000"/>
              </a:lnSpc>
            </a:pPr>
            <a:r>
              <a:rPr spc="-35" dirty="0"/>
              <a:t>«</a:t>
            </a:r>
            <a:r>
              <a:rPr lang="ru-RU" spc="-35" dirty="0"/>
              <a:t>Проведение внеурочного мероприятия</a:t>
            </a:r>
            <a:r>
              <a:rPr spc="-35" dirty="0"/>
              <a:t>»,</a:t>
            </a:r>
            <a:r>
              <a:rPr spc="-70" dirty="0"/>
              <a:t> </a:t>
            </a:r>
            <a:r>
              <a:rPr dirty="0"/>
              <a:t>AS</a:t>
            </a:r>
            <a:r>
              <a:rPr spc="20" dirty="0"/>
              <a:t> </a:t>
            </a:r>
            <a:r>
              <a:rPr spc="-25" dirty="0"/>
              <a:t>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826000"/>
            <a:chOff x="446849" y="1723961"/>
            <a:chExt cx="8251825" cy="482600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03775"/>
            </a:xfrm>
            <a:custGeom>
              <a:avLst/>
              <a:gdLst/>
              <a:ahLst/>
              <a:cxnLst/>
              <a:rect l="l" t="t" r="r" b="b"/>
              <a:pathLst>
                <a:path w="8229600" h="4803775">
                  <a:moveTo>
                    <a:pt x="8229600" y="0"/>
                  </a:moveTo>
                  <a:lnTo>
                    <a:pt x="0" y="0"/>
                  </a:lnTo>
                  <a:lnTo>
                    <a:pt x="0" y="4803648"/>
                  </a:lnTo>
                  <a:lnTo>
                    <a:pt x="8229600" y="480364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03775"/>
            </a:xfrm>
            <a:custGeom>
              <a:avLst/>
              <a:gdLst/>
              <a:ahLst/>
              <a:cxnLst/>
              <a:rect l="l" t="t" r="r" b="b"/>
              <a:pathLst>
                <a:path w="8229600" h="4803775">
                  <a:moveTo>
                    <a:pt x="0" y="4803648"/>
                  </a:moveTo>
                  <a:lnTo>
                    <a:pt x="8229600" y="480364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0364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37" y="2628455"/>
            <a:ext cx="8174225" cy="3017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5.Б.</a:t>
            </a:r>
            <a:r>
              <a:rPr spc="-60" dirty="0"/>
              <a:t> </a:t>
            </a:r>
            <a:r>
              <a:rPr spc="-35" dirty="0"/>
              <a:t>Бизнес-</a:t>
            </a:r>
            <a:r>
              <a:rPr spc="-10" dirty="0"/>
              <a:t>архитектура</a:t>
            </a:r>
            <a:r>
              <a:rPr spc="-35" dirty="0"/>
              <a:t> </a:t>
            </a:r>
            <a:r>
              <a:rPr spc="-25" dirty="0"/>
              <a:t>функциональной</a:t>
            </a:r>
            <a:r>
              <a:rPr spc="-45" dirty="0"/>
              <a:t> </a:t>
            </a:r>
            <a:r>
              <a:rPr spc="-10" dirty="0"/>
              <a:t>области</a:t>
            </a:r>
          </a:p>
          <a:p>
            <a:pPr marL="12700">
              <a:lnSpc>
                <a:spcPct val="100000"/>
              </a:lnSpc>
            </a:pPr>
            <a:r>
              <a:rPr spc="-35" dirty="0"/>
              <a:t>«</a:t>
            </a:r>
            <a:r>
              <a:rPr lang="ru-RU" spc="-35" dirty="0"/>
              <a:t>Проведение внеурочного мероприятия</a:t>
            </a:r>
            <a:r>
              <a:rPr spc="-35" dirty="0"/>
              <a:t>»,</a:t>
            </a:r>
            <a:r>
              <a:rPr spc="-70" dirty="0"/>
              <a:t> </a:t>
            </a:r>
            <a:r>
              <a:rPr dirty="0"/>
              <a:t>AS</a:t>
            </a:r>
            <a:r>
              <a:rPr spc="20" dirty="0"/>
              <a:t> </a:t>
            </a:r>
            <a:r>
              <a:rPr spc="-25" dirty="0"/>
              <a:t>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849" y="1723961"/>
            <a:ext cx="8251825" cy="4826000"/>
            <a:chOff x="446849" y="1723961"/>
            <a:chExt cx="8251825" cy="4826000"/>
          </a:xfrm>
        </p:grpSpPr>
        <p:sp>
          <p:nvSpPr>
            <p:cNvPr id="4" name="object 4"/>
            <p:cNvSpPr/>
            <p:nvPr/>
          </p:nvSpPr>
          <p:spPr>
            <a:xfrm>
              <a:off x="457962" y="1735073"/>
              <a:ext cx="8229600" cy="4803775"/>
            </a:xfrm>
            <a:custGeom>
              <a:avLst/>
              <a:gdLst/>
              <a:ahLst/>
              <a:cxnLst/>
              <a:rect l="l" t="t" r="r" b="b"/>
              <a:pathLst>
                <a:path w="8229600" h="4803775">
                  <a:moveTo>
                    <a:pt x="8229600" y="0"/>
                  </a:moveTo>
                  <a:lnTo>
                    <a:pt x="0" y="0"/>
                  </a:lnTo>
                  <a:lnTo>
                    <a:pt x="0" y="4803648"/>
                  </a:lnTo>
                  <a:lnTo>
                    <a:pt x="8229600" y="4803648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4652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962" y="1735073"/>
              <a:ext cx="8229600" cy="4803775"/>
            </a:xfrm>
            <a:custGeom>
              <a:avLst/>
              <a:gdLst/>
              <a:ahLst/>
              <a:cxnLst/>
              <a:rect l="l" t="t" r="r" b="b"/>
              <a:pathLst>
                <a:path w="8229600" h="4803775">
                  <a:moveTo>
                    <a:pt x="0" y="4803648"/>
                  </a:moveTo>
                  <a:lnTo>
                    <a:pt x="8229600" y="4803648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4803648"/>
                  </a:lnTo>
                  <a:close/>
                </a:path>
              </a:pathLst>
            </a:custGeom>
            <a:ln w="22225">
              <a:solidFill>
                <a:srgbClr val="171E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2" y="2604197"/>
            <a:ext cx="8252927" cy="295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6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6.</a:t>
            </a:r>
            <a:r>
              <a:rPr spc="-70" dirty="0"/>
              <a:t> </a:t>
            </a:r>
            <a:r>
              <a:rPr spc="-10" dirty="0"/>
              <a:t>Архитектура</a:t>
            </a:r>
            <a:r>
              <a:rPr spc="-70" dirty="0"/>
              <a:t> </a:t>
            </a:r>
            <a:r>
              <a:rPr spc="-10" dirty="0"/>
              <a:t>приложений</a:t>
            </a:r>
            <a:r>
              <a:rPr spc="-70" dirty="0"/>
              <a:t> </a:t>
            </a:r>
            <a:r>
              <a:rPr spc="-25" dirty="0"/>
              <a:t>функциональной</a:t>
            </a:r>
            <a:r>
              <a:rPr spc="-65" dirty="0"/>
              <a:t> </a:t>
            </a:r>
            <a:r>
              <a:rPr spc="-10" dirty="0"/>
              <a:t>области</a:t>
            </a:r>
          </a:p>
          <a:p>
            <a:pPr marL="12700">
              <a:lnSpc>
                <a:spcPct val="100000"/>
              </a:lnSpc>
            </a:pPr>
            <a:r>
              <a:rPr spc="-25" dirty="0"/>
              <a:t>«</a:t>
            </a:r>
            <a:r>
              <a:rPr lang="ru-RU" spc="-25" dirty="0"/>
              <a:t>Контроль и учёт внеурочных мероприятий</a:t>
            </a:r>
            <a:r>
              <a:rPr spc="-25" dirty="0"/>
              <a:t>»,</a:t>
            </a:r>
            <a:r>
              <a:rPr spc="-90" dirty="0"/>
              <a:t> </a:t>
            </a:r>
            <a:r>
              <a:rPr dirty="0"/>
              <a:t>AS</a:t>
            </a:r>
            <a:r>
              <a:rPr spc="25" dirty="0"/>
              <a:t> </a:t>
            </a:r>
            <a:r>
              <a:rPr spc="-25" dirty="0"/>
              <a:t>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962" y="1735073"/>
            <a:ext cx="8229600" cy="4039567"/>
          </a:xfrm>
          <a:prstGeom prst="rect">
            <a:avLst/>
          </a:prstGeom>
          <a:solidFill>
            <a:srgbClr val="465258"/>
          </a:solidFill>
          <a:ln w="22225">
            <a:solidFill>
              <a:srgbClr val="171E2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lang="ru-RU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lang="ru-RU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lang="ru-RU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lang="ru-RU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lang="ru-RU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lang="ru-RU"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37" y="2083218"/>
            <a:ext cx="5353050" cy="3343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</TotalTime>
  <Words>940</Words>
  <Application>Microsoft Macintosh PowerPoint</Application>
  <PresentationFormat>Экран (4:3)</PresentationFormat>
  <Paragraphs>265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Microsoft Sans Serif</vt:lpstr>
      <vt:lpstr>Times New Roman</vt:lpstr>
      <vt:lpstr>Wingdings</vt:lpstr>
      <vt:lpstr>Office Theme</vt:lpstr>
      <vt:lpstr>Презентация PowerPoint</vt:lpstr>
      <vt:lpstr>1. Цель и задачи</vt:lpstr>
      <vt:lpstr>2. Объект исследования ГБОУ Школа №1400</vt:lpstr>
      <vt:lpstr>3. Организационная модель ГБОУ Школа №1400</vt:lpstr>
      <vt:lpstr>4. Предмет исследования «Контроль и учёт внеурочных мероприятий»</vt:lpstr>
      <vt:lpstr>5.А. Бизнес-архитектура функциональной области «Проведение внеурочного мероприятия», AS IS</vt:lpstr>
      <vt:lpstr>5.Б. Бизнес-архитектура функциональной области «Проведение внеурочного мероприятия», AS IS</vt:lpstr>
      <vt:lpstr>5.Б. Бизнес-архитектура функциональной области «Проведение внеурочного мероприятия», AS IS</vt:lpstr>
      <vt:lpstr>6. Архитектура приложений функциональной области «Контроль и учёт внеурочных мероприятий», AS IS</vt:lpstr>
      <vt:lpstr>7. Межслоевая модель архитектуры ФО «Контроль и учёт внеурочных мероприятий», AS IS</vt:lpstr>
      <vt:lpstr>8. Оценка цифровой зрелости функциональной области «Контроль и учёт внеурочных мероприятий»</vt:lpstr>
      <vt:lpstr>9. Недостатки AS IS архитектуры функциональной области «Контроль и учёт внеурочных мероприятий»</vt:lpstr>
      <vt:lpstr>10.1. Постановка задачи на разработку проекта архитектурного решения</vt:lpstr>
      <vt:lpstr>10.2. Диаграмма бизнес-модели </vt:lpstr>
      <vt:lpstr>10.3. Таблица RACI для проекта</vt:lpstr>
      <vt:lpstr>11. Архитектура приложений функциональной области «Контроль и учёт внеурочных мероприятий», TO BE</vt:lpstr>
      <vt:lpstr>12. Межслоевая модель архитектуры ФО «Контроль и учёт внеурочных мероприятий», TO BE</vt:lpstr>
      <vt:lpstr>13. Программная архитектура решения</vt:lpstr>
      <vt:lpstr>14. Информационная архитектура решения</vt:lpstr>
      <vt:lpstr>15. Техническая архитектура решения</vt:lpstr>
      <vt:lpstr>16. Выбор средств реализации компонента архитектурного решения</vt:lpstr>
      <vt:lpstr>17. Дерево функций веб-приложения “Chetus”</vt:lpstr>
      <vt:lpstr>18. Сценарий диалога пользователя</vt:lpstr>
      <vt:lpstr>19. Физическая модель базы данных</vt:lpstr>
      <vt:lpstr>20. Экранные формы прототипа</vt:lpstr>
      <vt:lpstr>21.А. Примеры документов</vt:lpstr>
      <vt:lpstr>21.Б. Примеры документов</vt:lpstr>
      <vt:lpstr>22. Планирование и контроль выполнения работ, планируемая стоимость разработки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Валерия Дроздова</dc:creator>
  <cp:lastModifiedBy>Алексей Болдинов</cp:lastModifiedBy>
  <cp:revision>28</cp:revision>
  <dcterms:created xsi:type="dcterms:W3CDTF">2024-05-16T15:40:50Z</dcterms:created>
  <dcterms:modified xsi:type="dcterms:W3CDTF">2025-06-20T09:18:42Z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2024-05-14T00:00:00Z</vt:filetime>
  </property>
  <property fmtid="{D5CDD505-2E9C-101B-9397-08002B2CF9AE}" pid="3" name="Creator">
    <vt:lpwstr>Microsoft® PowerPoint® для Microsoft 365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для Microsoft 365</vt:lpwstr>
  </property>
</Properties>
</file>