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2DFF271-FD70-4B53-8CF1-094F6824F297}">
  <a:tblStyle styleId="{C2DFF271-FD70-4B53-8CF1-094F6824F29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2ea47991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2ea47991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2ea47991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2ea47991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51f9f596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51f9f596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2ea47991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2ea47991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2ea47991d_1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2ea47991d_1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2ea4799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2ea4799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2ea47991d_1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2ea47991d_1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2ea47991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2ea47991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2ea47991d_1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2ea47991d_1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2ea47991d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2ea47991d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ff1f195e5_0_19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ff1f195e5_0_1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7" name="Shape 57"/>
        <p:cNvGrpSpPr/>
        <p:nvPr/>
      </p:nvGrpSpPr>
      <p:grpSpPr>
        <a:xfrm>
          <a:off x="0" y="0"/>
          <a:ext cx="0" cy="0"/>
          <a:chOff x="0" y="0"/>
          <a:chExt cx="0" cy="0"/>
        </a:xfrm>
      </p:grpSpPr>
      <p:sp>
        <p:nvSpPr>
          <p:cNvPr id="58" name="Google Shape;58;p11"/>
          <p:cNvSpPr/>
          <p:nvPr/>
        </p:nvSpPr>
        <p:spPr>
          <a:xfrm>
            <a:off x="0" y="0"/>
            <a:ext cx="2022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60" name="Google Shape;60;p11"/>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61" name="Google Shape;61;p11"/>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3" name="Shape 63"/>
        <p:cNvGrpSpPr/>
        <p:nvPr/>
      </p:nvGrpSpPr>
      <p:grpSpPr>
        <a:xfrm>
          <a:off x="0" y="0"/>
          <a:ext cx="0" cy="0"/>
          <a:chOff x="0" y="0"/>
          <a:chExt cx="0" cy="0"/>
        </a:xfrm>
      </p:grpSpPr>
      <p:sp>
        <p:nvSpPr>
          <p:cNvPr id="64" name="Google Shape;64;p12"/>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2"/>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66" name="Google Shape;6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7" name="Shape 67"/>
        <p:cNvGrpSpPr/>
        <p:nvPr/>
      </p:nvGrpSpPr>
      <p:grpSpPr>
        <a:xfrm>
          <a:off x="0" y="0"/>
          <a:ext cx="0" cy="0"/>
          <a:chOff x="0" y="0"/>
          <a:chExt cx="0" cy="0"/>
        </a:xfrm>
      </p:grpSpPr>
      <p:sp>
        <p:nvSpPr>
          <p:cNvPr id="68" name="Google Shape;68;p13"/>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9" name="Google Shape;69;p13"/>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70" name="Google Shape;70;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1" name="Shape 71"/>
        <p:cNvGrpSpPr/>
        <p:nvPr/>
      </p:nvGrpSpPr>
      <p:grpSpPr>
        <a:xfrm>
          <a:off x="0" y="0"/>
          <a:ext cx="0" cy="0"/>
          <a:chOff x="0" y="0"/>
          <a:chExt cx="0" cy="0"/>
        </a:xfrm>
      </p:grpSpPr>
      <p:sp>
        <p:nvSpPr>
          <p:cNvPr id="72" name="Google Shape;7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26691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2669271"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2669139"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223500" y="500925"/>
            <a:ext cx="23574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ypes">
  <p:cSld name="TITLE_AND_BODY_2">
    <p:spTree>
      <p:nvGrpSpPr>
        <p:cNvPr id="26" name="Shape 26"/>
        <p:cNvGrpSpPr/>
        <p:nvPr/>
      </p:nvGrpSpPr>
      <p:grpSpPr>
        <a:xfrm>
          <a:off x="0" y="0"/>
          <a:ext cx="0" cy="0"/>
          <a:chOff x="0" y="0"/>
          <a:chExt cx="0" cy="0"/>
        </a:xfrm>
      </p:grpSpPr>
      <p:sp>
        <p:nvSpPr>
          <p:cNvPr id="27" name="Google Shape;27;p5"/>
          <p:cNvSpPr/>
          <p:nvPr/>
        </p:nvSpPr>
        <p:spPr>
          <a:xfrm>
            <a:off x="0" y="0"/>
            <a:ext cx="2865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a:off x="0" y="44125"/>
            <a:ext cx="2669271"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9" name="Google Shape;29;p5"/>
          <p:cNvSpPr/>
          <p:nvPr/>
        </p:nvSpPr>
        <p:spPr>
          <a:xfrm>
            <a:off x="-125" y="0"/>
            <a:ext cx="2865127"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0" name="Google Shape;30;p5"/>
          <p:cNvSpPr txBox="1"/>
          <p:nvPr>
            <p:ph type="title"/>
          </p:nvPr>
        </p:nvSpPr>
        <p:spPr>
          <a:xfrm>
            <a:off x="223500" y="500925"/>
            <a:ext cx="2357400" cy="2508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1" name="Google Shape;31;p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3"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6" name="Google Shape;36;p6"/>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7" name="Google Shape;37;p6"/>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ynaptic framework">
  <p:cSld name="TITLE_AND_BODY_1">
    <p:spTree>
      <p:nvGrpSpPr>
        <p:cNvPr id="39" name="Shape 39"/>
        <p:cNvGrpSpPr/>
        <p:nvPr/>
      </p:nvGrpSpPr>
      <p:grpSpPr>
        <a:xfrm>
          <a:off x="0" y="0"/>
          <a:ext cx="0" cy="0"/>
          <a:chOff x="0" y="0"/>
          <a:chExt cx="0" cy="0"/>
        </a:xfrm>
      </p:grpSpPr>
      <p:sp>
        <p:nvSpPr>
          <p:cNvPr id="40" name="Google Shape;40;p7"/>
          <p:cNvSpPr/>
          <p:nvPr/>
        </p:nvSpPr>
        <p:spPr>
          <a:xfrm>
            <a:off x="0" y="44125"/>
            <a:ext cx="4580207" cy="1636568"/>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41" name="Google Shape;41;p7"/>
          <p:cNvSpPr/>
          <p:nvPr/>
        </p:nvSpPr>
        <p:spPr>
          <a:xfrm>
            <a:off x="-125" y="0"/>
            <a:ext cx="4580231" cy="1636482"/>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42" name="Google Shape;42;p7"/>
          <p:cNvSpPr txBox="1"/>
          <p:nvPr>
            <p:ph type="title"/>
          </p:nvPr>
        </p:nvSpPr>
        <p:spPr>
          <a:xfrm>
            <a:off x="204825" y="157875"/>
            <a:ext cx="4012800" cy="557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3" name="Google Shape;43;p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4" name="Google Shape;4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8"/>
          <p:cNvSpPr/>
          <p:nvPr/>
        </p:nvSpPr>
        <p:spPr>
          <a:xfrm>
            <a:off x="0" y="0"/>
            <a:ext cx="9144000" cy="735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txBox="1"/>
          <p:nvPr>
            <p:ph type="title"/>
          </p:nvPr>
        </p:nvSpPr>
        <p:spPr>
          <a:xfrm>
            <a:off x="311725" y="437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8" name="Google Shape;4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9" name="Shape 49"/>
        <p:cNvGrpSpPr/>
        <p:nvPr/>
      </p:nvGrpSpPr>
      <p:grpSpPr>
        <a:xfrm>
          <a:off x="0" y="0"/>
          <a:ext cx="0" cy="0"/>
          <a:chOff x="0" y="0"/>
          <a:chExt cx="0" cy="0"/>
        </a:xfrm>
      </p:grpSpPr>
      <p:sp>
        <p:nvSpPr>
          <p:cNvPr id="50" name="Google Shape;50;p9"/>
          <p:cNvSpPr/>
          <p:nvPr/>
        </p:nvSpPr>
        <p:spPr>
          <a:xfrm>
            <a:off x="0" y="0"/>
            <a:ext cx="26592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txBox="1"/>
          <p:nvPr>
            <p:ph type="title"/>
          </p:nvPr>
        </p:nvSpPr>
        <p:spPr>
          <a:xfrm>
            <a:off x="91475" y="500925"/>
            <a:ext cx="25677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52" name="Google Shape;52;p9"/>
          <p:cNvSpPr txBox="1"/>
          <p:nvPr>
            <p:ph idx="1" type="body"/>
          </p:nvPr>
        </p:nvSpPr>
        <p:spPr>
          <a:xfrm>
            <a:off x="140475" y="2390650"/>
            <a:ext cx="23619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3" name="Google Shape;5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4" name="Shape 54"/>
        <p:cNvGrpSpPr/>
        <p:nvPr/>
      </p:nvGrpSpPr>
      <p:grpSpPr>
        <a:xfrm>
          <a:off x="0" y="0"/>
          <a:ext cx="0" cy="0"/>
          <a:chOff x="0" y="0"/>
          <a:chExt cx="0" cy="0"/>
        </a:xfrm>
      </p:grpSpPr>
      <p:sp>
        <p:nvSpPr>
          <p:cNvPr id="55" name="Google Shape;55;p10"/>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56" name="Google Shape;5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17.png"/><Relationship Id="rId5"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2.jp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19.png"/><Relationship Id="rId5" Type="http://schemas.openxmlformats.org/officeDocument/2006/relationships/image" Target="../media/image15.png"/><Relationship Id="rId6"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ctrTitle"/>
          </p:nvPr>
        </p:nvSpPr>
        <p:spPr>
          <a:xfrm>
            <a:off x="311700" y="3873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Continual Learning using Synaptic Intelligence</a:t>
            </a:r>
            <a:endParaRPr/>
          </a:p>
        </p:txBody>
      </p:sp>
      <p:sp>
        <p:nvSpPr>
          <p:cNvPr id="78" name="Google Shape;78;p15"/>
          <p:cNvSpPr txBox="1"/>
          <p:nvPr>
            <p:ph idx="1" type="subTitle"/>
          </p:nvPr>
        </p:nvSpPr>
        <p:spPr>
          <a:xfrm>
            <a:off x="253075" y="2202600"/>
            <a:ext cx="4761600" cy="73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Aparna Bhutani (ab8473@nyu.edu)</a:t>
            </a:r>
            <a:endParaRPr/>
          </a:p>
          <a:p>
            <a:pPr indent="-330200" lvl="0" marL="457200" rtl="0" algn="l">
              <a:spcBef>
                <a:spcPts val="0"/>
              </a:spcBef>
              <a:spcAft>
                <a:spcPts val="0"/>
              </a:spcAft>
              <a:buSzPts val="1600"/>
              <a:buChar char="-"/>
            </a:pPr>
            <a:r>
              <a:rPr lang="en"/>
              <a:t>Twishikana Bhattacharjee (tb2517@nyu.edu)</a:t>
            </a:r>
            <a:endParaRPr/>
          </a:p>
          <a:p>
            <a:pPr indent="0" lvl="0" marL="457200" rtl="0" algn="l">
              <a:spcBef>
                <a:spcPts val="0"/>
              </a:spcBef>
              <a:spcAft>
                <a:spcPts val="0"/>
              </a:spcAft>
              <a:buNone/>
            </a:pPr>
            <a:r>
              <a:t/>
            </a:r>
            <a:endParaRPr/>
          </a:p>
        </p:txBody>
      </p:sp>
      <p:sp>
        <p:nvSpPr>
          <p:cNvPr id="79" name="Google Shape;79;p15"/>
          <p:cNvSpPr txBox="1"/>
          <p:nvPr>
            <p:ph idx="1" type="subTitle"/>
          </p:nvPr>
        </p:nvSpPr>
        <p:spPr>
          <a:xfrm>
            <a:off x="311700" y="4493700"/>
            <a:ext cx="4761600" cy="3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Advanced Machine Learning Project - Spring 2020</a:t>
            </a:r>
            <a:endParaRPr>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311725" y="437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Comparison Table</a:t>
            </a:r>
            <a:endParaRPr/>
          </a:p>
        </p:txBody>
      </p:sp>
      <p:graphicFrame>
        <p:nvGraphicFramePr>
          <p:cNvPr id="169" name="Google Shape;169;p24"/>
          <p:cNvGraphicFramePr/>
          <p:nvPr/>
        </p:nvGraphicFramePr>
        <p:xfrm>
          <a:off x="124975" y="2753350"/>
          <a:ext cx="3000000" cy="3000000"/>
        </p:xfrm>
        <a:graphic>
          <a:graphicData uri="http://schemas.openxmlformats.org/drawingml/2006/table">
            <a:tbl>
              <a:tblPr>
                <a:noFill/>
                <a:tableStyleId>{C2DFF271-FD70-4B53-8CF1-094F6824F297}</a:tableStyleId>
              </a:tblPr>
              <a:tblGrid>
                <a:gridCol w="1097300"/>
                <a:gridCol w="728700"/>
                <a:gridCol w="763475"/>
                <a:gridCol w="730050"/>
                <a:gridCol w="776175"/>
                <a:gridCol w="775850"/>
                <a:gridCol w="786450"/>
                <a:gridCol w="730025"/>
                <a:gridCol w="762625"/>
                <a:gridCol w="877425"/>
                <a:gridCol w="865950"/>
              </a:tblGrid>
              <a:tr h="349225">
                <a:tc>
                  <a:txBody>
                    <a:bodyPr/>
                    <a:lstStyle/>
                    <a:p>
                      <a:pPr indent="0" lvl="0" marL="0" rtl="0" algn="l">
                        <a:spcBef>
                          <a:spcPts val="0"/>
                        </a:spcBef>
                        <a:spcAft>
                          <a:spcPts val="0"/>
                        </a:spcAft>
                        <a:buNone/>
                      </a:pPr>
                      <a:r>
                        <a:t/>
                      </a:r>
                      <a:endParaRPr b="1" sz="1100"/>
                    </a:p>
                  </a:txBody>
                  <a:tcPr marT="91425" marB="91425" marR="91425" marL="91425"/>
                </a:tc>
                <a:tc>
                  <a:txBody>
                    <a:bodyPr/>
                    <a:lstStyle/>
                    <a:p>
                      <a:pPr indent="0" lvl="0" marL="0" rtl="0" algn="l">
                        <a:spcBef>
                          <a:spcPts val="0"/>
                        </a:spcBef>
                        <a:spcAft>
                          <a:spcPts val="0"/>
                        </a:spcAft>
                        <a:buNone/>
                      </a:pPr>
                      <a:r>
                        <a:rPr b="1" lang="en" sz="1100"/>
                        <a:t>Task 1</a:t>
                      </a:r>
                      <a:endParaRPr b="1" sz="1100"/>
                    </a:p>
                  </a:txBody>
                  <a:tcPr marT="91425" marB="91425" marR="91425" marL="91425"/>
                </a:tc>
                <a:tc>
                  <a:txBody>
                    <a:bodyPr/>
                    <a:lstStyle/>
                    <a:p>
                      <a:pPr indent="0" lvl="0" marL="0" rtl="0" algn="l">
                        <a:spcBef>
                          <a:spcPts val="0"/>
                        </a:spcBef>
                        <a:spcAft>
                          <a:spcPts val="0"/>
                        </a:spcAft>
                        <a:buNone/>
                      </a:pPr>
                      <a:r>
                        <a:rPr b="1" lang="en" sz="1100"/>
                        <a:t>Task 2</a:t>
                      </a:r>
                      <a:endParaRPr b="1" sz="1100"/>
                    </a:p>
                  </a:txBody>
                  <a:tcPr marT="91425" marB="91425" marR="91425" marL="91425"/>
                </a:tc>
                <a:tc>
                  <a:txBody>
                    <a:bodyPr/>
                    <a:lstStyle/>
                    <a:p>
                      <a:pPr indent="0" lvl="0" marL="0" rtl="0" algn="l">
                        <a:spcBef>
                          <a:spcPts val="0"/>
                        </a:spcBef>
                        <a:spcAft>
                          <a:spcPts val="0"/>
                        </a:spcAft>
                        <a:buNone/>
                      </a:pPr>
                      <a:r>
                        <a:rPr b="1" lang="en" sz="1100"/>
                        <a:t>Task 3</a:t>
                      </a:r>
                      <a:endParaRPr b="1" sz="1100"/>
                    </a:p>
                  </a:txBody>
                  <a:tcPr marT="91425" marB="91425" marR="91425" marL="91425"/>
                </a:tc>
                <a:tc>
                  <a:txBody>
                    <a:bodyPr/>
                    <a:lstStyle/>
                    <a:p>
                      <a:pPr indent="0" lvl="0" marL="0" rtl="0" algn="l">
                        <a:spcBef>
                          <a:spcPts val="0"/>
                        </a:spcBef>
                        <a:spcAft>
                          <a:spcPts val="0"/>
                        </a:spcAft>
                        <a:buNone/>
                      </a:pPr>
                      <a:r>
                        <a:rPr b="1" lang="en" sz="1100"/>
                        <a:t>Task 4</a:t>
                      </a:r>
                      <a:endParaRPr b="1" sz="1100"/>
                    </a:p>
                  </a:txBody>
                  <a:tcPr marT="91425" marB="91425" marR="91425" marL="91425"/>
                </a:tc>
                <a:tc>
                  <a:txBody>
                    <a:bodyPr/>
                    <a:lstStyle/>
                    <a:p>
                      <a:pPr indent="0" lvl="0" marL="0" rtl="0" algn="l">
                        <a:spcBef>
                          <a:spcPts val="0"/>
                        </a:spcBef>
                        <a:spcAft>
                          <a:spcPts val="0"/>
                        </a:spcAft>
                        <a:buNone/>
                      </a:pPr>
                      <a:r>
                        <a:rPr b="1" lang="en" sz="1100"/>
                        <a:t>Task 5</a:t>
                      </a:r>
                      <a:endParaRPr b="1" sz="1100"/>
                    </a:p>
                  </a:txBody>
                  <a:tcPr marT="91425" marB="91425" marR="91425" marL="91425"/>
                </a:tc>
                <a:tc>
                  <a:txBody>
                    <a:bodyPr/>
                    <a:lstStyle/>
                    <a:p>
                      <a:pPr indent="0" lvl="0" marL="0" rtl="0" algn="l">
                        <a:spcBef>
                          <a:spcPts val="0"/>
                        </a:spcBef>
                        <a:spcAft>
                          <a:spcPts val="0"/>
                        </a:spcAft>
                        <a:buNone/>
                      </a:pPr>
                      <a:r>
                        <a:rPr b="1" lang="en" sz="1100"/>
                        <a:t>Task 6</a:t>
                      </a:r>
                      <a:endParaRPr b="1" sz="1100"/>
                    </a:p>
                  </a:txBody>
                  <a:tcPr marT="91425" marB="91425" marR="91425" marL="91425"/>
                </a:tc>
                <a:tc>
                  <a:txBody>
                    <a:bodyPr/>
                    <a:lstStyle/>
                    <a:p>
                      <a:pPr indent="0" lvl="0" marL="0" rtl="0" algn="l">
                        <a:spcBef>
                          <a:spcPts val="0"/>
                        </a:spcBef>
                        <a:spcAft>
                          <a:spcPts val="0"/>
                        </a:spcAft>
                        <a:buNone/>
                      </a:pPr>
                      <a:r>
                        <a:rPr b="1" lang="en" sz="1100"/>
                        <a:t>Task 7</a:t>
                      </a:r>
                      <a:endParaRPr b="1" sz="1100"/>
                    </a:p>
                  </a:txBody>
                  <a:tcPr marT="91425" marB="91425" marR="91425" marL="91425"/>
                </a:tc>
                <a:tc>
                  <a:txBody>
                    <a:bodyPr/>
                    <a:lstStyle/>
                    <a:p>
                      <a:pPr indent="0" lvl="0" marL="0" rtl="0" algn="l">
                        <a:spcBef>
                          <a:spcPts val="0"/>
                        </a:spcBef>
                        <a:spcAft>
                          <a:spcPts val="0"/>
                        </a:spcAft>
                        <a:buNone/>
                      </a:pPr>
                      <a:r>
                        <a:rPr b="1" lang="en" sz="1100"/>
                        <a:t>Task 8</a:t>
                      </a:r>
                      <a:endParaRPr b="1" sz="1100"/>
                    </a:p>
                  </a:txBody>
                  <a:tcPr marT="91425" marB="91425" marR="91425" marL="91425"/>
                </a:tc>
                <a:tc>
                  <a:txBody>
                    <a:bodyPr/>
                    <a:lstStyle/>
                    <a:p>
                      <a:pPr indent="0" lvl="0" marL="0" rtl="0" algn="l">
                        <a:spcBef>
                          <a:spcPts val="0"/>
                        </a:spcBef>
                        <a:spcAft>
                          <a:spcPts val="0"/>
                        </a:spcAft>
                        <a:buNone/>
                      </a:pPr>
                      <a:r>
                        <a:rPr b="1" lang="en" sz="1100"/>
                        <a:t>Task 9</a:t>
                      </a:r>
                      <a:endParaRPr b="1" sz="1100"/>
                    </a:p>
                  </a:txBody>
                  <a:tcPr marT="91425" marB="91425" marR="91425" marL="91425"/>
                </a:tc>
                <a:tc>
                  <a:txBody>
                    <a:bodyPr/>
                    <a:lstStyle/>
                    <a:p>
                      <a:pPr indent="0" lvl="0" marL="0" rtl="0" algn="l">
                        <a:spcBef>
                          <a:spcPts val="0"/>
                        </a:spcBef>
                        <a:spcAft>
                          <a:spcPts val="0"/>
                        </a:spcAft>
                        <a:buNone/>
                      </a:pPr>
                      <a:r>
                        <a:rPr b="1" lang="en" sz="1100"/>
                        <a:t>Task 10</a:t>
                      </a:r>
                      <a:endParaRPr b="1" sz="1100"/>
                    </a:p>
                  </a:txBody>
                  <a:tcPr marT="91425" marB="91425" marR="91425" marL="91425"/>
                </a:tc>
              </a:tr>
              <a:tr h="434200">
                <a:tc>
                  <a:txBody>
                    <a:bodyPr/>
                    <a:lstStyle/>
                    <a:p>
                      <a:pPr indent="0" lvl="0" marL="0" rtl="0" algn="l">
                        <a:spcBef>
                          <a:spcPts val="0"/>
                        </a:spcBef>
                        <a:spcAft>
                          <a:spcPts val="0"/>
                        </a:spcAft>
                        <a:buNone/>
                      </a:pPr>
                      <a:r>
                        <a:t/>
                      </a:r>
                      <a:endParaRPr b="1" sz="1100"/>
                    </a:p>
                    <a:p>
                      <a:pPr indent="0" lvl="0" marL="0" rtl="0" algn="ctr">
                        <a:spcBef>
                          <a:spcPts val="0"/>
                        </a:spcBef>
                        <a:spcAft>
                          <a:spcPts val="0"/>
                        </a:spcAft>
                        <a:buNone/>
                      </a:pPr>
                      <a:r>
                        <a:rPr b="1" lang="en" sz="1100"/>
                        <a:t>EWC</a:t>
                      </a:r>
                      <a:endParaRPr b="1" sz="1100"/>
                    </a:p>
                  </a:txBody>
                  <a:tcPr marT="91425" marB="91425" marR="91425" marL="91425"/>
                </a:tc>
                <a:tc>
                  <a:txBody>
                    <a:bodyPr/>
                    <a:lstStyle/>
                    <a:p>
                      <a:pPr indent="0" lvl="0" marL="0" rtl="0" algn="l">
                        <a:lnSpc>
                          <a:spcPct val="115000"/>
                        </a:lnSpc>
                        <a:spcBef>
                          <a:spcPts val="0"/>
                        </a:spcBef>
                        <a:spcAft>
                          <a:spcPts val="0"/>
                        </a:spcAft>
                        <a:buNone/>
                      </a:pPr>
                      <a:r>
                        <a:rPr lang="en" sz="1100">
                          <a:solidFill>
                            <a:schemeClr val="dk1"/>
                          </a:solidFill>
                        </a:rPr>
                        <a:t>37.55</a:t>
                      </a:r>
                      <a:endParaRPr sz="1100"/>
                    </a:p>
                  </a:txBody>
                  <a:tcPr marT="91425" marB="91425" marR="91425" marL="91425"/>
                </a:tc>
                <a:tc>
                  <a:txBody>
                    <a:bodyPr/>
                    <a:lstStyle/>
                    <a:p>
                      <a:pPr indent="0" lvl="0" marL="0" rtl="0" algn="l">
                        <a:spcBef>
                          <a:spcPts val="0"/>
                        </a:spcBef>
                        <a:spcAft>
                          <a:spcPts val="0"/>
                        </a:spcAft>
                        <a:buNone/>
                      </a:pPr>
                      <a:r>
                        <a:rPr lang="en" sz="1100"/>
                        <a:t>53.942</a:t>
                      </a:r>
                      <a:endParaRPr sz="1100"/>
                    </a:p>
                  </a:txBody>
                  <a:tcPr marT="91425" marB="91425" marR="91425" marL="91425"/>
                </a:tc>
                <a:tc>
                  <a:txBody>
                    <a:bodyPr/>
                    <a:lstStyle/>
                    <a:p>
                      <a:pPr indent="0" lvl="0" marL="0" rtl="0" algn="l">
                        <a:lnSpc>
                          <a:spcPct val="115000"/>
                        </a:lnSpc>
                        <a:spcBef>
                          <a:spcPts val="0"/>
                        </a:spcBef>
                        <a:spcAft>
                          <a:spcPts val="0"/>
                        </a:spcAft>
                        <a:buNone/>
                      </a:pPr>
                      <a:r>
                        <a:rPr lang="en" sz="1100">
                          <a:solidFill>
                            <a:schemeClr val="dk1"/>
                          </a:solidFill>
                        </a:rPr>
                        <a:t>72.26</a:t>
                      </a:r>
                      <a:endParaRPr sz="1100"/>
                    </a:p>
                  </a:txBody>
                  <a:tcPr marT="91425" marB="91425" marR="91425" marL="91425"/>
                </a:tc>
                <a:tc>
                  <a:txBody>
                    <a:bodyPr/>
                    <a:lstStyle/>
                    <a:p>
                      <a:pPr indent="0" lvl="0" marL="0" rtl="0" algn="l">
                        <a:spcBef>
                          <a:spcPts val="0"/>
                        </a:spcBef>
                        <a:spcAft>
                          <a:spcPts val="0"/>
                        </a:spcAft>
                        <a:buNone/>
                      </a:pPr>
                      <a:r>
                        <a:rPr lang="en" sz="1100"/>
                        <a:t>60.028</a:t>
                      </a:r>
                      <a:endParaRPr sz="1100"/>
                    </a:p>
                  </a:txBody>
                  <a:tcPr marT="91425" marB="91425" marR="91425" marL="91425"/>
                </a:tc>
                <a:tc>
                  <a:txBody>
                    <a:bodyPr/>
                    <a:lstStyle/>
                    <a:p>
                      <a:pPr indent="0" lvl="0" marL="0" rtl="0" algn="l">
                        <a:spcBef>
                          <a:spcPts val="0"/>
                        </a:spcBef>
                        <a:spcAft>
                          <a:spcPts val="0"/>
                        </a:spcAft>
                        <a:buNone/>
                      </a:pPr>
                      <a:r>
                        <a:rPr lang="en" sz="1100"/>
                        <a:t>77.984</a:t>
                      </a:r>
                      <a:endParaRPr sz="1100"/>
                    </a:p>
                  </a:txBody>
                  <a:tcPr marT="91425" marB="91425" marR="91425" marL="91425"/>
                </a:tc>
                <a:tc>
                  <a:txBody>
                    <a:bodyPr/>
                    <a:lstStyle/>
                    <a:p>
                      <a:pPr indent="0" lvl="0" marL="0" rtl="0" algn="l">
                        <a:spcBef>
                          <a:spcPts val="0"/>
                        </a:spcBef>
                        <a:spcAft>
                          <a:spcPts val="0"/>
                        </a:spcAft>
                        <a:buNone/>
                      </a:pPr>
                      <a:r>
                        <a:rPr lang="en" sz="1100"/>
                        <a:t>74.09</a:t>
                      </a:r>
                      <a:endParaRPr sz="1100"/>
                    </a:p>
                  </a:txBody>
                  <a:tcPr marT="91425" marB="91425" marR="91425" marL="91425"/>
                </a:tc>
                <a:tc>
                  <a:txBody>
                    <a:bodyPr/>
                    <a:lstStyle/>
                    <a:p>
                      <a:pPr indent="0" lvl="0" marL="0" rtl="0" algn="l">
                        <a:spcBef>
                          <a:spcPts val="0"/>
                        </a:spcBef>
                        <a:spcAft>
                          <a:spcPts val="0"/>
                        </a:spcAft>
                        <a:buNone/>
                      </a:pPr>
                      <a:r>
                        <a:rPr lang="en" sz="1100"/>
                        <a:t>84.28</a:t>
                      </a:r>
                      <a:endParaRPr sz="1100"/>
                    </a:p>
                  </a:txBody>
                  <a:tcPr marT="91425" marB="91425" marR="91425" marL="91425"/>
                </a:tc>
                <a:tc>
                  <a:txBody>
                    <a:bodyPr/>
                    <a:lstStyle/>
                    <a:p>
                      <a:pPr indent="0" lvl="0" marL="0" rtl="0" algn="l">
                        <a:spcBef>
                          <a:spcPts val="0"/>
                        </a:spcBef>
                        <a:spcAft>
                          <a:spcPts val="0"/>
                        </a:spcAft>
                        <a:buNone/>
                      </a:pPr>
                      <a:r>
                        <a:rPr lang="en" sz="1100"/>
                        <a:t>81.65</a:t>
                      </a:r>
                      <a:endParaRPr sz="1100"/>
                    </a:p>
                  </a:txBody>
                  <a:tcPr marT="91425" marB="91425" marR="91425" marL="91425"/>
                </a:tc>
                <a:tc>
                  <a:txBody>
                    <a:bodyPr/>
                    <a:lstStyle/>
                    <a:p>
                      <a:pPr indent="0" lvl="0" marL="0" rtl="0" algn="l">
                        <a:spcBef>
                          <a:spcPts val="0"/>
                        </a:spcBef>
                        <a:spcAft>
                          <a:spcPts val="0"/>
                        </a:spcAft>
                        <a:buNone/>
                      </a:pPr>
                      <a:r>
                        <a:rPr lang="en" sz="1100"/>
                        <a:t>77.26</a:t>
                      </a:r>
                      <a:endParaRPr sz="1100"/>
                    </a:p>
                  </a:txBody>
                  <a:tcPr marT="91425" marB="91425" marR="91425" marL="91425"/>
                </a:tc>
                <a:tc>
                  <a:txBody>
                    <a:bodyPr/>
                    <a:lstStyle/>
                    <a:p>
                      <a:pPr indent="0" lvl="0" marL="0" rtl="0" algn="l">
                        <a:spcBef>
                          <a:spcPts val="0"/>
                        </a:spcBef>
                        <a:spcAft>
                          <a:spcPts val="0"/>
                        </a:spcAft>
                        <a:buNone/>
                      </a:pPr>
                      <a:r>
                        <a:rPr lang="en" sz="1100"/>
                        <a:t>84.764</a:t>
                      </a:r>
                      <a:endParaRPr sz="1100"/>
                    </a:p>
                  </a:txBody>
                  <a:tcPr marT="91425" marB="91425" marR="91425" marL="91425"/>
                </a:tc>
              </a:tr>
              <a:tr h="434200">
                <a:tc>
                  <a:txBody>
                    <a:bodyPr/>
                    <a:lstStyle/>
                    <a:p>
                      <a:pPr indent="0" lvl="0" marL="0" rtl="0" algn="ctr">
                        <a:spcBef>
                          <a:spcPts val="0"/>
                        </a:spcBef>
                        <a:spcAft>
                          <a:spcPts val="0"/>
                        </a:spcAft>
                        <a:buNone/>
                      </a:pPr>
                      <a:r>
                        <a:rPr b="1" lang="en" sz="1100"/>
                        <a:t>Synaptic</a:t>
                      </a:r>
                      <a:endParaRPr b="1" sz="1100"/>
                    </a:p>
                    <a:p>
                      <a:pPr indent="0" lvl="0" marL="0" rtl="0" algn="l">
                        <a:spcBef>
                          <a:spcPts val="0"/>
                        </a:spcBef>
                        <a:spcAft>
                          <a:spcPts val="0"/>
                        </a:spcAft>
                        <a:buNone/>
                      </a:pPr>
                      <a:r>
                        <a:rPr b="1" lang="en" sz="1100"/>
                        <a:t>Intelligence</a:t>
                      </a:r>
                      <a:endParaRPr b="1" sz="1100"/>
                    </a:p>
                  </a:txBody>
                  <a:tcPr marT="91425" marB="91425" marR="91425" marL="91425"/>
                </a:tc>
                <a:tc>
                  <a:txBody>
                    <a:bodyPr/>
                    <a:lstStyle/>
                    <a:p>
                      <a:pPr indent="0" lvl="0" marL="0" rtl="0" algn="l">
                        <a:spcBef>
                          <a:spcPts val="0"/>
                        </a:spcBef>
                        <a:spcAft>
                          <a:spcPts val="0"/>
                        </a:spcAft>
                        <a:buNone/>
                      </a:pPr>
                      <a:r>
                        <a:rPr lang="en" sz="1100"/>
                        <a:t>53.35</a:t>
                      </a:r>
                      <a:endParaRPr sz="1100"/>
                    </a:p>
                  </a:txBody>
                  <a:tcPr marT="91425" marB="91425" marR="91425" marL="91425"/>
                </a:tc>
                <a:tc>
                  <a:txBody>
                    <a:bodyPr/>
                    <a:lstStyle/>
                    <a:p>
                      <a:pPr indent="0" lvl="0" marL="0" rtl="0" algn="l">
                        <a:spcBef>
                          <a:spcPts val="0"/>
                        </a:spcBef>
                        <a:spcAft>
                          <a:spcPts val="0"/>
                        </a:spcAft>
                        <a:buNone/>
                      </a:pPr>
                      <a:r>
                        <a:rPr lang="en" sz="1100"/>
                        <a:t>61.325</a:t>
                      </a:r>
                      <a:endParaRPr sz="1100"/>
                    </a:p>
                  </a:txBody>
                  <a:tcPr marT="91425" marB="91425" marR="91425" marL="91425"/>
                </a:tc>
                <a:tc>
                  <a:txBody>
                    <a:bodyPr/>
                    <a:lstStyle/>
                    <a:p>
                      <a:pPr indent="0" lvl="0" marL="0" rtl="0" algn="l">
                        <a:spcBef>
                          <a:spcPts val="0"/>
                        </a:spcBef>
                        <a:spcAft>
                          <a:spcPts val="0"/>
                        </a:spcAft>
                        <a:buNone/>
                      </a:pPr>
                      <a:r>
                        <a:rPr lang="en" sz="1100"/>
                        <a:t>62.16</a:t>
                      </a:r>
                      <a:endParaRPr sz="1100"/>
                    </a:p>
                  </a:txBody>
                  <a:tcPr marT="91425" marB="91425" marR="91425" marL="91425"/>
                </a:tc>
                <a:tc>
                  <a:txBody>
                    <a:bodyPr/>
                    <a:lstStyle/>
                    <a:p>
                      <a:pPr indent="0" lvl="0" marL="0" rtl="0" algn="l">
                        <a:spcBef>
                          <a:spcPts val="0"/>
                        </a:spcBef>
                        <a:spcAft>
                          <a:spcPts val="0"/>
                        </a:spcAft>
                        <a:buNone/>
                      </a:pPr>
                      <a:r>
                        <a:rPr lang="en" sz="1100"/>
                        <a:t>65.123</a:t>
                      </a:r>
                      <a:endParaRPr sz="1100"/>
                    </a:p>
                  </a:txBody>
                  <a:tcPr marT="91425" marB="91425" marR="91425" marL="91425"/>
                </a:tc>
                <a:tc>
                  <a:txBody>
                    <a:bodyPr/>
                    <a:lstStyle/>
                    <a:p>
                      <a:pPr indent="0" lvl="0" marL="0" rtl="0" algn="l">
                        <a:spcBef>
                          <a:spcPts val="0"/>
                        </a:spcBef>
                        <a:spcAft>
                          <a:spcPts val="0"/>
                        </a:spcAft>
                        <a:buNone/>
                      </a:pPr>
                      <a:r>
                        <a:rPr lang="en" sz="1100"/>
                        <a:t>71.682</a:t>
                      </a:r>
                      <a:endParaRPr sz="1100"/>
                    </a:p>
                  </a:txBody>
                  <a:tcPr marT="91425" marB="91425" marR="91425" marL="91425"/>
                </a:tc>
                <a:tc>
                  <a:txBody>
                    <a:bodyPr/>
                    <a:lstStyle/>
                    <a:p>
                      <a:pPr indent="0" lvl="0" marL="0" rtl="0" algn="l">
                        <a:spcBef>
                          <a:spcPts val="0"/>
                        </a:spcBef>
                        <a:spcAft>
                          <a:spcPts val="0"/>
                        </a:spcAft>
                        <a:buNone/>
                      </a:pPr>
                      <a:r>
                        <a:rPr lang="en" sz="1100"/>
                        <a:t>76.77</a:t>
                      </a:r>
                      <a:endParaRPr sz="1100"/>
                    </a:p>
                  </a:txBody>
                  <a:tcPr marT="91425" marB="91425" marR="91425" marL="91425"/>
                </a:tc>
                <a:tc>
                  <a:txBody>
                    <a:bodyPr/>
                    <a:lstStyle/>
                    <a:p>
                      <a:pPr indent="0" lvl="0" marL="0" rtl="0" algn="l">
                        <a:spcBef>
                          <a:spcPts val="0"/>
                        </a:spcBef>
                        <a:spcAft>
                          <a:spcPts val="0"/>
                        </a:spcAft>
                        <a:buNone/>
                      </a:pPr>
                      <a:r>
                        <a:rPr lang="en" sz="1100"/>
                        <a:t>79.86</a:t>
                      </a:r>
                      <a:endParaRPr sz="1100"/>
                    </a:p>
                  </a:txBody>
                  <a:tcPr marT="91425" marB="91425" marR="91425" marL="91425"/>
                </a:tc>
                <a:tc>
                  <a:txBody>
                    <a:bodyPr/>
                    <a:lstStyle/>
                    <a:p>
                      <a:pPr indent="0" lvl="0" marL="0" rtl="0" algn="l">
                        <a:spcBef>
                          <a:spcPts val="0"/>
                        </a:spcBef>
                        <a:spcAft>
                          <a:spcPts val="0"/>
                        </a:spcAft>
                        <a:buNone/>
                      </a:pPr>
                      <a:r>
                        <a:rPr lang="en" sz="1100"/>
                        <a:t>79.46</a:t>
                      </a:r>
                      <a:endParaRPr sz="1100"/>
                    </a:p>
                  </a:txBody>
                  <a:tcPr marT="91425" marB="91425" marR="91425" marL="91425"/>
                </a:tc>
                <a:tc>
                  <a:txBody>
                    <a:bodyPr/>
                    <a:lstStyle/>
                    <a:p>
                      <a:pPr indent="0" lvl="0" marL="0" rtl="0" algn="l">
                        <a:spcBef>
                          <a:spcPts val="0"/>
                        </a:spcBef>
                        <a:spcAft>
                          <a:spcPts val="0"/>
                        </a:spcAft>
                        <a:buNone/>
                      </a:pPr>
                      <a:r>
                        <a:rPr lang="en" sz="1100"/>
                        <a:t>79.8</a:t>
                      </a:r>
                      <a:endParaRPr sz="1100"/>
                    </a:p>
                  </a:txBody>
                  <a:tcPr marT="91425" marB="91425" marR="91425" marL="91425"/>
                </a:tc>
                <a:tc>
                  <a:txBody>
                    <a:bodyPr/>
                    <a:lstStyle/>
                    <a:p>
                      <a:pPr indent="0" lvl="0" marL="0" rtl="0" algn="l">
                        <a:spcBef>
                          <a:spcPts val="0"/>
                        </a:spcBef>
                        <a:spcAft>
                          <a:spcPts val="0"/>
                        </a:spcAft>
                        <a:buNone/>
                      </a:pPr>
                      <a:r>
                        <a:rPr lang="en" sz="1100"/>
                        <a:t>80.259</a:t>
                      </a:r>
                      <a:endParaRPr sz="1100"/>
                    </a:p>
                  </a:txBody>
                  <a:tcPr marT="91425" marB="91425" marR="91425" marL="91425"/>
                </a:tc>
              </a:tr>
              <a:tr h="434200">
                <a:tc>
                  <a:txBody>
                    <a:bodyPr/>
                    <a:lstStyle/>
                    <a:p>
                      <a:pPr indent="0" lvl="0" marL="0" rtl="0" algn="l">
                        <a:spcBef>
                          <a:spcPts val="0"/>
                        </a:spcBef>
                        <a:spcAft>
                          <a:spcPts val="0"/>
                        </a:spcAft>
                        <a:buNone/>
                      </a:pPr>
                      <a:r>
                        <a:t/>
                      </a:r>
                      <a:endParaRPr b="1" sz="1100"/>
                    </a:p>
                    <a:p>
                      <a:pPr indent="0" lvl="0" marL="0" rtl="0" algn="ctr">
                        <a:spcBef>
                          <a:spcPts val="0"/>
                        </a:spcBef>
                        <a:spcAft>
                          <a:spcPts val="0"/>
                        </a:spcAft>
                        <a:buNone/>
                      </a:pPr>
                      <a:r>
                        <a:rPr b="1" lang="en" sz="1100"/>
                        <a:t>GEM</a:t>
                      </a:r>
                      <a:endParaRPr b="1" sz="1100"/>
                    </a:p>
                  </a:txBody>
                  <a:tcPr marT="91425" marB="91425" marR="91425" marL="91425"/>
                </a:tc>
                <a:tc>
                  <a:txBody>
                    <a:bodyPr/>
                    <a:lstStyle/>
                    <a:p>
                      <a:pPr indent="0" lvl="0" marL="0" rtl="0" algn="l">
                        <a:spcBef>
                          <a:spcPts val="0"/>
                        </a:spcBef>
                        <a:spcAft>
                          <a:spcPts val="0"/>
                        </a:spcAft>
                        <a:buNone/>
                      </a:pPr>
                      <a:r>
                        <a:rPr lang="en" sz="1100">
                          <a:solidFill>
                            <a:schemeClr val="dk1"/>
                          </a:solidFill>
                        </a:rPr>
                        <a:t>10.6</a:t>
                      </a:r>
                      <a:endParaRPr sz="1100"/>
                    </a:p>
                  </a:txBody>
                  <a:tcPr marT="91425" marB="91425" marR="91425" marL="91425"/>
                </a:tc>
                <a:tc>
                  <a:txBody>
                    <a:bodyPr/>
                    <a:lstStyle/>
                    <a:p>
                      <a:pPr indent="0" lvl="0" marL="0" rtl="0" algn="l">
                        <a:spcBef>
                          <a:spcPts val="0"/>
                        </a:spcBef>
                        <a:spcAft>
                          <a:spcPts val="0"/>
                        </a:spcAft>
                        <a:buNone/>
                      </a:pPr>
                      <a:r>
                        <a:rPr lang="en" sz="1100"/>
                        <a:t>42.98</a:t>
                      </a:r>
                      <a:endParaRPr sz="1100"/>
                    </a:p>
                  </a:txBody>
                  <a:tcPr marT="91425" marB="91425" marR="91425" marL="91425"/>
                </a:tc>
                <a:tc>
                  <a:txBody>
                    <a:bodyPr/>
                    <a:lstStyle/>
                    <a:p>
                      <a:pPr indent="0" lvl="0" marL="0" rtl="0" algn="l">
                        <a:spcBef>
                          <a:spcPts val="0"/>
                        </a:spcBef>
                        <a:spcAft>
                          <a:spcPts val="0"/>
                        </a:spcAft>
                        <a:buNone/>
                      </a:pPr>
                      <a:r>
                        <a:rPr lang="en" sz="1100"/>
                        <a:t>78.89</a:t>
                      </a:r>
                      <a:endParaRPr sz="1100"/>
                    </a:p>
                  </a:txBody>
                  <a:tcPr marT="91425" marB="91425" marR="91425" marL="91425"/>
                </a:tc>
                <a:tc>
                  <a:txBody>
                    <a:bodyPr/>
                    <a:lstStyle/>
                    <a:p>
                      <a:pPr indent="0" lvl="0" marL="0" rtl="0" algn="l">
                        <a:spcBef>
                          <a:spcPts val="0"/>
                        </a:spcBef>
                        <a:spcAft>
                          <a:spcPts val="0"/>
                        </a:spcAft>
                        <a:buNone/>
                      </a:pPr>
                      <a:r>
                        <a:rPr lang="en" sz="1100"/>
                        <a:t>79.98</a:t>
                      </a:r>
                      <a:endParaRPr sz="1100"/>
                    </a:p>
                  </a:txBody>
                  <a:tcPr marT="91425" marB="91425" marR="91425" marL="91425"/>
                </a:tc>
                <a:tc>
                  <a:txBody>
                    <a:bodyPr/>
                    <a:lstStyle/>
                    <a:p>
                      <a:pPr indent="0" lvl="0" marL="0" rtl="0" algn="l">
                        <a:spcBef>
                          <a:spcPts val="0"/>
                        </a:spcBef>
                        <a:spcAft>
                          <a:spcPts val="0"/>
                        </a:spcAft>
                        <a:buNone/>
                      </a:pPr>
                      <a:r>
                        <a:rPr lang="en" sz="1100"/>
                        <a:t>86.66</a:t>
                      </a:r>
                      <a:endParaRPr sz="1100"/>
                    </a:p>
                  </a:txBody>
                  <a:tcPr marT="91425" marB="91425" marR="91425" marL="91425"/>
                </a:tc>
                <a:tc>
                  <a:txBody>
                    <a:bodyPr/>
                    <a:lstStyle/>
                    <a:p>
                      <a:pPr indent="0" lvl="0" marL="0" rtl="0" algn="l">
                        <a:spcBef>
                          <a:spcPts val="0"/>
                        </a:spcBef>
                        <a:spcAft>
                          <a:spcPts val="0"/>
                        </a:spcAft>
                        <a:buNone/>
                      </a:pPr>
                      <a:r>
                        <a:rPr lang="en" sz="1100"/>
                        <a:t>84.7</a:t>
                      </a:r>
                      <a:endParaRPr sz="1100"/>
                    </a:p>
                  </a:txBody>
                  <a:tcPr marT="91425" marB="91425" marR="91425" marL="91425"/>
                </a:tc>
                <a:tc>
                  <a:txBody>
                    <a:bodyPr/>
                    <a:lstStyle/>
                    <a:p>
                      <a:pPr indent="0" lvl="0" marL="0" rtl="0" algn="l">
                        <a:spcBef>
                          <a:spcPts val="0"/>
                        </a:spcBef>
                        <a:spcAft>
                          <a:spcPts val="0"/>
                        </a:spcAft>
                        <a:buNone/>
                      </a:pPr>
                      <a:r>
                        <a:rPr lang="en" sz="1100"/>
                        <a:t>81.99</a:t>
                      </a:r>
                      <a:endParaRPr sz="1100"/>
                    </a:p>
                  </a:txBody>
                  <a:tcPr marT="91425" marB="91425" marR="91425" marL="91425"/>
                </a:tc>
                <a:tc>
                  <a:txBody>
                    <a:bodyPr/>
                    <a:lstStyle/>
                    <a:p>
                      <a:pPr indent="0" lvl="0" marL="0" rtl="0" algn="l">
                        <a:spcBef>
                          <a:spcPts val="0"/>
                        </a:spcBef>
                        <a:spcAft>
                          <a:spcPts val="0"/>
                        </a:spcAft>
                        <a:buNone/>
                      </a:pPr>
                      <a:r>
                        <a:rPr lang="en" sz="1100"/>
                        <a:t>79.5</a:t>
                      </a:r>
                      <a:endParaRPr sz="1100"/>
                    </a:p>
                  </a:txBody>
                  <a:tcPr marT="91425" marB="91425" marR="91425" marL="91425"/>
                </a:tc>
                <a:tc>
                  <a:txBody>
                    <a:bodyPr/>
                    <a:lstStyle/>
                    <a:p>
                      <a:pPr indent="0" lvl="0" marL="0" rtl="0" algn="l">
                        <a:spcBef>
                          <a:spcPts val="0"/>
                        </a:spcBef>
                        <a:spcAft>
                          <a:spcPts val="0"/>
                        </a:spcAft>
                        <a:buNone/>
                      </a:pPr>
                      <a:r>
                        <a:rPr lang="en" sz="1100"/>
                        <a:t>78.88</a:t>
                      </a:r>
                      <a:endParaRPr sz="1100"/>
                    </a:p>
                  </a:txBody>
                  <a:tcPr marT="91425" marB="91425" marR="91425" marL="91425"/>
                </a:tc>
                <a:tc>
                  <a:txBody>
                    <a:bodyPr/>
                    <a:lstStyle/>
                    <a:p>
                      <a:pPr indent="0" lvl="0" marL="0" rtl="0" algn="l">
                        <a:spcBef>
                          <a:spcPts val="0"/>
                        </a:spcBef>
                        <a:spcAft>
                          <a:spcPts val="0"/>
                        </a:spcAft>
                        <a:buNone/>
                      </a:pPr>
                      <a:r>
                        <a:rPr lang="en" sz="1100"/>
                        <a:t>80.01</a:t>
                      </a:r>
                      <a:endParaRPr sz="1100"/>
                    </a:p>
                  </a:txBody>
                  <a:tcPr marT="91425" marB="91425" marR="91425" marL="91425"/>
                </a:tc>
              </a:tr>
            </a:tbl>
          </a:graphicData>
        </a:graphic>
      </p:graphicFrame>
      <p:pic>
        <p:nvPicPr>
          <p:cNvPr id="170" name="Google Shape;170;p24"/>
          <p:cNvPicPr preferRelativeResize="0"/>
          <p:nvPr/>
        </p:nvPicPr>
        <p:blipFill>
          <a:blip r:embed="rId3">
            <a:alphaModFix/>
          </a:blip>
          <a:stretch>
            <a:fillRect/>
          </a:stretch>
        </p:blipFill>
        <p:spPr>
          <a:xfrm>
            <a:off x="572574" y="1017725"/>
            <a:ext cx="2151327" cy="1403200"/>
          </a:xfrm>
          <a:prstGeom prst="rect">
            <a:avLst/>
          </a:prstGeom>
          <a:noFill/>
          <a:ln>
            <a:noFill/>
          </a:ln>
        </p:spPr>
      </p:pic>
      <p:pic>
        <p:nvPicPr>
          <p:cNvPr id="171" name="Google Shape;171;p24"/>
          <p:cNvPicPr preferRelativeResize="0"/>
          <p:nvPr/>
        </p:nvPicPr>
        <p:blipFill>
          <a:blip r:embed="rId4">
            <a:alphaModFix/>
          </a:blip>
          <a:stretch>
            <a:fillRect/>
          </a:stretch>
        </p:blipFill>
        <p:spPr>
          <a:xfrm>
            <a:off x="3433600" y="1002025"/>
            <a:ext cx="2276782" cy="1434600"/>
          </a:xfrm>
          <a:prstGeom prst="rect">
            <a:avLst/>
          </a:prstGeom>
          <a:noFill/>
          <a:ln>
            <a:noFill/>
          </a:ln>
        </p:spPr>
      </p:pic>
      <p:pic>
        <p:nvPicPr>
          <p:cNvPr id="172" name="Google Shape;172;p24"/>
          <p:cNvPicPr preferRelativeResize="0"/>
          <p:nvPr/>
        </p:nvPicPr>
        <p:blipFill>
          <a:blip r:embed="rId5">
            <a:alphaModFix/>
          </a:blip>
          <a:stretch>
            <a:fillRect/>
          </a:stretch>
        </p:blipFill>
        <p:spPr>
          <a:xfrm>
            <a:off x="6420075" y="1021176"/>
            <a:ext cx="2151324" cy="1396295"/>
          </a:xfrm>
          <a:prstGeom prst="rect">
            <a:avLst/>
          </a:prstGeom>
          <a:noFill/>
          <a:ln>
            <a:noFill/>
          </a:ln>
        </p:spPr>
      </p:pic>
      <p:sp>
        <p:nvSpPr>
          <p:cNvPr id="173" name="Google Shape;173;p24"/>
          <p:cNvSpPr txBox="1"/>
          <p:nvPr/>
        </p:nvSpPr>
        <p:spPr>
          <a:xfrm>
            <a:off x="1719600" y="1879525"/>
            <a:ext cx="5685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Synaptic </a:t>
            </a:r>
            <a:endParaRPr sz="600"/>
          </a:p>
          <a:p>
            <a:pPr indent="0" lvl="0" marL="0" rtl="0" algn="l">
              <a:spcBef>
                <a:spcPts val="0"/>
              </a:spcBef>
              <a:spcAft>
                <a:spcPts val="0"/>
              </a:spcAft>
              <a:buNone/>
            </a:pPr>
            <a:r>
              <a:rPr lang="en" sz="600"/>
              <a:t>Intelligence</a:t>
            </a:r>
            <a:endParaRPr sz="100"/>
          </a:p>
        </p:txBody>
      </p:sp>
      <p:sp>
        <p:nvSpPr>
          <p:cNvPr id="174" name="Google Shape;174;p24"/>
          <p:cNvSpPr txBox="1"/>
          <p:nvPr/>
        </p:nvSpPr>
        <p:spPr>
          <a:xfrm>
            <a:off x="4723375" y="1891525"/>
            <a:ext cx="5685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EWC</a:t>
            </a:r>
            <a:endParaRPr sz="100"/>
          </a:p>
        </p:txBody>
      </p:sp>
      <p:sp>
        <p:nvSpPr>
          <p:cNvPr id="175" name="Google Shape;175;p24"/>
          <p:cNvSpPr txBox="1"/>
          <p:nvPr/>
        </p:nvSpPr>
        <p:spPr>
          <a:xfrm>
            <a:off x="7461275" y="1842225"/>
            <a:ext cx="5685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GEM</a:t>
            </a:r>
            <a:endParaRPr sz="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91475" y="500925"/>
            <a:ext cx="2567700" cy="115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Comparative</a:t>
            </a:r>
            <a:endParaRPr/>
          </a:p>
          <a:p>
            <a:pPr indent="0" lvl="0" marL="0" rtl="0" algn="l">
              <a:spcBef>
                <a:spcPts val="0"/>
              </a:spcBef>
              <a:spcAft>
                <a:spcPts val="0"/>
              </a:spcAft>
              <a:buNone/>
            </a:pPr>
            <a:r>
              <a:rPr lang="en"/>
              <a:t>Analysis</a:t>
            </a:r>
            <a:endParaRPr/>
          </a:p>
        </p:txBody>
      </p:sp>
      <p:pic>
        <p:nvPicPr>
          <p:cNvPr id="181" name="Google Shape;181;p25"/>
          <p:cNvPicPr preferRelativeResize="0"/>
          <p:nvPr/>
        </p:nvPicPr>
        <p:blipFill>
          <a:blip r:embed="rId3">
            <a:alphaModFix/>
          </a:blip>
          <a:stretch>
            <a:fillRect/>
          </a:stretch>
        </p:blipFill>
        <p:spPr>
          <a:xfrm>
            <a:off x="2924225" y="1841213"/>
            <a:ext cx="5463026" cy="3098025"/>
          </a:xfrm>
          <a:prstGeom prst="rect">
            <a:avLst/>
          </a:prstGeom>
          <a:noFill/>
          <a:ln>
            <a:noFill/>
          </a:ln>
        </p:spPr>
      </p:pic>
      <p:graphicFrame>
        <p:nvGraphicFramePr>
          <p:cNvPr id="182" name="Google Shape;182;p25"/>
          <p:cNvGraphicFramePr/>
          <p:nvPr/>
        </p:nvGraphicFramePr>
        <p:xfrm>
          <a:off x="167675" y="2273350"/>
          <a:ext cx="3000000" cy="3000000"/>
        </p:xfrm>
        <a:graphic>
          <a:graphicData uri="http://schemas.openxmlformats.org/drawingml/2006/table">
            <a:tbl>
              <a:tblPr>
                <a:noFill/>
                <a:tableStyleId>{C2DFF271-FD70-4B53-8CF1-094F6824F297}</a:tableStyleId>
              </a:tblPr>
              <a:tblGrid>
                <a:gridCol w="931175"/>
                <a:gridCol w="741700"/>
                <a:gridCol w="670000"/>
              </a:tblGrid>
              <a:tr h="838275">
                <a:tc>
                  <a:txBody>
                    <a:bodyPr/>
                    <a:lstStyle/>
                    <a:p>
                      <a:pPr indent="0" lvl="0" marL="0" rtl="0" algn="l">
                        <a:spcBef>
                          <a:spcPts val="0"/>
                        </a:spcBef>
                        <a:spcAft>
                          <a:spcPts val="0"/>
                        </a:spcAft>
                        <a:buNone/>
                      </a:pPr>
                      <a:r>
                        <a:t/>
                      </a:r>
                      <a:endParaRPr b="1">
                        <a:solidFill>
                          <a:srgbClr val="FFFFFF"/>
                        </a:solidFill>
                      </a:endParaRPr>
                    </a:p>
                  </a:txBody>
                  <a:tcPr marT="91425" marB="91425" marR="91425" marL="91425"/>
                </a:tc>
                <a:tc>
                  <a:txBody>
                    <a:bodyPr/>
                    <a:lstStyle/>
                    <a:p>
                      <a:pPr indent="0" lvl="0" marL="0" rtl="0" algn="l">
                        <a:spcBef>
                          <a:spcPts val="0"/>
                        </a:spcBef>
                        <a:spcAft>
                          <a:spcPts val="0"/>
                        </a:spcAft>
                        <a:buNone/>
                      </a:pPr>
                      <a:r>
                        <a:rPr b="1" lang="en" sz="1100">
                          <a:solidFill>
                            <a:srgbClr val="FFFFFF"/>
                          </a:solidFill>
                        </a:rPr>
                        <a:t>Average over Tasks</a:t>
                      </a:r>
                      <a:endParaRPr b="1" sz="1100">
                        <a:solidFill>
                          <a:srgbClr val="FFFFFF"/>
                        </a:solidFill>
                      </a:endParaRPr>
                    </a:p>
                  </a:txBody>
                  <a:tcPr marT="91425" marB="91425" marR="91425" marL="91425"/>
                </a:tc>
                <a:tc>
                  <a:txBody>
                    <a:bodyPr/>
                    <a:lstStyle/>
                    <a:p>
                      <a:pPr indent="0" lvl="0" marL="0" rtl="0" algn="l">
                        <a:spcBef>
                          <a:spcPts val="0"/>
                        </a:spcBef>
                        <a:spcAft>
                          <a:spcPts val="0"/>
                        </a:spcAft>
                        <a:buNone/>
                      </a:pPr>
                      <a:r>
                        <a:rPr b="1" lang="en" sz="1100">
                          <a:solidFill>
                            <a:srgbClr val="FFFFFF"/>
                          </a:solidFill>
                        </a:rPr>
                        <a:t>Range</a:t>
                      </a:r>
                      <a:endParaRPr b="1" sz="1100">
                        <a:solidFill>
                          <a:srgbClr val="FFFFFF"/>
                        </a:solidFill>
                      </a:endParaRPr>
                    </a:p>
                  </a:txBody>
                  <a:tcPr marT="91425" marB="91425" marR="91425" marL="91425"/>
                </a:tc>
              </a:tr>
              <a:tr h="610475">
                <a:tc>
                  <a:txBody>
                    <a:bodyPr/>
                    <a:lstStyle/>
                    <a:p>
                      <a:pPr indent="0" lvl="0" marL="0" rtl="0" algn="l">
                        <a:spcBef>
                          <a:spcPts val="0"/>
                        </a:spcBef>
                        <a:spcAft>
                          <a:spcPts val="0"/>
                        </a:spcAft>
                        <a:buNone/>
                      </a:pPr>
                      <a:r>
                        <a:rPr b="1" lang="en" sz="1100">
                          <a:solidFill>
                            <a:srgbClr val="FFFFFF"/>
                          </a:solidFill>
                        </a:rPr>
                        <a:t>EWC</a:t>
                      </a:r>
                      <a:endParaRPr b="1" sz="1100">
                        <a:solidFill>
                          <a:srgbClr val="FFFFFF"/>
                        </a:solidFill>
                      </a:endParaRPr>
                    </a:p>
                  </a:txBody>
                  <a:tcPr marT="91425" marB="91425" marR="91425" marL="91425"/>
                </a:tc>
                <a:tc>
                  <a:txBody>
                    <a:bodyPr/>
                    <a:lstStyle/>
                    <a:p>
                      <a:pPr indent="0" lvl="0" marL="0" rtl="0" algn="l">
                        <a:spcBef>
                          <a:spcPts val="0"/>
                        </a:spcBef>
                        <a:spcAft>
                          <a:spcPts val="0"/>
                        </a:spcAft>
                        <a:buNone/>
                      </a:pPr>
                      <a:r>
                        <a:rPr lang="en" sz="1300">
                          <a:solidFill>
                            <a:srgbClr val="FFFFFF"/>
                          </a:solidFill>
                        </a:rPr>
                        <a:t>70.38</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 sz="1300">
                          <a:solidFill>
                            <a:srgbClr val="FFFFFF"/>
                          </a:solidFill>
                        </a:rPr>
                        <a:t>47%</a:t>
                      </a:r>
                      <a:endParaRPr sz="1300">
                        <a:solidFill>
                          <a:srgbClr val="FFFFFF"/>
                        </a:solidFill>
                      </a:endParaRPr>
                    </a:p>
                  </a:txBody>
                  <a:tcPr marT="91425" marB="91425" marR="91425" marL="91425"/>
                </a:tc>
              </a:tr>
              <a:tr h="610475">
                <a:tc>
                  <a:txBody>
                    <a:bodyPr/>
                    <a:lstStyle/>
                    <a:p>
                      <a:pPr indent="0" lvl="0" marL="0" rtl="0" algn="l">
                        <a:spcBef>
                          <a:spcPts val="0"/>
                        </a:spcBef>
                        <a:spcAft>
                          <a:spcPts val="0"/>
                        </a:spcAft>
                        <a:buNone/>
                      </a:pPr>
                      <a:r>
                        <a:rPr b="1" lang="en" sz="1100">
                          <a:solidFill>
                            <a:srgbClr val="FFFFFF"/>
                          </a:solidFill>
                        </a:rPr>
                        <a:t>GEM</a:t>
                      </a:r>
                      <a:endParaRPr b="1" sz="1100">
                        <a:solidFill>
                          <a:srgbClr val="FFFFFF"/>
                        </a:solidFill>
                      </a:endParaRPr>
                    </a:p>
                  </a:txBody>
                  <a:tcPr marT="91425" marB="91425" marR="91425" marL="91425"/>
                </a:tc>
                <a:tc>
                  <a:txBody>
                    <a:bodyPr/>
                    <a:lstStyle/>
                    <a:p>
                      <a:pPr indent="0" lvl="0" marL="0" rtl="0" algn="l">
                        <a:spcBef>
                          <a:spcPts val="0"/>
                        </a:spcBef>
                        <a:spcAft>
                          <a:spcPts val="0"/>
                        </a:spcAft>
                        <a:buNone/>
                      </a:pPr>
                      <a:r>
                        <a:rPr lang="en" sz="1300">
                          <a:solidFill>
                            <a:srgbClr val="FFFFFF"/>
                          </a:solidFill>
                        </a:rPr>
                        <a:t>70.4</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 sz="1300">
                          <a:solidFill>
                            <a:srgbClr val="FFFFFF"/>
                          </a:solidFill>
                        </a:rPr>
                        <a:t>76%</a:t>
                      </a:r>
                      <a:endParaRPr sz="1300">
                        <a:solidFill>
                          <a:srgbClr val="FFFFFF"/>
                        </a:solidFill>
                      </a:endParaRPr>
                    </a:p>
                  </a:txBody>
                  <a:tcPr marT="91425" marB="91425" marR="91425" marL="91425"/>
                </a:tc>
              </a:tr>
              <a:tr h="610475">
                <a:tc>
                  <a:txBody>
                    <a:bodyPr/>
                    <a:lstStyle/>
                    <a:p>
                      <a:pPr indent="0" lvl="0" marL="0" rtl="0" algn="l">
                        <a:spcBef>
                          <a:spcPts val="0"/>
                        </a:spcBef>
                        <a:spcAft>
                          <a:spcPts val="0"/>
                        </a:spcAft>
                        <a:buNone/>
                      </a:pPr>
                      <a:r>
                        <a:rPr b="1" lang="en" sz="1100">
                          <a:solidFill>
                            <a:srgbClr val="FFFFFF"/>
                          </a:solidFill>
                        </a:rPr>
                        <a:t>Synaptic </a:t>
                      </a:r>
                      <a:endParaRPr b="1" sz="1100">
                        <a:solidFill>
                          <a:srgbClr val="FFFFFF"/>
                        </a:solidFill>
                      </a:endParaRPr>
                    </a:p>
                  </a:txBody>
                  <a:tcPr marT="91425" marB="91425" marR="91425" marL="91425"/>
                </a:tc>
                <a:tc>
                  <a:txBody>
                    <a:bodyPr/>
                    <a:lstStyle/>
                    <a:p>
                      <a:pPr indent="0" lvl="0" marL="0" rtl="0" algn="l">
                        <a:spcBef>
                          <a:spcPts val="0"/>
                        </a:spcBef>
                        <a:spcAft>
                          <a:spcPts val="0"/>
                        </a:spcAft>
                        <a:buNone/>
                      </a:pPr>
                      <a:r>
                        <a:rPr lang="en" sz="1300">
                          <a:solidFill>
                            <a:srgbClr val="FFFFFF"/>
                          </a:solidFill>
                        </a:rPr>
                        <a:t>70.97</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 sz="1300">
                          <a:solidFill>
                            <a:srgbClr val="FFFFFF"/>
                          </a:solidFill>
                        </a:rPr>
                        <a:t>26.9%</a:t>
                      </a:r>
                      <a:endParaRPr sz="1300">
                        <a:solidFill>
                          <a:srgbClr val="FFFFFF"/>
                        </a:solidFill>
                      </a:endParaRPr>
                    </a:p>
                  </a:txBody>
                  <a:tcPr marT="91425" marB="91425" marR="91425" marL="91425"/>
                </a:tc>
              </a:tr>
            </a:tbl>
          </a:graphicData>
        </a:graphic>
      </p:graphicFrame>
      <p:sp>
        <p:nvSpPr>
          <p:cNvPr id="183" name="Google Shape;183;p25"/>
          <p:cNvSpPr txBox="1"/>
          <p:nvPr/>
        </p:nvSpPr>
        <p:spPr>
          <a:xfrm>
            <a:off x="3195800" y="375325"/>
            <a:ext cx="5372700" cy="8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Roboto"/>
                <a:ea typeface="Roboto"/>
                <a:cs typeface="Roboto"/>
                <a:sym typeface="Roboto"/>
              </a:rPr>
              <a:t>To make a comparative analysis of the data, we plotted the 3 performances on the same graph and also averaged the accuracy over the 10 tasks.</a:t>
            </a:r>
            <a:endParaRPr sz="1300">
              <a:latin typeface="Roboto"/>
              <a:ea typeface="Roboto"/>
              <a:cs typeface="Roboto"/>
              <a:sym typeface="Roboto"/>
            </a:endParaRPr>
          </a:p>
        </p:txBody>
      </p:sp>
      <p:sp>
        <p:nvSpPr>
          <p:cNvPr id="184" name="Google Shape;184;p25"/>
          <p:cNvSpPr txBox="1"/>
          <p:nvPr/>
        </p:nvSpPr>
        <p:spPr>
          <a:xfrm>
            <a:off x="3195800" y="1117375"/>
            <a:ext cx="5372700" cy="5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Roboto"/>
                <a:ea typeface="Roboto"/>
                <a:cs typeface="Roboto"/>
                <a:sym typeface="Roboto"/>
              </a:rPr>
              <a:t>We used the average and the range between worst and best accuracy as a metrics to compare the performances</a:t>
            </a:r>
            <a:endParaRPr sz="13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2759100" y="1949400"/>
            <a:ext cx="36258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000"/>
              <a:t>Thank You</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437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in Machines</a:t>
            </a:r>
            <a:endParaRPr/>
          </a:p>
        </p:txBody>
      </p:sp>
      <p:graphicFrame>
        <p:nvGraphicFramePr>
          <p:cNvPr id="85" name="Google Shape;85;p16"/>
          <p:cNvGraphicFramePr/>
          <p:nvPr/>
        </p:nvGraphicFramePr>
        <p:xfrm>
          <a:off x="311700" y="1238650"/>
          <a:ext cx="3000000" cy="3000000"/>
        </p:xfrm>
        <a:graphic>
          <a:graphicData uri="http://schemas.openxmlformats.org/drawingml/2006/table">
            <a:tbl>
              <a:tblPr>
                <a:noFill/>
                <a:tableStyleId>{C2DFF271-FD70-4B53-8CF1-094F6824F297}</a:tableStyleId>
              </a:tblPr>
              <a:tblGrid>
                <a:gridCol w="2130150"/>
                <a:gridCol w="2130150"/>
                <a:gridCol w="2130150"/>
                <a:gridCol w="2130150"/>
              </a:tblGrid>
              <a:tr h="396200">
                <a:tc>
                  <a:txBody>
                    <a:bodyPr/>
                    <a:lstStyle/>
                    <a:p>
                      <a:pPr indent="0" lvl="0" marL="0" rtl="0" algn="l">
                        <a:spcBef>
                          <a:spcPts val="0"/>
                        </a:spcBef>
                        <a:spcAft>
                          <a:spcPts val="0"/>
                        </a:spcAft>
                        <a:buNone/>
                      </a:pPr>
                      <a:r>
                        <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a:t>Supervised</a:t>
                      </a:r>
                      <a:endParaRPr/>
                    </a:p>
                  </a:txBody>
                  <a:tcPr marT="91425" marB="91425" marR="91425" marL="91425"/>
                </a:tc>
                <a:tc>
                  <a:txBody>
                    <a:bodyPr/>
                    <a:lstStyle/>
                    <a:p>
                      <a:pPr indent="0" lvl="0" marL="0" rtl="0" algn="ctr">
                        <a:spcBef>
                          <a:spcPts val="0"/>
                        </a:spcBef>
                        <a:spcAft>
                          <a:spcPts val="0"/>
                        </a:spcAft>
                        <a:buNone/>
                      </a:pPr>
                      <a:r>
                        <a:rPr lang="en"/>
                        <a:t>Reinforcement</a:t>
                      </a:r>
                      <a:endParaRPr/>
                    </a:p>
                  </a:txBody>
                  <a:tcPr marT="91425" marB="91425" marR="91425" marL="91425"/>
                </a:tc>
                <a:tc>
                  <a:txBody>
                    <a:bodyPr/>
                    <a:lstStyle/>
                    <a:p>
                      <a:pPr indent="0" lvl="0" marL="0" rtl="0" algn="ctr">
                        <a:spcBef>
                          <a:spcPts val="0"/>
                        </a:spcBef>
                        <a:spcAft>
                          <a:spcPts val="0"/>
                        </a:spcAft>
                        <a:buNone/>
                      </a:pPr>
                      <a:r>
                        <a:rPr lang="en"/>
                        <a:t>Continual</a:t>
                      </a:r>
                      <a:endParaRPr/>
                    </a:p>
                  </a:txBody>
                  <a:tcPr marT="91425" marB="91425" marR="91425" marL="91425"/>
                </a:tc>
              </a:tr>
              <a:tr h="396200">
                <a:tc>
                  <a:txBody>
                    <a:bodyPr/>
                    <a:lstStyle/>
                    <a:p>
                      <a:pPr indent="0" lvl="0" marL="0" rtl="0" algn="l">
                        <a:spcBef>
                          <a:spcPts val="0"/>
                        </a:spcBef>
                        <a:spcAft>
                          <a:spcPts val="0"/>
                        </a:spcAft>
                        <a:buNone/>
                      </a:pPr>
                      <a:r>
                        <a:rPr lang="en"/>
                        <a:t>Type of learning</a:t>
                      </a:r>
                      <a:endParaRPr/>
                    </a:p>
                  </a:txBody>
                  <a:tcPr marT="91425" marB="91425" marR="91425" marL="91425"/>
                </a:tc>
                <a:tc>
                  <a:txBody>
                    <a:bodyPr/>
                    <a:lstStyle/>
                    <a:p>
                      <a:pPr indent="0" lvl="0" marL="0" rtl="0" algn="l">
                        <a:spcBef>
                          <a:spcPts val="0"/>
                        </a:spcBef>
                        <a:spcAft>
                          <a:spcPts val="0"/>
                        </a:spcAft>
                        <a:buNone/>
                      </a:pPr>
                      <a:r>
                        <a:rPr lang="en"/>
                        <a:t>Learns from a teacher generate data</a:t>
                      </a:r>
                      <a:endParaRPr/>
                    </a:p>
                  </a:txBody>
                  <a:tcPr marT="91425" marB="91425" marR="91425" marL="91425"/>
                </a:tc>
                <a:tc>
                  <a:txBody>
                    <a:bodyPr/>
                    <a:lstStyle/>
                    <a:p>
                      <a:pPr indent="0" lvl="0" marL="0" rtl="0" algn="l">
                        <a:spcBef>
                          <a:spcPts val="0"/>
                        </a:spcBef>
                        <a:spcAft>
                          <a:spcPts val="0"/>
                        </a:spcAft>
                        <a:buNone/>
                      </a:pPr>
                      <a:r>
                        <a:rPr lang="en"/>
                        <a:t>Learns from a self-generated data but is teacher-motivated in nature</a:t>
                      </a:r>
                      <a:endParaRPr/>
                    </a:p>
                  </a:txBody>
                  <a:tcPr marT="91425" marB="91425" marR="91425" marL="91425"/>
                </a:tc>
                <a:tc>
                  <a:txBody>
                    <a:bodyPr/>
                    <a:lstStyle/>
                    <a:p>
                      <a:pPr indent="0" lvl="0" marL="0" rtl="0" algn="l">
                        <a:spcBef>
                          <a:spcPts val="0"/>
                        </a:spcBef>
                        <a:spcAft>
                          <a:spcPts val="0"/>
                        </a:spcAft>
                        <a:buNone/>
                      </a:pPr>
                      <a:r>
                        <a:rPr lang="en"/>
                        <a:t>Learning is self-motivated and autonomous in nature</a:t>
                      </a:r>
                      <a:endParaRPr/>
                    </a:p>
                  </a:txBody>
                  <a:tcPr marT="91425" marB="91425" marR="91425" marL="91425"/>
                </a:tc>
              </a:tr>
              <a:tr h="396200">
                <a:tc>
                  <a:txBody>
                    <a:bodyPr/>
                    <a:lstStyle/>
                    <a:p>
                      <a:pPr indent="0" lvl="0" marL="0" rtl="0" algn="l">
                        <a:spcBef>
                          <a:spcPts val="0"/>
                        </a:spcBef>
                        <a:spcAft>
                          <a:spcPts val="0"/>
                        </a:spcAft>
                        <a:buNone/>
                      </a:pPr>
                      <a:r>
                        <a:rPr lang="en"/>
                        <a:t>Main Issue</a:t>
                      </a:r>
                      <a:endParaRPr/>
                    </a:p>
                  </a:txBody>
                  <a:tcPr marT="91425" marB="91425" marR="91425" marL="91425"/>
                </a:tc>
                <a:tc>
                  <a:txBody>
                    <a:bodyPr/>
                    <a:lstStyle/>
                    <a:p>
                      <a:pPr indent="0" lvl="0" marL="0" rtl="0" algn="l">
                        <a:spcBef>
                          <a:spcPts val="0"/>
                        </a:spcBef>
                        <a:spcAft>
                          <a:spcPts val="0"/>
                        </a:spcAft>
                        <a:buNone/>
                      </a:pPr>
                      <a:r>
                        <a:rPr lang="en"/>
                        <a:t>Generalization</a:t>
                      </a:r>
                      <a:endParaRPr/>
                    </a:p>
                  </a:txBody>
                  <a:tcPr marT="91425" marB="91425" marR="91425" marL="91425"/>
                </a:tc>
                <a:tc>
                  <a:txBody>
                    <a:bodyPr/>
                    <a:lstStyle/>
                    <a:p>
                      <a:pPr indent="0" lvl="0" marL="0" rtl="0" algn="l">
                        <a:spcBef>
                          <a:spcPts val="0"/>
                        </a:spcBef>
                        <a:spcAft>
                          <a:spcPts val="0"/>
                        </a:spcAft>
                        <a:buNone/>
                      </a:pPr>
                      <a:r>
                        <a:rPr lang="en"/>
                        <a:t>Generalization</a:t>
                      </a:r>
                      <a:endParaRPr/>
                    </a:p>
                    <a:p>
                      <a:pPr indent="0" lvl="0" marL="0" rtl="0" algn="l">
                        <a:spcBef>
                          <a:spcPts val="0"/>
                        </a:spcBef>
                        <a:spcAft>
                          <a:spcPts val="0"/>
                        </a:spcAft>
                        <a:buNone/>
                      </a:pPr>
                      <a:r>
                        <a:rPr lang="en"/>
                        <a:t>Exploration-Exploitation</a:t>
                      </a:r>
                      <a:endParaRPr/>
                    </a:p>
                    <a:p>
                      <a:pPr indent="0" lvl="0" marL="0" rtl="0" algn="l">
                        <a:spcBef>
                          <a:spcPts val="0"/>
                        </a:spcBef>
                        <a:spcAft>
                          <a:spcPts val="0"/>
                        </a:spcAft>
                        <a:buNone/>
                      </a:pPr>
                      <a:r>
                        <a:rPr lang="en"/>
                        <a:t>Delayed Reward</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Generalization</a:t>
                      </a:r>
                      <a:endParaRPr/>
                    </a:p>
                    <a:p>
                      <a:pPr indent="0" lvl="0" marL="0" rtl="0" algn="l">
                        <a:spcBef>
                          <a:spcPts val="0"/>
                        </a:spcBef>
                        <a:spcAft>
                          <a:spcPts val="0"/>
                        </a:spcAft>
                        <a:buClr>
                          <a:schemeClr val="dk1"/>
                        </a:buClr>
                        <a:buSzPts val="1100"/>
                        <a:buFont typeface="Arial"/>
                        <a:buNone/>
                      </a:pPr>
                      <a:r>
                        <a:rPr lang="en"/>
                        <a:t>Exploration-Exploitation</a:t>
                      </a:r>
                      <a:endParaRPr/>
                    </a:p>
                    <a:p>
                      <a:pPr indent="0" lvl="0" marL="0" rtl="0" algn="l">
                        <a:spcBef>
                          <a:spcPts val="0"/>
                        </a:spcBef>
                        <a:spcAft>
                          <a:spcPts val="0"/>
                        </a:spcAft>
                        <a:buClr>
                          <a:schemeClr val="dk1"/>
                        </a:buClr>
                        <a:buSzPts val="1100"/>
                        <a:buFont typeface="Arial"/>
                        <a:buNone/>
                      </a:pPr>
                      <a:r>
                        <a:rPr lang="en"/>
                        <a:t>Delayed Reward</a:t>
                      </a:r>
                      <a:endParaRPr/>
                    </a:p>
                    <a:p>
                      <a:pPr indent="0" lvl="0" marL="0" rtl="0" algn="l">
                        <a:spcBef>
                          <a:spcPts val="0"/>
                        </a:spcBef>
                        <a:spcAft>
                          <a:spcPts val="0"/>
                        </a:spcAft>
                        <a:buNone/>
                      </a:pPr>
                      <a:r>
                        <a:rPr lang="en"/>
                        <a:t>What to learn?</a:t>
                      </a:r>
                      <a:endParaRPr/>
                    </a:p>
                  </a:txBody>
                  <a:tcPr marT="91425" marB="91425" marR="91425" marL="91425"/>
                </a:tc>
              </a:tr>
            </a:tbl>
          </a:graphicData>
        </a:graphic>
      </p:graphicFrame>
      <p:sp>
        <p:nvSpPr>
          <p:cNvPr id="86" name="Google Shape;86;p16"/>
          <p:cNvSpPr txBox="1"/>
          <p:nvPr/>
        </p:nvSpPr>
        <p:spPr>
          <a:xfrm>
            <a:off x="311700" y="4428350"/>
            <a:ext cx="8520600" cy="23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800"/>
              <a:t>*</a:t>
            </a:r>
            <a:r>
              <a:rPr i="1" lang="en" sz="800"/>
              <a:t>Information from Lecture on Intrinsic Rewards and Continual Learning by Satinder Singh at Microsoft Research Published on 12-Jun-2018 (Youtube)</a:t>
            </a:r>
            <a:endParaRPr i="1" sz="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64275" y="170850"/>
            <a:ext cx="25677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Synaptic Framework</a:t>
            </a:r>
            <a:endParaRPr/>
          </a:p>
        </p:txBody>
      </p:sp>
      <p:pic>
        <p:nvPicPr>
          <p:cNvPr id="92" name="Google Shape;92;p17"/>
          <p:cNvPicPr preferRelativeResize="0"/>
          <p:nvPr/>
        </p:nvPicPr>
        <p:blipFill>
          <a:blip r:embed="rId3">
            <a:alphaModFix/>
          </a:blip>
          <a:stretch>
            <a:fillRect/>
          </a:stretch>
        </p:blipFill>
        <p:spPr>
          <a:xfrm>
            <a:off x="3273325" y="103999"/>
            <a:ext cx="5331775" cy="2908225"/>
          </a:xfrm>
          <a:prstGeom prst="rect">
            <a:avLst/>
          </a:prstGeom>
          <a:noFill/>
          <a:ln>
            <a:noFill/>
          </a:ln>
        </p:spPr>
      </p:pic>
      <p:sp>
        <p:nvSpPr>
          <p:cNvPr id="93" name="Google Shape;93;p17"/>
          <p:cNvSpPr txBox="1"/>
          <p:nvPr>
            <p:ph idx="1" type="body"/>
          </p:nvPr>
        </p:nvSpPr>
        <p:spPr>
          <a:xfrm>
            <a:off x="64275" y="1684675"/>
            <a:ext cx="2361900" cy="22980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Inspired from the concept of synapses in human brain.</a:t>
            </a:r>
            <a:endParaRPr sz="1600">
              <a:solidFill>
                <a:schemeClr val="lt1"/>
              </a:solidFill>
              <a:latin typeface="Calibri"/>
              <a:ea typeface="Calibri"/>
              <a:cs typeface="Calibri"/>
              <a:sym typeface="Calibri"/>
            </a:endParaRPr>
          </a:p>
          <a:p>
            <a:pPr indent="0" lvl="0" marL="457200" rtl="0" algn="l">
              <a:lnSpc>
                <a:spcPct val="100000"/>
              </a:lnSpc>
              <a:spcBef>
                <a:spcPts val="0"/>
              </a:spcBef>
              <a:spcAft>
                <a:spcPts val="0"/>
              </a:spcAft>
              <a:buNone/>
            </a:pPr>
            <a:r>
              <a:t/>
            </a:r>
            <a:endParaRPr sz="1600">
              <a:solidFill>
                <a:schemeClr val="lt1"/>
              </a:solidFill>
              <a:latin typeface="Calibri"/>
              <a:ea typeface="Calibri"/>
              <a:cs typeface="Calibri"/>
              <a:sym typeface="Calibri"/>
            </a:endParaRPr>
          </a:p>
          <a:p>
            <a:pPr indent="-330200" lvl="0" marL="457200" rtl="0" algn="l">
              <a:lnSpc>
                <a:spcPct val="100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Attempts at bringing some of the human brain complexity in the ANNs</a:t>
            </a:r>
            <a:endParaRPr/>
          </a:p>
        </p:txBody>
      </p:sp>
      <p:sp>
        <p:nvSpPr>
          <p:cNvPr id="94" name="Google Shape;94;p17"/>
          <p:cNvSpPr txBox="1"/>
          <p:nvPr/>
        </p:nvSpPr>
        <p:spPr>
          <a:xfrm>
            <a:off x="3142913" y="2851400"/>
            <a:ext cx="55926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Figure taken from </a:t>
            </a:r>
            <a:r>
              <a:rPr i="1" lang="en" sz="900">
                <a:latin typeface="Roboto"/>
                <a:ea typeface="Roboto"/>
                <a:cs typeface="Roboto"/>
                <a:sym typeface="Roboto"/>
              </a:rPr>
              <a:t>Continual Learning Through Synaptic Intelligence </a:t>
            </a:r>
            <a:r>
              <a:rPr lang="en" sz="900">
                <a:latin typeface="Roboto"/>
                <a:ea typeface="Roboto"/>
                <a:cs typeface="Roboto"/>
                <a:sym typeface="Roboto"/>
              </a:rPr>
              <a:t>by Zenke, Poole and Ganguli (2017)</a:t>
            </a:r>
            <a:endParaRPr sz="900">
              <a:latin typeface="Roboto"/>
              <a:ea typeface="Roboto"/>
              <a:cs typeface="Roboto"/>
              <a:sym typeface="Roboto"/>
            </a:endParaRPr>
          </a:p>
        </p:txBody>
      </p:sp>
      <p:pic>
        <p:nvPicPr>
          <p:cNvPr id="95" name="Google Shape;95;p17"/>
          <p:cNvPicPr preferRelativeResize="0"/>
          <p:nvPr/>
        </p:nvPicPr>
        <p:blipFill>
          <a:blip r:embed="rId4">
            <a:alphaModFix/>
          </a:blip>
          <a:stretch>
            <a:fillRect/>
          </a:stretch>
        </p:blipFill>
        <p:spPr>
          <a:xfrm>
            <a:off x="3220350" y="3884975"/>
            <a:ext cx="3468550" cy="611650"/>
          </a:xfrm>
          <a:prstGeom prst="rect">
            <a:avLst/>
          </a:prstGeom>
          <a:noFill/>
          <a:ln>
            <a:noFill/>
          </a:ln>
        </p:spPr>
      </p:pic>
      <p:sp>
        <p:nvSpPr>
          <p:cNvPr id="96" name="Google Shape;96;p17"/>
          <p:cNvSpPr txBox="1"/>
          <p:nvPr/>
        </p:nvSpPr>
        <p:spPr>
          <a:xfrm>
            <a:off x="3273325" y="3269075"/>
            <a:ext cx="5475600" cy="7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Roboto"/>
                <a:ea typeface="Roboto"/>
                <a:cs typeface="Roboto"/>
                <a:sym typeface="Roboto"/>
              </a:rPr>
              <a:t>We consider the change in loss for an infinitesimal parameter update δ(t) at time t. </a:t>
            </a:r>
            <a:r>
              <a:rPr lang="en" sz="1300">
                <a:highlight>
                  <a:srgbClr val="FFFFFF"/>
                </a:highlight>
                <a:latin typeface="Roboto"/>
                <a:ea typeface="Roboto"/>
                <a:cs typeface="Roboto"/>
                <a:sym typeface="Roboto"/>
              </a:rPr>
              <a:t>The change in loss is well approximated by the gradient g=δL/δθ and we can write :</a:t>
            </a:r>
            <a:endParaRPr sz="13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204825" y="157875"/>
            <a:ext cx="4012800" cy="5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Synaptic Framework</a:t>
            </a:r>
            <a:endParaRPr/>
          </a:p>
        </p:txBody>
      </p:sp>
      <p:sp>
        <p:nvSpPr>
          <p:cNvPr id="102" name="Google Shape;102;p18"/>
          <p:cNvSpPr txBox="1"/>
          <p:nvPr>
            <p:ph idx="1" type="body"/>
          </p:nvPr>
        </p:nvSpPr>
        <p:spPr>
          <a:xfrm>
            <a:off x="128025" y="1668650"/>
            <a:ext cx="3251100" cy="55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   I    is the parameter specific contribution to changes in the total loss. The minus sign has been introduced in the second line because typically the interest is in</a:t>
            </a:r>
            <a:endParaRPr>
              <a:solidFill>
                <a:srgbClr val="000000"/>
              </a:solidFill>
            </a:endParaRPr>
          </a:p>
          <a:p>
            <a:pPr indent="0" lvl="0" marL="0" rtl="0" algn="l">
              <a:lnSpc>
                <a:spcPct val="100000"/>
              </a:lnSpc>
              <a:spcBef>
                <a:spcPts val="0"/>
              </a:spcBef>
              <a:spcAft>
                <a:spcPts val="0"/>
              </a:spcAft>
              <a:buNone/>
            </a:pPr>
            <a:r>
              <a:rPr lang="en">
                <a:solidFill>
                  <a:srgbClr val="000000"/>
                </a:solidFill>
              </a:rPr>
              <a:t>decreasing the loss</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p:txBody>
      </p:sp>
      <p:pic>
        <p:nvPicPr>
          <p:cNvPr id="103" name="Google Shape;103;p18"/>
          <p:cNvPicPr preferRelativeResize="0"/>
          <p:nvPr/>
        </p:nvPicPr>
        <p:blipFill>
          <a:blip r:embed="rId3">
            <a:alphaModFix/>
          </a:blip>
          <a:stretch>
            <a:fillRect/>
          </a:stretch>
        </p:blipFill>
        <p:spPr>
          <a:xfrm>
            <a:off x="191025" y="1747725"/>
            <a:ext cx="318325" cy="248450"/>
          </a:xfrm>
          <a:prstGeom prst="rect">
            <a:avLst/>
          </a:prstGeom>
          <a:noFill/>
          <a:ln>
            <a:noFill/>
          </a:ln>
        </p:spPr>
      </p:pic>
      <p:sp>
        <p:nvSpPr>
          <p:cNvPr id="104" name="Google Shape;104;p18"/>
          <p:cNvSpPr txBox="1"/>
          <p:nvPr>
            <p:ph idx="1" type="body"/>
          </p:nvPr>
        </p:nvSpPr>
        <p:spPr>
          <a:xfrm>
            <a:off x="191025" y="3142325"/>
            <a:ext cx="3251100" cy="55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A surrogate loss is introduced to avoid large changes in important parameters</a:t>
            </a:r>
            <a:endParaRPr>
              <a:solidFill>
                <a:srgbClr val="000000"/>
              </a:solidFill>
            </a:endParaRPr>
          </a:p>
        </p:txBody>
      </p:sp>
      <p:pic>
        <p:nvPicPr>
          <p:cNvPr id="105" name="Google Shape;105;p18"/>
          <p:cNvPicPr preferRelativeResize="0"/>
          <p:nvPr/>
        </p:nvPicPr>
        <p:blipFill>
          <a:blip r:embed="rId4">
            <a:alphaModFix/>
          </a:blip>
          <a:stretch>
            <a:fillRect/>
          </a:stretch>
        </p:blipFill>
        <p:spPr>
          <a:xfrm>
            <a:off x="5222650" y="2966163"/>
            <a:ext cx="2511450" cy="910025"/>
          </a:xfrm>
          <a:prstGeom prst="rect">
            <a:avLst/>
          </a:prstGeom>
          <a:noFill/>
          <a:ln>
            <a:noFill/>
          </a:ln>
        </p:spPr>
      </p:pic>
      <p:pic>
        <p:nvPicPr>
          <p:cNvPr id="106" name="Google Shape;106;p18"/>
          <p:cNvPicPr preferRelativeResize="0"/>
          <p:nvPr/>
        </p:nvPicPr>
        <p:blipFill>
          <a:blip r:embed="rId5">
            <a:alphaModFix/>
          </a:blip>
          <a:stretch>
            <a:fillRect/>
          </a:stretch>
        </p:blipFill>
        <p:spPr>
          <a:xfrm>
            <a:off x="5222650" y="3850413"/>
            <a:ext cx="1970600" cy="647175"/>
          </a:xfrm>
          <a:prstGeom prst="rect">
            <a:avLst/>
          </a:prstGeom>
          <a:noFill/>
          <a:ln>
            <a:noFill/>
          </a:ln>
        </p:spPr>
      </p:pic>
      <p:sp>
        <p:nvSpPr>
          <p:cNvPr id="107" name="Google Shape;107;p18"/>
          <p:cNvSpPr txBox="1"/>
          <p:nvPr>
            <p:ph idx="1" type="body"/>
          </p:nvPr>
        </p:nvSpPr>
        <p:spPr>
          <a:xfrm>
            <a:off x="204825" y="3895150"/>
            <a:ext cx="3251100" cy="55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       is the per-parameter regularization strength that is represented  as follows:</a:t>
            </a:r>
            <a:endParaRPr>
              <a:solidFill>
                <a:srgbClr val="000000"/>
              </a:solidFill>
            </a:endParaRPr>
          </a:p>
        </p:txBody>
      </p:sp>
      <p:pic>
        <p:nvPicPr>
          <p:cNvPr id="108" name="Google Shape;108;p18"/>
          <p:cNvPicPr preferRelativeResize="0"/>
          <p:nvPr/>
        </p:nvPicPr>
        <p:blipFill rotWithShape="1">
          <a:blip r:embed="rId6">
            <a:alphaModFix/>
          </a:blip>
          <a:srcRect b="16957" l="23027" r="17593" t="16957"/>
          <a:stretch/>
        </p:blipFill>
        <p:spPr>
          <a:xfrm>
            <a:off x="275094" y="3895150"/>
            <a:ext cx="283556" cy="335600"/>
          </a:xfrm>
          <a:prstGeom prst="rect">
            <a:avLst/>
          </a:prstGeom>
          <a:noFill/>
          <a:ln>
            <a:noFill/>
          </a:ln>
        </p:spPr>
      </p:pic>
      <p:pic>
        <p:nvPicPr>
          <p:cNvPr id="109" name="Google Shape;109;p18"/>
          <p:cNvPicPr preferRelativeResize="0"/>
          <p:nvPr/>
        </p:nvPicPr>
        <p:blipFill>
          <a:blip r:embed="rId7">
            <a:alphaModFix/>
          </a:blip>
          <a:stretch>
            <a:fillRect/>
          </a:stretch>
        </p:blipFill>
        <p:spPr>
          <a:xfrm>
            <a:off x="5056975" y="619950"/>
            <a:ext cx="3098875" cy="647175"/>
          </a:xfrm>
          <a:prstGeom prst="rect">
            <a:avLst/>
          </a:prstGeom>
          <a:noFill/>
          <a:ln>
            <a:noFill/>
          </a:ln>
        </p:spPr>
      </p:pic>
      <p:pic>
        <p:nvPicPr>
          <p:cNvPr id="110" name="Google Shape;110;p18"/>
          <p:cNvPicPr preferRelativeResize="0"/>
          <p:nvPr/>
        </p:nvPicPr>
        <p:blipFill>
          <a:blip r:embed="rId8">
            <a:alphaModFix/>
          </a:blip>
          <a:stretch>
            <a:fillRect/>
          </a:stretch>
        </p:blipFill>
        <p:spPr>
          <a:xfrm>
            <a:off x="4133663" y="1623909"/>
            <a:ext cx="4853812" cy="647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25" y="437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used for the implementation</a:t>
            </a:r>
            <a:endParaRPr/>
          </a:p>
        </p:txBody>
      </p:sp>
      <p:pic>
        <p:nvPicPr>
          <p:cNvPr id="116" name="Google Shape;116;p19"/>
          <p:cNvPicPr preferRelativeResize="0"/>
          <p:nvPr/>
        </p:nvPicPr>
        <p:blipFill rotWithShape="1">
          <a:blip r:embed="rId3">
            <a:alphaModFix/>
          </a:blip>
          <a:srcRect b="5985" l="0" r="0" t="7762"/>
          <a:stretch/>
        </p:blipFill>
        <p:spPr>
          <a:xfrm>
            <a:off x="3094425" y="1607250"/>
            <a:ext cx="2777083" cy="2914650"/>
          </a:xfrm>
          <a:prstGeom prst="rect">
            <a:avLst/>
          </a:prstGeom>
          <a:noFill/>
          <a:ln>
            <a:noFill/>
          </a:ln>
        </p:spPr>
      </p:pic>
      <p:pic>
        <p:nvPicPr>
          <p:cNvPr id="117" name="Google Shape;117;p19"/>
          <p:cNvPicPr preferRelativeResize="0"/>
          <p:nvPr/>
        </p:nvPicPr>
        <p:blipFill rotWithShape="1">
          <a:blip r:embed="rId4">
            <a:alphaModFix/>
          </a:blip>
          <a:srcRect b="0" l="3470" r="3480" t="0"/>
          <a:stretch/>
        </p:blipFill>
        <p:spPr>
          <a:xfrm>
            <a:off x="6254200" y="1607250"/>
            <a:ext cx="2712000" cy="2914650"/>
          </a:xfrm>
          <a:prstGeom prst="rect">
            <a:avLst/>
          </a:prstGeom>
          <a:noFill/>
          <a:ln>
            <a:noFill/>
          </a:ln>
        </p:spPr>
      </p:pic>
      <p:sp>
        <p:nvSpPr>
          <p:cNvPr id="118" name="Google Shape;118;p19"/>
          <p:cNvSpPr txBox="1"/>
          <p:nvPr/>
        </p:nvSpPr>
        <p:spPr>
          <a:xfrm>
            <a:off x="3159500" y="1292925"/>
            <a:ext cx="2712000" cy="23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t>Original MNIST </a:t>
            </a:r>
            <a:r>
              <a:rPr lang="en" sz="1300"/>
              <a:t>dataset (Task 1)</a:t>
            </a:r>
            <a:endParaRPr sz="1300"/>
          </a:p>
        </p:txBody>
      </p:sp>
      <p:sp>
        <p:nvSpPr>
          <p:cNvPr id="119" name="Google Shape;119;p19"/>
          <p:cNvSpPr txBox="1"/>
          <p:nvPr/>
        </p:nvSpPr>
        <p:spPr>
          <a:xfrm>
            <a:off x="6254200" y="1292925"/>
            <a:ext cx="2712000" cy="23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t>Rotated </a:t>
            </a:r>
            <a:r>
              <a:rPr lang="en" sz="1300"/>
              <a:t>MNIST dataset (Task 2)</a:t>
            </a:r>
            <a:endParaRPr sz="1300"/>
          </a:p>
        </p:txBody>
      </p:sp>
      <p:sp>
        <p:nvSpPr>
          <p:cNvPr id="120" name="Google Shape;120;p19"/>
          <p:cNvSpPr txBox="1"/>
          <p:nvPr/>
        </p:nvSpPr>
        <p:spPr>
          <a:xfrm>
            <a:off x="299100" y="1659500"/>
            <a:ext cx="2584800" cy="2851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We have used the MNIST and Rotated MNIST dataset for our implementation of the Synaptic Framework.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We have done the comparative analysis using these dataset as well</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204825" y="157875"/>
            <a:ext cx="4166400" cy="5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Performance Analysis </a:t>
            </a:r>
            <a:endParaRPr/>
          </a:p>
          <a:p>
            <a:pPr indent="0" lvl="0" marL="0" rtl="0" algn="l">
              <a:spcBef>
                <a:spcPts val="0"/>
              </a:spcBef>
              <a:spcAft>
                <a:spcPts val="0"/>
              </a:spcAft>
              <a:buNone/>
            </a:pPr>
            <a:r>
              <a:t/>
            </a:r>
            <a:endParaRPr/>
          </a:p>
        </p:txBody>
      </p:sp>
      <p:pic>
        <p:nvPicPr>
          <p:cNvPr id="126" name="Google Shape;126;p20"/>
          <p:cNvPicPr preferRelativeResize="0"/>
          <p:nvPr/>
        </p:nvPicPr>
        <p:blipFill>
          <a:blip r:embed="rId3">
            <a:alphaModFix/>
          </a:blip>
          <a:stretch>
            <a:fillRect/>
          </a:stretch>
        </p:blipFill>
        <p:spPr>
          <a:xfrm>
            <a:off x="-4050" y="1837150"/>
            <a:ext cx="4853550" cy="2851400"/>
          </a:xfrm>
          <a:prstGeom prst="rect">
            <a:avLst/>
          </a:prstGeom>
          <a:noFill/>
          <a:ln>
            <a:noFill/>
          </a:ln>
        </p:spPr>
      </p:pic>
      <p:sp>
        <p:nvSpPr>
          <p:cNvPr id="127" name="Google Shape;127;p20"/>
          <p:cNvSpPr txBox="1"/>
          <p:nvPr>
            <p:ph idx="1" type="body"/>
          </p:nvPr>
        </p:nvSpPr>
        <p:spPr>
          <a:xfrm>
            <a:off x="5194425" y="247550"/>
            <a:ext cx="3616500" cy="37152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rgbClr val="000000"/>
              </a:buClr>
              <a:buSzPts val="1300"/>
              <a:buChar char="●"/>
            </a:pPr>
            <a:r>
              <a:rPr lang="en">
                <a:solidFill>
                  <a:srgbClr val="000000"/>
                </a:solidFill>
              </a:rPr>
              <a:t>We can clearly see that for the first task, the performance of the control setting, c=0 is almost 100% accurate. </a:t>
            </a:r>
            <a:br>
              <a:rPr lang="en">
                <a:solidFill>
                  <a:srgbClr val="000000"/>
                </a:solidFill>
              </a:rPr>
            </a:br>
            <a:endParaRPr>
              <a:solidFill>
                <a:srgbClr val="000000"/>
              </a:solidFill>
            </a:endParaRPr>
          </a:p>
          <a:p>
            <a:pPr indent="-311150" lvl="0" marL="457200" rtl="0" algn="l">
              <a:lnSpc>
                <a:spcPct val="100000"/>
              </a:lnSpc>
              <a:spcBef>
                <a:spcPts val="0"/>
              </a:spcBef>
              <a:spcAft>
                <a:spcPts val="0"/>
              </a:spcAft>
              <a:buClr>
                <a:srgbClr val="000000"/>
              </a:buClr>
              <a:buSzPts val="1300"/>
              <a:buChar char="●"/>
            </a:pPr>
            <a:r>
              <a:rPr lang="en">
                <a:solidFill>
                  <a:srgbClr val="000000"/>
                </a:solidFill>
              </a:rPr>
              <a:t>F</a:t>
            </a:r>
            <a:r>
              <a:rPr lang="en">
                <a:solidFill>
                  <a:srgbClr val="000000"/>
                </a:solidFill>
              </a:rPr>
              <a:t>or control (blue), Task 1 to Task 10 performance goes from a 99.8% accuracy to a mere 60% accuracy, dropping by almost 40%.</a:t>
            </a:r>
            <a:br>
              <a:rPr lang="en">
                <a:solidFill>
                  <a:srgbClr val="000000"/>
                </a:solidFill>
              </a:rPr>
            </a:br>
            <a:endParaRPr>
              <a:solidFill>
                <a:srgbClr val="000000"/>
              </a:solidFill>
            </a:endParaRPr>
          </a:p>
          <a:p>
            <a:pPr indent="-311150" lvl="0" marL="457200" rtl="0" algn="l">
              <a:lnSpc>
                <a:spcPct val="100000"/>
              </a:lnSpc>
              <a:spcBef>
                <a:spcPts val="0"/>
              </a:spcBef>
              <a:spcAft>
                <a:spcPts val="0"/>
              </a:spcAft>
              <a:buClr>
                <a:srgbClr val="000000"/>
              </a:buClr>
              <a:buSzPts val="1300"/>
              <a:buChar char="●"/>
            </a:pPr>
            <a:r>
              <a:rPr lang="en">
                <a:solidFill>
                  <a:srgbClr val="000000"/>
                </a:solidFill>
              </a:rPr>
              <a:t> For the experiment setting (green), c = 0.152, we do not see a 100% accuracy with task 1.</a:t>
            </a:r>
            <a:br>
              <a:rPr lang="en">
                <a:solidFill>
                  <a:srgbClr val="000000"/>
                </a:solidFill>
              </a:rPr>
            </a:br>
            <a:endParaRPr>
              <a:solidFill>
                <a:srgbClr val="000000"/>
              </a:solidFill>
            </a:endParaRPr>
          </a:p>
          <a:p>
            <a:pPr indent="-311150" lvl="0" marL="457200" rtl="0" algn="l">
              <a:lnSpc>
                <a:spcPct val="100000"/>
              </a:lnSpc>
              <a:spcBef>
                <a:spcPts val="0"/>
              </a:spcBef>
              <a:spcAft>
                <a:spcPts val="0"/>
              </a:spcAft>
              <a:buClr>
                <a:srgbClr val="000000"/>
              </a:buClr>
              <a:buSzPts val="1300"/>
              <a:buChar char="●"/>
            </a:pPr>
            <a:r>
              <a:rPr lang="en">
                <a:solidFill>
                  <a:srgbClr val="000000"/>
                </a:solidFill>
              </a:rPr>
              <a:t>But for the experiment accuracy goes from a 98% to 80% dropping by 18% only which is half of what the control setting</a:t>
            </a:r>
            <a:endParaRPr>
              <a:solidFill>
                <a:srgbClr val="000000"/>
              </a:solidFill>
            </a:endParaRPr>
          </a:p>
          <a:p>
            <a:pPr indent="0" lvl="0" marL="457200" rtl="0" algn="l">
              <a:lnSpc>
                <a:spcPct val="100000"/>
              </a:lnSpc>
              <a:spcBef>
                <a:spcPts val="0"/>
              </a:spcBef>
              <a:spcAft>
                <a:spcPts val="0"/>
              </a:spcAft>
              <a:buNone/>
            </a:pPr>
            <a:r>
              <a:t/>
            </a:r>
            <a:endParaRPr>
              <a:solidFill>
                <a:srgbClr val="000000"/>
              </a:solidFill>
            </a:endParaRPr>
          </a:p>
        </p:txBody>
      </p:sp>
      <p:sp>
        <p:nvSpPr>
          <p:cNvPr id="128" name="Google Shape;128;p20"/>
          <p:cNvSpPr txBox="1"/>
          <p:nvPr>
            <p:ph type="title"/>
          </p:nvPr>
        </p:nvSpPr>
        <p:spPr>
          <a:xfrm>
            <a:off x="223150" y="701050"/>
            <a:ext cx="4012800" cy="59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Calibri"/>
                <a:ea typeface="Calibri"/>
                <a:cs typeface="Calibri"/>
                <a:sym typeface="Calibri"/>
              </a:rPr>
              <a:t>Control vs Experiment</a:t>
            </a:r>
            <a:endParaRPr sz="2600">
              <a:latin typeface="Calibri"/>
              <a:ea typeface="Calibri"/>
              <a:cs typeface="Calibri"/>
              <a:sym typeface="Calibri"/>
            </a:endParaRPr>
          </a:p>
        </p:txBody>
      </p:sp>
      <p:pic>
        <p:nvPicPr>
          <p:cNvPr id="129" name="Google Shape;129;p20"/>
          <p:cNvPicPr preferRelativeResize="0"/>
          <p:nvPr/>
        </p:nvPicPr>
        <p:blipFill>
          <a:blip r:embed="rId4">
            <a:alphaModFix/>
          </a:blip>
          <a:stretch>
            <a:fillRect/>
          </a:stretch>
        </p:blipFill>
        <p:spPr>
          <a:xfrm>
            <a:off x="4925074" y="3962475"/>
            <a:ext cx="4210200" cy="46961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204825" y="157875"/>
            <a:ext cx="4210200" cy="59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Performance Analysis </a:t>
            </a:r>
            <a:endParaRPr/>
          </a:p>
          <a:p>
            <a:pPr indent="0" lvl="0" marL="0" rtl="0" algn="l">
              <a:spcBef>
                <a:spcPts val="0"/>
              </a:spcBef>
              <a:spcAft>
                <a:spcPts val="0"/>
              </a:spcAft>
              <a:buNone/>
            </a:pPr>
            <a:r>
              <a:t/>
            </a:r>
            <a:endParaRPr/>
          </a:p>
        </p:txBody>
      </p:sp>
      <p:pic>
        <p:nvPicPr>
          <p:cNvPr id="135" name="Google Shape;135;p21"/>
          <p:cNvPicPr preferRelativeResize="0"/>
          <p:nvPr/>
        </p:nvPicPr>
        <p:blipFill>
          <a:blip r:embed="rId3">
            <a:alphaModFix/>
          </a:blip>
          <a:stretch>
            <a:fillRect/>
          </a:stretch>
        </p:blipFill>
        <p:spPr>
          <a:xfrm>
            <a:off x="-5450" y="1931075"/>
            <a:ext cx="4714575" cy="2936775"/>
          </a:xfrm>
          <a:prstGeom prst="rect">
            <a:avLst/>
          </a:prstGeom>
          <a:noFill/>
          <a:ln>
            <a:noFill/>
          </a:ln>
        </p:spPr>
      </p:pic>
      <p:sp>
        <p:nvSpPr>
          <p:cNvPr id="136" name="Google Shape;136;p21"/>
          <p:cNvSpPr txBox="1"/>
          <p:nvPr>
            <p:ph type="title"/>
          </p:nvPr>
        </p:nvSpPr>
        <p:spPr>
          <a:xfrm>
            <a:off x="223150" y="701050"/>
            <a:ext cx="4012800" cy="59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Calibri"/>
                <a:ea typeface="Calibri"/>
                <a:cs typeface="Calibri"/>
                <a:sym typeface="Calibri"/>
              </a:rPr>
              <a:t>Training vs Testing</a:t>
            </a:r>
            <a:endParaRPr sz="2600">
              <a:latin typeface="Calibri"/>
              <a:ea typeface="Calibri"/>
              <a:cs typeface="Calibri"/>
              <a:sym typeface="Calibri"/>
            </a:endParaRPr>
          </a:p>
        </p:txBody>
      </p:sp>
      <p:sp>
        <p:nvSpPr>
          <p:cNvPr id="137" name="Google Shape;137;p21"/>
          <p:cNvSpPr txBox="1"/>
          <p:nvPr>
            <p:ph idx="1" type="body"/>
          </p:nvPr>
        </p:nvSpPr>
        <p:spPr>
          <a:xfrm>
            <a:off x="5221925" y="238375"/>
            <a:ext cx="3616500" cy="3869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rPr>
              <a:t>The Testing (orange) Vs Training (green) plot emulates the expected behaviour. </a:t>
            </a:r>
            <a:br>
              <a:rPr lang="en">
                <a:solidFill>
                  <a:srgbClr val="000000"/>
                </a:solidFill>
              </a:rPr>
            </a:b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We observe a certain level of forgetting as we train the model with newer tasks.</a:t>
            </a:r>
            <a:br>
              <a:rPr lang="en">
                <a:solidFill>
                  <a:srgbClr val="000000"/>
                </a:solidFill>
              </a:rPr>
            </a:b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 With the test dataset, the model performs worst on the task that it had learnt in the very beginning and exhibits best performance in the task that it has learnt most recently. </a:t>
            </a:r>
            <a:br>
              <a:rPr lang="en">
                <a:solidFill>
                  <a:srgbClr val="000000"/>
                </a:solidFill>
              </a:rPr>
            </a:b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We observe the same accuracy on both testing and training data for Task 10.</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38" name="Google Shape;138;p21"/>
          <p:cNvPicPr preferRelativeResize="0"/>
          <p:nvPr/>
        </p:nvPicPr>
        <p:blipFill>
          <a:blip r:embed="rId4">
            <a:alphaModFix/>
          </a:blip>
          <a:stretch>
            <a:fillRect/>
          </a:stretch>
        </p:blipFill>
        <p:spPr>
          <a:xfrm>
            <a:off x="4925075" y="4064286"/>
            <a:ext cx="4210199" cy="50778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60100" y="253375"/>
            <a:ext cx="2778300" cy="10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Elastic Weight Consolidation</a:t>
            </a:r>
            <a:endParaRPr/>
          </a:p>
        </p:txBody>
      </p:sp>
      <p:pic>
        <p:nvPicPr>
          <p:cNvPr descr="L(\theta)=L_{B}(\theta)+\sum_{i}^{N} \frac{2}{\lambda}F_{i}(\theta_{i}-\theta^{*}_{i,A})^{2}" id="144" name="Google Shape;144;p22" title="MathEquation,#000000"/>
          <p:cNvPicPr preferRelativeResize="0"/>
          <p:nvPr/>
        </p:nvPicPr>
        <p:blipFill>
          <a:blip r:embed="rId3">
            <a:alphaModFix/>
          </a:blip>
          <a:stretch>
            <a:fillRect/>
          </a:stretch>
        </p:blipFill>
        <p:spPr>
          <a:xfrm>
            <a:off x="2979175" y="651150"/>
            <a:ext cx="4226624" cy="454350"/>
          </a:xfrm>
          <a:prstGeom prst="rect">
            <a:avLst/>
          </a:prstGeom>
          <a:noFill/>
          <a:ln>
            <a:noFill/>
          </a:ln>
        </p:spPr>
      </p:pic>
      <p:sp>
        <p:nvSpPr>
          <p:cNvPr id="145" name="Google Shape;145;p22"/>
          <p:cNvSpPr txBox="1"/>
          <p:nvPr>
            <p:ph idx="1" type="body"/>
          </p:nvPr>
        </p:nvSpPr>
        <p:spPr>
          <a:xfrm>
            <a:off x="60100" y="1540825"/>
            <a:ext cx="2585400" cy="121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rPr>
              <a:t>EWC prevents catastrophic forgetting by constraining important parameters to stay close to their old values when performing new tasks </a:t>
            </a:r>
            <a:endParaRPr>
              <a:solidFill>
                <a:srgbClr val="FFFFFF"/>
              </a:solidFill>
            </a:endParaRPr>
          </a:p>
          <a:p>
            <a:pPr indent="0" lvl="0" marL="0" rtl="0" algn="l">
              <a:lnSpc>
                <a:spcPct val="100000"/>
              </a:lnSpc>
              <a:spcBef>
                <a:spcPts val="0"/>
              </a:spcBef>
              <a:spcAft>
                <a:spcPts val="0"/>
              </a:spcAft>
              <a:buNone/>
            </a:pPr>
            <a:r>
              <a:t/>
            </a:r>
            <a:endParaRPr>
              <a:solidFill>
                <a:srgbClr val="FFFFFF"/>
              </a:solidFill>
            </a:endParaRPr>
          </a:p>
          <a:p>
            <a:pPr indent="0" lvl="0" marL="0" rtl="0" algn="l">
              <a:lnSpc>
                <a:spcPct val="100000"/>
              </a:lnSpc>
              <a:spcBef>
                <a:spcPts val="0"/>
              </a:spcBef>
              <a:spcAft>
                <a:spcPts val="0"/>
              </a:spcAft>
              <a:buNone/>
            </a:pPr>
            <a:r>
              <a:t/>
            </a:r>
            <a:endParaRPr>
              <a:solidFill>
                <a:srgbClr val="FFFFFF"/>
              </a:solidFill>
              <a:latin typeface="Calibri"/>
              <a:ea typeface="Calibri"/>
              <a:cs typeface="Calibri"/>
              <a:sym typeface="Calibri"/>
            </a:endParaRPr>
          </a:p>
        </p:txBody>
      </p:sp>
      <p:sp>
        <p:nvSpPr>
          <p:cNvPr id="146" name="Google Shape;146;p22"/>
          <p:cNvSpPr txBox="1"/>
          <p:nvPr/>
        </p:nvSpPr>
        <p:spPr>
          <a:xfrm>
            <a:off x="2859975" y="210875"/>
            <a:ext cx="24480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Loss Function :</a:t>
            </a:r>
            <a:endParaRPr>
              <a:latin typeface="Roboto"/>
              <a:ea typeface="Roboto"/>
              <a:cs typeface="Roboto"/>
              <a:sym typeface="Roboto"/>
            </a:endParaRPr>
          </a:p>
        </p:txBody>
      </p:sp>
      <p:sp>
        <p:nvSpPr>
          <p:cNvPr id="147" name="Google Shape;147;p22"/>
          <p:cNvSpPr txBox="1"/>
          <p:nvPr/>
        </p:nvSpPr>
        <p:spPr>
          <a:xfrm>
            <a:off x="2902975" y="1218475"/>
            <a:ext cx="41526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Performance of EWC on our dataset:</a:t>
            </a:r>
            <a:endParaRPr>
              <a:latin typeface="Roboto"/>
              <a:ea typeface="Roboto"/>
              <a:cs typeface="Roboto"/>
              <a:sym typeface="Roboto"/>
            </a:endParaRPr>
          </a:p>
        </p:txBody>
      </p:sp>
      <p:pic>
        <p:nvPicPr>
          <p:cNvPr id="148" name="Google Shape;148;p22"/>
          <p:cNvPicPr preferRelativeResize="0"/>
          <p:nvPr/>
        </p:nvPicPr>
        <p:blipFill>
          <a:blip r:embed="rId4">
            <a:alphaModFix/>
          </a:blip>
          <a:stretch>
            <a:fillRect/>
          </a:stretch>
        </p:blipFill>
        <p:spPr>
          <a:xfrm>
            <a:off x="2878800" y="1666325"/>
            <a:ext cx="4412599" cy="2780375"/>
          </a:xfrm>
          <a:prstGeom prst="rect">
            <a:avLst/>
          </a:prstGeom>
          <a:noFill/>
          <a:ln>
            <a:noFill/>
          </a:ln>
        </p:spPr>
      </p:pic>
      <p:sp>
        <p:nvSpPr>
          <p:cNvPr id="149" name="Google Shape;149;p22"/>
          <p:cNvSpPr txBox="1"/>
          <p:nvPr>
            <p:ph idx="1" type="body"/>
          </p:nvPr>
        </p:nvSpPr>
        <p:spPr>
          <a:xfrm>
            <a:off x="60100" y="2683825"/>
            <a:ext cx="2585400" cy="121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rPr>
              <a:t>Calculates update depending on Fisher information metric is a separate phase at the end of each task</a:t>
            </a:r>
            <a:endParaRPr>
              <a:solidFill>
                <a:srgbClr val="FFFFFF"/>
              </a:solidFill>
            </a:endParaRPr>
          </a:p>
          <a:p>
            <a:pPr indent="0" lvl="0" marL="0" rtl="0" algn="l">
              <a:lnSpc>
                <a:spcPct val="100000"/>
              </a:lnSpc>
              <a:spcBef>
                <a:spcPts val="0"/>
              </a:spcBef>
              <a:spcAft>
                <a:spcPts val="0"/>
              </a:spcAft>
              <a:buNone/>
            </a:pPr>
            <a:r>
              <a:t/>
            </a:r>
            <a:endParaRPr>
              <a:solidFill>
                <a:srgbClr val="FFFFFF"/>
              </a:solidFill>
            </a:endParaRPr>
          </a:p>
          <a:p>
            <a:pPr indent="0" lvl="0" marL="0" rtl="0" algn="l">
              <a:lnSpc>
                <a:spcPct val="100000"/>
              </a:lnSpc>
              <a:spcBef>
                <a:spcPts val="0"/>
              </a:spcBef>
              <a:spcAft>
                <a:spcPts val="0"/>
              </a:spcAft>
              <a:buNone/>
            </a:pPr>
            <a:r>
              <a:t/>
            </a:r>
            <a:endParaRPr>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60100" y="253375"/>
            <a:ext cx="2778300" cy="10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Episodic Memory</a:t>
            </a:r>
            <a:endParaRPr/>
          </a:p>
        </p:txBody>
      </p:sp>
      <p:sp>
        <p:nvSpPr>
          <p:cNvPr id="155" name="Google Shape;155;p23"/>
          <p:cNvSpPr txBox="1"/>
          <p:nvPr>
            <p:ph idx="1" type="body"/>
          </p:nvPr>
        </p:nvSpPr>
        <p:spPr>
          <a:xfrm>
            <a:off x="60100" y="1769425"/>
            <a:ext cx="2585400" cy="229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The GEM method focuses on a feature called the episodic memory which is used to store a subset of observed examples from the task</a:t>
            </a:r>
            <a:endParaRPr>
              <a:solidFill>
                <a:srgbClr val="FFFFFF"/>
              </a:solidFill>
              <a:latin typeface="Calibri"/>
              <a:ea typeface="Calibri"/>
              <a:cs typeface="Calibri"/>
              <a:sym typeface="Calibri"/>
            </a:endParaRPr>
          </a:p>
        </p:txBody>
      </p:sp>
      <p:sp>
        <p:nvSpPr>
          <p:cNvPr id="156" name="Google Shape;156;p23"/>
          <p:cNvSpPr txBox="1"/>
          <p:nvPr/>
        </p:nvSpPr>
        <p:spPr>
          <a:xfrm>
            <a:off x="2902975" y="127975"/>
            <a:ext cx="59742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The GEM theory starts at the following equation :</a:t>
            </a:r>
            <a:endParaRPr>
              <a:latin typeface="Roboto"/>
              <a:ea typeface="Roboto"/>
              <a:cs typeface="Roboto"/>
              <a:sym typeface="Roboto"/>
            </a:endParaRPr>
          </a:p>
        </p:txBody>
      </p:sp>
      <p:sp>
        <p:nvSpPr>
          <p:cNvPr id="157" name="Google Shape;157;p23"/>
          <p:cNvSpPr txBox="1"/>
          <p:nvPr/>
        </p:nvSpPr>
        <p:spPr>
          <a:xfrm>
            <a:off x="2902975" y="1980475"/>
            <a:ext cx="41526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Performance of GEM on our dataset:</a:t>
            </a:r>
            <a:endParaRPr>
              <a:latin typeface="Roboto"/>
              <a:ea typeface="Roboto"/>
              <a:cs typeface="Roboto"/>
              <a:sym typeface="Roboto"/>
            </a:endParaRPr>
          </a:p>
        </p:txBody>
      </p:sp>
      <p:pic>
        <p:nvPicPr>
          <p:cNvPr id="158" name="Google Shape;158;p23"/>
          <p:cNvPicPr preferRelativeResize="0"/>
          <p:nvPr/>
        </p:nvPicPr>
        <p:blipFill>
          <a:blip r:embed="rId3">
            <a:alphaModFix/>
          </a:blip>
          <a:stretch>
            <a:fillRect/>
          </a:stretch>
        </p:blipFill>
        <p:spPr>
          <a:xfrm>
            <a:off x="2902975" y="2307774"/>
            <a:ext cx="4302825" cy="2792714"/>
          </a:xfrm>
          <a:prstGeom prst="rect">
            <a:avLst/>
          </a:prstGeom>
          <a:noFill/>
          <a:ln>
            <a:noFill/>
          </a:ln>
        </p:spPr>
      </p:pic>
      <p:pic>
        <p:nvPicPr>
          <p:cNvPr id="159" name="Google Shape;159;p23"/>
          <p:cNvPicPr preferRelativeResize="0"/>
          <p:nvPr/>
        </p:nvPicPr>
        <p:blipFill>
          <a:blip r:embed="rId4">
            <a:alphaModFix/>
          </a:blip>
          <a:stretch>
            <a:fillRect/>
          </a:stretch>
        </p:blipFill>
        <p:spPr>
          <a:xfrm>
            <a:off x="2902975" y="972588"/>
            <a:ext cx="4633844" cy="424012"/>
          </a:xfrm>
          <a:prstGeom prst="rect">
            <a:avLst/>
          </a:prstGeom>
          <a:noFill/>
          <a:ln>
            <a:noFill/>
          </a:ln>
        </p:spPr>
      </p:pic>
      <p:pic>
        <p:nvPicPr>
          <p:cNvPr id="160" name="Google Shape;160;p23"/>
          <p:cNvPicPr preferRelativeResize="0"/>
          <p:nvPr/>
        </p:nvPicPr>
        <p:blipFill>
          <a:blip r:embed="rId5">
            <a:alphaModFix/>
          </a:blip>
          <a:stretch>
            <a:fillRect/>
          </a:stretch>
        </p:blipFill>
        <p:spPr>
          <a:xfrm>
            <a:off x="2902975" y="531475"/>
            <a:ext cx="5546250" cy="335425"/>
          </a:xfrm>
          <a:prstGeom prst="rect">
            <a:avLst/>
          </a:prstGeom>
          <a:noFill/>
          <a:ln>
            <a:noFill/>
          </a:ln>
        </p:spPr>
      </p:pic>
      <p:sp>
        <p:nvSpPr>
          <p:cNvPr id="161" name="Google Shape;161;p23"/>
          <p:cNvSpPr txBox="1"/>
          <p:nvPr/>
        </p:nvSpPr>
        <p:spPr>
          <a:xfrm>
            <a:off x="2902975" y="732988"/>
            <a:ext cx="59742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On readjusting the above equation, we end up with the following:</a:t>
            </a:r>
            <a:endParaRPr>
              <a:latin typeface="Roboto"/>
              <a:ea typeface="Roboto"/>
              <a:cs typeface="Roboto"/>
              <a:sym typeface="Roboto"/>
            </a:endParaRPr>
          </a:p>
        </p:txBody>
      </p:sp>
      <p:sp>
        <p:nvSpPr>
          <p:cNvPr id="162" name="Google Shape;162;p23"/>
          <p:cNvSpPr txBox="1"/>
          <p:nvPr/>
        </p:nvSpPr>
        <p:spPr>
          <a:xfrm>
            <a:off x="2902975" y="1301350"/>
            <a:ext cx="62409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On solving the primal and dual, we get the equation for projected gradient:</a:t>
            </a:r>
            <a:endParaRPr>
              <a:latin typeface="Roboto"/>
              <a:ea typeface="Roboto"/>
              <a:cs typeface="Roboto"/>
              <a:sym typeface="Roboto"/>
            </a:endParaRPr>
          </a:p>
        </p:txBody>
      </p:sp>
      <p:pic>
        <p:nvPicPr>
          <p:cNvPr id="163" name="Google Shape;163;p23"/>
          <p:cNvPicPr preferRelativeResize="0"/>
          <p:nvPr/>
        </p:nvPicPr>
        <p:blipFill>
          <a:blip r:embed="rId6">
            <a:alphaModFix/>
          </a:blip>
          <a:stretch>
            <a:fillRect/>
          </a:stretch>
        </p:blipFill>
        <p:spPr>
          <a:xfrm>
            <a:off x="3104050" y="1637200"/>
            <a:ext cx="1289530" cy="2670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