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  <p:sldMasterId id="2147483687" r:id="rId3"/>
  </p:sldMasterIdLst>
  <p:notesMasterIdLst>
    <p:notesMasterId r:id="rId69"/>
  </p:notesMasterIdLst>
  <p:handoutMasterIdLst>
    <p:handoutMasterId r:id="rId70"/>
  </p:handoutMasterIdLst>
  <p:sldIdLst>
    <p:sldId id="274" r:id="rId4"/>
    <p:sldId id="276" r:id="rId5"/>
    <p:sldId id="428" r:id="rId6"/>
    <p:sldId id="545" r:id="rId7"/>
    <p:sldId id="557" r:id="rId8"/>
    <p:sldId id="585" r:id="rId9"/>
    <p:sldId id="558" r:id="rId10"/>
    <p:sldId id="559" r:id="rId11"/>
    <p:sldId id="546" r:id="rId12"/>
    <p:sldId id="560" r:id="rId13"/>
    <p:sldId id="551" r:id="rId14"/>
    <p:sldId id="567" r:id="rId15"/>
    <p:sldId id="584" r:id="rId16"/>
    <p:sldId id="568" r:id="rId17"/>
    <p:sldId id="570" r:id="rId18"/>
    <p:sldId id="569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449" r:id="rId30"/>
    <p:sldId id="543" r:id="rId31"/>
    <p:sldId id="586" r:id="rId32"/>
    <p:sldId id="544" r:id="rId33"/>
    <p:sldId id="554" r:id="rId34"/>
    <p:sldId id="571" r:id="rId35"/>
    <p:sldId id="587" r:id="rId36"/>
    <p:sldId id="572" r:id="rId37"/>
    <p:sldId id="583" r:id="rId38"/>
    <p:sldId id="590" r:id="rId39"/>
    <p:sldId id="591" r:id="rId40"/>
    <p:sldId id="614" r:id="rId41"/>
    <p:sldId id="592" r:id="rId42"/>
    <p:sldId id="593" r:id="rId43"/>
    <p:sldId id="594" r:id="rId44"/>
    <p:sldId id="595" r:id="rId45"/>
    <p:sldId id="596" r:id="rId46"/>
    <p:sldId id="597" r:id="rId47"/>
    <p:sldId id="598" r:id="rId48"/>
    <p:sldId id="615" r:id="rId49"/>
    <p:sldId id="599" r:id="rId50"/>
    <p:sldId id="600" r:id="rId51"/>
    <p:sldId id="601" r:id="rId52"/>
    <p:sldId id="602" r:id="rId53"/>
    <p:sldId id="603" r:id="rId54"/>
    <p:sldId id="604" r:id="rId55"/>
    <p:sldId id="605" r:id="rId56"/>
    <p:sldId id="606" r:id="rId57"/>
    <p:sldId id="607" r:id="rId58"/>
    <p:sldId id="608" r:id="rId59"/>
    <p:sldId id="609" r:id="rId60"/>
    <p:sldId id="610" r:id="rId61"/>
    <p:sldId id="611" r:id="rId62"/>
    <p:sldId id="612" r:id="rId63"/>
    <p:sldId id="613" r:id="rId64"/>
    <p:sldId id="349" r:id="rId65"/>
    <p:sldId id="589" r:id="rId66"/>
    <p:sldId id="431" r:id="rId67"/>
    <p:sldId id="542" r:id="rId6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4EF456"/>
    <a:srgbClr val="400EBE"/>
    <a:srgbClr val="E5EEF3"/>
    <a:srgbClr val="FF0066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36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10/21/2015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10/21/2015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8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243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8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3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10/21/2015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10/21/2015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25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hyperlink" Target="http://java67.blogspot.bg/2012/12/difference-between-array-vs-arraylist-jav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rbool.com/overview-on-navigableset-subtype-of-java-collections/25417" TargetMode="External"/><Relationship Id="rId2" Type="http://schemas.openxmlformats.org/officeDocument/2006/relationships/hyperlink" Target="http://java67.blogspot.bg/2014/01/how-hashset-is-implemented-or-works-internally-ja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0596527756/" TargetMode="External"/><Relationship Id="rId2" Type="http://schemas.openxmlformats.org/officeDocument/2006/relationships/hyperlink" Target="http://docs.oracle.com/javase/tutorial/collections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://www.cphpvb.net/java/9650-monads-with-java-8-strea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6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8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61.png"/><Relationship Id="rId10" Type="http://schemas.openxmlformats.org/officeDocument/2006/relationships/image" Target="../media/image55.png"/><Relationship Id="rId19" Type="http://schemas.openxmlformats.org/officeDocument/2006/relationships/image" Target="../media/image59.png"/><Relationship Id="rId4" Type="http://schemas.openxmlformats.org/officeDocument/2006/relationships/image" Target="../media/image5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7.png"/><Relationship Id="rId22" Type="http://schemas.openxmlformats.org/officeDocument/2006/relationships/hyperlink" Target="http://www.milestonesys.com/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Lists, Strings, Sets,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268423"/>
            <a:ext cx="2743200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3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18992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719855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“ages” holds pointers to Objects in the heap as values.</a:t>
            </a:r>
          </a:p>
          <a:p>
            <a:pPr lvl="1"/>
            <a:r>
              <a:rPr lang="en-US" dirty="0" smtClean="0"/>
              <a:t>Each Object has an address that points to a value in the memory.</a:t>
            </a:r>
          </a:p>
          <a:p>
            <a:r>
              <a:rPr lang="en-US" dirty="0" smtClean="0"/>
              <a:t>Future reference</a:t>
            </a:r>
          </a:p>
          <a:p>
            <a:pPr lvl="1"/>
            <a:r>
              <a:rPr lang="en-US" dirty="0" smtClean="0">
                <a:hlinkClick r:id="rId2"/>
              </a:rPr>
              <a:t>Arrays vs </a:t>
            </a:r>
            <a:r>
              <a:rPr lang="en-US" dirty="0" err="1" smtClean="0">
                <a:hlinkClick r:id="rId2"/>
              </a:rPr>
              <a:t>ArrayLists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 lists are stored in the memory</a:t>
            </a:r>
            <a:endParaRPr lang="en-US" dirty="0"/>
          </a:p>
        </p:txBody>
      </p:sp>
      <p:pic>
        <p:nvPicPr>
          <p:cNvPr id="1027" name="Picture 3" descr="G:\Bi0GaMe\java-basics\Jan-2015\images\02fig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133600"/>
            <a:ext cx="55084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</a:t>
            </a:r>
            <a:endParaRPr lang="en-US" sz="3800" dirty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“names” holds hash indexes that point to Objects in the heap as values.</a:t>
            </a:r>
          </a:p>
          <a:p>
            <a:pPr lvl="1"/>
            <a:r>
              <a:rPr lang="en-US" dirty="0" smtClean="0"/>
              <a:t>Each Object has an address that points to a value in the memory.</a:t>
            </a:r>
          </a:p>
          <a:p>
            <a:r>
              <a:rPr lang="en-US" dirty="0" smtClean="0"/>
              <a:t>Future Reference </a:t>
            </a:r>
          </a:p>
          <a:p>
            <a:pPr lvl="1"/>
            <a:r>
              <a:rPr lang="en-US" dirty="0" err="1" smtClean="0">
                <a:hlinkClick r:id="rId2"/>
              </a:rPr>
              <a:t>HashSet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TreeSet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sets are stored in the memory</a:t>
            </a:r>
            <a:endParaRPr lang="en-US" dirty="0"/>
          </a:p>
        </p:txBody>
      </p:sp>
      <p:pic>
        <p:nvPicPr>
          <p:cNvPr id="4098" name="Picture 2" descr="G:\Bi0GaMe\java-basics\Jan-2015\images\fig350_0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558995"/>
            <a:ext cx="5619566" cy="407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Fundamentals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600200"/>
            <a:ext cx="10210800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System.out.println(set); // [Alice, Gosho, Maria, Tosho]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5980198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/>
              <a:t>Variable </a:t>
            </a:r>
            <a:r>
              <a:rPr lang="en-US" dirty="0" smtClean="0"/>
              <a:t>“phonebook” </a:t>
            </a:r>
            <a:r>
              <a:rPr lang="en-US" dirty="0"/>
              <a:t>holds hash indexes that point to </a:t>
            </a:r>
            <a:r>
              <a:rPr lang="en-US" dirty="0" smtClean="0"/>
              <a:t>keys in </a:t>
            </a:r>
            <a:r>
              <a:rPr lang="en-US" dirty="0"/>
              <a:t>the heap as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key points to a value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maps are stored in the memory</a:t>
            </a:r>
            <a:endParaRPr lang="en-US" dirty="0"/>
          </a:p>
        </p:txBody>
      </p:sp>
      <p:pic>
        <p:nvPicPr>
          <p:cNvPr id="5122" name="Picture 2" descr="G:\Bi0GaMe\java-basics\Jan-2015\images\2000px-Hash_table_5_0_1_1_1_1_0_SP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62" y="685800"/>
            <a:ext cx="6229363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Counting </a:t>
            </a:r>
            <a:r>
              <a:rPr lang="en-US" smtClean="0"/>
              <a:t>words occurrences </a:t>
            </a:r>
            <a:r>
              <a:rPr lang="en-US" dirty="0" smtClean="0"/>
              <a:t>in a list: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noProof="1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 smtClean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System.out.println(wordsCount); // {hi=3, yes=5, hello=2, welcome=2}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Students and their grades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Oracle documentation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docs.oracle.com/javase/tutorial/collections/index.html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book “Java Generics </a:t>
            </a:r>
            <a:r>
              <a:rPr lang="en-US" dirty="0"/>
              <a:t>and </a:t>
            </a:r>
            <a:r>
              <a:rPr lang="en-US" dirty="0" smtClean="0"/>
              <a:t>Collections”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www.amazon.com/dp/0596527756/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99" y="4876800"/>
            <a:ext cx="101346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Collection Querying and Traversing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Iterative and Functional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2" descr="http://cloud.attackofthefanboy.com/wp-content/uploads/2011/12/lambda-half-li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524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99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Iterative Approach</a:t>
            </a:r>
            <a:endParaRPr lang="en-US" dirty="0"/>
          </a:p>
        </p:txBody>
      </p:sp>
      <p:pic>
        <p:nvPicPr>
          <p:cNvPr id="2050" name="Picture 2" descr="http://mheydt-blogimages.s3.amazonaws.com/enum.range.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981200"/>
            <a:ext cx="760399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Native traversing can be done only on collections implementing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Set, Vector, List, Queue and </a:t>
            </a:r>
            <a:r>
              <a:rPr lang="en-US" dirty="0" err="1" smtClean="0"/>
              <a:t>AbstractCollection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Traversing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4648200"/>
            <a:ext cx="9067800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DA3D"/>
                </a:solidFill>
                <a:effectLst/>
              </a:rPr>
              <a:t>List</a:t>
            </a:r>
            <a:r>
              <a:rPr lang="en-US" dirty="0"/>
              <a:t>&lt;</a:t>
            </a:r>
            <a:r>
              <a:rPr lang="en-US" dirty="0">
                <a:solidFill>
                  <a:srgbClr val="FFDA3D"/>
                </a:solidFill>
                <a:effectLst/>
              </a:rPr>
              <a:t>String</a:t>
            </a:r>
            <a:r>
              <a:rPr lang="en-US" dirty="0"/>
              <a:t>&gt; names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 err="1" smtClean="0"/>
              <a:t>ArrayList</a:t>
            </a:r>
            <a:r>
              <a:rPr lang="en-US" dirty="0" smtClean="0"/>
              <a:t>&lt;&gt;()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;</a:t>
            </a:r>
            <a:r>
              <a:rPr lang="en-US" dirty="0">
                <a:solidFill>
                  <a:srgbClr val="CC7832"/>
                </a:solidFill>
                <a:effectLst/>
              </a:rPr>
              <a:t/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FFDA3D"/>
                </a:solidFill>
                <a:effectLst/>
              </a:rPr>
              <a:t>String </a:t>
            </a:r>
            <a:r>
              <a:rPr lang="en-US" dirty="0"/>
              <a:t>name : names)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FFDA3D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BFBC"/>
                </a:solidFill>
                <a:effectLst/>
              </a:rPr>
              <a:t>println</a:t>
            </a:r>
            <a:r>
              <a:rPr lang="en-US" dirty="0"/>
              <a:t>(name)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3324224"/>
            <a:ext cx="10746016" cy="38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3962400"/>
            <a:ext cx="10746016" cy="35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Traversing cannot be done upon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Map&lt;K,V&gt;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K&gt;</a:t>
            </a:r>
            <a:r>
              <a:rPr lang="en-US" dirty="0" smtClean="0"/>
              <a:t> type in a Map instance is always unique (a map cannot have duplicated keys)</a:t>
            </a:r>
          </a:p>
          <a:p>
            <a:pPr lvl="1"/>
            <a:r>
              <a:rPr lang="en-US" dirty="0" smtClean="0"/>
              <a:t>This allows to traverse the keys through a collection that does not allow duplicates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Method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keySet() </a:t>
            </a:r>
            <a:r>
              <a:rPr lang="en-US" noProof="1" smtClean="0"/>
              <a:t>from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Map&lt;K,V&gt;</a:t>
            </a:r>
            <a:r>
              <a:rPr lang="en-US" noProof="1" smtClean="0"/>
              <a:t> interface returns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(1)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953000"/>
            <a:ext cx="6477000" cy="156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7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type in a Map instance allows duplicates. </a:t>
            </a:r>
          </a:p>
          <a:p>
            <a:pPr lvl="1"/>
            <a:r>
              <a:rPr lang="en-US" dirty="0" smtClean="0"/>
              <a:t>This allows to traverse the keys through an abstract collection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noProof="1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Method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values() </a:t>
            </a:r>
            <a:r>
              <a:rPr lang="en-US" noProof="1" smtClean="0"/>
              <a:t>from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Map&lt;K,V&gt;</a:t>
            </a:r>
            <a:r>
              <a:rPr lang="en-US" noProof="1" smtClean="0"/>
              <a:t> interface returns an abstract collection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(2)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4572000"/>
            <a:ext cx="610688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9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To traverse the Key and Value pair, Java exposes a special interface called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Entry&lt;K,V&gt; </a:t>
            </a:r>
            <a:r>
              <a:rPr lang="en-US" noProof="1" smtClean="0"/>
              <a:t>similar to C#’s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KeyValuePair&lt;TKey, TValue&gt;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(3)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819400"/>
            <a:ext cx="5486400" cy="380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6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The pair K,V is always unique, because of </a:t>
            </a:r>
            <a:r>
              <a:rPr lang="en-US" dirty="0"/>
              <a:t>the </a:t>
            </a:r>
            <a:r>
              <a:rPr lang="en-US" dirty="0" smtClean="0"/>
              <a:t>uniqueness of the keyset.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 smtClean="0"/>
              <a:t>Thus the collection that holds Key-Value pair does not </a:t>
            </a:r>
            <a:r>
              <a:rPr lang="en-US" dirty="0"/>
              <a:t>allow duplicates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/>
              <a:t>)</a:t>
            </a:r>
          </a:p>
          <a:p>
            <a:r>
              <a:rPr lang="en-US" dirty="0" smtClean="0"/>
              <a:t>To retrieve a collection of Key-Value pairs,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en-US" dirty="0" smtClean="0"/>
              <a:t>interface exposes a method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entrySet() </a:t>
            </a:r>
            <a:r>
              <a:rPr lang="en-US" dirty="0" smtClean="0"/>
              <a:t>which holds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dirty="0" smtClean="0"/>
              <a:t>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 </a:t>
            </a:r>
            <a:r>
              <a:rPr lang="en-US" dirty="0" smtClean="0"/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(5)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752599"/>
            <a:ext cx="7010400" cy="426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1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To query a collection one needs to iterate over it and find the desired result.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(6)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362200"/>
            <a:ext cx="90678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DA3D"/>
                </a:solidFill>
                <a:effectLst/>
              </a:rPr>
              <a:t>List</a:t>
            </a:r>
            <a:r>
              <a:rPr lang="en-US" dirty="0"/>
              <a:t>&lt;</a:t>
            </a:r>
            <a:r>
              <a:rPr lang="en-US" dirty="0">
                <a:solidFill>
                  <a:srgbClr val="FFDA3D"/>
                </a:solidFill>
                <a:effectLst/>
              </a:rPr>
              <a:t>String</a:t>
            </a:r>
            <a:r>
              <a:rPr lang="en-US" dirty="0"/>
              <a:t>&gt; names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 err="1"/>
              <a:t>ArrayList</a:t>
            </a:r>
            <a:r>
              <a:rPr lang="en-US" dirty="0"/>
              <a:t>&lt;&gt;()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names.</a:t>
            </a:r>
            <a:r>
              <a:rPr lang="en-US" dirty="0" err="1">
                <a:solidFill>
                  <a:srgbClr val="FFBFBC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gosho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names.</a:t>
            </a:r>
            <a:r>
              <a:rPr lang="en-US" dirty="0" err="1">
                <a:solidFill>
                  <a:srgbClr val="FFBFBC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pesho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FFDA3D"/>
                </a:solidFill>
                <a:effectLst/>
              </a:rPr>
              <a:t>String </a:t>
            </a:r>
            <a:r>
              <a:rPr lang="en-US" dirty="0" err="1"/>
              <a:t>desiredName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  <a:effectLst/>
              </a:rPr>
              <a:t>null;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FFDA3D"/>
                </a:solidFill>
                <a:effectLst/>
              </a:rPr>
              <a:t>String </a:t>
            </a:r>
            <a:r>
              <a:rPr lang="en-US" dirty="0"/>
              <a:t>name : names)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</a:t>
            </a:r>
            <a:r>
              <a:rPr lang="en-US" dirty="0" err="1"/>
              <a:t>name.</a:t>
            </a:r>
            <a:r>
              <a:rPr lang="en-US" dirty="0" err="1">
                <a:solidFill>
                  <a:srgbClr val="FFBFBC"/>
                </a:solidFill>
                <a:effectLst/>
              </a:rPr>
              <a:t>equals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</a:rPr>
              <a:t>pesho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desiredName</a:t>
            </a:r>
            <a:r>
              <a:rPr lang="en-US" dirty="0"/>
              <a:t> = name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break;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563674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Functional Approach</a:t>
            </a:r>
            <a:endParaRPr lang="en-US" dirty="0"/>
          </a:p>
        </p:txBody>
      </p:sp>
      <p:pic>
        <p:nvPicPr>
          <p:cNvPr id="3074" name="Picture 2" descr="http://chiuki.smugmug.com/photos/2663060889_z6rRTLF-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676400"/>
            <a:ext cx="51054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Querying a collection is also possible in a functional way</a:t>
            </a:r>
          </a:p>
          <a:p>
            <a:r>
              <a:rPr lang="en-US" dirty="0" smtClean="0"/>
              <a:t>Methods are chained returning a new query instance </a:t>
            </a:r>
          </a:p>
          <a:p>
            <a:r>
              <a:rPr lang="en-US" dirty="0" smtClean="0"/>
              <a:t>A terminal method is executed at the end </a:t>
            </a:r>
          </a:p>
          <a:p>
            <a:r>
              <a:rPr lang="en-US" dirty="0" smtClean="0"/>
              <a:t>This is all possible via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 API </a:t>
            </a:r>
            <a:r>
              <a:rPr lang="en-US" dirty="0" smtClean="0"/>
              <a:t>available from Java 8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(7)</a:t>
            </a:r>
            <a:endParaRPr lang="en-US" dirty="0"/>
          </a:p>
        </p:txBody>
      </p:sp>
      <p:pic>
        <p:nvPicPr>
          <p:cNvPr id="7170" name="Picture 2" descr="http://frmb.org/images/lambd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886200"/>
            <a:ext cx="5486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4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Intermediate  methods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istinct() – </a:t>
            </a:r>
            <a:r>
              <a:rPr lang="en-US" noProof="1" smtClean="0"/>
              <a:t>removes non-unique elements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filter(Predicate&lt;T&gt;)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filters elements (Where in LINQ)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flatMap(Function&lt;T, Stream&gt;)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transforms one Stream to another Stream. May contain different type of elements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limit(long)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limits the elements in the new Stream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map(Function&lt;T, R&gt;)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flatMap() without different types. Same as Select in LINQ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sorted(Comparator?)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sorts the elements in the Stream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Terminal methods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allMatch(Predicate&lt;T&gt;) – </a:t>
            </a:r>
            <a:r>
              <a:rPr lang="en-US" noProof="1" smtClean="0"/>
              <a:t>checks whether all elements in the Stream meets the predicate criteria (boolean)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anyMatch(&lt;Predicate&lt;T&gt;)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/>
              <a:t>checks whether </a:t>
            </a:r>
            <a:r>
              <a:rPr lang="en-US" noProof="1" smtClean="0"/>
              <a:t>at least one element in </a:t>
            </a:r>
            <a:r>
              <a:rPr lang="en-US" noProof="1"/>
              <a:t>the Stream meets the predicate </a:t>
            </a:r>
            <a:r>
              <a:rPr lang="en-US" noProof="1" smtClean="0"/>
              <a:t>criteria (boolean)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ollect(Collector&lt;T, A, R&gt;)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converts a Stream to a materialized collection (List, Map, Set…)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findAny()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returns an element from the Stream. Returns Optional&lt;T&gt; (same as Nullable&lt;T&gt; in C#)</a:t>
            </a:r>
            <a:endParaRPr lang="en-US" noProof="1"/>
          </a:p>
          <a:p>
            <a:pPr lvl="1"/>
            <a:endParaRPr lang="en-US" noProof="1" smtClean="0"/>
          </a:p>
          <a:p>
            <a:pPr lvl="1"/>
            <a:endParaRPr lang="en-US" noProof="1"/>
          </a:p>
          <a:p>
            <a:pPr lvl="1"/>
            <a:endParaRPr lang="en-US" noProof="1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Terminal methods (1)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findFirst()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returns the first element from the Stream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forEach(Consumer&lt;T&gt;) – </a:t>
            </a:r>
            <a:r>
              <a:rPr lang="en-US" noProof="1" smtClean="0"/>
              <a:t>executes the consumer implementation upon each element. Void one.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forEachOrdered(Consumer&lt;T&gt;) – </a:t>
            </a:r>
            <a:r>
              <a:rPr lang="en-US" noProof="1" smtClean="0"/>
              <a:t>same as above but the elements are ordered. Not thread-safe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max(Comparator&lt;T&gt;)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noProof="1" smtClean="0"/>
              <a:t>returns the maximum element by a given criteria wrapped in Optional&lt;T&gt;</a:t>
            </a:r>
          </a:p>
          <a:p>
            <a:pPr marL="377887" lvl="1" indent="0">
              <a:buNone/>
            </a:pPr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/>
          </a:p>
          <a:p>
            <a:pPr lvl="1"/>
            <a:endParaRPr lang="en-US" noProof="1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noProof="1" smtClean="0"/>
          </a:p>
          <a:p>
            <a:pPr lvl="1"/>
            <a:endParaRPr lang="en-US" noProof="1"/>
          </a:p>
          <a:p>
            <a:pPr lvl="1"/>
            <a:endParaRPr lang="en-US" noProof="1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(9.1)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(10)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1371600"/>
            <a:ext cx="9067800" cy="466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DA3D"/>
                </a:solidFill>
                <a:effectLst/>
              </a:rPr>
              <a:t>List</a:t>
            </a:r>
            <a:r>
              <a:rPr lang="en-US" dirty="0"/>
              <a:t>&lt;</a:t>
            </a:r>
            <a:r>
              <a:rPr lang="en-US" dirty="0">
                <a:solidFill>
                  <a:srgbClr val="FFDA3D"/>
                </a:solidFill>
                <a:effectLst/>
              </a:rPr>
              <a:t>String</a:t>
            </a:r>
            <a:r>
              <a:rPr lang="en-US" dirty="0"/>
              <a:t>&gt; names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 err="1"/>
              <a:t>ArrayList</a:t>
            </a:r>
            <a:r>
              <a:rPr lang="en-US" dirty="0"/>
              <a:t>&lt;&gt;()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names.</a:t>
            </a:r>
            <a:r>
              <a:rPr lang="en-US" dirty="0" err="1">
                <a:solidFill>
                  <a:srgbClr val="FFBFBC"/>
                </a:solidFill>
                <a:effectLst/>
              </a:rPr>
              <a:t>stream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>
                <a:solidFill>
                  <a:srgbClr val="FFBFBC"/>
                </a:solidFill>
                <a:effectLst/>
              </a:rPr>
              <a:t>filter</a:t>
            </a:r>
            <a:r>
              <a:rPr lang="en-US" dirty="0"/>
              <a:t>(n -&gt; </a:t>
            </a:r>
            <a:r>
              <a:rPr lang="en-US" dirty="0" err="1"/>
              <a:t>n.</a:t>
            </a:r>
            <a:r>
              <a:rPr lang="en-US" dirty="0" err="1">
                <a:solidFill>
                  <a:srgbClr val="FFBFBC"/>
                </a:solidFill>
                <a:effectLst/>
              </a:rPr>
              <a:t>length</a:t>
            </a:r>
            <a:r>
              <a:rPr lang="en-US" dirty="0"/>
              <a:t>() &gt; </a:t>
            </a:r>
            <a:r>
              <a:rPr lang="en-US" dirty="0">
                <a:solidFill>
                  <a:srgbClr val="6897BB"/>
                </a:solidFill>
                <a:effectLst/>
              </a:rPr>
              <a:t>8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.</a:t>
            </a:r>
            <a:r>
              <a:rPr lang="en-US" dirty="0" err="1">
                <a:solidFill>
                  <a:srgbClr val="FFBFBC"/>
                </a:solidFill>
                <a:effectLst/>
              </a:rPr>
              <a:t>forEach</a:t>
            </a:r>
            <a:r>
              <a:rPr lang="en-US" dirty="0"/>
              <a:t>(</a:t>
            </a:r>
            <a:r>
              <a:rPr lang="en-US" dirty="0" err="1">
                <a:solidFill>
                  <a:srgbClr val="FFDA3D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/>
              <a:t>::</a:t>
            </a:r>
            <a:r>
              <a:rPr lang="en-US" dirty="0" err="1">
                <a:solidFill>
                  <a:srgbClr val="FFBFBC"/>
                </a:solidFill>
                <a:effectLst/>
              </a:rPr>
              <a:t>println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/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FFDA3D"/>
                </a:solidFill>
                <a:effectLst/>
              </a:rPr>
              <a:t>Optional</a:t>
            </a:r>
            <a:r>
              <a:rPr lang="en-US" dirty="0"/>
              <a:t>&lt;</a:t>
            </a:r>
            <a:r>
              <a:rPr lang="en-US" dirty="0">
                <a:solidFill>
                  <a:srgbClr val="FFDA3D"/>
                </a:solidFill>
                <a:effectLst/>
              </a:rPr>
              <a:t>String</a:t>
            </a:r>
            <a:r>
              <a:rPr lang="en-US" dirty="0"/>
              <a:t>&gt; first =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names.</a:t>
            </a:r>
            <a:r>
              <a:rPr lang="en-US" dirty="0" err="1">
                <a:solidFill>
                  <a:srgbClr val="FFBFBC"/>
                </a:solidFill>
                <a:effectLst/>
              </a:rPr>
              <a:t>stream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        .</a:t>
            </a:r>
            <a:r>
              <a:rPr lang="en-US" dirty="0" err="1">
                <a:solidFill>
                  <a:srgbClr val="FFBFBC"/>
                </a:solidFill>
                <a:effectLst/>
              </a:rPr>
              <a:t>findFirst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/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>
                <a:solidFill>
                  <a:srgbClr val="FFDA3D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BFBC"/>
                </a:solidFill>
                <a:effectLst/>
              </a:rPr>
              <a:t>println</a:t>
            </a:r>
            <a:r>
              <a:rPr lang="en-US" dirty="0"/>
              <a:t>(</a:t>
            </a:r>
            <a:r>
              <a:rPr lang="en-US" dirty="0" err="1"/>
              <a:t>first.</a:t>
            </a:r>
            <a:r>
              <a:rPr lang="en-US" dirty="0" err="1">
                <a:solidFill>
                  <a:srgbClr val="FFBFBC"/>
                </a:solidFill>
                <a:effectLst/>
              </a:rPr>
              <a:t>get</a:t>
            </a:r>
            <a:r>
              <a:rPr lang="en-US" dirty="0"/>
              <a:t>())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Querying and </a:t>
            </a:r>
            <a:r>
              <a:rPr lang="en-US" dirty="0" smtClean="0"/>
              <a:t>Traversing (11)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1676400"/>
            <a:ext cx="11353800" cy="4600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effectLst/>
              </a:rPr>
              <a:t>LinkedHashMap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FFDA3D"/>
                </a:solidFill>
                <a:effectLst/>
              </a:rPr>
              <a:t>String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effectLst/>
              </a:rPr>
              <a:t>LinkedHashMap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FFDA3D"/>
                </a:solidFill>
                <a:effectLst/>
              </a:rPr>
              <a:t>String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>
                <a:solidFill>
                  <a:srgbClr val="FFDA3D"/>
                </a:solidFill>
                <a:effectLst/>
              </a:rPr>
              <a:t>Integer</a:t>
            </a:r>
            <a:r>
              <a:rPr lang="en-US" sz="2000" dirty="0"/>
              <a:t>&gt;&gt; venues </a:t>
            </a:r>
            <a:br>
              <a:rPr lang="en-US" sz="2000" dirty="0"/>
            </a:br>
            <a:r>
              <a:rPr lang="en-US" sz="2000" dirty="0"/>
              <a:t>        = </a:t>
            </a:r>
            <a:r>
              <a:rPr lang="en-US" sz="2000" dirty="0">
                <a:solidFill>
                  <a:srgbClr val="CC7832"/>
                </a:solidFill>
                <a:effectLst/>
              </a:rPr>
              <a:t>new </a:t>
            </a:r>
            <a:r>
              <a:rPr lang="en-US" sz="2000" dirty="0" err="1">
                <a:solidFill>
                  <a:schemeClr val="tx2">
                    <a:lumMod val="90000"/>
                  </a:schemeClr>
                </a:solidFill>
                <a:effectLst/>
              </a:rPr>
              <a:t>LinkedHashMap</a:t>
            </a:r>
            <a:r>
              <a:rPr lang="en-US" sz="2000" dirty="0"/>
              <a:t>&lt;&gt;()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/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 err="1"/>
              <a:t>venues.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entrySet</a:t>
            </a:r>
            <a:r>
              <a:rPr lang="en-US" sz="2000" dirty="0"/>
              <a:t>().</a:t>
            </a:r>
            <a:r>
              <a:rPr lang="en-US" sz="2000" dirty="0">
                <a:solidFill>
                  <a:srgbClr val="FFBFBC"/>
                </a:solidFill>
                <a:effectLst/>
              </a:rPr>
              <a:t>stream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forEach</a:t>
            </a:r>
            <a:r>
              <a:rPr lang="en-US" sz="2000" dirty="0"/>
              <a:t>(entry -&gt;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entry.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getValue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entrySet</a:t>
            </a:r>
            <a:r>
              <a:rPr lang="en-US" sz="2000" dirty="0"/>
              <a:t>().</a:t>
            </a:r>
            <a:r>
              <a:rPr lang="en-US" sz="2000" dirty="0">
                <a:solidFill>
                  <a:srgbClr val="FFBFBC"/>
                </a:solidFill>
                <a:effectLst/>
              </a:rPr>
              <a:t>stream</a:t>
            </a:r>
            <a:r>
              <a:rPr lang="en-US" sz="2000" dirty="0"/>
              <a:t>().</a:t>
            </a:r>
            <a:r>
              <a:rPr lang="en-US" sz="2000" dirty="0">
                <a:solidFill>
                  <a:srgbClr val="FFBFBC"/>
                </a:solidFill>
                <a:effectLst/>
              </a:rPr>
              <a:t>sorted</a:t>
            </a:r>
            <a:r>
              <a:rPr lang="en-US" sz="2000" dirty="0"/>
              <a:t>((innerEntry1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/>
              <a:t>innerEntry2) -&gt;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2000" dirty="0" err="1">
                <a:solidFill>
                  <a:srgbClr val="FFDA3D"/>
                </a:solidFill>
                <a:effectLst/>
              </a:rPr>
              <a:t>Integer</a:t>
            </a:r>
            <a:r>
              <a:rPr lang="en-US" sz="2000" dirty="0" err="1"/>
              <a:t>.</a:t>
            </a:r>
            <a:r>
              <a:rPr lang="en-US" sz="2000" i="1" dirty="0" err="1">
                <a:effectLst/>
              </a:rPr>
              <a:t>compare</a:t>
            </a:r>
            <a:r>
              <a:rPr lang="en-US" sz="2000" dirty="0"/>
              <a:t>(innerEntry1.</a:t>
            </a:r>
            <a:r>
              <a:rPr lang="en-US" sz="2000" dirty="0">
                <a:solidFill>
                  <a:srgbClr val="FFBFBC"/>
                </a:solidFill>
                <a:effectLst/>
              </a:rPr>
              <a:t>getValue</a:t>
            </a:r>
            <a:r>
              <a:rPr lang="en-US" sz="2000" dirty="0"/>
              <a:t>()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/>
              <a:t>innerEntry2.</a:t>
            </a:r>
            <a:r>
              <a:rPr lang="en-US" sz="2000" dirty="0">
                <a:solidFill>
                  <a:srgbClr val="FFBFBC"/>
                </a:solidFill>
                <a:effectLst/>
              </a:rPr>
              <a:t>getValue</a:t>
            </a:r>
            <a:r>
              <a:rPr lang="en-US" sz="2000" dirty="0"/>
              <a:t>())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    </a:t>
            </a:r>
            <a:r>
              <a:rPr lang="en-US" sz="2000" dirty="0"/>
              <a:t>}).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forEach</a:t>
            </a:r>
            <a:r>
              <a:rPr lang="en-US" sz="2000" dirty="0"/>
              <a:t>(</a:t>
            </a:r>
            <a:r>
              <a:rPr lang="en-US" sz="2000" dirty="0" err="1"/>
              <a:t>innerEntry</a:t>
            </a:r>
            <a:r>
              <a:rPr lang="en-US" sz="2000" dirty="0"/>
              <a:t> -&gt;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FFDA3D"/>
                </a:solidFill>
                <a:effectLst/>
              </a:rPr>
              <a:t>System</a:t>
            </a:r>
            <a:r>
              <a:rPr lang="en-US" sz="2000" dirty="0" err="1"/>
              <a:t>.</a:t>
            </a:r>
            <a:r>
              <a:rPr lang="en-US" sz="20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println</a:t>
            </a:r>
            <a:r>
              <a:rPr lang="en-US" sz="2000" dirty="0"/>
              <a:t>(</a:t>
            </a:r>
            <a:r>
              <a:rPr lang="en-US" sz="2000" dirty="0" err="1"/>
              <a:t>innerEntry.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getKey</a:t>
            </a:r>
            <a:r>
              <a:rPr lang="en-US" sz="2000" dirty="0"/>
              <a:t>())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        </a:t>
            </a:r>
            <a:r>
              <a:rPr lang="en-US" sz="2000" dirty="0" err="1">
                <a:solidFill>
                  <a:srgbClr val="FFDA3D"/>
                </a:solidFill>
                <a:effectLst/>
              </a:rPr>
              <a:t>System</a:t>
            </a:r>
            <a:r>
              <a:rPr lang="en-US" sz="2000" dirty="0" err="1"/>
              <a:t>.</a:t>
            </a:r>
            <a:r>
              <a:rPr lang="en-US" sz="20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println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6A8759"/>
                </a:solidFill>
                <a:effectLst/>
              </a:rPr>
              <a:t>"-----------"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        </a:t>
            </a:r>
            <a:r>
              <a:rPr lang="en-US" sz="2000" dirty="0" err="1">
                <a:solidFill>
                  <a:srgbClr val="FFDA3D"/>
                </a:solidFill>
                <a:effectLst/>
              </a:rPr>
              <a:t>System</a:t>
            </a:r>
            <a:r>
              <a:rPr lang="en-US" sz="2000" dirty="0" err="1"/>
              <a:t>.</a:t>
            </a:r>
            <a:r>
              <a:rPr lang="en-US" sz="20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println</a:t>
            </a:r>
            <a:r>
              <a:rPr lang="en-US" sz="2000" dirty="0"/>
              <a:t>(</a:t>
            </a:r>
            <a:r>
              <a:rPr lang="en-US" sz="2000" dirty="0" err="1"/>
              <a:t>innerEntry.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getValue</a:t>
            </a:r>
            <a:r>
              <a:rPr lang="en-US" sz="2000" dirty="0"/>
              <a:t>())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    </a:t>
            </a:r>
            <a:r>
              <a:rPr lang="en-US" sz="2000" dirty="0"/>
              <a:t>})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/>
              <a:t>})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38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Monads with Java 8 Stream (Bulgarian)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http://www.cphpvb.net/java/9650-monads-with-java-8-stream/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References</a:t>
            </a:r>
            <a:endParaRPr lang="en-US" dirty="0"/>
          </a:p>
        </p:txBody>
      </p:sp>
      <p:pic>
        <p:nvPicPr>
          <p:cNvPr id="1026" name="Picture 2" descr="http://image.slidesharecdn.com/functionalprogrammingwithjava8-150113082632-conversion-gate01/95/functional-programming-with-java-8-20-638.jpg?cb=14211377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819400"/>
            <a:ext cx="6477000" cy="36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4876800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Recursion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309813"/>
            <a:ext cx="89344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5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In order to understand recursion one first has to understand recursion</a:t>
            </a:r>
          </a:p>
          <a:p>
            <a:r>
              <a:rPr lang="en-US" dirty="0" smtClean="0"/>
              <a:t>Recursion is the process of repeating items in self-similar way</a:t>
            </a:r>
          </a:p>
          <a:p>
            <a:r>
              <a:rPr lang="en-US" dirty="0" smtClean="0"/>
              <a:t>Method calling itself until bottom is reached</a:t>
            </a:r>
          </a:p>
          <a:p>
            <a:r>
              <a:rPr lang="en-US" dirty="0" smtClean="0"/>
              <a:t>Recursion uses the system stack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6" name="Picture 2" descr="http://1.bp.blogspot.com/-cpduJNqd0_E/U4pNeIqjcPI/AAAAAAAAAn8/veB2uxSXE78/s1600/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3091">
            <a:off x="7268273" y="3677066"/>
            <a:ext cx="3583882" cy="243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.ytimg.com/vi/ozmE8G6YKww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4589319"/>
            <a:ext cx="28447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 lvl="1"/>
            <a:r>
              <a:rPr lang="en-US" dirty="0" smtClean="0"/>
              <a:t>Recursion is highly used in traversal algorithms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(1)</a:t>
            </a:r>
            <a:endParaRPr lang="en-US" dirty="0"/>
          </a:p>
        </p:txBody>
      </p:sp>
      <p:pic>
        <p:nvPicPr>
          <p:cNvPr id="3074" name="Picture 2" descr="http://www.avajava.com/tutorials/files/how-do-i-recursively-display-all-files-and-directories-in-a-directory/how-do-i-recursively-display-all-files-and-directories-in-a-directory-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828800"/>
            <a:ext cx="4953000" cy="46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Traversing file system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object of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dirty="0" smtClean="0"/>
              <a:t>is a file unless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List&lt;File&gt;</a:t>
            </a:r>
            <a:r>
              <a:rPr lang="en-US" dirty="0" smtClean="0"/>
              <a:t> is populated</a:t>
            </a:r>
          </a:p>
          <a:p>
            <a:pPr lvl="2"/>
            <a:r>
              <a:rPr lang="en-US" dirty="0" smtClean="0"/>
              <a:t>Then it’s folder</a:t>
            </a:r>
          </a:p>
          <a:p>
            <a:pPr lvl="2"/>
            <a:r>
              <a:rPr lang="en-US" dirty="0" smtClean="0"/>
              <a:t>This folder can have child folders with files too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981200"/>
            <a:ext cx="9347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778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(3)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1676400"/>
            <a:ext cx="11353800" cy="4262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sz="2000" dirty="0">
                <a:solidFill>
                  <a:srgbClr val="FFC66D"/>
                </a:solidFill>
                <a:effectLst/>
              </a:rPr>
              <a:t>main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DA3D"/>
                </a:solidFill>
                <a:effectLst/>
              </a:rPr>
              <a:t>String</a:t>
            </a:r>
            <a:r>
              <a:rPr lang="en-US" sz="2000" dirty="0"/>
              <a:t>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FFDA3D"/>
                </a:solidFill>
                <a:effectLst/>
              </a:rPr>
              <a:t>File </a:t>
            </a:r>
            <a:r>
              <a:rPr lang="en-US" sz="2000" dirty="0" err="1"/>
              <a:t>diskC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CC7832"/>
                </a:solidFill>
                <a:effectLst/>
              </a:rPr>
              <a:t>new </a:t>
            </a:r>
            <a:r>
              <a:rPr lang="en-US" sz="2000" dirty="0">
                <a:solidFill>
                  <a:srgbClr val="FFDA3D"/>
                </a:solidFill>
                <a:effectLst/>
              </a:rPr>
              <a:t>File</a:t>
            </a:r>
            <a:r>
              <a:rPr lang="en-US" sz="2000" dirty="0"/>
              <a:t>()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    </a:t>
            </a:r>
            <a:r>
              <a:rPr lang="en-US" sz="2000" dirty="0"/>
              <a:t>diskC.</a:t>
            </a:r>
            <a:r>
              <a:rPr lang="en-US" sz="2000" dirty="0">
                <a:solidFill>
                  <a:srgbClr val="9876AA"/>
                </a:solidFill>
                <a:effectLst/>
              </a:rPr>
              <a:t>name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6A8759"/>
                </a:solidFill>
                <a:effectLst/>
              </a:rPr>
              <a:t>"Hard Drive (C)"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/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    </a:t>
            </a:r>
            <a:r>
              <a:rPr lang="en-US" sz="2000" dirty="0">
                <a:solidFill>
                  <a:srgbClr val="FFDA3D"/>
                </a:solidFill>
                <a:effectLst/>
              </a:rPr>
              <a:t>File </a:t>
            </a:r>
            <a:r>
              <a:rPr lang="en-US" sz="2000" dirty="0"/>
              <a:t>autoexec = </a:t>
            </a:r>
            <a:r>
              <a:rPr lang="en-US" sz="2000" dirty="0">
                <a:solidFill>
                  <a:srgbClr val="CC7832"/>
                </a:solidFill>
                <a:effectLst/>
              </a:rPr>
              <a:t>new </a:t>
            </a:r>
            <a:r>
              <a:rPr lang="en-US" sz="2000" dirty="0">
                <a:solidFill>
                  <a:srgbClr val="FFDA3D"/>
                </a:solidFill>
                <a:effectLst/>
              </a:rPr>
              <a:t>File</a:t>
            </a:r>
            <a:r>
              <a:rPr lang="en-US" sz="2000" dirty="0"/>
              <a:t>()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    </a:t>
            </a:r>
            <a:r>
              <a:rPr lang="en-US" sz="2000" dirty="0"/>
              <a:t>autoexec.</a:t>
            </a:r>
            <a:r>
              <a:rPr lang="en-US" sz="2000" dirty="0">
                <a:solidFill>
                  <a:srgbClr val="9876AA"/>
                </a:solidFill>
                <a:effectLst/>
              </a:rPr>
              <a:t>name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6A8759"/>
                </a:solidFill>
                <a:effectLst/>
              </a:rPr>
              <a:t>"autoexec.bat"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>
                <a:solidFill>
                  <a:srgbClr val="808080"/>
                </a:solidFill>
                <a:effectLst/>
              </a:rPr>
              <a:t>// just a file</a:t>
            </a:r>
            <a:br>
              <a:rPr lang="en-US" sz="2000" dirty="0">
                <a:solidFill>
                  <a:srgbClr val="808080"/>
                </a:solidFill>
                <a:effectLst/>
              </a:rPr>
            </a:br>
            <a:r>
              <a:rPr lang="en-US" sz="2000" dirty="0">
                <a:solidFill>
                  <a:srgbClr val="808080"/>
                </a:solidFill>
                <a:effectLst/>
              </a:rPr>
              <a:t>    </a:t>
            </a:r>
            <a:r>
              <a:rPr lang="en-US" sz="2000" dirty="0" err="1"/>
              <a:t>diskC.</a:t>
            </a:r>
            <a:r>
              <a:rPr lang="en-US" sz="2000" dirty="0" err="1">
                <a:solidFill>
                  <a:srgbClr val="9876AA"/>
                </a:solidFill>
                <a:effectLst/>
              </a:rPr>
              <a:t>files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add</a:t>
            </a:r>
            <a:r>
              <a:rPr lang="en-US" sz="2000" dirty="0"/>
              <a:t>(autoexec)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>
                <a:solidFill>
                  <a:srgbClr val="808080"/>
                </a:solidFill>
                <a:effectLst/>
              </a:rPr>
              <a:t>// autoexec.bat is now child of disk C</a:t>
            </a:r>
            <a:br>
              <a:rPr lang="en-US" sz="2000" dirty="0">
                <a:solidFill>
                  <a:srgbClr val="808080"/>
                </a:solidFill>
                <a:effectLst/>
              </a:rPr>
            </a:br>
            <a:r>
              <a:rPr lang="en-US" sz="2000" dirty="0">
                <a:solidFill>
                  <a:srgbClr val="808080"/>
                </a:solidFill>
                <a:effectLst/>
              </a:rPr>
              <a:t/>
            </a:r>
            <a:br>
              <a:rPr lang="en-US" sz="2000" dirty="0">
                <a:solidFill>
                  <a:srgbClr val="808080"/>
                </a:solidFill>
                <a:effectLst/>
              </a:rPr>
            </a:br>
            <a:r>
              <a:rPr lang="en-US" sz="2000" dirty="0">
                <a:solidFill>
                  <a:srgbClr val="808080"/>
                </a:solidFill>
                <a:effectLst/>
              </a:rPr>
              <a:t>    </a:t>
            </a:r>
            <a:r>
              <a:rPr lang="en-US" sz="2000" dirty="0">
                <a:solidFill>
                  <a:srgbClr val="FFDA3D"/>
                </a:solidFill>
                <a:effectLst/>
              </a:rPr>
              <a:t>File </a:t>
            </a:r>
            <a:r>
              <a:rPr lang="en-US" sz="2000" dirty="0" err="1"/>
              <a:t>errorLog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CC7832"/>
                </a:solidFill>
                <a:effectLst/>
              </a:rPr>
              <a:t>new </a:t>
            </a:r>
            <a:r>
              <a:rPr lang="en-US" sz="2000" dirty="0">
                <a:solidFill>
                  <a:srgbClr val="FFDA3D"/>
                </a:solidFill>
                <a:effectLst/>
              </a:rPr>
              <a:t>File</a:t>
            </a:r>
            <a:r>
              <a:rPr lang="en-US" sz="2000" dirty="0"/>
              <a:t>()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    </a:t>
            </a:r>
            <a:r>
              <a:rPr lang="en-US" sz="2000" dirty="0"/>
              <a:t>errorLog.</a:t>
            </a:r>
            <a:r>
              <a:rPr lang="en-US" sz="2000" dirty="0">
                <a:solidFill>
                  <a:srgbClr val="9876AA"/>
                </a:solidFill>
                <a:effectLst/>
              </a:rPr>
              <a:t>name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6A8759"/>
                </a:solidFill>
                <a:effectLst/>
              </a:rPr>
              <a:t>"errors.log"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>
                <a:solidFill>
                  <a:srgbClr val="808080"/>
                </a:solidFill>
                <a:effectLst/>
              </a:rPr>
              <a:t>// just a file</a:t>
            </a:r>
            <a:br>
              <a:rPr lang="en-US" sz="2000" dirty="0">
                <a:solidFill>
                  <a:srgbClr val="808080"/>
                </a:solidFill>
                <a:effectLst/>
              </a:rPr>
            </a:br>
            <a:r>
              <a:rPr lang="en-US" sz="2000" dirty="0">
                <a:solidFill>
                  <a:srgbClr val="808080"/>
                </a:solidFill>
                <a:effectLst/>
              </a:rPr>
              <a:t>    </a:t>
            </a:r>
            <a:r>
              <a:rPr lang="en-US" sz="2000" dirty="0" err="1"/>
              <a:t>diskC.</a:t>
            </a:r>
            <a:r>
              <a:rPr lang="en-US" sz="2000" dirty="0" err="1">
                <a:solidFill>
                  <a:srgbClr val="9876AA"/>
                </a:solidFill>
                <a:effectLst/>
              </a:rPr>
              <a:t>files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rgbClr val="FFBFBC"/>
                </a:solidFill>
                <a:effectLst/>
              </a:rPr>
              <a:t>add</a:t>
            </a:r>
            <a:r>
              <a:rPr lang="en-US" sz="2000" dirty="0"/>
              <a:t>(</a:t>
            </a:r>
            <a:r>
              <a:rPr lang="en-US" sz="2000" dirty="0" err="1"/>
              <a:t>errorLog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>
                <a:solidFill>
                  <a:srgbClr val="808080"/>
                </a:solidFill>
                <a:effectLst/>
              </a:rPr>
              <a:t>// error.log is now child of disk C</a:t>
            </a:r>
            <a:br>
              <a:rPr lang="en-US" sz="2000" dirty="0">
                <a:solidFill>
                  <a:srgbClr val="808080"/>
                </a:solidFill>
                <a:effectLst/>
              </a:rPr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5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It’s easy to retrieve Disk C’s children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what if one of the files is a folder?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(4)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676400"/>
            <a:ext cx="8458200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FFDA3D"/>
                </a:solidFill>
                <a:effectLst/>
              </a:rPr>
              <a:t>File </a:t>
            </a:r>
            <a:r>
              <a:rPr lang="en-US" dirty="0"/>
              <a:t>f : </a:t>
            </a:r>
            <a:r>
              <a:rPr lang="en-US" dirty="0" err="1"/>
              <a:t>diskC.</a:t>
            </a:r>
            <a:r>
              <a:rPr lang="en-US" dirty="0" err="1">
                <a:solidFill>
                  <a:srgbClr val="9876AA"/>
                </a:solidFill>
                <a:effectLst/>
              </a:rPr>
              <a:t>files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FFDA3D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BFBC"/>
                </a:solidFill>
                <a:effectLst/>
              </a:rPr>
              <a:t>println</a:t>
            </a:r>
            <a:r>
              <a:rPr lang="en-US" dirty="0"/>
              <a:t>(f.</a:t>
            </a:r>
            <a:r>
              <a:rPr lang="en-US" dirty="0">
                <a:solidFill>
                  <a:srgbClr val="9876AA"/>
                </a:solidFill>
                <a:effectLst/>
              </a:rPr>
              <a:t>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01247" y="3810000"/>
            <a:ext cx="10971213" cy="2655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DA3D"/>
                </a:solidFill>
                <a:effectLst/>
              </a:rPr>
              <a:t>File </a:t>
            </a:r>
            <a:r>
              <a:rPr lang="en-US" dirty="0"/>
              <a:t>windows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>
                <a:solidFill>
                  <a:srgbClr val="FFDA3D"/>
                </a:solidFill>
                <a:effectLst/>
              </a:rPr>
              <a:t>File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windows.</a:t>
            </a:r>
            <a:r>
              <a:rPr lang="en-US" dirty="0">
                <a:solidFill>
                  <a:srgbClr val="9876AA"/>
                </a:solidFill>
                <a:effectLst/>
              </a:rPr>
              <a:t>name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"Windows"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FFDA3D"/>
                </a:solidFill>
                <a:effectLst/>
              </a:rPr>
              <a:t>File </a:t>
            </a:r>
            <a:r>
              <a:rPr lang="en-US" dirty="0"/>
              <a:t>system32 = </a:t>
            </a:r>
            <a:r>
              <a:rPr lang="en-US" dirty="0">
                <a:solidFill>
                  <a:srgbClr val="CC7832"/>
                </a:solidFill>
                <a:effectLst/>
              </a:rPr>
              <a:t>new </a:t>
            </a:r>
            <a:r>
              <a:rPr lang="en-US" dirty="0">
                <a:solidFill>
                  <a:srgbClr val="FFDA3D"/>
                </a:solidFill>
                <a:effectLst/>
              </a:rPr>
              <a:t>File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system32.</a:t>
            </a:r>
            <a:r>
              <a:rPr lang="en-US" dirty="0">
                <a:solidFill>
                  <a:srgbClr val="9876AA"/>
                </a:solidFill>
                <a:effectLst/>
              </a:rPr>
              <a:t>name </a:t>
            </a:r>
            <a:r>
              <a:rPr lang="en-US" dirty="0"/>
              <a:t>= </a:t>
            </a:r>
            <a:r>
              <a:rPr lang="en-US" dirty="0">
                <a:solidFill>
                  <a:srgbClr val="6A8759"/>
                </a:solidFill>
                <a:effectLst/>
              </a:rPr>
              <a:t>"System 32"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windows.</a:t>
            </a:r>
            <a:r>
              <a:rPr lang="en-US" dirty="0" err="1">
                <a:solidFill>
                  <a:srgbClr val="9876AA"/>
                </a:solidFill>
                <a:effectLst/>
              </a:rPr>
              <a:t>files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BFBC"/>
                </a:solidFill>
                <a:effectLst/>
              </a:rPr>
              <a:t>add</a:t>
            </a:r>
            <a:r>
              <a:rPr lang="en-US" dirty="0"/>
              <a:t>(system32)</a:t>
            </a:r>
            <a:r>
              <a:rPr lang="en-US" dirty="0">
                <a:solidFill>
                  <a:srgbClr val="CC7832"/>
                </a:solidFill>
                <a:effectLst/>
              </a:rPr>
              <a:t>; </a:t>
            </a:r>
            <a:r>
              <a:rPr lang="en-US" dirty="0">
                <a:solidFill>
                  <a:srgbClr val="92D050"/>
                </a:solidFill>
                <a:effectLst/>
              </a:rPr>
              <a:t>// windows is a folder now</a:t>
            </a:r>
            <a:br>
              <a:rPr lang="en-US" dirty="0">
                <a:solidFill>
                  <a:srgbClr val="92D050"/>
                </a:solidFill>
                <a:effectLst/>
              </a:rPr>
            </a:br>
            <a:r>
              <a:rPr lang="en-US" dirty="0" err="1"/>
              <a:t>diskC.</a:t>
            </a:r>
            <a:r>
              <a:rPr lang="en-US" dirty="0" err="1">
                <a:solidFill>
                  <a:srgbClr val="9876AA"/>
                </a:solidFill>
                <a:effectLst/>
              </a:rPr>
              <a:t>files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BFBC"/>
                </a:solidFill>
                <a:effectLst/>
              </a:rPr>
              <a:t>add</a:t>
            </a:r>
            <a:r>
              <a:rPr lang="en-US" dirty="0"/>
              <a:t>(windows)</a:t>
            </a:r>
            <a:r>
              <a:rPr lang="en-US" dirty="0">
                <a:solidFill>
                  <a:srgbClr val="CC7832"/>
                </a:solidFill>
                <a:effectLst/>
              </a:rPr>
              <a:t>; </a:t>
            </a:r>
            <a:r>
              <a:rPr lang="en-US" dirty="0">
                <a:solidFill>
                  <a:srgbClr val="92D050"/>
                </a:solidFill>
                <a:effectLst/>
              </a:rPr>
              <a:t>// windows folder is child of disk C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“classmates” holds addresses in the heap as values.</a:t>
            </a:r>
          </a:p>
          <a:p>
            <a:pPr lvl="1"/>
            <a:r>
              <a:rPr lang="en-US" dirty="0" smtClean="0"/>
              <a:t>Each address points to a separate value in the heap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arrays are stored in the memory</a:t>
            </a:r>
            <a:endParaRPr lang="en-US" dirty="0"/>
          </a:p>
        </p:txBody>
      </p:sp>
      <p:pic>
        <p:nvPicPr>
          <p:cNvPr id="1026" name="Picture 2" descr="G:\Bi0GaMe\java-basics\Jan-2015\images\memory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57" y="2292182"/>
            <a:ext cx="5478155" cy="29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foreach</a:t>
            </a:r>
            <a:r>
              <a:rPr lang="en-US" dirty="0" smtClean="0"/>
              <a:t> has to be called upon each child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(5)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057400"/>
            <a:ext cx="8991600" cy="446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Starting from Disk C until reaching the last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(6)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828800"/>
            <a:ext cx="63246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3962399"/>
            <a:ext cx="6324600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33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https://softuni.bg/courses/java-basics/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13751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  <a:p>
            <a:r>
              <a:rPr lang="en-US" dirty="0" smtClean="0"/>
              <a:t>names.length = 5;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2878</Words>
  <Application>Microsoft Office PowerPoint</Application>
  <PresentationFormat>Custom</PresentationFormat>
  <Paragraphs>530</Paragraphs>
  <Slides>65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SoftUni 16x9</vt:lpstr>
      <vt:lpstr>1_SoftUni 16x9</vt:lpstr>
      <vt:lpstr>Java Collections</vt:lpstr>
      <vt:lpstr>Table of Contents</vt:lpstr>
      <vt:lpstr>Warning: Not for Absolute Beginners</vt:lpstr>
      <vt:lpstr>Arrays</vt:lpstr>
      <vt:lpstr>What are Arrays?</vt:lpstr>
      <vt:lpstr>How arrays are stored in the memory</vt:lpstr>
      <vt:lpstr>Working with Arrays in Java</vt:lpstr>
      <vt:lpstr>Arrays of Strings</vt:lpstr>
      <vt:lpstr>Read, Sort and Print Array of n Strings</vt:lpstr>
      <vt:lpstr>Arrays</vt:lpstr>
      <vt:lpstr>Lists</vt:lpstr>
      <vt:lpstr>Lists in Java</vt:lpstr>
      <vt:lpstr>How array lists are stored in the memory</vt:lpstr>
      <vt:lpstr>ArrayList&lt;String&gt; – Example</vt:lpstr>
      <vt:lpstr>ArrayList&lt;Integer&gt; – Example</vt:lpstr>
      <vt:lpstr>PowerPoint Presentation</vt:lpstr>
      <vt:lpstr>Strings</vt:lpstr>
      <vt:lpstr>What Is String?</vt:lpstr>
      <vt:lpstr>Working with Strings</vt:lpstr>
      <vt:lpstr>Strings – Examples</vt:lpstr>
      <vt:lpstr>Strings – Examples (2)</vt:lpstr>
      <vt:lpstr>Comparing Strings in Java</vt:lpstr>
      <vt:lpstr>Regular Expressions</vt:lpstr>
      <vt:lpstr>Validation by Regular Expression – Example</vt:lpstr>
      <vt:lpstr>Find Matches by Pattern – Example</vt:lpstr>
      <vt:lpstr>Strings</vt:lpstr>
      <vt:lpstr>Sets</vt:lpstr>
      <vt:lpstr>Sets in Java</vt:lpstr>
      <vt:lpstr>How hash sets are stored in the memory</vt:lpstr>
      <vt:lpstr>HashSet&lt;E&gt; and TreeSet&lt;E&gt; – Examples</vt:lpstr>
      <vt:lpstr>Maps</vt:lpstr>
      <vt:lpstr>Maps in Java</vt:lpstr>
      <vt:lpstr>How hash maps are stored in the memory</vt:lpstr>
      <vt:lpstr>HashMap&lt;K, V&gt; – Examples</vt:lpstr>
      <vt:lpstr>TreeMap&lt;K, V&gt; – Examples</vt:lpstr>
      <vt:lpstr>Future References</vt:lpstr>
      <vt:lpstr>Collection Querying and Traversing</vt:lpstr>
      <vt:lpstr>Iterative Approach</vt:lpstr>
      <vt:lpstr>Collection Querying and Traversing</vt:lpstr>
      <vt:lpstr>Collection Querying and Traversing (1)</vt:lpstr>
      <vt:lpstr>Collection Querying and Traversing (2)</vt:lpstr>
      <vt:lpstr>Collection Querying and Traversing (3)</vt:lpstr>
      <vt:lpstr>Collection Querying and Traversing (4)</vt:lpstr>
      <vt:lpstr>Collection Querying and Traversing (5)</vt:lpstr>
      <vt:lpstr>Collection Querying and Traversing (6)</vt:lpstr>
      <vt:lpstr>Functional Approach</vt:lpstr>
      <vt:lpstr>Collection Querying and Traversing (7)</vt:lpstr>
      <vt:lpstr>Collection Querying and Traversing (8)</vt:lpstr>
      <vt:lpstr>Collection Querying and Traversing (9)</vt:lpstr>
      <vt:lpstr>Collection Querying and Traversing (9.1)</vt:lpstr>
      <vt:lpstr>Collection Querying and Traversing (10)</vt:lpstr>
      <vt:lpstr>Collection Querying and Traversing (11)</vt:lpstr>
      <vt:lpstr>Future References</vt:lpstr>
      <vt:lpstr>Recursion</vt:lpstr>
      <vt:lpstr>Recursion</vt:lpstr>
      <vt:lpstr>Recursion (1)</vt:lpstr>
      <vt:lpstr>Recursion (2)</vt:lpstr>
      <vt:lpstr>Recursion (3)</vt:lpstr>
      <vt:lpstr>Recursion (4)</vt:lpstr>
      <vt:lpstr>Recursion (5)</vt:lpstr>
      <vt:lpstr>Recursion (6)</vt:lpstr>
      <vt:lpstr>Summary</vt:lpstr>
      <vt:lpstr>Java Collections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2015-10-21T12:22:48Z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