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77" r:id="rId10"/>
    <p:sldId id="264" r:id="rId11"/>
    <p:sldId id="265" r:id="rId12"/>
    <p:sldId id="266" r:id="rId13"/>
    <p:sldId id="267" r:id="rId14"/>
    <p:sldId id="268" r:id="rId15"/>
    <p:sldId id="272" r:id="rId16"/>
    <p:sldId id="269" r:id="rId17"/>
    <p:sldId id="271" r:id="rId18"/>
    <p:sldId id="279" r:id="rId19"/>
    <p:sldId id="273" r:id="rId20"/>
    <p:sldId id="274" r:id="rId21"/>
    <p:sldId id="275" r:id="rId22"/>
    <p:sldId id="276" r:id="rId23"/>
    <p:sldId id="278" r:id="rId24"/>
    <p:sldId id="283"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8" r:id="rId40"/>
    <p:sldId id="299" r:id="rId41"/>
    <p:sldId id="295" r:id="rId42"/>
    <p:sldId id="296" r:id="rId43"/>
    <p:sldId id="300" r:id="rId44"/>
    <p:sldId id="301" r:id="rId45"/>
    <p:sldId id="302" r:id="rId46"/>
    <p:sldId id="307" r:id="rId47"/>
    <p:sldId id="310" r:id="rId48"/>
    <p:sldId id="308" r:id="rId49"/>
    <p:sldId id="297" r:id="rId50"/>
    <p:sldId id="303" r:id="rId51"/>
    <p:sldId id="305" r:id="rId52"/>
    <p:sldId id="304" r:id="rId53"/>
    <p:sldId id="316" r:id="rId54"/>
    <p:sldId id="317" r:id="rId55"/>
    <p:sldId id="319" r:id="rId56"/>
    <p:sldId id="321" r:id="rId57"/>
    <p:sldId id="322" r:id="rId58"/>
    <p:sldId id="323" r:id="rId59"/>
    <p:sldId id="324" r:id="rId60"/>
    <p:sldId id="32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0" d="100"/>
          <a:sy n="60" d="100"/>
        </p:scale>
        <p:origin x="8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8A220D-2823-4632-8DC8-D38492D2BE1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F74E-FC48-42E7-80DC-FCA621C15A9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5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A220D-2823-4632-8DC8-D38492D2BE1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F74E-FC48-42E7-80DC-FCA621C15A97}" type="slidenum">
              <a:rPr lang="en-IN" smtClean="0"/>
              <a:t>‹#›</a:t>
            </a:fld>
            <a:endParaRPr lang="en-IN"/>
          </a:p>
        </p:txBody>
      </p:sp>
    </p:spTree>
    <p:extLst>
      <p:ext uri="{BB962C8B-B14F-4D97-AF65-F5344CB8AC3E}">
        <p14:creationId xmlns:p14="http://schemas.microsoft.com/office/powerpoint/2010/main" val="418685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A220D-2823-4632-8DC8-D38492D2BE1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F74E-FC48-42E7-80DC-FCA621C15A97}" type="slidenum">
              <a:rPr lang="en-IN" smtClean="0"/>
              <a:t>‹#›</a:t>
            </a:fld>
            <a:endParaRPr lang="en-IN"/>
          </a:p>
        </p:txBody>
      </p:sp>
    </p:spTree>
    <p:extLst>
      <p:ext uri="{BB962C8B-B14F-4D97-AF65-F5344CB8AC3E}">
        <p14:creationId xmlns:p14="http://schemas.microsoft.com/office/powerpoint/2010/main" val="161569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8A220D-2823-4632-8DC8-D38492D2BE1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F74E-FC48-42E7-80DC-FCA621C15A97}" type="slidenum">
              <a:rPr lang="en-IN" smtClean="0"/>
              <a:t>‹#›</a:t>
            </a:fld>
            <a:endParaRPr lang="en-IN"/>
          </a:p>
        </p:txBody>
      </p:sp>
    </p:spTree>
    <p:extLst>
      <p:ext uri="{BB962C8B-B14F-4D97-AF65-F5344CB8AC3E}">
        <p14:creationId xmlns:p14="http://schemas.microsoft.com/office/powerpoint/2010/main" val="122169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8A220D-2823-4632-8DC8-D38492D2BE1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F74E-FC48-42E7-80DC-FCA621C15A9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8A220D-2823-4632-8DC8-D38492D2BE1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EF74E-FC48-42E7-80DC-FCA621C15A97}" type="slidenum">
              <a:rPr lang="en-IN" smtClean="0"/>
              <a:t>‹#›</a:t>
            </a:fld>
            <a:endParaRPr lang="en-IN"/>
          </a:p>
        </p:txBody>
      </p:sp>
    </p:spTree>
    <p:extLst>
      <p:ext uri="{BB962C8B-B14F-4D97-AF65-F5344CB8AC3E}">
        <p14:creationId xmlns:p14="http://schemas.microsoft.com/office/powerpoint/2010/main" val="53306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8A220D-2823-4632-8DC8-D38492D2BE1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7EF74E-FC48-42E7-80DC-FCA621C15A97}" type="slidenum">
              <a:rPr lang="en-IN" smtClean="0"/>
              <a:t>‹#›</a:t>
            </a:fld>
            <a:endParaRPr lang="en-IN"/>
          </a:p>
        </p:txBody>
      </p:sp>
    </p:spTree>
    <p:extLst>
      <p:ext uri="{BB962C8B-B14F-4D97-AF65-F5344CB8AC3E}">
        <p14:creationId xmlns:p14="http://schemas.microsoft.com/office/powerpoint/2010/main" val="84252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8A220D-2823-4632-8DC8-D38492D2BE1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7EF74E-FC48-42E7-80DC-FCA621C15A97}" type="slidenum">
              <a:rPr lang="en-IN" smtClean="0"/>
              <a:t>‹#›</a:t>
            </a:fld>
            <a:endParaRPr lang="en-IN"/>
          </a:p>
        </p:txBody>
      </p:sp>
    </p:spTree>
    <p:extLst>
      <p:ext uri="{BB962C8B-B14F-4D97-AF65-F5344CB8AC3E}">
        <p14:creationId xmlns:p14="http://schemas.microsoft.com/office/powerpoint/2010/main" val="223887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08A220D-2823-4632-8DC8-D38492D2BE1F}" type="datetimeFigureOut">
              <a:rPr lang="en-IN" smtClean="0"/>
              <a:t>08-07-2024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47EF74E-FC48-42E7-80DC-FCA621C15A97}" type="slidenum">
              <a:rPr lang="en-IN" smtClean="0"/>
              <a:t>‹#›</a:t>
            </a:fld>
            <a:endParaRPr lang="en-IN"/>
          </a:p>
        </p:txBody>
      </p:sp>
    </p:spTree>
    <p:extLst>
      <p:ext uri="{BB962C8B-B14F-4D97-AF65-F5344CB8AC3E}">
        <p14:creationId xmlns:p14="http://schemas.microsoft.com/office/powerpoint/2010/main" val="234400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08A220D-2823-4632-8DC8-D38492D2BE1F}" type="datetimeFigureOut">
              <a:rPr lang="en-IN" smtClean="0"/>
              <a:t>08-07-2024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7EF74E-FC48-42E7-80DC-FCA621C15A97}" type="slidenum">
              <a:rPr lang="en-IN" smtClean="0"/>
              <a:t>‹#›</a:t>
            </a:fld>
            <a:endParaRPr lang="en-IN"/>
          </a:p>
        </p:txBody>
      </p:sp>
    </p:spTree>
    <p:extLst>
      <p:ext uri="{BB962C8B-B14F-4D97-AF65-F5344CB8AC3E}">
        <p14:creationId xmlns:p14="http://schemas.microsoft.com/office/powerpoint/2010/main" val="182091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8A220D-2823-4632-8DC8-D38492D2BE1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EF74E-FC48-42E7-80DC-FCA621C15A97}" type="slidenum">
              <a:rPr lang="en-IN" smtClean="0"/>
              <a:t>‹#›</a:t>
            </a:fld>
            <a:endParaRPr lang="en-IN"/>
          </a:p>
        </p:txBody>
      </p:sp>
    </p:spTree>
    <p:extLst>
      <p:ext uri="{BB962C8B-B14F-4D97-AF65-F5344CB8AC3E}">
        <p14:creationId xmlns:p14="http://schemas.microsoft.com/office/powerpoint/2010/main" val="165098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8A220D-2823-4632-8DC8-D38492D2BE1F}" type="datetimeFigureOut">
              <a:rPr lang="en-IN" smtClean="0"/>
              <a:t>08-07-2024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7EF74E-FC48-42E7-80DC-FCA621C15A9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26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oogle.com/url?sa=i&amp;url=https%3A%2F%2Fwww.javatpoint.com%2Ftypes-of-operating-systems&amp;psig=AOvVaw1x7EiWflDF5D9FdLmVjak-&amp;ust=1693204576261000&amp;source=images&amp;cd=vfe&amp;opi=89978449&amp;ved=0CBAQjRxqFwoTCIjg_tyc_IADFQAAAAAdAAAAABA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google.com/search?sca_esv=560524393&amp;sxsrf=AB5stBhQlF5ci6ktlAbRKNqdKxqfYGFQiQ:1693164342425&amp;q=multitasking+operating+system&amp;tbm=isch&amp;source=lnms&amp;sa=X&amp;ved=2ahUKEwiYv7TZyP2AAxU3a2wGHZiaDiAQ0pQJegQIDBAB&amp;biw=1280&amp;bih=563&amp;dpr=1.5#imgrc=Bax-LZIiJbDNEM"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what-is-an-operating-system/?ref=lbp"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AD14-5A8E-BB67-4BAE-B9D3E69B4FF4}"/>
              </a:ext>
            </a:extLst>
          </p:cNvPr>
          <p:cNvSpPr>
            <a:spLocks noGrp="1"/>
          </p:cNvSpPr>
          <p:nvPr>
            <p:ph type="ctrTitle"/>
          </p:nvPr>
        </p:nvSpPr>
        <p:spPr/>
        <p:txBody>
          <a:bodyPr/>
          <a:lstStyle/>
          <a:p>
            <a:r>
              <a:rPr lang="en-IN" dirty="0"/>
              <a:t>Introduction to Operating System</a:t>
            </a:r>
          </a:p>
        </p:txBody>
      </p:sp>
      <p:sp>
        <p:nvSpPr>
          <p:cNvPr id="3" name="Subtitle 2">
            <a:extLst>
              <a:ext uri="{FF2B5EF4-FFF2-40B4-BE49-F238E27FC236}">
                <a16:creationId xmlns:a16="http://schemas.microsoft.com/office/drawing/2014/main" id="{5911CDDD-47CF-C1D5-268D-B386E942A1FC}"/>
              </a:ext>
            </a:extLst>
          </p:cNvPr>
          <p:cNvSpPr>
            <a:spLocks noGrp="1"/>
          </p:cNvSpPr>
          <p:nvPr>
            <p:ph type="subTitle" idx="1"/>
          </p:nvPr>
        </p:nvSpPr>
        <p:spPr/>
        <p:txBody>
          <a:bodyPr anchor="t">
            <a:normAutofit/>
          </a:bodyPr>
          <a:lstStyle/>
          <a:p>
            <a:r>
              <a:rPr lang="en-IN" dirty="0"/>
              <a:t>UNIT-1                                                                      </a:t>
            </a:r>
          </a:p>
          <a:p>
            <a:pPr algn="r"/>
            <a:endParaRPr lang="en-IN" dirty="0"/>
          </a:p>
          <a:p>
            <a:pPr algn="r"/>
            <a:endParaRPr lang="en-IN" dirty="0"/>
          </a:p>
        </p:txBody>
      </p:sp>
    </p:spTree>
    <p:extLst>
      <p:ext uri="{BB962C8B-B14F-4D97-AF65-F5344CB8AC3E}">
        <p14:creationId xmlns:p14="http://schemas.microsoft.com/office/powerpoint/2010/main" val="1807049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5B25-F9C2-F9BA-5BAA-157F08496B53}"/>
              </a:ext>
            </a:extLst>
          </p:cNvPr>
          <p:cNvSpPr>
            <a:spLocks noGrp="1"/>
          </p:cNvSpPr>
          <p:nvPr>
            <p:ph type="title"/>
          </p:nvPr>
        </p:nvSpPr>
        <p:spPr/>
        <p:txBody>
          <a:bodyPr/>
          <a:lstStyle/>
          <a:p>
            <a:r>
              <a:rPr lang="en-IN" dirty="0"/>
              <a:t>Types of OS</a:t>
            </a:r>
          </a:p>
        </p:txBody>
      </p:sp>
      <p:pic>
        <p:nvPicPr>
          <p:cNvPr id="4098" name="Picture 2" descr="Types of Operating Systems (OS) - javatpoint">
            <a:hlinkClick r:id="rId2"/>
            <a:extLst>
              <a:ext uri="{FF2B5EF4-FFF2-40B4-BE49-F238E27FC236}">
                <a16:creationId xmlns:a16="http://schemas.microsoft.com/office/drawing/2014/main" id="{DF951D96-4E44-BF9F-A267-49838AF274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0298" y="2076650"/>
            <a:ext cx="8864868" cy="427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51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315A-567C-677F-F301-5DBC2BD34957}"/>
              </a:ext>
            </a:extLst>
          </p:cNvPr>
          <p:cNvSpPr>
            <a:spLocks noGrp="1"/>
          </p:cNvSpPr>
          <p:nvPr>
            <p:ph type="title"/>
          </p:nvPr>
        </p:nvSpPr>
        <p:spPr/>
        <p:txBody>
          <a:bodyPr>
            <a:normAutofit/>
          </a:bodyPr>
          <a:lstStyle/>
          <a:p>
            <a:pPr algn="ctr"/>
            <a:r>
              <a:rPr lang="en-IN" dirty="0"/>
              <a:t>1. Simple Batch Operating System</a:t>
            </a:r>
          </a:p>
        </p:txBody>
      </p:sp>
      <p:sp>
        <p:nvSpPr>
          <p:cNvPr id="4" name="Content Placeholder 3">
            <a:extLst>
              <a:ext uri="{FF2B5EF4-FFF2-40B4-BE49-F238E27FC236}">
                <a16:creationId xmlns:a16="http://schemas.microsoft.com/office/drawing/2014/main" id="{58F98A3D-4AFE-4CC9-8020-1D13D44689A1}"/>
              </a:ext>
            </a:extLst>
          </p:cNvPr>
          <p:cNvSpPr>
            <a:spLocks noGrp="1"/>
          </p:cNvSpPr>
          <p:nvPr>
            <p:ph sz="half" idx="1"/>
          </p:nvPr>
        </p:nvSpPr>
        <p:spPr>
          <a:xfrm>
            <a:off x="192505" y="1845734"/>
            <a:ext cx="7037140" cy="4343310"/>
          </a:xfrm>
        </p:spPr>
        <p:txBody>
          <a:bodyPr>
            <a:normAutofit fontScale="92500" lnSpcReduction="20000"/>
          </a:bodyPr>
          <a:lstStyle/>
          <a:p>
            <a:pPr algn="just">
              <a:buFont typeface="Arial" panose="020B0604020202020204" pitchFamily="34" charset="0"/>
              <a:buChar char="•"/>
            </a:pPr>
            <a:r>
              <a:rPr lang="en-US" b="0" i="0" dirty="0">
                <a:solidFill>
                  <a:schemeClr val="accent6">
                    <a:lumMod val="50000"/>
                  </a:schemeClr>
                </a:solidFill>
                <a:effectLst/>
              </a:rPr>
              <a:t>It is an open-source operating system designed to manage multiple jobs in sequence.</a:t>
            </a:r>
          </a:p>
          <a:p>
            <a:pPr algn="just">
              <a:buFont typeface="Arial" panose="020B0604020202020204" pitchFamily="34" charset="0"/>
              <a:buChar char="•"/>
            </a:pPr>
            <a:r>
              <a:rPr lang="en-US" b="0" i="0" dirty="0">
                <a:solidFill>
                  <a:schemeClr val="accent6">
                    <a:lumMod val="50000"/>
                  </a:schemeClr>
                </a:solidFill>
                <a:effectLst/>
              </a:rPr>
              <a:t>It is a type of OS that is used to improve the efficiency of a business by allowing it to run multiple tasks at the same time.</a:t>
            </a:r>
          </a:p>
          <a:p>
            <a:pPr algn="just">
              <a:buFont typeface="Arial" panose="020B0604020202020204" pitchFamily="34" charset="0"/>
              <a:buChar char="•"/>
            </a:pPr>
            <a:r>
              <a:rPr lang="en-US" b="0" i="0" dirty="0">
                <a:solidFill>
                  <a:schemeClr val="accent6">
                    <a:lumMod val="50000"/>
                  </a:schemeClr>
                </a:solidFill>
                <a:effectLst/>
              </a:rPr>
              <a:t>The users of a batch OS do not interact with the computer directly. Each user prepares his job on an off-line device like punch cards and submits it to the computer operator.</a:t>
            </a:r>
            <a:endParaRPr lang="en-IN" dirty="0">
              <a:solidFill>
                <a:schemeClr val="accent6">
                  <a:lumMod val="50000"/>
                </a:schemeClr>
              </a:solidFill>
            </a:endParaRPr>
          </a:p>
          <a:p>
            <a:pPr algn="just">
              <a:buFont typeface="Arial" panose="020B0604020202020204" pitchFamily="34" charset="0"/>
              <a:buChar char="•"/>
            </a:pPr>
            <a:r>
              <a:rPr lang="en-US" b="0" i="0" dirty="0">
                <a:solidFill>
                  <a:srgbClr val="000000"/>
                </a:solidFill>
                <a:effectLst/>
              </a:rPr>
              <a:t>To speed up processing, jobs with similar needs are batched together and run as a group.</a:t>
            </a:r>
          </a:p>
          <a:p>
            <a:pPr algn="just">
              <a:buFont typeface="Arial" panose="020B0604020202020204" pitchFamily="34" charset="0"/>
              <a:buChar char="•"/>
            </a:pPr>
            <a:r>
              <a:rPr lang="en-US" b="0" i="0" dirty="0">
                <a:solidFill>
                  <a:srgbClr val="000000"/>
                </a:solidFill>
                <a:effectLst/>
              </a:rPr>
              <a:t>The programmers leave their programs with the operator and the operator then sorts the programs with similar requirements into batches.</a:t>
            </a:r>
            <a:endParaRPr lang="en-US" b="0" i="0" dirty="0">
              <a:solidFill>
                <a:schemeClr val="accent6">
                  <a:lumMod val="50000"/>
                </a:schemeClr>
              </a:solidFill>
              <a:effectLst/>
            </a:endParaRPr>
          </a:p>
          <a:p>
            <a:pPr algn="just">
              <a:buFont typeface="Arial" panose="020B0604020202020204" pitchFamily="34" charset="0"/>
              <a:buChar char="•"/>
            </a:pPr>
            <a:r>
              <a:rPr lang="en-US" b="0" i="0" dirty="0">
                <a:solidFill>
                  <a:schemeClr val="accent6">
                    <a:lumMod val="50000"/>
                  </a:schemeClr>
                </a:solidFill>
                <a:effectLst/>
              </a:rPr>
              <a:t>By scheduling and processing jobs in batches, the system can maximize the utilization of the available resources such as CPU time, memory, and storage.</a:t>
            </a:r>
          </a:p>
        </p:txBody>
      </p:sp>
      <p:pic>
        <p:nvPicPr>
          <p:cNvPr id="5122" name="Picture 2" descr="Types Of Operating System with Examples - DataFlair">
            <a:extLst>
              <a:ext uri="{FF2B5EF4-FFF2-40B4-BE49-F238E27FC236}">
                <a16:creationId xmlns:a16="http://schemas.microsoft.com/office/drawing/2014/main" id="{866AB9A9-216C-1482-49E6-8D2D92A8E65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13065" y="2379935"/>
            <a:ext cx="4686430" cy="32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42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 Is The Disadvantage Of Batch Processing">
            <a:extLst>
              <a:ext uri="{FF2B5EF4-FFF2-40B4-BE49-F238E27FC236}">
                <a16:creationId xmlns:a16="http://schemas.microsoft.com/office/drawing/2014/main" id="{746C1CBB-5E5D-1DF5-6E8F-C88524D60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95" y="685800"/>
            <a:ext cx="10741793"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19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7CEA-36A6-7BCB-651C-73E288FDF8B5}"/>
              </a:ext>
            </a:extLst>
          </p:cNvPr>
          <p:cNvSpPr>
            <a:spLocks noGrp="1"/>
          </p:cNvSpPr>
          <p:nvPr>
            <p:ph type="title"/>
          </p:nvPr>
        </p:nvSpPr>
        <p:spPr/>
        <p:txBody>
          <a:bodyPr/>
          <a:lstStyle/>
          <a:p>
            <a:r>
              <a:rPr lang="en-IN" dirty="0"/>
              <a:t>2. Multi-Programmed OS</a:t>
            </a:r>
          </a:p>
        </p:txBody>
      </p:sp>
      <p:sp>
        <p:nvSpPr>
          <p:cNvPr id="4" name="Content Placeholder 3">
            <a:extLst>
              <a:ext uri="{FF2B5EF4-FFF2-40B4-BE49-F238E27FC236}">
                <a16:creationId xmlns:a16="http://schemas.microsoft.com/office/drawing/2014/main" id="{E2490AD8-1B1B-B8C8-B457-D08ED8195B48}"/>
              </a:ext>
            </a:extLst>
          </p:cNvPr>
          <p:cNvSpPr>
            <a:spLocks noGrp="1"/>
          </p:cNvSpPr>
          <p:nvPr>
            <p:ph sz="half" idx="1"/>
          </p:nvPr>
        </p:nvSpPr>
        <p:spPr>
          <a:xfrm>
            <a:off x="192505" y="1886552"/>
            <a:ext cx="7247823" cy="4175048"/>
          </a:xfrm>
        </p:spPr>
        <p:txBody>
          <a:bodyPr>
            <a:normAutofit fontScale="32500" lnSpcReduction="20000"/>
          </a:bodyPr>
          <a:lstStyle/>
          <a:p>
            <a:pPr algn="just">
              <a:buFont typeface="Arial" panose="020B0604020202020204" pitchFamily="34" charset="0"/>
              <a:buChar char="•"/>
            </a:pPr>
            <a:r>
              <a:rPr lang="en-US" sz="5500" dirty="0">
                <a:solidFill>
                  <a:schemeClr val="accent6">
                    <a:lumMod val="50000"/>
                  </a:schemeClr>
                </a:solidFill>
              </a:rPr>
              <a:t>W</a:t>
            </a:r>
            <a:r>
              <a:rPr lang="en-US" sz="5500" b="0" i="0" dirty="0">
                <a:solidFill>
                  <a:schemeClr val="accent6">
                    <a:lumMod val="50000"/>
                  </a:schemeClr>
                </a:solidFill>
                <a:effectLst/>
              </a:rPr>
              <a:t>hen more than one program can execute in an operating system then this is termed a multiprogramming operating system.</a:t>
            </a:r>
          </a:p>
          <a:p>
            <a:pPr algn="just">
              <a:buFont typeface="Arial" panose="020B0604020202020204" pitchFamily="34" charset="0"/>
              <a:buChar char="•"/>
            </a:pPr>
            <a:r>
              <a:rPr lang="en-US" sz="5500" dirty="0">
                <a:solidFill>
                  <a:schemeClr val="accent6">
                    <a:lumMod val="50000"/>
                  </a:schemeClr>
                </a:solidFill>
              </a:rPr>
              <a:t>W</a:t>
            </a:r>
            <a:r>
              <a:rPr lang="en-US" sz="5500" b="0" i="0" dirty="0">
                <a:solidFill>
                  <a:schemeClr val="accent6">
                    <a:lumMod val="50000"/>
                  </a:schemeClr>
                </a:solidFill>
                <a:effectLst/>
              </a:rPr>
              <a:t>hen a program undergoes in waiting state for an input/output operation, the CPU remains idle which leads to underutilization of CPU and thus poor performance.</a:t>
            </a:r>
          </a:p>
          <a:p>
            <a:pPr algn="just" fontAlgn="base">
              <a:buFont typeface="Arial" panose="020B0604020202020204" pitchFamily="34" charset="0"/>
              <a:buChar char="•"/>
            </a:pPr>
            <a:r>
              <a:rPr lang="en-US" sz="5500" b="0" i="0" dirty="0">
                <a:solidFill>
                  <a:schemeClr val="accent6">
                    <a:lumMod val="50000"/>
                  </a:schemeClr>
                </a:solidFill>
                <a:effectLst/>
              </a:rPr>
              <a:t>The major task of multiprogramming is to maximize the utilization of resources. </a:t>
            </a:r>
          </a:p>
          <a:p>
            <a:pPr algn="just" fontAlgn="base">
              <a:buFont typeface="Arial" panose="020B0604020202020204" pitchFamily="34" charset="0"/>
              <a:buChar char="•"/>
            </a:pPr>
            <a:r>
              <a:rPr lang="en-US" sz="5500" b="0" i="0" dirty="0">
                <a:solidFill>
                  <a:schemeClr val="accent6">
                    <a:lumMod val="50000"/>
                  </a:schemeClr>
                </a:solidFill>
                <a:effectLst/>
              </a:rPr>
              <a:t>Multiprogramming was developed in 1950s. It was first used in mainframe computing (i.e.  mainframes are high-performance computers with large amounts of memory and data processors that process billions of simple calculations and transactions in real time).</a:t>
            </a:r>
          </a:p>
          <a:p>
            <a:pPr algn="just" fontAlgn="base">
              <a:buFont typeface="Arial" panose="020B0604020202020204" pitchFamily="34" charset="0"/>
              <a:buChar char="•"/>
            </a:pPr>
            <a:r>
              <a:rPr lang="en-US" sz="5500" b="0" i="0" dirty="0">
                <a:solidFill>
                  <a:schemeClr val="accent6">
                    <a:lumMod val="50000"/>
                  </a:schemeClr>
                </a:solidFill>
                <a:effectLst/>
              </a:rPr>
              <a:t>Multiprogramming is broadly classified into two types namely </a:t>
            </a:r>
          </a:p>
          <a:p>
            <a:pPr lvl="1" fontAlgn="base">
              <a:buFont typeface="+mj-lt"/>
              <a:buAutoNum type="arabicPeriod"/>
            </a:pPr>
            <a:r>
              <a:rPr lang="en-IN" sz="5500" b="1" i="0" dirty="0">
                <a:solidFill>
                  <a:schemeClr val="accent6">
                    <a:lumMod val="50000"/>
                  </a:schemeClr>
                </a:solidFill>
                <a:effectLst/>
              </a:rPr>
              <a:t>Multi-user operating system</a:t>
            </a:r>
          </a:p>
          <a:p>
            <a:pPr lvl="1" fontAlgn="base">
              <a:buFont typeface="+mj-lt"/>
              <a:buAutoNum type="arabicPeriod" startAt="2"/>
            </a:pPr>
            <a:r>
              <a:rPr lang="en-IN" sz="5500" b="1" i="0" dirty="0">
                <a:solidFill>
                  <a:schemeClr val="accent6">
                    <a:lumMod val="50000"/>
                  </a:schemeClr>
                </a:solidFill>
                <a:effectLst/>
              </a:rPr>
              <a:t>Multitasking operating system</a:t>
            </a:r>
          </a:p>
          <a:p>
            <a:pPr lvl="1" algn="just" fontAlgn="base">
              <a:buFont typeface="Arial" panose="020B0604020202020204" pitchFamily="34" charset="0"/>
              <a:buChar char="•"/>
            </a:pPr>
            <a:endParaRPr lang="en-US" b="0" i="0" dirty="0">
              <a:solidFill>
                <a:schemeClr val="accent6">
                  <a:lumMod val="50000"/>
                </a:schemeClr>
              </a:solidFill>
              <a:effectLst/>
            </a:endParaRPr>
          </a:p>
          <a:p>
            <a:br>
              <a:rPr lang="en-US" dirty="0">
                <a:solidFill>
                  <a:schemeClr val="accent6">
                    <a:lumMod val="50000"/>
                  </a:schemeClr>
                </a:solidFill>
              </a:rPr>
            </a:br>
            <a:endParaRPr lang="en-IN" dirty="0">
              <a:solidFill>
                <a:schemeClr val="accent6">
                  <a:lumMod val="50000"/>
                </a:schemeClr>
              </a:solidFill>
            </a:endParaRPr>
          </a:p>
        </p:txBody>
      </p:sp>
      <p:pic>
        <p:nvPicPr>
          <p:cNvPr id="7" name="Content Placeholder 6">
            <a:extLst>
              <a:ext uri="{FF2B5EF4-FFF2-40B4-BE49-F238E27FC236}">
                <a16:creationId xmlns:a16="http://schemas.microsoft.com/office/drawing/2014/main" id="{F31BD2C3-F4A2-EE41-E6F1-C08F7ED94496}"/>
              </a:ext>
            </a:extLst>
          </p:cNvPr>
          <p:cNvPicPr>
            <a:picLocks noGrp="1" noChangeAspect="1"/>
          </p:cNvPicPr>
          <p:nvPr>
            <p:ph sz="half" idx="2"/>
          </p:nvPr>
        </p:nvPicPr>
        <p:blipFill rotWithShape="1">
          <a:blip r:embed="rId2"/>
          <a:srcRect l="12276" t="7948" r="11691" b="22539"/>
          <a:stretch/>
        </p:blipFill>
        <p:spPr>
          <a:xfrm>
            <a:off x="7555832" y="2447313"/>
            <a:ext cx="4636168" cy="3205214"/>
          </a:xfrm>
          <a:prstGeom prst="rect">
            <a:avLst/>
          </a:prstGeom>
        </p:spPr>
      </p:pic>
    </p:spTree>
    <p:extLst>
      <p:ext uri="{BB962C8B-B14F-4D97-AF65-F5344CB8AC3E}">
        <p14:creationId xmlns:p14="http://schemas.microsoft.com/office/powerpoint/2010/main" val="170773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99C2C50-4EF1-4384-994D-DAAD1C9C8C48}"/>
              </a:ext>
            </a:extLst>
          </p:cNvPr>
          <p:cNvSpPr>
            <a:spLocks noGrp="1"/>
          </p:cNvSpPr>
          <p:nvPr>
            <p:ph type="title"/>
          </p:nvPr>
        </p:nvSpPr>
        <p:spPr/>
        <p:txBody>
          <a:bodyPr/>
          <a:lstStyle/>
          <a:p>
            <a:r>
              <a:rPr lang="en-IN" dirty="0"/>
              <a:t>Multiprogramming OS (Cont.’)</a:t>
            </a:r>
          </a:p>
        </p:txBody>
      </p:sp>
      <p:sp>
        <p:nvSpPr>
          <p:cNvPr id="11" name="Content Placeholder 10">
            <a:extLst>
              <a:ext uri="{FF2B5EF4-FFF2-40B4-BE49-F238E27FC236}">
                <a16:creationId xmlns:a16="http://schemas.microsoft.com/office/drawing/2014/main" id="{0FC72B0E-0DBD-EFDC-7536-D4E01634DF35}"/>
              </a:ext>
            </a:extLst>
          </p:cNvPr>
          <p:cNvSpPr>
            <a:spLocks noGrp="1"/>
          </p:cNvSpPr>
          <p:nvPr>
            <p:ph sz="half" idx="1"/>
          </p:nvPr>
        </p:nvSpPr>
        <p:spPr/>
        <p:txBody>
          <a:bodyPr/>
          <a:lstStyle/>
          <a:p>
            <a:pPr marL="0" indent="0" algn="just" fontAlgn="base">
              <a:buNone/>
            </a:pPr>
            <a:r>
              <a:rPr lang="en-US" b="1" i="0" dirty="0">
                <a:solidFill>
                  <a:schemeClr val="accent6">
                    <a:lumMod val="50000"/>
                  </a:schemeClr>
                </a:solidFill>
                <a:effectLst/>
              </a:rPr>
              <a:t>Advantages :-</a:t>
            </a:r>
          </a:p>
          <a:p>
            <a:pPr algn="just" fontAlgn="base">
              <a:buFont typeface="+mj-lt"/>
              <a:buAutoNum type="arabicPeriod"/>
            </a:pPr>
            <a:r>
              <a:rPr lang="en-US" b="0" i="0" dirty="0">
                <a:solidFill>
                  <a:schemeClr val="accent6">
                    <a:lumMod val="50000"/>
                  </a:schemeClr>
                </a:solidFill>
                <a:effectLst/>
              </a:rPr>
              <a:t>Need Single CPU for implementation.</a:t>
            </a:r>
          </a:p>
          <a:p>
            <a:pPr algn="just" fontAlgn="base">
              <a:buFont typeface="+mj-lt"/>
              <a:buAutoNum type="arabicPeriod" startAt="2"/>
            </a:pPr>
            <a:r>
              <a:rPr lang="en-US" b="0" i="0" dirty="0">
                <a:solidFill>
                  <a:schemeClr val="accent6">
                    <a:lumMod val="50000"/>
                  </a:schemeClr>
                </a:solidFill>
                <a:effectLst/>
              </a:rPr>
              <a:t>Context switch between process.</a:t>
            </a:r>
          </a:p>
          <a:p>
            <a:pPr algn="just" fontAlgn="base">
              <a:buFont typeface="+mj-lt"/>
              <a:buAutoNum type="arabicPeriod" startAt="3"/>
            </a:pPr>
            <a:r>
              <a:rPr lang="en-US" b="0" i="0" dirty="0">
                <a:solidFill>
                  <a:schemeClr val="accent6">
                    <a:lumMod val="50000"/>
                  </a:schemeClr>
                </a:solidFill>
                <a:effectLst/>
              </a:rPr>
              <a:t>Switching happens when current process undergoes waiting state.</a:t>
            </a:r>
          </a:p>
          <a:p>
            <a:pPr algn="just" fontAlgn="base">
              <a:buFont typeface="+mj-lt"/>
              <a:buAutoNum type="arabicPeriod" startAt="4"/>
            </a:pPr>
            <a:r>
              <a:rPr lang="en-US" b="0" i="0" dirty="0">
                <a:solidFill>
                  <a:schemeClr val="accent6">
                    <a:lumMod val="50000"/>
                  </a:schemeClr>
                </a:solidFill>
                <a:effectLst/>
              </a:rPr>
              <a:t>CPU idle time is reduced.</a:t>
            </a:r>
          </a:p>
          <a:p>
            <a:pPr algn="just" fontAlgn="base">
              <a:buFont typeface="+mj-lt"/>
              <a:buAutoNum type="arabicPeriod" startAt="5"/>
            </a:pPr>
            <a:r>
              <a:rPr lang="en-US" b="0" i="0" dirty="0">
                <a:solidFill>
                  <a:schemeClr val="accent6">
                    <a:lumMod val="50000"/>
                  </a:schemeClr>
                </a:solidFill>
                <a:effectLst/>
              </a:rPr>
              <a:t>High resource utilization.</a:t>
            </a:r>
          </a:p>
          <a:p>
            <a:pPr algn="just" fontAlgn="base">
              <a:buFont typeface="+mj-lt"/>
              <a:buAutoNum type="arabicPeriod" startAt="6"/>
            </a:pPr>
            <a:r>
              <a:rPr lang="en-US" b="0" i="0" dirty="0">
                <a:solidFill>
                  <a:schemeClr val="accent6">
                    <a:lumMod val="50000"/>
                  </a:schemeClr>
                </a:solidFill>
                <a:effectLst/>
              </a:rPr>
              <a:t>High Performance.</a:t>
            </a:r>
          </a:p>
          <a:p>
            <a:endParaRPr lang="en-IN" dirty="0"/>
          </a:p>
        </p:txBody>
      </p:sp>
      <p:sp>
        <p:nvSpPr>
          <p:cNvPr id="12" name="Content Placeholder 11">
            <a:extLst>
              <a:ext uri="{FF2B5EF4-FFF2-40B4-BE49-F238E27FC236}">
                <a16:creationId xmlns:a16="http://schemas.microsoft.com/office/drawing/2014/main" id="{92BC0EBD-C62A-E619-F208-8300A7E94CB2}"/>
              </a:ext>
            </a:extLst>
          </p:cNvPr>
          <p:cNvSpPr>
            <a:spLocks noGrp="1"/>
          </p:cNvSpPr>
          <p:nvPr>
            <p:ph sz="half" idx="2"/>
          </p:nvPr>
        </p:nvSpPr>
        <p:spPr>
          <a:xfrm>
            <a:off x="6217920" y="1874611"/>
            <a:ext cx="4937760" cy="4023360"/>
          </a:xfrm>
        </p:spPr>
        <p:txBody>
          <a:bodyPr/>
          <a:lstStyle/>
          <a:p>
            <a:r>
              <a:rPr lang="en-IN" b="1" dirty="0"/>
              <a:t>Disadvantages :-</a:t>
            </a:r>
          </a:p>
          <a:p>
            <a:pPr algn="just" fontAlgn="base">
              <a:buFont typeface="+mj-lt"/>
              <a:buAutoNum type="arabicPeriod"/>
            </a:pPr>
            <a:r>
              <a:rPr lang="en-US" b="0" i="0" dirty="0">
                <a:solidFill>
                  <a:schemeClr val="accent6">
                    <a:lumMod val="50000"/>
                  </a:schemeClr>
                </a:solidFill>
                <a:effectLst/>
              </a:rPr>
              <a:t>Prior knowledge of scheduling algorithms is required.</a:t>
            </a:r>
          </a:p>
          <a:p>
            <a:pPr algn="just" fontAlgn="base">
              <a:buFont typeface="+mj-lt"/>
              <a:buAutoNum type="arabicPeriod" startAt="2"/>
            </a:pPr>
            <a:r>
              <a:rPr lang="en-US" b="0" i="0" dirty="0">
                <a:solidFill>
                  <a:schemeClr val="accent6">
                    <a:lumMod val="50000"/>
                  </a:schemeClr>
                </a:solidFill>
                <a:effectLst/>
              </a:rPr>
              <a:t>If it has a large number of jobs, then long-term jobs will have to require a long wait.</a:t>
            </a:r>
          </a:p>
          <a:p>
            <a:pPr algn="just" fontAlgn="base">
              <a:buFont typeface="+mj-lt"/>
              <a:buAutoNum type="arabicPeriod" startAt="3"/>
            </a:pPr>
            <a:r>
              <a:rPr lang="en-US" b="0" i="0" dirty="0">
                <a:solidFill>
                  <a:schemeClr val="accent6">
                    <a:lumMod val="50000"/>
                  </a:schemeClr>
                </a:solidFill>
                <a:effectLst/>
              </a:rPr>
              <a:t>Memory management is needed in the operating system because all types of tasks are stored in the main memory.</a:t>
            </a:r>
          </a:p>
          <a:p>
            <a:pPr algn="just" fontAlgn="base">
              <a:buFont typeface="+mj-lt"/>
              <a:buAutoNum type="arabicPeriod" startAt="4"/>
            </a:pPr>
            <a:r>
              <a:rPr lang="en-US" b="0" i="0" dirty="0">
                <a:solidFill>
                  <a:schemeClr val="accent6">
                    <a:lumMod val="50000"/>
                  </a:schemeClr>
                </a:solidFill>
                <a:effectLst/>
              </a:rPr>
              <a:t>Using multiprogramming up to a larger extent can cause a heat-up issue.</a:t>
            </a:r>
          </a:p>
          <a:p>
            <a:endParaRPr lang="en-IN" b="1" dirty="0"/>
          </a:p>
        </p:txBody>
      </p:sp>
    </p:spTree>
    <p:extLst>
      <p:ext uri="{BB962C8B-B14F-4D97-AF65-F5344CB8AC3E}">
        <p14:creationId xmlns:p14="http://schemas.microsoft.com/office/powerpoint/2010/main" val="161773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39AC0-B787-3628-33DA-D0A35089EE2A}"/>
              </a:ext>
            </a:extLst>
          </p:cNvPr>
          <p:cNvSpPr>
            <a:spLocks noGrp="1"/>
          </p:cNvSpPr>
          <p:nvPr>
            <p:ph sz="half" idx="1"/>
          </p:nvPr>
        </p:nvSpPr>
        <p:spPr>
          <a:xfrm>
            <a:off x="298383" y="1845734"/>
            <a:ext cx="6266046" cy="4023360"/>
          </a:xfrm>
        </p:spPr>
        <p:txBody>
          <a:bodyPr/>
          <a:lstStyle/>
          <a:p>
            <a:pPr algn="just">
              <a:buFont typeface="Wingdings" panose="05000000000000000000" pitchFamily="2" charset="2"/>
              <a:buChar char="v"/>
            </a:pPr>
            <a:r>
              <a:rPr lang="en-US" b="0" i="0" dirty="0">
                <a:solidFill>
                  <a:schemeClr val="accent6">
                    <a:lumMod val="50000"/>
                  </a:schemeClr>
                </a:solidFill>
                <a:effectLst/>
              </a:rPr>
              <a:t>A </a:t>
            </a:r>
            <a:r>
              <a:rPr lang="en-US" b="1" i="0" dirty="0">
                <a:solidFill>
                  <a:schemeClr val="accent6">
                    <a:lumMod val="50000"/>
                  </a:schemeClr>
                </a:solidFill>
                <a:effectLst/>
              </a:rPr>
              <a:t>multi-user operating system</a:t>
            </a:r>
            <a:r>
              <a:rPr lang="en-US" b="0" i="0" dirty="0">
                <a:solidFill>
                  <a:schemeClr val="accent6">
                    <a:lumMod val="50000"/>
                  </a:schemeClr>
                </a:solidFill>
                <a:effectLst/>
              </a:rPr>
              <a:t> allows many users to share processing time on a powerful central computer on different terminals. </a:t>
            </a:r>
          </a:p>
          <a:p>
            <a:pPr algn="just">
              <a:buFont typeface="Wingdings" panose="05000000000000000000" pitchFamily="2" charset="2"/>
              <a:buChar char="v"/>
            </a:pPr>
            <a:r>
              <a:rPr lang="en-US" b="0" i="0" dirty="0">
                <a:solidFill>
                  <a:schemeClr val="accent6">
                    <a:lumMod val="50000"/>
                  </a:schemeClr>
                </a:solidFill>
                <a:effectLst/>
              </a:rPr>
              <a:t>The operating system does this by quickly switching between terminals, each receiving a limited amount of CPU time on the central computer.</a:t>
            </a:r>
          </a:p>
          <a:p>
            <a:pPr algn="just">
              <a:buFont typeface="Wingdings" panose="05000000000000000000" pitchFamily="2" charset="2"/>
              <a:buChar char="v"/>
            </a:pPr>
            <a:r>
              <a:rPr lang="en-US" b="0" i="0" dirty="0">
                <a:solidFill>
                  <a:schemeClr val="accent6">
                    <a:lumMod val="50000"/>
                  </a:schemeClr>
                </a:solidFill>
                <a:effectLst/>
              </a:rPr>
              <a:t>Operating systems change so rapidly between terminals that each user appears to have constant access to the central computer. If there are many users on such a system, the time it takes for the central computer to respond may become more apparent.</a:t>
            </a:r>
            <a:endParaRPr lang="en-US" u="sng" dirty="0">
              <a:solidFill>
                <a:schemeClr val="accent6">
                  <a:lumMod val="50000"/>
                </a:schemeClr>
              </a:solidFill>
            </a:endParaRPr>
          </a:p>
          <a:p>
            <a:endParaRPr lang="en-IN" dirty="0"/>
          </a:p>
        </p:txBody>
      </p:sp>
      <p:pic>
        <p:nvPicPr>
          <p:cNvPr id="5" name="Content Placeholder 4">
            <a:extLst>
              <a:ext uri="{FF2B5EF4-FFF2-40B4-BE49-F238E27FC236}">
                <a16:creationId xmlns:a16="http://schemas.microsoft.com/office/drawing/2014/main" id="{C4EAE63C-A442-E541-6018-6BE7C3C592A9}"/>
              </a:ext>
              <a:ext uri="{C183D7F6-B498-43B3-948B-1728B52AA6E4}">
                <adec:decorative xmlns:adec="http://schemas.microsoft.com/office/drawing/2017/decorative" val="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59757" y="1953928"/>
            <a:ext cx="5342945" cy="338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16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Operating Systems BTEC IT Practitioners. - ppt download">
            <a:extLst>
              <a:ext uri="{FF2B5EF4-FFF2-40B4-BE49-F238E27FC236}">
                <a16:creationId xmlns:a16="http://schemas.microsoft.com/office/drawing/2014/main" id="{3D3DDD61-B180-EC80-DD64-61503221361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2241"/>
          <a:stretch/>
        </p:blipFill>
        <p:spPr bwMode="auto">
          <a:xfrm>
            <a:off x="1472667" y="1203158"/>
            <a:ext cx="8912992" cy="483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61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F50ACBE-968B-62FC-44A4-C8EE4A52CEE1}"/>
              </a:ext>
            </a:extLst>
          </p:cNvPr>
          <p:cNvSpPr>
            <a:spLocks noGrp="1"/>
          </p:cNvSpPr>
          <p:nvPr>
            <p:ph sz="half" idx="1"/>
          </p:nvPr>
        </p:nvSpPr>
        <p:spPr>
          <a:xfrm>
            <a:off x="170364" y="1845734"/>
            <a:ext cx="6721324" cy="4023360"/>
          </a:xfrm>
        </p:spPr>
        <p:txBody>
          <a:bodyPr>
            <a:normAutofit fontScale="92500" lnSpcReduction="20000"/>
          </a:bodyPr>
          <a:lstStyle/>
          <a:p>
            <a:pPr algn="just">
              <a:buFont typeface="Wingdings" panose="05000000000000000000" pitchFamily="2" charset="2"/>
              <a:buChar char="v"/>
            </a:pPr>
            <a:r>
              <a:rPr lang="en-US" b="1" dirty="0">
                <a:solidFill>
                  <a:schemeClr val="accent6">
                    <a:lumMod val="50000"/>
                  </a:schemeClr>
                </a:solidFill>
              </a:rPr>
              <a:t>M</a:t>
            </a:r>
            <a:r>
              <a:rPr lang="en-US" b="1" i="0" dirty="0">
                <a:solidFill>
                  <a:schemeClr val="accent6">
                    <a:lumMod val="50000"/>
                  </a:schemeClr>
                </a:solidFill>
                <a:effectLst/>
              </a:rPr>
              <a:t>ultitasking</a:t>
            </a:r>
            <a:r>
              <a:rPr lang="en-US" b="0" i="0" dirty="0">
                <a:solidFill>
                  <a:schemeClr val="accent6">
                    <a:lumMod val="50000"/>
                  </a:schemeClr>
                </a:solidFill>
                <a:effectLst/>
              </a:rPr>
              <a:t> is an operating</a:t>
            </a:r>
            <a:r>
              <a:rPr lang="en-US" dirty="0">
                <a:solidFill>
                  <a:schemeClr val="accent6">
                    <a:lumMod val="50000"/>
                  </a:schemeClr>
                </a:solidFill>
              </a:rPr>
              <a:t> </a:t>
            </a:r>
            <a:r>
              <a:rPr lang="en-US" b="0" i="0" dirty="0">
                <a:solidFill>
                  <a:schemeClr val="accent6">
                    <a:lumMod val="50000"/>
                  </a:schemeClr>
                </a:solidFill>
                <a:effectLst/>
              </a:rPr>
              <a:t>system that allows you to run more than one program simultaneously. </a:t>
            </a:r>
          </a:p>
          <a:p>
            <a:pPr algn="just"/>
            <a:r>
              <a:rPr lang="en-US" b="0" i="0" dirty="0">
                <a:solidFill>
                  <a:schemeClr val="accent6">
                    <a:lumMod val="50000"/>
                  </a:schemeClr>
                </a:solidFill>
                <a:effectLst/>
              </a:rPr>
              <a:t>The operating system does this by moving each program in and out of memory one at a time. When a program runs out of memory, it is temporarily stored on disk until it is needed again. </a:t>
            </a:r>
          </a:p>
          <a:p>
            <a:pPr algn="just" rtl="0" fontAlgn="base">
              <a:buFont typeface="Wingdings" panose="05000000000000000000" pitchFamily="2" charset="2"/>
              <a:buChar char="v"/>
            </a:pPr>
            <a:r>
              <a:rPr lang="en-US" b="0" i="0" dirty="0">
                <a:solidFill>
                  <a:schemeClr val="accent6">
                    <a:lumMod val="50000"/>
                  </a:schemeClr>
                </a:solidFill>
                <a:effectLst/>
              </a:rPr>
              <a:t>Multitasking is a method that is divided into two types:</a:t>
            </a:r>
          </a:p>
          <a:p>
            <a:pPr algn="l" fontAlgn="base">
              <a:buFont typeface="+mj-lt"/>
              <a:buAutoNum type="arabicPeriod"/>
            </a:pPr>
            <a:r>
              <a:rPr lang="en-US" b="1" i="0" dirty="0">
                <a:solidFill>
                  <a:schemeClr val="accent6">
                    <a:lumMod val="50000"/>
                  </a:schemeClr>
                </a:solidFill>
                <a:effectLst/>
              </a:rPr>
              <a:t>Preemptive Scheduling algorithm:</a:t>
            </a:r>
            <a:r>
              <a:rPr lang="en-US" b="0" i="0" dirty="0">
                <a:solidFill>
                  <a:schemeClr val="accent6">
                    <a:lumMod val="50000"/>
                  </a:schemeClr>
                </a:solidFill>
                <a:effectLst/>
              </a:rPr>
              <a:t> In the preemptive scheduling algorithm if more than one process wants to enter into the critical section then it will be allowed and it can enter into the critical section without any interruption only if no other progress is in the critical section.</a:t>
            </a:r>
          </a:p>
          <a:p>
            <a:pPr algn="l" fontAlgn="base">
              <a:buFont typeface="+mj-lt"/>
              <a:buAutoNum type="arabicPeriod" startAt="2"/>
            </a:pPr>
            <a:r>
              <a:rPr lang="en-US" b="1" i="0" dirty="0">
                <a:solidFill>
                  <a:schemeClr val="accent6">
                    <a:lumMod val="50000"/>
                  </a:schemeClr>
                </a:solidFill>
                <a:effectLst/>
              </a:rPr>
              <a:t>Non-Preemptive scheduling algorithm: </a:t>
            </a:r>
            <a:r>
              <a:rPr lang="en-US" b="0" i="0" dirty="0">
                <a:solidFill>
                  <a:schemeClr val="accent6">
                    <a:lumMod val="50000"/>
                  </a:schemeClr>
                </a:solidFill>
                <a:effectLst/>
              </a:rPr>
              <a:t>If a process gets a critical section then it will not leave the critical section until or unless it works gets done.</a:t>
            </a:r>
          </a:p>
          <a:p>
            <a:pPr algn="just"/>
            <a:endParaRPr lang="en-IN" dirty="0">
              <a:solidFill>
                <a:schemeClr val="accent6">
                  <a:lumMod val="50000"/>
                </a:schemeClr>
              </a:solidFill>
            </a:endParaRPr>
          </a:p>
        </p:txBody>
      </p:sp>
      <p:pic>
        <p:nvPicPr>
          <p:cNvPr id="9" name="Picture 2">
            <a:hlinkClick r:id="rId2"/>
            <a:extLst>
              <a:ext uri="{FF2B5EF4-FFF2-40B4-BE49-F238E27FC236}">
                <a16:creationId xmlns:a16="http://schemas.microsoft.com/office/drawing/2014/main" id="{D15BE051-929A-360D-B6D9-4F36DFA27016}"/>
              </a:ext>
              <a:ext uri="{C183D7F6-B498-43B3-948B-1728B52AA6E4}">
                <adec:decorative xmlns:adec="http://schemas.microsoft.com/office/drawing/2017/decorative" val="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084511" y="2025005"/>
            <a:ext cx="4937125" cy="3365142"/>
          </a:xfrm>
          <a:prstGeom prst="rect">
            <a:avLst/>
          </a:prstGeom>
          <a:noFill/>
          <a:ln w="762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59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Operating System-Types-Examples-Advantages &amp; disadvantages">
            <a:extLst>
              <a:ext uri="{FF2B5EF4-FFF2-40B4-BE49-F238E27FC236}">
                <a16:creationId xmlns:a16="http://schemas.microsoft.com/office/drawing/2014/main" id="{22BFC499-7250-D7DF-D343-D4A4B6420C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0218" y="1126156"/>
            <a:ext cx="10058400" cy="461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09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10F9-BDB8-8F17-7A05-9D6AABA66C9E}"/>
              </a:ext>
            </a:extLst>
          </p:cNvPr>
          <p:cNvSpPr>
            <a:spLocks noGrp="1"/>
          </p:cNvSpPr>
          <p:nvPr>
            <p:ph type="title"/>
          </p:nvPr>
        </p:nvSpPr>
        <p:spPr/>
        <p:txBody>
          <a:bodyPr/>
          <a:lstStyle/>
          <a:p>
            <a:r>
              <a:rPr lang="en-IN" dirty="0"/>
              <a:t>3. Time-sharing OS</a:t>
            </a:r>
          </a:p>
        </p:txBody>
      </p:sp>
      <p:sp>
        <p:nvSpPr>
          <p:cNvPr id="3" name="Content Placeholder 2">
            <a:extLst>
              <a:ext uri="{FF2B5EF4-FFF2-40B4-BE49-F238E27FC236}">
                <a16:creationId xmlns:a16="http://schemas.microsoft.com/office/drawing/2014/main" id="{E12A9C4B-6C84-8E6A-4EAF-B914FA62E363}"/>
              </a:ext>
            </a:extLst>
          </p:cNvPr>
          <p:cNvSpPr>
            <a:spLocks noGrp="1"/>
          </p:cNvSpPr>
          <p:nvPr>
            <p:ph sz="half" idx="1"/>
          </p:nvPr>
        </p:nvSpPr>
        <p:spPr>
          <a:xfrm>
            <a:off x="250256" y="1845734"/>
            <a:ext cx="6754361" cy="4023360"/>
          </a:xfrm>
        </p:spPr>
        <p:txBody>
          <a:bodyPr>
            <a:normAutofit lnSpcReduction="10000"/>
          </a:bodyPr>
          <a:lstStyle/>
          <a:p>
            <a:pPr algn="just">
              <a:buFont typeface="Arial" panose="020B0604020202020204" pitchFamily="34" charset="0"/>
              <a:buChar char="•"/>
            </a:pPr>
            <a:r>
              <a:rPr lang="en-US" b="0" i="0" dirty="0">
                <a:solidFill>
                  <a:schemeClr val="accent6">
                    <a:lumMod val="50000"/>
                  </a:schemeClr>
                </a:solidFill>
                <a:effectLst/>
              </a:rPr>
              <a:t>Time-sharing is a logical extension of multiprogramming.</a:t>
            </a:r>
          </a:p>
          <a:p>
            <a:pPr algn="just">
              <a:buFont typeface="Arial" panose="020B0604020202020204" pitchFamily="34" charset="0"/>
              <a:buChar char="•"/>
            </a:pPr>
            <a:r>
              <a:rPr lang="en-US" b="0" i="0" dirty="0">
                <a:solidFill>
                  <a:schemeClr val="accent6">
                    <a:lumMod val="50000"/>
                  </a:schemeClr>
                </a:solidFill>
                <a:effectLst/>
              </a:rPr>
              <a:t>It allows multiple users to share computers simultaneously.</a:t>
            </a:r>
          </a:p>
          <a:p>
            <a:pPr algn="just">
              <a:buFont typeface="Arial" panose="020B0604020202020204" pitchFamily="34" charset="0"/>
              <a:buChar char="•"/>
            </a:pPr>
            <a:r>
              <a:rPr lang="en-US" b="0" i="0" dirty="0">
                <a:solidFill>
                  <a:schemeClr val="accent6">
                    <a:lumMod val="50000"/>
                  </a:schemeClr>
                </a:solidFill>
                <a:effectLst/>
              </a:rPr>
              <a:t>With each action or order at a time the shared system becomes smaller, so only a little CPU time is required for each user. </a:t>
            </a:r>
          </a:p>
          <a:p>
            <a:pPr algn="just">
              <a:buFont typeface="Arial" panose="020B0604020202020204" pitchFamily="34" charset="0"/>
              <a:buChar char="•"/>
            </a:pPr>
            <a:r>
              <a:rPr lang="en-US" b="0" i="0" dirty="0">
                <a:solidFill>
                  <a:schemeClr val="accent6">
                    <a:lumMod val="50000"/>
                  </a:schemeClr>
                </a:solidFill>
                <a:effectLst/>
              </a:rPr>
              <a:t>As the system rapidly switches from one user to another, each user is given the impression that the entire computer system is dedicated to its use, although it is being shared among multiple users. </a:t>
            </a:r>
          </a:p>
          <a:p>
            <a:pPr algn="just">
              <a:buFont typeface="Arial" panose="020B0604020202020204" pitchFamily="34" charset="0"/>
              <a:buChar char="•"/>
            </a:pPr>
            <a:r>
              <a:rPr lang="en-US" b="0" i="0" dirty="0">
                <a:solidFill>
                  <a:schemeClr val="accent6">
                    <a:lumMod val="50000"/>
                  </a:schemeClr>
                </a:solidFill>
                <a:effectLst/>
              </a:rPr>
              <a:t>This OS uses CPU scheduling and multiprogramming to provide each user with a small portion of a time. Computer systems that were designed primarily as batch systems have been modified to time-sharing systems.</a:t>
            </a:r>
            <a:endParaRPr lang="en-IN" dirty="0">
              <a:solidFill>
                <a:schemeClr val="accent6">
                  <a:lumMod val="50000"/>
                </a:schemeClr>
              </a:solidFill>
            </a:endParaRPr>
          </a:p>
        </p:txBody>
      </p:sp>
      <p:pic>
        <p:nvPicPr>
          <p:cNvPr id="13314" name="Picture 2" descr="Multiprogramming vs. Time Sharing Operating System - javatpoint">
            <a:extLst>
              <a:ext uri="{FF2B5EF4-FFF2-40B4-BE49-F238E27FC236}">
                <a16:creationId xmlns:a16="http://schemas.microsoft.com/office/drawing/2014/main" id="{BF30B1CE-8FAA-CDB4-FAD1-670E0EDA164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04618" y="1960205"/>
            <a:ext cx="4937125" cy="3343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2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B0B3-110A-38BB-2EC8-F490368DF16D}"/>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E2EA14EC-8830-EEC4-6D5E-040CCCB49855}"/>
              </a:ext>
            </a:extLst>
          </p:cNvPr>
          <p:cNvSpPr>
            <a:spLocks noGrp="1"/>
          </p:cNvSpPr>
          <p:nvPr>
            <p:ph idx="1"/>
          </p:nvPr>
        </p:nvSpPr>
        <p:spPr>
          <a:xfrm>
            <a:off x="1097280" y="1845733"/>
            <a:ext cx="10058400" cy="4410687"/>
          </a:xfrm>
        </p:spPr>
        <p:txBody>
          <a:bodyPr>
            <a:normAutofit fontScale="92500" lnSpcReduction="10000"/>
          </a:bodyPr>
          <a:lstStyle/>
          <a:p>
            <a:pPr>
              <a:buFont typeface="Wingdings" panose="05000000000000000000" pitchFamily="2" charset="2"/>
              <a:buChar char="q"/>
            </a:pPr>
            <a:r>
              <a:rPr lang="en-IN" sz="2400" b="1" dirty="0"/>
              <a:t>What is an Operating System?</a:t>
            </a:r>
          </a:p>
          <a:p>
            <a:pPr>
              <a:buFont typeface="Wingdings" panose="05000000000000000000" pitchFamily="2" charset="2"/>
              <a:buChar char="q"/>
            </a:pPr>
            <a:r>
              <a:rPr lang="en-IN" sz="2400" b="1" dirty="0"/>
              <a:t>Roles &amp; responsibilities of OS</a:t>
            </a:r>
          </a:p>
          <a:p>
            <a:pPr>
              <a:buFont typeface="Wingdings" panose="05000000000000000000" pitchFamily="2" charset="2"/>
              <a:buChar char="q"/>
            </a:pPr>
            <a:r>
              <a:rPr lang="en-IN" sz="2400" b="1" dirty="0"/>
              <a:t>Objectives of OS</a:t>
            </a:r>
          </a:p>
          <a:p>
            <a:pPr>
              <a:buFont typeface="Wingdings" panose="05000000000000000000" pitchFamily="2" charset="2"/>
              <a:buChar char="q"/>
            </a:pPr>
            <a:r>
              <a:rPr lang="en-IN" sz="2400" b="1" dirty="0"/>
              <a:t>Early Systems</a:t>
            </a:r>
          </a:p>
          <a:p>
            <a:pPr>
              <a:buFont typeface="Wingdings" panose="05000000000000000000" pitchFamily="2" charset="2"/>
              <a:buChar char="q"/>
            </a:pPr>
            <a:r>
              <a:rPr lang="en-IN" sz="2400" b="1" dirty="0"/>
              <a:t>Types of OS</a:t>
            </a:r>
          </a:p>
          <a:p>
            <a:pPr>
              <a:buFont typeface="Wingdings" panose="05000000000000000000" pitchFamily="2" charset="2"/>
              <a:buChar char="q"/>
            </a:pPr>
            <a:r>
              <a:rPr lang="en-IN" sz="2400" b="1" dirty="0"/>
              <a:t>Process Concepts</a:t>
            </a:r>
          </a:p>
          <a:p>
            <a:pPr>
              <a:buFont typeface="Wingdings" panose="05000000000000000000" pitchFamily="2" charset="2"/>
              <a:buChar char="q"/>
            </a:pPr>
            <a:r>
              <a:rPr lang="en-IN" sz="2400" b="1" dirty="0"/>
              <a:t>Operations on Processes</a:t>
            </a:r>
          </a:p>
          <a:p>
            <a:pPr>
              <a:buFont typeface="Wingdings" panose="05000000000000000000" pitchFamily="2" charset="2"/>
              <a:buChar char="q"/>
            </a:pPr>
            <a:r>
              <a:rPr lang="en-IN" sz="2400" b="1" dirty="0"/>
              <a:t>Cooperating Processes</a:t>
            </a:r>
          </a:p>
          <a:p>
            <a:pPr>
              <a:buFont typeface="Wingdings" panose="05000000000000000000" pitchFamily="2" charset="2"/>
              <a:buChar char="q"/>
            </a:pPr>
            <a:r>
              <a:rPr lang="en-IN" sz="2400" b="1" dirty="0"/>
              <a:t>Threads</a:t>
            </a:r>
          </a:p>
          <a:p>
            <a:pPr>
              <a:buFont typeface="Wingdings" panose="05000000000000000000" pitchFamily="2" charset="2"/>
              <a:buChar char="q"/>
            </a:pPr>
            <a:r>
              <a:rPr lang="en-IN" sz="2400" b="1" dirty="0"/>
              <a:t>Inter-process Communication</a:t>
            </a:r>
          </a:p>
          <a:p>
            <a:endParaRPr lang="en-IN" dirty="0"/>
          </a:p>
        </p:txBody>
      </p:sp>
    </p:spTree>
    <p:extLst>
      <p:ext uri="{BB962C8B-B14F-4D97-AF65-F5344CB8AC3E}">
        <p14:creationId xmlns:p14="http://schemas.microsoft.com/office/powerpoint/2010/main" val="184981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Types of operating system">
            <a:extLst>
              <a:ext uri="{FF2B5EF4-FFF2-40B4-BE49-F238E27FC236}">
                <a16:creationId xmlns:a16="http://schemas.microsoft.com/office/drawing/2014/main" id="{AC5B4C0D-C684-7C2B-AD51-BCF068905DD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1475"/>
          <a:stretch/>
        </p:blipFill>
        <p:spPr bwMode="auto">
          <a:xfrm>
            <a:off x="2165328" y="1838425"/>
            <a:ext cx="7633190" cy="357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061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A79B-0419-78E9-4288-85560C8DDACB}"/>
              </a:ext>
            </a:extLst>
          </p:cNvPr>
          <p:cNvSpPr>
            <a:spLocks noGrp="1"/>
          </p:cNvSpPr>
          <p:nvPr>
            <p:ph type="title"/>
          </p:nvPr>
        </p:nvSpPr>
        <p:spPr/>
        <p:txBody>
          <a:bodyPr anchor="ctr">
            <a:normAutofit fontScale="90000"/>
          </a:bodyPr>
          <a:lstStyle/>
          <a:p>
            <a:pPr algn="ctr" fontAlgn="base"/>
            <a:br>
              <a:rPr lang="en-IN" dirty="0">
                <a:solidFill>
                  <a:schemeClr val="bg2">
                    <a:lumMod val="25000"/>
                  </a:schemeClr>
                </a:solidFill>
                <a:latin typeface="+mn-lt"/>
              </a:rPr>
            </a:br>
            <a:br>
              <a:rPr lang="en-IN" dirty="0">
                <a:solidFill>
                  <a:schemeClr val="bg2">
                    <a:lumMod val="25000"/>
                  </a:schemeClr>
                </a:solidFill>
                <a:latin typeface="+mn-lt"/>
              </a:rPr>
            </a:br>
            <a:r>
              <a:rPr lang="en-IN" sz="4000" dirty="0">
                <a:solidFill>
                  <a:schemeClr val="bg2">
                    <a:lumMod val="25000"/>
                  </a:schemeClr>
                </a:solidFill>
                <a:latin typeface="+mn-lt"/>
              </a:rPr>
              <a:t>Question- </a:t>
            </a:r>
            <a:r>
              <a:rPr lang="en-US" sz="4000" i="0" dirty="0">
                <a:solidFill>
                  <a:schemeClr val="bg2">
                    <a:lumMod val="25000"/>
                  </a:schemeClr>
                </a:solidFill>
                <a:effectLst/>
                <a:latin typeface="+mn-lt"/>
              </a:rPr>
              <a:t>Can a time-sharing system prioritize certain processes or users?</a:t>
            </a:r>
            <a:br>
              <a:rPr lang="en-US" b="1" i="0" dirty="0">
                <a:solidFill>
                  <a:schemeClr val="bg2">
                    <a:lumMod val="25000"/>
                  </a:schemeClr>
                </a:solidFill>
                <a:effectLst/>
                <a:latin typeface="+mn-lt"/>
              </a:rPr>
            </a:br>
            <a:endParaRPr lang="en-IN" dirty="0">
              <a:solidFill>
                <a:schemeClr val="bg2">
                  <a:lumMod val="25000"/>
                </a:schemeClr>
              </a:solidFill>
              <a:latin typeface="+mn-lt"/>
            </a:endParaRPr>
          </a:p>
        </p:txBody>
      </p:sp>
      <p:pic>
        <p:nvPicPr>
          <p:cNvPr id="5" name="Picture 2" descr="24,200+ Child Thinking Illustrations, Royalty-Free Vector ...">
            <a:extLst>
              <a:ext uri="{FF2B5EF4-FFF2-40B4-BE49-F238E27FC236}">
                <a16:creationId xmlns:a16="http://schemas.microsoft.com/office/drawing/2014/main" id="{F9476B42-20D0-AFC5-65FD-4B11FE3DB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865" y="1845734"/>
            <a:ext cx="2469801" cy="26416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es or no Customizable Cartoon Illustrations | Bro Style">
            <a:extLst>
              <a:ext uri="{FF2B5EF4-FFF2-40B4-BE49-F238E27FC236}">
                <a16:creationId xmlns:a16="http://schemas.microsoft.com/office/drawing/2014/main" id="{10C43C01-458F-B9AE-C6F1-5583C4FAE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143" y="2569946"/>
            <a:ext cx="3977067" cy="3474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dvantages and disadvantages of time sharing operating system - IT Release">
            <a:extLst>
              <a:ext uri="{FF2B5EF4-FFF2-40B4-BE49-F238E27FC236}">
                <a16:creationId xmlns:a16="http://schemas.microsoft.com/office/drawing/2014/main" id="{02F51DD7-E836-88FB-D5B8-C6174FE2F08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950467" y="2038852"/>
            <a:ext cx="3457657" cy="210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631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5849E-16C3-8A0B-7F70-240356FD52AA}"/>
              </a:ext>
            </a:extLst>
          </p:cNvPr>
          <p:cNvSpPr>
            <a:spLocks noGrp="1"/>
          </p:cNvSpPr>
          <p:nvPr>
            <p:ph idx="1"/>
          </p:nvPr>
        </p:nvSpPr>
        <p:spPr/>
        <p:txBody>
          <a:bodyPr anchor="b"/>
          <a:lstStyle/>
          <a:p>
            <a:pPr algn="just"/>
            <a:r>
              <a:rPr lang="en-US" sz="2400" b="0" i="1" dirty="0">
                <a:solidFill>
                  <a:srgbClr val="7030A0"/>
                </a:solidFill>
                <a:effectLst/>
              </a:rPr>
              <a:t>Yes, time-sharing systems can prioritize certain processes or users based on specific criteria. </a:t>
            </a:r>
          </a:p>
          <a:p>
            <a:pPr algn="just"/>
            <a:r>
              <a:rPr lang="en-US" sz="2400" b="0" i="1" dirty="0">
                <a:solidFill>
                  <a:srgbClr val="7030A0"/>
                </a:solidFill>
                <a:effectLst/>
              </a:rPr>
              <a:t>Scheduling algorithms often include priority-based scheduling, where processes with higher priority are allocated more CPU time or given preference in execution. </a:t>
            </a:r>
          </a:p>
          <a:p>
            <a:pPr algn="just"/>
            <a:r>
              <a:rPr lang="en-US" sz="2400" b="0" i="1" dirty="0">
                <a:solidFill>
                  <a:srgbClr val="7030A0"/>
                </a:solidFill>
                <a:effectLst/>
              </a:rPr>
              <a:t>This allows critical or interactive tasks to receive faster response times. However, it’s important to balance priorities to ensure fairness and prevent lower priority processes from being starved of resources.</a:t>
            </a:r>
            <a:endParaRPr lang="en-IN" sz="2400" dirty="0">
              <a:solidFill>
                <a:srgbClr val="7030A0"/>
              </a:solidFill>
            </a:endParaRPr>
          </a:p>
          <a:p>
            <a:endParaRPr lang="en-IN" dirty="0"/>
          </a:p>
        </p:txBody>
      </p:sp>
    </p:spTree>
    <p:extLst>
      <p:ext uri="{BB962C8B-B14F-4D97-AF65-F5344CB8AC3E}">
        <p14:creationId xmlns:p14="http://schemas.microsoft.com/office/powerpoint/2010/main" val="72932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0C35-4DC8-808F-1AB6-4AD1A93CFFD3}"/>
              </a:ext>
            </a:extLst>
          </p:cNvPr>
          <p:cNvSpPr>
            <a:spLocks noGrp="1"/>
          </p:cNvSpPr>
          <p:nvPr>
            <p:ph type="title"/>
          </p:nvPr>
        </p:nvSpPr>
        <p:spPr/>
        <p:txBody>
          <a:bodyPr/>
          <a:lstStyle/>
          <a:p>
            <a:r>
              <a:rPr lang="en-IN" dirty="0"/>
              <a:t>Parallel Systems</a:t>
            </a:r>
          </a:p>
        </p:txBody>
      </p:sp>
      <p:sp>
        <p:nvSpPr>
          <p:cNvPr id="3" name="Content Placeholder 2">
            <a:extLst>
              <a:ext uri="{FF2B5EF4-FFF2-40B4-BE49-F238E27FC236}">
                <a16:creationId xmlns:a16="http://schemas.microsoft.com/office/drawing/2014/main" id="{A52F537B-F491-1CA4-62CB-A5F6DB662884}"/>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IN" sz="2400" dirty="0"/>
              <a:t>A system consisting of more than one processor that is tightly coupled (i.e., heavy sharing of resources like bus, clock, memory, I/O devices) is a parallel system.</a:t>
            </a:r>
          </a:p>
          <a:p>
            <a:pPr algn="just">
              <a:buFont typeface="Wingdings" panose="05000000000000000000" pitchFamily="2" charset="2"/>
              <a:buChar char="Ø"/>
            </a:pPr>
            <a:r>
              <a:rPr lang="en-US" sz="2400" dirty="0">
                <a:solidFill>
                  <a:schemeClr val="tx1"/>
                </a:solidFill>
              </a:rPr>
              <a:t>T</a:t>
            </a:r>
            <a:r>
              <a:rPr lang="en-US" sz="2400" b="0" i="0" dirty="0">
                <a:solidFill>
                  <a:schemeClr val="tx1"/>
                </a:solidFill>
                <a:effectLst/>
              </a:rPr>
              <a:t>he systems that can process the data simultaneously, and increase the computational speed of a computer system. In these systems, applications are running on multiple computers linked by communication lines.</a:t>
            </a:r>
          </a:p>
          <a:p>
            <a:pPr algn="just">
              <a:buFont typeface="Wingdings" panose="05000000000000000000" pitchFamily="2" charset="2"/>
              <a:buChar char="Ø"/>
            </a:pPr>
            <a:r>
              <a:rPr lang="en-US" sz="2400" dirty="0">
                <a:solidFill>
                  <a:schemeClr val="tx1"/>
                </a:solidFill>
              </a:rPr>
              <a:t>These systems will increase the CPU throughput (number of jobs per unit time), reduce time required for job execution.</a:t>
            </a:r>
            <a:endParaRPr lang="en-US" sz="2400" b="0" i="0" dirty="0">
              <a:solidFill>
                <a:schemeClr val="tx1"/>
              </a:solidFill>
              <a:effectLst/>
            </a:endParaRPr>
          </a:p>
          <a:p>
            <a:pPr algn="just">
              <a:buFont typeface="Wingdings" panose="05000000000000000000" pitchFamily="2" charset="2"/>
              <a:buChar char="Ø"/>
            </a:pPr>
            <a:r>
              <a:rPr lang="en-US" sz="2400" i="0" dirty="0">
                <a:solidFill>
                  <a:schemeClr val="tx1"/>
                </a:solidFill>
                <a:effectLst/>
              </a:rPr>
              <a:t>Parallel Systems </a:t>
            </a:r>
            <a:r>
              <a:rPr lang="en-US" sz="2400" b="0" i="0" dirty="0">
                <a:solidFill>
                  <a:schemeClr val="tx1"/>
                </a:solidFill>
                <a:effectLst/>
              </a:rPr>
              <a:t>are designed to speed up the execution of programs by dividing the programs into multiple fragments and processing these fragments at the same time.</a:t>
            </a:r>
          </a:p>
        </p:txBody>
      </p:sp>
    </p:spTree>
    <p:extLst>
      <p:ext uri="{BB962C8B-B14F-4D97-AF65-F5344CB8AC3E}">
        <p14:creationId xmlns:p14="http://schemas.microsoft.com/office/powerpoint/2010/main" val="204812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88769-9208-691D-3560-2323E210158B}"/>
              </a:ext>
            </a:extLst>
          </p:cNvPr>
          <p:cNvSpPr>
            <a:spLocks noGrp="1"/>
          </p:cNvSpPr>
          <p:nvPr>
            <p:ph idx="1"/>
          </p:nvPr>
        </p:nvSpPr>
        <p:spPr>
          <a:xfrm>
            <a:off x="1097280" y="1845734"/>
            <a:ext cx="10058400" cy="4512536"/>
          </a:xfrm>
        </p:spPr>
        <p:txBody>
          <a:bodyPr>
            <a:normAutofit/>
          </a:bodyPr>
          <a:lstStyle/>
          <a:p>
            <a:pPr marL="0" indent="0" algn="just">
              <a:buNone/>
            </a:pPr>
            <a:r>
              <a:rPr lang="en-US" b="1" i="0" dirty="0">
                <a:solidFill>
                  <a:schemeClr val="tx1"/>
                </a:solidFill>
                <a:effectLst/>
              </a:rPr>
              <a:t>Advantages of Parallel Systems:</a:t>
            </a:r>
          </a:p>
          <a:p>
            <a:pPr lvl="1" algn="just">
              <a:buFont typeface="Wingdings" panose="05000000000000000000" pitchFamily="2" charset="2"/>
              <a:buChar char="Ø"/>
            </a:pPr>
            <a:r>
              <a:rPr lang="en-US" b="0" i="0" dirty="0">
                <a:solidFill>
                  <a:schemeClr val="tx1"/>
                </a:solidFill>
                <a:effectLst/>
              </a:rPr>
              <a:t>High Performance: Parallel systems can execute computationally intensive tasks more quickly compared to single processor systems.</a:t>
            </a:r>
          </a:p>
          <a:p>
            <a:pPr lvl="1" algn="just">
              <a:buFont typeface="Wingdings" panose="05000000000000000000" pitchFamily="2" charset="2"/>
              <a:buChar char="Ø"/>
            </a:pPr>
            <a:r>
              <a:rPr lang="en-US" b="0" i="0" dirty="0">
                <a:solidFill>
                  <a:schemeClr val="tx1"/>
                </a:solidFill>
                <a:effectLst/>
              </a:rPr>
              <a:t>Cost Effective: Parallel systems can be more cost-effective compared to distributed systems, as they do not require additional hardware for communication.</a:t>
            </a:r>
          </a:p>
          <a:p>
            <a:pPr algn="just"/>
            <a:r>
              <a:rPr lang="en-US" b="1" dirty="0"/>
              <a:t>Disadvantages of Parallel Systems:</a:t>
            </a:r>
            <a:endParaRPr lang="en-US" dirty="0"/>
          </a:p>
          <a:p>
            <a:pPr algn="just"/>
            <a:r>
              <a:rPr lang="en-US" dirty="0"/>
              <a:t>Limited Scalability: Parallel systems have limited scalability as the number of processors or cores in a single computer is finite.</a:t>
            </a:r>
          </a:p>
          <a:p>
            <a:pPr algn="just"/>
            <a:r>
              <a:rPr lang="en-US" dirty="0"/>
              <a:t>Complexity: Parallel systems are more complex to program and debug compared to single processor systems.</a:t>
            </a:r>
          </a:p>
          <a:p>
            <a:pPr algn="just"/>
            <a:r>
              <a:rPr lang="en-US" dirty="0"/>
              <a:t>Synchronization Overhead: Synchronization between processors in a parallel system can add overhead and impact performance.</a:t>
            </a:r>
            <a:endParaRPr lang="en-IN" dirty="0"/>
          </a:p>
        </p:txBody>
      </p:sp>
    </p:spTree>
    <p:extLst>
      <p:ext uri="{BB962C8B-B14F-4D97-AF65-F5344CB8AC3E}">
        <p14:creationId xmlns:p14="http://schemas.microsoft.com/office/powerpoint/2010/main" val="311340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97A0-ADF2-08A1-E401-464631A1E167}"/>
              </a:ext>
            </a:extLst>
          </p:cNvPr>
          <p:cNvSpPr>
            <a:spLocks noGrp="1"/>
          </p:cNvSpPr>
          <p:nvPr>
            <p:ph type="title"/>
          </p:nvPr>
        </p:nvSpPr>
        <p:spPr/>
        <p:txBody>
          <a:bodyPr/>
          <a:lstStyle/>
          <a:p>
            <a:r>
              <a:rPr lang="en-IN" dirty="0"/>
              <a:t>Distributed Systems</a:t>
            </a:r>
          </a:p>
        </p:txBody>
      </p:sp>
      <p:sp>
        <p:nvSpPr>
          <p:cNvPr id="3" name="Content Placeholder 2">
            <a:extLst>
              <a:ext uri="{FF2B5EF4-FFF2-40B4-BE49-F238E27FC236}">
                <a16:creationId xmlns:a16="http://schemas.microsoft.com/office/drawing/2014/main" id="{79AECE5E-715E-F337-7DD5-7E1736E26CF0}"/>
              </a:ext>
            </a:extLst>
          </p:cNvPr>
          <p:cNvSpPr>
            <a:spLocks noGrp="1"/>
          </p:cNvSpPr>
          <p:nvPr>
            <p:ph idx="1"/>
          </p:nvPr>
        </p:nvSpPr>
        <p:spPr/>
        <p:txBody>
          <a:bodyPr>
            <a:normAutofit/>
          </a:bodyPr>
          <a:lstStyle/>
          <a:p>
            <a:pPr algn="just">
              <a:buFont typeface="Wingdings" panose="05000000000000000000" pitchFamily="2" charset="2"/>
              <a:buChar char="Ø"/>
            </a:pPr>
            <a:r>
              <a:rPr lang="en-IN" sz="2600" dirty="0"/>
              <a:t>It comprises of a large central computer to which a large number of remote terminals are attached. </a:t>
            </a:r>
          </a:p>
          <a:p>
            <a:pPr algn="just">
              <a:buFont typeface="Wingdings" panose="05000000000000000000" pitchFamily="2" charset="2"/>
              <a:buChar char="Ø"/>
            </a:pPr>
            <a:r>
              <a:rPr lang="en-US" sz="2600" dirty="0"/>
              <a:t>A distributed system is a model where distributed applications are running on multiple computers linked by a communications network. </a:t>
            </a:r>
          </a:p>
          <a:p>
            <a:pPr algn="just">
              <a:buFont typeface="Wingdings" panose="05000000000000000000" pitchFamily="2" charset="2"/>
              <a:buChar char="Ø"/>
            </a:pPr>
            <a:r>
              <a:rPr lang="en-US" sz="2600" dirty="0"/>
              <a:t>Sometimes, it is also called loosely coupled systems because in which each processor has its own local memory and processing units.</a:t>
            </a:r>
          </a:p>
          <a:p>
            <a:pPr algn="just">
              <a:buFont typeface="Wingdings" panose="05000000000000000000" pitchFamily="2" charset="2"/>
              <a:buChar char="Ø"/>
            </a:pPr>
            <a:r>
              <a:rPr lang="en-US" sz="2600" dirty="0"/>
              <a:t> LOCUS and MICROS are some examples of distributed operating systems.</a:t>
            </a:r>
            <a:endParaRPr lang="en-IN" sz="2600" dirty="0"/>
          </a:p>
        </p:txBody>
      </p:sp>
    </p:spTree>
    <p:extLst>
      <p:ext uri="{BB962C8B-B14F-4D97-AF65-F5344CB8AC3E}">
        <p14:creationId xmlns:p14="http://schemas.microsoft.com/office/powerpoint/2010/main" val="3155787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903C5-1ABF-52A2-500B-F2148B43D8A3}"/>
              </a:ext>
            </a:extLst>
          </p:cNvPr>
          <p:cNvSpPr>
            <a:spLocks noGrp="1"/>
          </p:cNvSpPr>
          <p:nvPr>
            <p:ph idx="1"/>
          </p:nvPr>
        </p:nvSpPr>
        <p:spPr/>
        <p:txBody>
          <a:bodyPr>
            <a:normAutofit/>
          </a:bodyPr>
          <a:lstStyle/>
          <a:p>
            <a:pPr algn="just"/>
            <a:r>
              <a:rPr lang="en-US" sz="2400" b="1" dirty="0"/>
              <a:t>Advantages of Distributed Systems:</a:t>
            </a:r>
          </a:p>
          <a:p>
            <a:pPr algn="just"/>
            <a:endParaRPr lang="en-US" sz="2400" dirty="0"/>
          </a:p>
          <a:p>
            <a:pPr algn="just">
              <a:buFont typeface="Wingdings" panose="05000000000000000000" pitchFamily="2" charset="2"/>
              <a:buChar char="ü"/>
            </a:pPr>
            <a:r>
              <a:rPr lang="en-US" sz="2400" dirty="0"/>
              <a:t>Scalability: Distributed systems can be easily scaled by adding more computers to the network.</a:t>
            </a:r>
          </a:p>
          <a:p>
            <a:pPr algn="just">
              <a:buFont typeface="Wingdings" panose="05000000000000000000" pitchFamily="2" charset="2"/>
              <a:buChar char="ü"/>
            </a:pPr>
            <a:r>
              <a:rPr lang="en-US" sz="2400" dirty="0"/>
              <a:t>Fault Tolerance: Distributed systems can recover from failures by redistributing work to other computers in the network.</a:t>
            </a:r>
          </a:p>
          <a:p>
            <a:pPr algn="just">
              <a:buFont typeface="Wingdings" panose="05000000000000000000" pitchFamily="2" charset="2"/>
              <a:buChar char="ü"/>
            </a:pPr>
            <a:r>
              <a:rPr lang="en-US" sz="2400" dirty="0"/>
              <a:t>Geographical Distribution: Distributed systems can be geographically distributed, allowing for better performance and resilience.</a:t>
            </a:r>
            <a:endParaRPr lang="en-IN" sz="2400" dirty="0"/>
          </a:p>
        </p:txBody>
      </p:sp>
    </p:spTree>
    <p:extLst>
      <p:ext uri="{BB962C8B-B14F-4D97-AF65-F5344CB8AC3E}">
        <p14:creationId xmlns:p14="http://schemas.microsoft.com/office/powerpoint/2010/main" val="77171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A2BB0-D722-FCD0-7E9A-5142F3DC2806}"/>
              </a:ext>
            </a:extLst>
          </p:cNvPr>
          <p:cNvSpPr>
            <a:spLocks noGrp="1"/>
          </p:cNvSpPr>
          <p:nvPr>
            <p:ph idx="1"/>
          </p:nvPr>
        </p:nvSpPr>
        <p:spPr/>
        <p:txBody>
          <a:bodyPr>
            <a:normAutofit/>
          </a:bodyPr>
          <a:lstStyle/>
          <a:p>
            <a:pPr algn="just"/>
            <a:r>
              <a:rPr lang="en-IN" sz="2400" b="1" dirty="0"/>
              <a:t>Disadvantages of Distributed Systems:</a:t>
            </a:r>
          </a:p>
          <a:p>
            <a:pPr algn="just"/>
            <a:endParaRPr lang="en-IN" sz="2400" b="1" dirty="0"/>
          </a:p>
          <a:p>
            <a:pPr algn="just">
              <a:buFont typeface="Wingdings" panose="05000000000000000000" pitchFamily="2" charset="2"/>
              <a:buChar char="Ø"/>
            </a:pPr>
            <a:r>
              <a:rPr lang="en-US" sz="2400" dirty="0"/>
              <a:t>Complexity: Distributed systems are more complex to design and maintain compared to single computer systems.</a:t>
            </a:r>
          </a:p>
          <a:p>
            <a:pPr algn="just">
              <a:buFont typeface="Wingdings" panose="05000000000000000000" pitchFamily="2" charset="2"/>
              <a:buChar char="Ø"/>
            </a:pPr>
            <a:r>
              <a:rPr lang="en-US" sz="2400" dirty="0"/>
              <a:t>Communication Overhead: Communication between computers in a distributed system adds overhead and can impact performance.</a:t>
            </a:r>
          </a:p>
          <a:p>
            <a:pPr algn="just">
              <a:buFont typeface="Wingdings" panose="05000000000000000000" pitchFamily="2" charset="2"/>
              <a:buChar char="Ø"/>
            </a:pPr>
            <a:r>
              <a:rPr lang="en-US" sz="2400" dirty="0"/>
              <a:t>Security: Distributed systems are more vulnerable to security threats, as the communication between computers can be intercepted and compromised.</a:t>
            </a:r>
            <a:endParaRPr lang="en-IN" sz="2400" dirty="0"/>
          </a:p>
        </p:txBody>
      </p:sp>
    </p:spTree>
    <p:extLst>
      <p:ext uri="{BB962C8B-B14F-4D97-AF65-F5344CB8AC3E}">
        <p14:creationId xmlns:p14="http://schemas.microsoft.com/office/powerpoint/2010/main" val="3204270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5141-56A0-0EC2-77EF-FEBEB993E8AA}"/>
              </a:ext>
            </a:extLst>
          </p:cNvPr>
          <p:cNvSpPr>
            <a:spLocks noGrp="1"/>
          </p:cNvSpPr>
          <p:nvPr>
            <p:ph type="title"/>
          </p:nvPr>
        </p:nvSpPr>
        <p:spPr/>
        <p:txBody>
          <a:bodyPr/>
          <a:lstStyle/>
          <a:p>
            <a:r>
              <a:rPr lang="en-IN" dirty="0"/>
              <a:t>Real Time OS</a:t>
            </a:r>
          </a:p>
        </p:txBody>
      </p:sp>
      <p:sp>
        <p:nvSpPr>
          <p:cNvPr id="3" name="Content Placeholder 2">
            <a:extLst>
              <a:ext uri="{FF2B5EF4-FFF2-40B4-BE49-F238E27FC236}">
                <a16:creationId xmlns:a16="http://schemas.microsoft.com/office/drawing/2014/main" id="{5CE0D094-A271-F7E4-FDC7-8461E8D3AC3C}"/>
              </a:ext>
            </a:extLst>
          </p:cNvPr>
          <p:cNvSpPr>
            <a:spLocks noGrp="1"/>
          </p:cNvSpPr>
          <p:nvPr>
            <p:ph idx="1"/>
          </p:nvPr>
        </p:nvSpPr>
        <p:spPr/>
        <p:txBody>
          <a:bodyPr/>
          <a:lstStyle/>
          <a:p>
            <a:pPr algn="just">
              <a:buFont typeface="Wingdings" panose="05000000000000000000" pitchFamily="2" charset="2"/>
              <a:buChar char="Ø"/>
            </a:pPr>
            <a:r>
              <a:rPr lang="en-US" sz="2400" b="0" i="0" dirty="0">
                <a:solidFill>
                  <a:schemeClr val="tx1"/>
                </a:solidFill>
                <a:effectLst/>
              </a:rPr>
              <a:t>Real-time</a:t>
            </a:r>
            <a:r>
              <a:rPr lang="en-US" sz="2400" b="1" i="0" dirty="0">
                <a:solidFill>
                  <a:schemeClr val="tx1"/>
                </a:solidFill>
                <a:effectLst/>
              </a:rPr>
              <a:t> </a:t>
            </a:r>
            <a:r>
              <a:rPr lang="en-US" sz="2400" i="0" dirty="0">
                <a:solidFill>
                  <a:schemeClr val="tx1"/>
                </a:solidFill>
                <a:effectLst/>
              </a:rPr>
              <a:t>operating systems (RTOS) </a:t>
            </a:r>
            <a:r>
              <a:rPr lang="en-US" sz="2400" b="0" i="0" dirty="0">
                <a:solidFill>
                  <a:schemeClr val="tx1"/>
                </a:solidFill>
                <a:effectLst/>
              </a:rPr>
              <a:t>are used in environments where a large number of events, mostly external to the computer system, must be accepted and processed in a short time or within certain deadlines</a:t>
            </a:r>
          </a:p>
          <a:p>
            <a:pPr algn="just">
              <a:buFont typeface="Wingdings" panose="05000000000000000000" pitchFamily="2" charset="2"/>
              <a:buChar char="Ø"/>
            </a:pPr>
            <a:r>
              <a:rPr lang="en-US" sz="2400" dirty="0">
                <a:solidFill>
                  <a:schemeClr val="tx1"/>
                </a:solidFill>
              </a:rPr>
              <a:t>Such applications are :-</a:t>
            </a:r>
          </a:p>
          <a:p>
            <a:pPr lvl="1" algn="just"/>
            <a:r>
              <a:rPr lang="en-US" sz="2400" dirty="0">
                <a:solidFill>
                  <a:schemeClr val="tx1"/>
                </a:solidFill>
              </a:rPr>
              <a:t>I</a:t>
            </a:r>
            <a:r>
              <a:rPr lang="en-US" sz="2400" b="0" i="0" dirty="0">
                <a:solidFill>
                  <a:schemeClr val="tx1"/>
                </a:solidFill>
                <a:effectLst/>
              </a:rPr>
              <a:t>ndustrial control, telephone switching equipment, flight control, and real-time simulations</a:t>
            </a:r>
          </a:p>
          <a:p>
            <a:pPr algn="just">
              <a:buFont typeface="Wingdings" panose="05000000000000000000" pitchFamily="2" charset="2"/>
              <a:buChar char="Ø"/>
            </a:pPr>
            <a:r>
              <a:rPr lang="en-US" sz="2400" b="0" i="0" dirty="0">
                <a:solidFill>
                  <a:schemeClr val="tx1"/>
                </a:solidFill>
                <a:effectLst/>
              </a:rPr>
              <a:t>This system is time-bound and has a fixed deadline.</a:t>
            </a:r>
          </a:p>
          <a:p>
            <a:pPr algn="just">
              <a:buFont typeface="Wingdings" panose="05000000000000000000" pitchFamily="2" charset="2"/>
              <a:buChar char="Ø"/>
            </a:pPr>
            <a:r>
              <a:rPr lang="en-US" sz="2400" b="0" i="0" dirty="0">
                <a:solidFill>
                  <a:schemeClr val="tx1"/>
                </a:solidFill>
                <a:effectLst/>
              </a:rPr>
              <a:t>Examples of the real-time operating systems: Airline traffic control systems, Command Control Systems, Airlines reservation system, Heart Pacemaker, Network Multimedia Systems, Robot etc.</a:t>
            </a:r>
          </a:p>
          <a:p>
            <a:pPr>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2120367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19B0-B7FF-FDE9-071B-5FA657C73147}"/>
              </a:ext>
            </a:extLst>
          </p:cNvPr>
          <p:cNvSpPr>
            <a:spLocks noGrp="1"/>
          </p:cNvSpPr>
          <p:nvPr>
            <p:ph type="title"/>
          </p:nvPr>
        </p:nvSpPr>
        <p:spPr/>
        <p:txBody>
          <a:bodyPr/>
          <a:lstStyle/>
          <a:p>
            <a:r>
              <a:rPr lang="en-IN" dirty="0"/>
              <a:t>Types of RTOS</a:t>
            </a:r>
          </a:p>
        </p:txBody>
      </p:sp>
      <p:sp>
        <p:nvSpPr>
          <p:cNvPr id="4" name="Content Placeholder 3">
            <a:extLst>
              <a:ext uri="{FF2B5EF4-FFF2-40B4-BE49-F238E27FC236}">
                <a16:creationId xmlns:a16="http://schemas.microsoft.com/office/drawing/2014/main" id="{26D93D67-9EA2-091C-1C90-5A00A0622E5D}"/>
              </a:ext>
            </a:extLst>
          </p:cNvPr>
          <p:cNvSpPr>
            <a:spLocks noGrp="1"/>
          </p:cNvSpPr>
          <p:nvPr>
            <p:ph idx="1"/>
          </p:nvPr>
        </p:nvSpPr>
        <p:spPr/>
        <p:txBody>
          <a:bodyPr/>
          <a:lstStyle/>
          <a:p>
            <a:pPr marL="0" indent="0">
              <a:buNone/>
            </a:pPr>
            <a:endParaRPr lang="en-IN" dirty="0"/>
          </a:p>
        </p:txBody>
      </p:sp>
      <p:pic>
        <p:nvPicPr>
          <p:cNvPr id="1028" name="Picture 4" descr="Real-Time operating system - javatpoint">
            <a:extLst>
              <a:ext uri="{FF2B5EF4-FFF2-40B4-BE49-F238E27FC236}">
                <a16:creationId xmlns:a16="http://schemas.microsoft.com/office/drawing/2014/main" id="{0FF3F2B4-788E-D5D0-BF4A-21CDEB5D4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893" y="1845734"/>
            <a:ext cx="6581554" cy="3909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6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3902-12AD-FEB6-A4A5-6E1D045CEC17}"/>
              </a:ext>
            </a:extLst>
          </p:cNvPr>
          <p:cNvSpPr>
            <a:spLocks noGrp="1"/>
          </p:cNvSpPr>
          <p:nvPr>
            <p:ph type="title"/>
          </p:nvPr>
        </p:nvSpPr>
        <p:spPr/>
        <p:txBody>
          <a:bodyPr/>
          <a:lstStyle/>
          <a:p>
            <a:r>
              <a:rPr lang="en-IN" sz="4800" b="1" dirty="0"/>
              <a:t>What is an Operating System?</a:t>
            </a:r>
            <a:br>
              <a:rPr lang="en-IN" sz="4800" b="1" dirty="0"/>
            </a:br>
            <a:endParaRPr lang="en-IN" dirty="0"/>
          </a:p>
        </p:txBody>
      </p:sp>
      <p:sp>
        <p:nvSpPr>
          <p:cNvPr id="3" name="Content Placeholder 2">
            <a:extLst>
              <a:ext uri="{FF2B5EF4-FFF2-40B4-BE49-F238E27FC236}">
                <a16:creationId xmlns:a16="http://schemas.microsoft.com/office/drawing/2014/main" id="{BD6463F4-79CD-BD96-6BDE-477A2E6281A0}"/>
              </a:ext>
            </a:extLst>
          </p:cNvPr>
          <p:cNvSpPr>
            <a:spLocks noGrp="1"/>
          </p:cNvSpPr>
          <p:nvPr>
            <p:ph sz="half" idx="1"/>
          </p:nvPr>
        </p:nvSpPr>
        <p:spPr>
          <a:xfrm>
            <a:off x="433136" y="1838425"/>
            <a:ext cx="6208295" cy="4379495"/>
          </a:xfrm>
        </p:spPr>
        <p:txBody>
          <a:bodyPr>
            <a:normAutofit fontScale="92500"/>
          </a:bodyPr>
          <a:lstStyle/>
          <a:p>
            <a:pPr algn="just">
              <a:buFont typeface="Wingdings" panose="05000000000000000000" pitchFamily="2" charset="2"/>
              <a:buChar char="Ø"/>
            </a:pPr>
            <a:r>
              <a:rPr lang="en-US" sz="2200" dirty="0"/>
              <a:t>Operating System lies in the category of system software. It basically manages all the resources of the computer. </a:t>
            </a:r>
          </a:p>
          <a:p>
            <a:pPr algn="just">
              <a:buFont typeface="Wingdings" panose="05000000000000000000" pitchFamily="2" charset="2"/>
              <a:buChar char="Ø"/>
            </a:pPr>
            <a:r>
              <a:rPr lang="en-US" sz="2200" dirty="0"/>
              <a:t>An operating system acts as an interface between the software and different parts of the computer or the computer hardware. </a:t>
            </a:r>
          </a:p>
          <a:p>
            <a:pPr algn="just">
              <a:buFont typeface="Wingdings" panose="05000000000000000000" pitchFamily="2" charset="2"/>
              <a:buChar char="Ø"/>
            </a:pPr>
            <a:r>
              <a:rPr lang="en-US" sz="2200" dirty="0"/>
              <a:t>The operating system is designed in such a way that it can manage the overall resources and operations of the computer. </a:t>
            </a:r>
            <a:endParaRPr lang="en-IN" sz="2200" dirty="0"/>
          </a:p>
          <a:p>
            <a:pPr algn="just">
              <a:buFont typeface="Wingdings" panose="05000000000000000000" pitchFamily="2" charset="2"/>
              <a:buChar char="Ø"/>
            </a:pPr>
            <a:r>
              <a:rPr lang="en-IN" sz="2200" dirty="0"/>
              <a:t>An operating system is a layer of software on a bare hardware machine that performs two basic functions :</a:t>
            </a:r>
          </a:p>
          <a:p>
            <a:pPr marL="457200" indent="-457200" algn="just">
              <a:buFont typeface="+mj-lt"/>
              <a:buAutoNum type="alphaLcPeriod"/>
            </a:pPr>
            <a:r>
              <a:rPr lang="en-IN" sz="2200" dirty="0"/>
              <a:t>Resource Management</a:t>
            </a:r>
          </a:p>
          <a:p>
            <a:pPr marL="457200" indent="-457200" algn="just">
              <a:buFont typeface="+mj-lt"/>
              <a:buAutoNum type="alphaLcPeriod"/>
            </a:pPr>
            <a:r>
              <a:rPr lang="en-IN" sz="2200" dirty="0"/>
              <a:t>Virtual machine management (User friendliness)</a:t>
            </a:r>
          </a:p>
          <a:p>
            <a:pPr marL="0" indent="0">
              <a:buNone/>
            </a:pPr>
            <a:endParaRPr lang="en-IN" dirty="0"/>
          </a:p>
        </p:txBody>
      </p:sp>
      <p:pic>
        <p:nvPicPr>
          <p:cNvPr id="6" name="Content Placeholder 5">
            <a:hlinkClick r:id="rId2"/>
            <a:extLst>
              <a:ext uri="{FF2B5EF4-FFF2-40B4-BE49-F238E27FC236}">
                <a16:creationId xmlns:a16="http://schemas.microsoft.com/office/drawing/2014/main" id="{B4B7269A-EBA0-5DC3-3AF0-51C14B17CAAA}"/>
              </a:ext>
            </a:extLst>
          </p:cNvPr>
          <p:cNvPicPr>
            <a:picLocks noGrp="1" noChangeAspect="1"/>
          </p:cNvPicPr>
          <p:nvPr>
            <p:ph sz="half" idx="2"/>
          </p:nvPr>
        </p:nvPicPr>
        <p:blipFill>
          <a:blip r:embed="rId3"/>
          <a:stretch>
            <a:fillRect/>
          </a:stretch>
        </p:blipFill>
        <p:spPr>
          <a:xfrm>
            <a:off x="6821104" y="2292667"/>
            <a:ext cx="4937759" cy="3478319"/>
          </a:xfrm>
          <a:prstGeom prst="rect">
            <a:avLst/>
          </a:prstGeom>
        </p:spPr>
      </p:pic>
    </p:spTree>
    <p:extLst>
      <p:ext uri="{BB962C8B-B14F-4D97-AF65-F5344CB8AC3E}">
        <p14:creationId xmlns:p14="http://schemas.microsoft.com/office/powerpoint/2010/main" val="1088537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59E6-54A4-7330-8E04-62AAE449E344}"/>
              </a:ext>
            </a:extLst>
          </p:cNvPr>
          <p:cNvSpPr>
            <a:spLocks noGrp="1"/>
          </p:cNvSpPr>
          <p:nvPr>
            <p:ph type="title"/>
          </p:nvPr>
        </p:nvSpPr>
        <p:spPr/>
        <p:txBody>
          <a:bodyPr/>
          <a:lstStyle/>
          <a:p>
            <a:r>
              <a:rPr lang="en-IN" dirty="0"/>
              <a:t>1. Hard Real-Time operating system</a:t>
            </a:r>
          </a:p>
        </p:txBody>
      </p:sp>
      <p:sp>
        <p:nvSpPr>
          <p:cNvPr id="3" name="Content Placeholder 2">
            <a:extLst>
              <a:ext uri="{FF2B5EF4-FFF2-40B4-BE49-F238E27FC236}">
                <a16:creationId xmlns:a16="http://schemas.microsoft.com/office/drawing/2014/main" id="{1821CB13-5625-0B91-3ED3-39D64BCD8C23}"/>
              </a:ext>
            </a:extLst>
          </p:cNvPr>
          <p:cNvSpPr>
            <a:spLocks noGrp="1"/>
          </p:cNvSpPr>
          <p:nvPr>
            <p:ph idx="1"/>
          </p:nvPr>
        </p:nvSpPr>
        <p:spPr>
          <a:xfrm>
            <a:off x="1097280" y="1845733"/>
            <a:ext cx="10058400" cy="4427475"/>
          </a:xfrm>
        </p:spPr>
        <p:txBody>
          <a:bodyPr>
            <a:noAutofit/>
          </a:bodyPr>
          <a:lstStyle/>
          <a:p>
            <a:pPr algn="just">
              <a:buFont typeface="Wingdings" panose="05000000000000000000" pitchFamily="2" charset="2"/>
              <a:buChar char="Ø"/>
            </a:pPr>
            <a:r>
              <a:rPr lang="en-US" sz="2400" dirty="0"/>
              <a:t>These operating systems guarantee that critical tasks be completed within a range of time. </a:t>
            </a:r>
          </a:p>
          <a:p>
            <a:pPr algn="just">
              <a:buFont typeface="Wingdings" panose="05000000000000000000" pitchFamily="2" charset="2"/>
              <a:buChar char="Ø"/>
            </a:pPr>
            <a:r>
              <a:rPr lang="en-US" sz="2400" dirty="0"/>
              <a:t>For example, </a:t>
            </a:r>
          </a:p>
          <a:p>
            <a:pPr lvl="1" algn="just">
              <a:buFont typeface="Courier New" panose="02070309020205020404" pitchFamily="49" charset="0"/>
              <a:buChar char="o"/>
            </a:pPr>
            <a:r>
              <a:rPr lang="en-US" sz="2400" dirty="0"/>
              <a:t>a robot is hired to weld a car body. If the robot welds too early or too late, the car cannot be sold, so it is a hard real-time system that requires complete car welding by robot hardly on the time., </a:t>
            </a:r>
          </a:p>
          <a:p>
            <a:pPr lvl="1" algn="just">
              <a:buFont typeface="Courier New" panose="02070309020205020404" pitchFamily="49" charset="0"/>
              <a:buChar char="o"/>
            </a:pPr>
            <a:r>
              <a:rPr lang="en-US" sz="2400" dirty="0"/>
              <a:t>scientific experiments, </a:t>
            </a:r>
          </a:p>
          <a:p>
            <a:pPr lvl="1" algn="just">
              <a:buFont typeface="Courier New" panose="02070309020205020404" pitchFamily="49" charset="0"/>
              <a:buChar char="o"/>
            </a:pPr>
            <a:r>
              <a:rPr lang="en-US" sz="2400" dirty="0"/>
              <a:t>medical imaging systems, </a:t>
            </a:r>
          </a:p>
          <a:p>
            <a:pPr lvl="1" algn="just">
              <a:buFont typeface="Courier New" panose="02070309020205020404" pitchFamily="49" charset="0"/>
              <a:buChar char="o"/>
            </a:pPr>
            <a:r>
              <a:rPr lang="en-US" sz="2400" dirty="0"/>
              <a:t>industrial control systems, </a:t>
            </a:r>
          </a:p>
          <a:p>
            <a:pPr lvl="1" algn="just">
              <a:buFont typeface="Courier New" panose="02070309020205020404" pitchFamily="49" charset="0"/>
              <a:buChar char="o"/>
            </a:pPr>
            <a:r>
              <a:rPr lang="en-US" sz="2400" dirty="0"/>
              <a:t>weapon systems, robots, </a:t>
            </a:r>
          </a:p>
          <a:p>
            <a:pPr lvl="1" algn="just">
              <a:buFont typeface="Courier New" panose="02070309020205020404" pitchFamily="49" charset="0"/>
              <a:buChar char="o"/>
            </a:pPr>
            <a:r>
              <a:rPr lang="en-US" sz="2400" dirty="0"/>
              <a:t>air traffic control systems, etc.</a:t>
            </a:r>
            <a:endParaRPr lang="en-IN" sz="2400" dirty="0"/>
          </a:p>
        </p:txBody>
      </p:sp>
    </p:spTree>
    <p:extLst>
      <p:ext uri="{BB962C8B-B14F-4D97-AF65-F5344CB8AC3E}">
        <p14:creationId xmlns:p14="http://schemas.microsoft.com/office/powerpoint/2010/main" val="274323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B4D3-B8A3-16EA-F4B8-F7020B0CA3FA}"/>
              </a:ext>
            </a:extLst>
          </p:cNvPr>
          <p:cNvSpPr>
            <a:spLocks noGrp="1"/>
          </p:cNvSpPr>
          <p:nvPr>
            <p:ph type="title"/>
          </p:nvPr>
        </p:nvSpPr>
        <p:spPr/>
        <p:txBody>
          <a:bodyPr/>
          <a:lstStyle/>
          <a:p>
            <a:r>
              <a:rPr lang="en-IN" dirty="0"/>
              <a:t>2. Soft real-time operating system</a:t>
            </a:r>
          </a:p>
        </p:txBody>
      </p:sp>
      <p:sp>
        <p:nvSpPr>
          <p:cNvPr id="3" name="Content Placeholder 2">
            <a:extLst>
              <a:ext uri="{FF2B5EF4-FFF2-40B4-BE49-F238E27FC236}">
                <a16:creationId xmlns:a16="http://schemas.microsoft.com/office/drawing/2014/main" id="{499A4781-FC69-C973-222C-83D5C075AE3C}"/>
              </a:ext>
            </a:extLst>
          </p:cNvPr>
          <p:cNvSpPr>
            <a:spLocks noGrp="1"/>
          </p:cNvSpPr>
          <p:nvPr>
            <p:ph idx="1"/>
          </p:nvPr>
        </p:nvSpPr>
        <p:spPr>
          <a:xfrm>
            <a:off x="712381" y="1845733"/>
            <a:ext cx="10855841" cy="4608229"/>
          </a:xfrm>
        </p:spPr>
        <p:txBody>
          <a:bodyPr>
            <a:normAutofit/>
          </a:bodyPr>
          <a:lstStyle/>
          <a:p>
            <a:pPr algn="just">
              <a:buFont typeface="Wingdings" panose="05000000000000000000" pitchFamily="2" charset="2"/>
              <a:buChar char="Ø"/>
            </a:pPr>
            <a:r>
              <a:rPr lang="en-US" sz="2400" dirty="0"/>
              <a:t>This operating system provides some relaxation in the time limit. </a:t>
            </a:r>
          </a:p>
          <a:p>
            <a:pPr algn="just">
              <a:buFont typeface="Wingdings" panose="05000000000000000000" pitchFamily="2" charset="2"/>
              <a:buChar char="Ø"/>
            </a:pPr>
            <a:r>
              <a:rPr lang="en-US" sz="2400" dirty="0"/>
              <a:t>For example – </a:t>
            </a:r>
          </a:p>
          <a:p>
            <a:pPr lvl="1" algn="just">
              <a:buFont typeface="Courier New" panose="02070309020205020404" pitchFamily="49" charset="0"/>
              <a:buChar char="o"/>
            </a:pPr>
            <a:r>
              <a:rPr lang="en-US" sz="2200" dirty="0"/>
              <a:t>Multimedia systems, </a:t>
            </a:r>
          </a:p>
          <a:p>
            <a:pPr lvl="1" algn="just">
              <a:buFont typeface="Courier New" panose="02070309020205020404" pitchFamily="49" charset="0"/>
              <a:buChar char="o"/>
            </a:pPr>
            <a:r>
              <a:rPr lang="en-US" sz="2200" dirty="0"/>
              <a:t>digital audio systems etc. </a:t>
            </a:r>
          </a:p>
          <a:p>
            <a:pPr algn="just">
              <a:buFont typeface="Wingdings" panose="05000000000000000000" pitchFamily="2" charset="2"/>
              <a:buChar char="Ø"/>
            </a:pPr>
            <a:r>
              <a:rPr lang="en-US" sz="2400" dirty="0"/>
              <a:t>Explicit, programmer-defined and controlled processes are encountered in real-time systems</a:t>
            </a:r>
          </a:p>
          <a:p>
            <a:pPr algn="just">
              <a:buFont typeface="Wingdings" panose="05000000000000000000" pitchFamily="2" charset="2"/>
              <a:buChar char="Ø"/>
            </a:pPr>
            <a:r>
              <a:rPr lang="en-US" sz="2400" dirty="0"/>
              <a:t>Multitasking operation is accomplished by scheduling processes for execution independently of each other. Each process is assigned a certain level of priority that corresponds to the relative importance of the event that it services. The processor is allocated to the highest priority processes. This type of schedule, called, priority-based preemptive scheduling is used by real-time systems.</a:t>
            </a:r>
            <a:endParaRPr lang="en-IN" sz="2400" dirty="0"/>
          </a:p>
        </p:txBody>
      </p:sp>
    </p:spTree>
    <p:extLst>
      <p:ext uri="{BB962C8B-B14F-4D97-AF65-F5344CB8AC3E}">
        <p14:creationId xmlns:p14="http://schemas.microsoft.com/office/powerpoint/2010/main" val="1302680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F7B0-E874-A85F-401D-A0AAADCD24A4}"/>
              </a:ext>
            </a:extLst>
          </p:cNvPr>
          <p:cNvSpPr>
            <a:spLocks noGrp="1"/>
          </p:cNvSpPr>
          <p:nvPr>
            <p:ph type="title"/>
          </p:nvPr>
        </p:nvSpPr>
        <p:spPr/>
        <p:txBody>
          <a:bodyPr/>
          <a:lstStyle/>
          <a:p>
            <a:r>
              <a:rPr lang="en-IN" dirty="0"/>
              <a:t>3. Firm Real-time Operating System</a:t>
            </a:r>
          </a:p>
        </p:txBody>
      </p:sp>
      <p:sp>
        <p:nvSpPr>
          <p:cNvPr id="3" name="Content Placeholder 2">
            <a:extLst>
              <a:ext uri="{FF2B5EF4-FFF2-40B4-BE49-F238E27FC236}">
                <a16:creationId xmlns:a16="http://schemas.microsoft.com/office/drawing/2014/main" id="{7ED0E7D5-19C8-D879-E17F-4A744AFDA992}"/>
              </a:ext>
            </a:extLst>
          </p:cNvPr>
          <p:cNvSpPr>
            <a:spLocks noGrp="1"/>
          </p:cNvSpPr>
          <p:nvPr>
            <p:ph idx="1"/>
          </p:nvPr>
        </p:nvSpPr>
        <p:spPr/>
        <p:txBody>
          <a:bodyPr>
            <a:normAutofit/>
          </a:bodyPr>
          <a:lstStyle/>
          <a:p>
            <a:pPr algn="just"/>
            <a:r>
              <a:rPr lang="en-US" sz="2400" dirty="0"/>
              <a:t>RTOS of this type have to follow deadlines as well. In spite of its small impact, missing a deadline can have unintended consequences, including a reduction in the quality of the product. Example: Multimedia applications</a:t>
            </a:r>
            <a:endParaRPr lang="en-IN" sz="2400" dirty="0"/>
          </a:p>
        </p:txBody>
      </p:sp>
    </p:spTree>
    <p:extLst>
      <p:ext uri="{BB962C8B-B14F-4D97-AF65-F5344CB8AC3E}">
        <p14:creationId xmlns:p14="http://schemas.microsoft.com/office/powerpoint/2010/main" val="1869136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C931-B2F1-C1BA-B69B-B27A325D6756}"/>
              </a:ext>
            </a:extLst>
          </p:cNvPr>
          <p:cNvSpPr>
            <a:spLocks noGrp="1"/>
          </p:cNvSpPr>
          <p:nvPr>
            <p:ph type="title"/>
          </p:nvPr>
        </p:nvSpPr>
        <p:spPr/>
        <p:txBody>
          <a:bodyPr/>
          <a:lstStyle/>
          <a:p>
            <a:r>
              <a:rPr lang="en-IN" dirty="0"/>
              <a:t>Advantages and Disadvantages of Real time OS</a:t>
            </a:r>
          </a:p>
        </p:txBody>
      </p:sp>
      <p:sp>
        <p:nvSpPr>
          <p:cNvPr id="3" name="Content Placeholder 2">
            <a:extLst>
              <a:ext uri="{FF2B5EF4-FFF2-40B4-BE49-F238E27FC236}">
                <a16:creationId xmlns:a16="http://schemas.microsoft.com/office/drawing/2014/main" id="{143A412B-BF48-2EC4-F3B0-0D8A9BF8F133}"/>
              </a:ext>
            </a:extLst>
          </p:cNvPr>
          <p:cNvSpPr>
            <a:spLocks noGrp="1"/>
          </p:cNvSpPr>
          <p:nvPr>
            <p:ph idx="1"/>
          </p:nvPr>
        </p:nvSpPr>
        <p:spPr>
          <a:xfrm>
            <a:off x="1097280" y="1845734"/>
            <a:ext cx="10058400" cy="4395578"/>
          </a:xfrm>
        </p:spPr>
        <p:txBody>
          <a:bodyPr>
            <a:normAutofit lnSpcReduction="10000"/>
          </a:bodyPr>
          <a:lstStyle/>
          <a:p>
            <a:r>
              <a:rPr lang="en-IN" sz="2400" b="1" dirty="0"/>
              <a:t>Advantages-</a:t>
            </a:r>
          </a:p>
          <a:p>
            <a:r>
              <a:rPr lang="en-IN" sz="2400" dirty="0"/>
              <a:t>1. Maximum consumption</a:t>
            </a:r>
          </a:p>
          <a:p>
            <a:r>
              <a:rPr lang="en-IN" sz="2400" dirty="0"/>
              <a:t>2. Task shifting</a:t>
            </a:r>
          </a:p>
          <a:p>
            <a:r>
              <a:rPr lang="en-IN" sz="2400" dirty="0"/>
              <a:t>3. Focus on applications</a:t>
            </a:r>
          </a:p>
          <a:p>
            <a:r>
              <a:rPr lang="en-IN" sz="2400" dirty="0"/>
              <a:t>4. Memory management</a:t>
            </a:r>
          </a:p>
          <a:p>
            <a:r>
              <a:rPr lang="en-IN" sz="2400" b="1" dirty="0"/>
              <a:t>Disadvantages-</a:t>
            </a:r>
          </a:p>
          <a:p>
            <a:r>
              <a:rPr lang="en-IN" sz="2400" dirty="0"/>
              <a:t>1. Use heavy resources</a:t>
            </a:r>
          </a:p>
          <a:p>
            <a:r>
              <a:rPr lang="en-IN" sz="2400" dirty="0"/>
              <a:t>2. Complex Algorithm</a:t>
            </a:r>
          </a:p>
          <a:p>
            <a:r>
              <a:rPr lang="en-IN" sz="2400" dirty="0"/>
              <a:t>3. Device driver &amp; interrupt signals &amp; etc.</a:t>
            </a:r>
          </a:p>
        </p:txBody>
      </p:sp>
    </p:spTree>
    <p:extLst>
      <p:ext uri="{BB962C8B-B14F-4D97-AF65-F5344CB8AC3E}">
        <p14:creationId xmlns:p14="http://schemas.microsoft.com/office/powerpoint/2010/main" val="171110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F07B-5BA9-BDD0-D27A-FE19B12B820A}"/>
              </a:ext>
            </a:extLst>
          </p:cNvPr>
          <p:cNvSpPr>
            <a:spLocks noGrp="1"/>
          </p:cNvSpPr>
          <p:nvPr>
            <p:ph type="title"/>
          </p:nvPr>
        </p:nvSpPr>
        <p:spPr/>
        <p:txBody>
          <a:bodyPr/>
          <a:lstStyle/>
          <a:p>
            <a:r>
              <a:rPr lang="en-IN" dirty="0"/>
              <a:t>Process Concepts</a:t>
            </a:r>
          </a:p>
        </p:txBody>
      </p:sp>
      <p:sp>
        <p:nvSpPr>
          <p:cNvPr id="3" name="Content Placeholder 2">
            <a:extLst>
              <a:ext uri="{FF2B5EF4-FFF2-40B4-BE49-F238E27FC236}">
                <a16:creationId xmlns:a16="http://schemas.microsoft.com/office/drawing/2014/main" id="{6E5C4488-48EE-A68E-C5FB-7C297D11587E}"/>
              </a:ext>
            </a:extLst>
          </p:cNvPr>
          <p:cNvSpPr>
            <a:spLocks noGrp="1"/>
          </p:cNvSpPr>
          <p:nvPr>
            <p:ph idx="1"/>
          </p:nvPr>
        </p:nvSpPr>
        <p:spPr>
          <a:xfrm>
            <a:off x="1097280" y="1845734"/>
            <a:ext cx="10058400" cy="4289252"/>
          </a:xfrm>
        </p:spPr>
        <p:txBody>
          <a:bodyPr>
            <a:normAutofit/>
          </a:bodyPr>
          <a:lstStyle/>
          <a:p>
            <a:pPr algn="just"/>
            <a:r>
              <a:rPr lang="en-IN" sz="2400" b="1" dirty="0"/>
              <a:t>Q. What is a Process?</a:t>
            </a:r>
          </a:p>
          <a:p>
            <a:pPr algn="just"/>
            <a:r>
              <a:rPr lang="en-IN" sz="2400" b="1" dirty="0"/>
              <a:t>A. </a:t>
            </a:r>
            <a:r>
              <a:rPr lang="en-IN" sz="2400" dirty="0"/>
              <a:t>A process/task is an instance of a program in execution. It performs the required functions of its related program.</a:t>
            </a:r>
          </a:p>
          <a:p>
            <a:pPr algn="just">
              <a:buFont typeface="Arial" panose="020B0604020202020204" pitchFamily="34" charset="0"/>
              <a:buChar char="•"/>
            </a:pPr>
            <a:r>
              <a:rPr lang="en-IN" sz="2400" dirty="0"/>
              <a:t>A program is just a passive entity whereas a process is an active entity.</a:t>
            </a:r>
          </a:p>
          <a:p>
            <a:pPr algn="just">
              <a:buFont typeface="Arial" panose="020B0604020202020204" pitchFamily="34" charset="0"/>
              <a:buChar char="•"/>
            </a:pPr>
            <a:r>
              <a:rPr lang="en-IN" sz="2400" dirty="0"/>
              <a:t>To accomplish its task, a process needs certain resources like CPU, memory, files &amp; I/O devices. </a:t>
            </a:r>
          </a:p>
          <a:p>
            <a:pPr algn="just">
              <a:buFont typeface="Arial" panose="020B0604020202020204" pitchFamily="34" charset="0"/>
              <a:buChar char="•"/>
            </a:pPr>
            <a:r>
              <a:rPr lang="en-IN" sz="2400" dirty="0"/>
              <a:t>OS has following functions related to the process management :-</a:t>
            </a:r>
          </a:p>
          <a:p>
            <a:pPr marL="201168" lvl="1" indent="0" algn="just">
              <a:buNone/>
            </a:pPr>
            <a:r>
              <a:rPr lang="en-IN" sz="2400" dirty="0"/>
              <a:t>a) Process creation                                                                     c) Process suspending</a:t>
            </a:r>
          </a:p>
          <a:p>
            <a:pPr marL="201168" lvl="1" indent="0" algn="just">
              <a:buNone/>
            </a:pPr>
            <a:r>
              <a:rPr lang="en-IN" sz="2400" dirty="0"/>
              <a:t>b) Process scheduling                                                                 d) Process resuming</a:t>
            </a:r>
          </a:p>
          <a:p>
            <a:pPr>
              <a:buFont typeface="Arial" panose="020B0604020202020204" pitchFamily="34" charset="0"/>
              <a:buChar char="•"/>
            </a:pPr>
            <a:endParaRPr lang="en-IN" sz="2400" dirty="0"/>
          </a:p>
          <a:p>
            <a:endParaRPr lang="en-IN" sz="2400" dirty="0"/>
          </a:p>
        </p:txBody>
      </p:sp>
    </p:spTree>
    <p:extLst>
      <p:ext uri="{BB962C8B-B14F-4D97-AF65-F5344CB8AC3E}">
        <p14:creationId xmlns:p14="http://schemas.microsoft.com/office/powerpoint/2010/main" val="3570523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25F1F-680D-DDAF-049E-2022A6350401}"/>
              </a:ext>
            </a:extLst>
          </p:cNvPr>
          <p:cNvSpPr>
            <a:spLocks noGrp="1"/>
          </p:cNvSpPr>
          <p:nvPr>
            <p:ph idx="1"/>
          </p:nvPr>
        </p:nvSpPr>
        <p:spPr/>
        <p:txBody>
          <a:bodyPr>
            <a:normAutofit/>
          </a:bodyPr>
          <a:lstStyle/>
          <a:p>
            <a:pPr algn="just"/>
            <a:r>
              <a:rPr lang="en-IN" sz="2400" dirty="0"/>
              <a:t>e) To provide process synchronization for resource sharing among concurrent processes.</a:t>
            </a:r>
          </a:p>
          <a:p>
            <a:pPr algn="just"/>
            <a:r>
              <a:rPr lang="en-IN" sz="2400" dirty="0"/>
              <a:t>f) To provide inter-process communication among concurrent processes.</a:t>
            </a:r>
          </a:p>
          <a:p>
            <a:pPr algn="just"/>
            <a:r>
              <a:rPr lang="en-IN" sz="2400" dirty="0"/>
              <a:t>g) To provide mechanisms for deadlock handling</a:t>
            </a:r>
          </a:p>
          <a:p>
            <a:pPr algn="just"/>
            <a:r>
              <a:rPr lang="en-IN" sz="2400" dirty="0"/>
              <a:t>h) Process termination</a:t>
            </a:r>
          </a:p>
        </p:txBody>
      </p:sp>
    </p:spTree>
    <p:extLst>
      <p:ext uri="{BB962C8B-B14F-4D97-AF65-F5344CB8AC3E}">
        <p14:creationId xmlns:p14="http://schemas.microsoft.com/office/powerpoint/2010/main" val="2854449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FDE2-E952-B3C8-71A3-7451C16DAD2A}"/>
              </a:ext>
            </a:extLst>
          </p:cNvPr>
          <p:cNvSpPr>
            <a:spLocks noGrp="1"/>
          </p:cNvSpPr>
          <p:nvPr>
            <p:ph type="title"/>
          </p:nvPr>
        </p:nvSpPr>
        <p:spPr/>
        <p:txBody>
          <a:bodyPr/>
          <a:lstStyle/>
          <a:p>
            <a:r>
              <a:rPr lang="en-US" dirty="0"/>
              <a:t>What does a process look like in memory?</a:t>
            </a:r>
            <a:endParaRPr lang="en-IN" dirty="0"/>
          </a:p>
        </p:txBody>
      </p:sp>
      <p:pic>
        <p:nvPicPr>
          <p:cNvPr id="7" name="Content Placeholder 6">
            <a:extLst>
              <a:ext uri="{FF2B5EF4-FFF2-40B4-BE49-F238E27FC236}">
                <a16:creationId xmlns:a16="http://schemas.microsoft.com/office/drawing/2014/main" id="{7EAEDE3F-DD8D-EB06-0F13-C7EE4A061504}"/>
              </a:ext>
            </a:extLst>
          </p:cNvPr>
          <p:cNvPicPr>
            <a:picLocks noGrp="1" noChangeAspect="1"/>
          </p:cNvPicPr>
          <p:nvPr>
            <p:ph sz="half" idx="1"/>
          </p:nvPr>
        </p:nvPicPr>
        <p:blipFill>
          <a:blip r:embed="rId2"/>
          <a:stretch>
            <a:fillRect/>
          </a:stretch>
        </p:blipFill>
        <p:spPr>
          <a:xfrm>
            <a:off x="2002054" y="2021304"/>
            <a:ext cx="2858703" cy="3513221"/>
          </a:xfrm>
        </p:spPr>
      </p:pic>
      <p:sp>
        <p:nvSpPr>
          <p:cNvPr id="5" name="Content Placeholder 4">
            <a:extLst>
              <a:ext uri="{FF2B5EF4-FFF2-40B4-BE49-F238E27FC236}">
                <a16:creationId xmlns:a16="http://schemas.microsoft.com/office/drawing/2014/main" id="{C394994B-6BB8-B47F-9008-7E2AFC7A7E53}"/>
              </a:ext>
            </a:extLst>
          </p:cNvPr>
          <p:cNvSpPr>
            <a:spLocks noGrp="1"/>
          </p:cNvSpPr>
          <p:nvPr>
            <p:ph sz="half" idx="2"/>
          </p:nvPr>
        </p:nvSpPr>
        <p:spPr/>
        <p:txBody>
          <a:bodyPr/>
          <a:lstStyle/>
          <a:p>
            <a:r>
              <a:rPr lang="en-US" b="1" dirty="0"/>
              <a:t>Explanation of Process :</a:t>
            </a:r>
          </a:p>
          <a:p>
            <a:pPr marL="457200" indent="-457200" algn="just">
              <a:buFont typeface="+mj-lt"/>
              <a:buAutoNum type="arabicPeriod"/>
            </a:pPr>
            <a:r>
              <a:rPr lang="en-US" dirty="0"/>
              <a:t>Text Section: A Process, sometimes known as the Text Section, also includes the current activity represented by the value of the Program Counter. </a:t>
            </a:r>
          </a:p>
          <a:p>
            <a:pPr marL="457200" indent="-457200" algn="just">
              <a:buFont typeface="+mj-lt"/>
              <a:buAutoNum type="arabicPeriod"/>
            </a:pPr>
            <a:r>
              <a:rPr lang="en-US" dirty="0"/>
              <a:t>Stack: The stack contains temporary data, such as function parameters, returns addresses, and local variables. </a:t>
            </a:r>
          </a:p>
          <a:p>
            <a:pPr marL="457200" indent="-457200" algn="just">
              <a:buFont typeface="+mj-lt"/>
              <a:buAutoNum type="arabicPeriod"/>
            </a:pPr>
            <a:r>
              <a:rPr lang="en-US" dirty="0"/>
              <a:t>Data Section: Contains the global variable. </a:t>
            </a:r>
          </a:p>
          <a:p>
            <a:pPr marL="457200" indent="-457200" algn="just">
              <a:buFont typeface="+mj-lt"/>
              <a:buAutoNum type="arabicPeriod"/>
            </a:pPr>
            <a:r>
              <a:rPr lang="en-US" dirty="0"/>
              <a:t>Heap Section: Dynamically allocated memory to process during its run time. </a:t>
            </a:r>
            <a:endParaRPr lang="en-IN" dirty="0"/>
          </a:p>
        </p:txBody>
      </p:sp>
    </p:spTree>
    <p:extLst>
      <p:ext uri="{BB962C8B-B14F-4D97-AF65-F5344CB8AC3E}">
        <p14:creationId xmlns:p14="http://schemas.microsoft.com/office/powerpoint/2010/main" val="3873471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8B6796-37CA-6416-2542-E8211E0E4911}"/>
              </a:ext>
            </a:extLst>
          </p:cNvPr>
          <p:cNvSpPr>
            <a:spLocks noGrp="1"/>
          </p:cNvSpPr>
          <p:nvPr>
            <p:ph type="title"/>
          </p:nvPr>
        </p:nvSpPr>
        <p:spPr/>
        <p:txBody>
          <a:bodyPr/>
          <a:lstStyle/>
          <a:p>
            <a:r>
              <a:rPr lang="en-IN" dirty="0"/>
              <a:t>Process States OR Process Life Cycle</a:t>
            </a:r>
          </a:p>
        </p:txBody>
      </p:sp>
      <p:pic>
        <p:nvPicPr>
          <p:cNvPr id="8" name="Content Placeholder 7">
            <a:extLst>
              <a:ext uri="{FF2B5EF4-FFF2-40B4-BE49-F238E27FC236}">
                <a16:creationId xmlns:a16="http://schemas.microsoft.com/office/drawing/2014/main" id="{415AE6B3-3842-098C-891F-1F14418D263F}"/>
              </a:ext>
            </a:extLst>
          </p:cNvPr>
          <p:cNvPicPr>
            <a:picLocks noGrp="1" noChangeAspect="1"/>
          </p:cNvPicPr>
          <p:nvPr>
            <p:ph idx="1"/>
          </p:nvPr>
        </p:nvPicPr>
        <p:blipFill>
          <a:blip r:embed="rId2"/>
          <a:stretch>
            <a:fillRect/>
          </a:stretch>
        </p:blipFill>
        <p:spPr>
          <a:xfrm>
            <a:off x="1097280" y="1809549"/>
            <a:ext cx="10058400" cy="4514248"/>
          </a:xfrm>
        </p:spPr>
      </p:pic>
      <p:cxnSp>
        <p:nvCxnSpPr>
          <p:cNvPr id="6" name="Connector: Curved 5">
            <a:extLst>
              <a:ext uri="{FF2B5EF4-FFF2-40B4-BE49-F238E27FC236}">
                <a16:creationId xmlns:a16="http://schemas.microsoft.com/office/drawing/2014/main" id="{CB7BBE52-0A2C-FDE3-7595-AF0556316166}"/>
              </a:ext>
            </a:extLst>
          </p:cNvPr>
          <p:cNvCxnSpPr/>
          <p:nvPr/>
        </p:nvCxnSpPr>
        <p:spPr>
          <a:xfrm rot="16200000" flipV="1">
            <a:off x="4437247" y="3022333"/>
            <a:ext cx="1260909" cy="1203158"/>
          </a:xfrm>
          <a:prstGeom prst="curvedConnector3">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041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58573-BCCC-8727-7FFC-CD983AFF85D5}"/>
              </a:ext>
            </a:extLst>
          </p:cNvPr>
          <p:cNvSpPr>
            <a:spLocks noGrp="1"/>
          </p:cNvSpPr>
          <p:nvPr>
            <p:ph idx="1"/>
          </p:nvPr>
        </p:nvSpPr>
        <p:spPr/>
        <p:txBody>
          <a:bodyPr>
            <a:normAutofit/>
          </a:bodyPr>
          <a:lstStyle/>
          <a:p>
            <a:pPr algn="just"/>
            <a:r>
              <a:rPr lang="en-US" sz="2400" dirty="0"/>
              <a:t>As a process executes, it changes state. The state of a process is defined in part by the current activity of that process. Each process may be in one of the following states:</a:t>
            </a:r>
          </a:p>
          <a:p>
            <a:pPr algn="just"/>
            <a:r>
              <a:rPr lang="en-US" sz="2400" dirty="0"/>
              <a:t>• </a:t>
            </a:r>
            <a:r>
              <a:rPr lang="en-US" sz="2400" b="1" dirty="0"/>
              <a:t>New.</a:t>
            </a:r>
            <a:r>
              <a:rPr lang="en-US" sz="2400" dirty="0"/>
              <a:t> The process is being created. </a:t>
            </a:r>
          </a:p>
          <a:p>
            <a:pPr algn="just"/>
            <a:r>
              <a:rPr lang="en-US" sz="2400" dirty="0"/>
              <a:t>• </a:t>
            </a:r>
            <a:r>
              <a:rPr lang="en-US" sz="2400" b="1" dirty="0"/>
              <a:t>Running.</a:t>
            </a:r>
            <a:r>
              <a:rPr lang="en-US" sz="2400" dirty="0"/>
              <a:t> Instructions are being executed. </a:t>
            </a:r>
          </a:p>
          <a:p>
            <a:pPr algn="just"/>
            <a:r>
              <a:rPr lang="en-US" sz="2400" dirty="0"/>
              <a:t>• </a:t>
            </a:r>
            <a:r>
              <a:rPr lang="en-US" sz="2400" b="1" dirty="0"/>
              <a:t>Waiting. </a:t>
            </a:r>
            <a:r>
              <a:rPr lang="en-US" sz="2400" dirty="0"/>
              <a:t>The process is waiting for some event to occur (such as an I/O completion or reception of a signal). </a:t>
            </a:r>
          </a:p>
          <a:p>
            <a:pPr algn="just"/>
            <a:r>
              <a:rPr lang="en-US" sz="2400" dirty="0"/>
              <a:t>• </a:t>
            </a:r>
            <a:r>
              <a:rPr lang="en-US" sz="2400" b="1" dirty="0"/>
              <a:t>Ready.</a:t>
            </a:r>
            <a:r>
              <a:rPr lang="en-US" sz="2400" dirty="0"/>
              <a:t> The process is waiting to be assigned to a processor. </a:t>
            </a:r>
          </a:p>
          <a:p>
            <a:pPr algn="just"/>
            <a:r>
              <a:rPr lang="en-US" sz="2400" dirty="0"/>
              <a:t>• </a:t>
            </a:r>
            <a:r>
              <a:rPr lang="en-US" sz="2400" b="1" dirty="0"/>
              <a:t>Terminated.</a:t>
            </a:r>
            <a:r>
              <a:rPr lang="en-US" sz="2400" dirty="0"/>
              <a:t> The process has finished execution.</a:t>
            </a:r>
            <a:endParaRPr lang="en-IN" sz="2400" dirty="0"/>
          </a:p>
        </p:txBody>
      </p:sp>
    </p:spTree>
    <p:extLst>
      <p:ext uri="{BB962C8B-B14F-4D97-AF65-F5344CB8AC3E}">
        <p14:creationId xmlns:p14="http://schemas.microsoft.com/office/powerpoint/2010/main" val="1362541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26D9-3070-60D8-0D66-729244A9C9D8}"/>
              </a:ext>
            </a:extLst>
          </p:cNvPr>
          <p:cNvSpPr>
            <a:spLocks noGrp="1"/>
          </p:cNvSpPr>
          <p:nvPr>
            <p:ph type="title"/>
          </p:nvPr>
        </p:nvSpPr>
        <p:spPr/>
        <p:txBody>
          <a:bodyPr/>
          <a:lstStyle/>
          <a:p>
            <a:r>
              <a:rPr lang="en-IN" dirty="0"/>
              <a:t>Process Attributes OR Context of Process</a:t>
            </a:r>
          </a:p>
        </p:txBody>
      </p:sp>
      <p:sp>
        <p:nvSpPr>
          <p:cNvPr id="3" name="Content Placeholder 2">
            <a:extLst>
              <a:ext uri="{FF2B5EF4-FFF2-40B4-BE49-F238E27FC236}">
                <a16:creationId xmlns:a16="http://schemas.microsoft.com/office/drawing/2014/main" id="{62B0CECC-495E-69D6-1832-EF71E6A429E4}"/>
              </a:ext>
            </a:extLst>
          </p:cNvPr>
          <p:cNvSpPr>
            <a:spLocks noGrp="1"/>
          </p:cNvSpPr>
          <p:nvPr>
            <p:ph idx="1"/>
          </p:nvPr>
        </p:nvSpPr>
        <p:spPr>
          <a:xfrm>
            <a:off x="1097280" y="1845734"/>
            <a:ext cx="10058400" cy="4275934"/>
          </a:xfrm>
        </p:spPr>
        <p:txBody>
          <a:bodyPr>
            <a:normAutofit fontScale="92500" lnSpcReduction="10000"/>
          </a:bodyPr>
          <a:lstStyle/>
          <a:p>
            <a:pPr algn="just"/>
            <a:r>
              <a:rPr lang="en-US" sz="2400" dirty="0"/>
              <a:t>A process has the following attributes.</a:t>
            </a:r>
          </a:p>
          <a:p>
            <a:pPr marL="457200" indent="-457200" algn="just">
              <a:buFont typeface="+mj-lt"/>
              <a:buAutoNum type="arabicPeriod"/>
            </a:pPr>
            <a:r>
              <a:rPr lang="en-US" sz="2400" dirty="0"/>
              <a:t>Process Id: A unique identifier assigned by the operating system</a:t>
            </a:r>
          </a:p>
          <a:p>
            <a:pPr marL="457200" indent="-457200" algn="just">
              <a:buFont typeface="+mj-lt"/>
              <a:buAutoNum type="arabicPeriod"/>
            </a:pPr>
            <a:r>
              <a:rPr lang="en-US" sz="2400" dirty="0"/>
              <a:t>Process State: Can be ready, running, etc.</a:t>
            </a:r>
          </a:p>
          <a:p>
            <a:pPr marL="457200" indent="-457200" algn="just">
              <a:buFont typeface="+mj-lt"/>
              <a:buAutoNum type="arabicPeriod"/>
            </a:pPr>
            <a:r>
              <a:rPr lang="en-US" sz="2400" dirty="0"/>
              <a:t>CPU registers: Like the Program Counter (CPU registers must be saved and restored when a process is swapped in and out of the CPU)</a:t>
            </a:r>
          </a:p>
          <a:p>
            <a:pPr marL="457200" indent="-457200" algn="just">
              <a:buFont typeface="+mj-lt"/>
              <a:buAutoNum type="arabicPeriod"/>
            </a:pPr>
            <a:r>
              <a:rPr lang="en-US" sz="2400" dirty="0"/>
              <a:t>Accounts information: Amount of CPU used for process execution, time limits, execution ID, etc.</a:t>
            </a:r>
          </a:p>
          <a:p>
            <a:pPr marL="457200" indent="-457200" algn="just">
              <a:buFont typeface="+mj-lt"/>
              <a:buAutoNum type="arabicPeriod"/>
            </a:pPr>
            <a:r>
              <a:rPr lang="en-US" sz="2400" dirty="0"/>
              <a:t>I/O status information: For example, devices allocated to the process, open files, etc.</a:t>
            </a:r>
          </a:p>
          <a:p>
            <a:pPr marL="457200" indent="-457200" algn="just">
              <a:buFont typeface="+mj-lt"/>
              <a:buAutoNum type="arabicPeriod"/>
            </a:pPr>
            <a:r>
              <a:rPr lang="en-US" sz="2400" dirty="0"/>
              <a:t>CPU scheduling information: For example, Priority (Different processes may have different priorities, for example, a shorter process assigned high priority in the shortest job first scheduling)</a:t>
            </a:r>
            <a:endParaRPr lang="en-IN" sz="2400" dirty="0"/>
          </a:p>
        </p:txBody>
      </p:sp>
    </p:spTree>
    <p:extLst>
      <p:ext uri="{BB962C8B-B14F-4D97-AF65-F5344CB8AC3E}">
        <p14:creationId xmlns:p14="http://schemas.microsoft.com/office/powerpoint/2010/main" val="225723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5789A4-D566-7EA9-4470-E3C94BE095C3}"/>
              </a:ext>
            </a:extLst>
          </p:cNvPr>
          <p:cNvSpPr>
            <a:spLocks noGrp="1"/>
          </p:cNvSpPr>
          <p:nvPr>
            <p:ph type="title"/>
          </p:nvPr>
        </p:nvSpPr>
        <p:spPr/>
        <p:txBody>
          <a:bodyPr/>
          <a:lstStyle/>
          <a:p>
            <a:r>
              <a:rPr lang="en-IN" dirty="0"/>
              <a:t>Roles &amp; Responsibilities</a:t>
            </a:r>
          </a:p>
        </p:txBody>
      </p:sp>
      <p:sp>
        <p:nvSpPr>
          <p:cNvPr id="8" name="Content Placeholder 7">
            <a:extLst>
              <a:ext uri="{FF2B5EF4-FFF2-40B4-BE49-F238E27FC236}">
                <a16:creationId xmlns:a16="http://schemas.microsoft.com/office/drawing/2014/main" id="{D0967724-2916-A7C4-ECEA-AF11254567FD}"/>
              </a:ext>
            </a:extLst>
          </p:cNvPr>
          <p:cNvSpPr>
            <a:spLocks noGrp="1"/>
          </p:cNvSpPr>
          <p:nvPr>
            <p:ph idx="1"/>
          </p:nvPr>
        </p:nvSpPr>
        <p:spPr>
          <a:xfrm>
            <a:off x="291966" y="1737360"/>
            <a:ext cx="11608068" cy="4391437"/>
          </a:xfrm>
        </p:spPr>
        <p:txBody>
          <a:bodyPr>
            <a:noAutofit/>
          </a:bodyPr>
          <a:lstStyle/>
          <a:p>
            <a:pPr marL="457200" indent="-457200" algn="just">
              <a:buFont typeface="+mj-lt"/>
              <a:buAutoNum type="arabicPeriod"/>
            </a:pPr>
            <a:r>
              <a:rPr lang="en-US" sz="1800" b="1" dirty="0"/>
              <a:t>Resource Management</a:t>
            </a:r>
            <a:r>
              <a:rPr lang="en-US" sz="1800" dirty="0"/>
              <a:t>: The operating system manages and allocates memory, CPU time, and other hardware resources among the various programs and processes running on the computer.</a:t>
            </a:r>
          </a:p>
          <a:p>
            <a:pPr marL="457200" indent="-457200" algn="just">
              <a:buFont typeface="+mj-lt"/>
              <a:buAutoNum type="arabicPeriod"/>
            </a:pPr>
            <a:r>
              <a:rPr lang="en-US" sz="1800" b="1" dirty="0"/>
              <a:t>Process Management</a:t>
            </a:r>
            <a:r>
              <a:rPr lang="en-US" sz="1800" dirty="0"/>
              <a:t>: The operating system is responsible for starting, stopping, and managing processes and programs. It also controls the scheduling of processes and allocates resources to them.</a:t>
            </a:r>
          </a:p>
          <a:p>
            <a:pPr marL="457200" indent="-457200" algn="just">
              <a:buFont typeface="+mj-lt"/>
              <a:buAutoNum type="arabicPeriod"/>
            </a:pPr>
            <a:r>
              <a:rPr lang="en-US" sz="1800" b="1" dirty="0"/>
              <a:t>Memory Management</a:t>
            </a:r>
            <a:r>
              <a:rPr lang="en-US" sz="1800" dirty="0"/>
              <a:t>: The operating system manages the computer’s primary memory and provides mechanisms for optimizing memory usage.</a:t>
            </a:r>
          </a:p>
          <a:p>
            <a:pPr marL="457200" indent="-457200" algn="just">
              <a:buFont typeface="+mj-lt"/>
              <a:buAutoNum type="arabicPeriod"/>
            </a:pPr>
            <a:r>
              <a:rPr lang="en-US" sz="1800" b="1" dirty="0"/>
              <a:t>Security</a:t>
            </a:r>
            <a:r>
              <a:rPr lang="en-US" sz="1800" dirty="0"/>
              <a:t>: The operating system provides a secure environment for the user, applications, and data by implementing security policies and mechanisms such as access controls and encryption.</a:t>
            </a:r>
          </a:p>
          <a:p>
            <a:pPr marL="457200" indent="-457200" algn="just">
              <a:buFont typeface="+mj-lt"/>
              <a:buAutoNum type="arabicPeriod"/>
            </a:pPr>
            <a:r>
              <a:rPr lang="en-US" sz="1800" b="1" dirty="0"/>
              <a:t>Job Accounting</a:t>
            </a:r>
            <a:r>
              <a:rPr lang="en-US" sz="1800" dirty="0"/>
              <a:t>: It keeps track of time and resources used by various jobs or users.</a:t>
            </a:r>
          </a:p>
          <a:p>
            <a:pPr marL="457200" indent="-457200" algn="just">
              <a:buFont typeface="+mj-lt"/>
              <a:buAutoNum type="arabicPeriod"/>
            </a:pPr>
            <a:r>
              <a:rPr lang="en-US" sz="1800" b="1" dirty="0"/>
              <a:t>File Management</a:t>
            </a:r>
            <a:r>
              <a:rPr lang="en-US" sz="1800" dirty="0"/>
              <a:t>: The operating system is responsible for organizing and managing the file system, including the creation, deletion, and manipulation of files and directories.</a:t>
            </a:r>
          </a:p>
          <a:p>
            <a:pPr marL="457200" indent="-457200" algn="just">
              <a:buFont typeface="+mj-lt"/>
              <a:buAutoNum type="arabicPeriod"/>
            </a:pPr>
            <a:r>
              <a:rPr lang="en-US" sz="1800" b="1" dirty="0"/>
              <a:t>Device Management</a:t>
            </a:r>
            <a:r>
              <a:rPr lang="en-US" sz="1800" dirty="0"/>
              <a:t>: The operating system manages input/output devices such as printers, keyboards, mice, and displays. It provides the necessary drivers and interfaces to enable communication between the devices and the computer.</a:t>
            </a:r>
            <a:endParaRPr lang="en-IN" sz="1800" dirty="0"/>
          </a:p>
        </p:txBody>
      </p:sp>
    </p:spTree>
    <p:extLst>
      <p:ext uri="{BB962C8B-B14F-4D97-AF65-F5344CB8AC3E}">
        <p14:creationId xmlns:p14="http://schemas.microsoft.com/office/powerpoint/2010/main" val="108480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CCC9-AF69-3FBC-2ED3-0302E84A0CCF}"/>
              </a:ext>
            </a:extLst>
          </p:cNvPr>
          <p:cNvSpPr>
            <a:spLocks noGrp="1"/>
          </p:cNvSpPr>
          <p:nvPr>
            <p:ph type="title"/>
          </p:nvPr>
        </p:nvSpPr>
        <p:spPr/>
        <p:txBody>
          <a:bodyPr/>
          <a:lstStyle/>
          <a:p>
            <a:r>
              <a:rPr lang="en-IN" dirty="0"/>
              <a:t>Process Control Block (PCB)</a:t>
            </a:r>
          </a:p>
        </p:txBody>
      </p:sp>
      <p:pic>
        <p:nvPicPr>
          <p:cNvPr id="4" name="Content Placeholder 3">
            <a:extLst>
              <a:ext uri="{FF2B5EF4-FFF2-40B4-BE49-F238E27FC236}">
                <a16:creationId xmlns:a16="http://schemas.microsoft.com/office/drawing/2014/main" id="{2F90707C-8F4A-8744-1D56-1F3F23C5045D}"/>
              </a:ext>
            </a:extLst>
          </p:cNvPr>
          <p:cNvPicPr>
            <a:picLocks noGrp="1" noChangeAspect="1"/>
          </p:cNvPicPr>
          <p:nvPr>
            <p:ph idx="1"/>
          </p:nvPr>
        </p:nvPicPr>
        <p:blipFill rotWithShape="1">
          <a:blip r:embed="rId2"/>
          <a:srcRect l="19176" r="13543"/>
          <a:stretch/>
        </p:blipFill>
        <p:spPr>
          <a:xfrm>
            <a:off x="1000408" y="2300438"/>
            <a:ext cx="3820613" cy="3676850"/>
          </a:xfrm>
          <a:prstGeom prst="rect">
            <a:avLst/>
          </a:prstGeom>
        </p:spPr>
      </p:pic>
      <p:pic>
        <p:nvPicPr>
          <p:cNvPr id="1026" name="Picture 2" descr="Lightbox">
            <a:extLst>
              <a:ext uri="{FF2B5EF4-FFF2-40B4-BE49-F238E27FC236}">
                <a16:creationId xmlns:a16="http://schemas.microsoft.com/office/drawing/2014/main" id="{4B6F08EC-0501-9C41-5CF8-53D03FEC4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864" y="2464066"/>
            <a:ext cx="6245728" cy="351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159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01FE1-8DB4-D671-E9F0-1F01AC64BF31}"/>
              </a:ext>
            </a:extLst>
          </p:cNvPr>
          <p:cNvSpPr>
            <a:spLocks noGrp="1"/>
          </p:cNvSpPr>
          <p:nvPr>
            <p:ph idx="1"/>
          </p:nvPr>
        </p:nvSpPr>
        <p:spPr>
          <a:xfrm>
            <a:off x="123524" y="1010654"/>
            <a:ext cx="11944951" cy="5361270"/>
          </a:xfrm>
        </p:spPr>
        <p:txBody>
          <a:bodyPr>
            <a:noAutofit/>
          </a:bodyPr>
          <a:lstStyle/>
          <a:p>
            <a:pPr algn="just"/>
            <a:r>
              <a:rPr lang="en-US" dirty="0"/>
              <a:t>Each process is represented in the operating system by a process control block (PCB) also called a task control block. It contains many pieces of information associated with a specific process, including these: </a:t>
            </a:r>
          </a:p>
          <a:p>
            <a:pPr marL="457200" indent="-457200" algn="just">
              <a:buFont typeface="+mj-lt"/>
              <a:buAutoNum type="arabicPeriod"/>
            </a:pPr>
            <a:r>
              <a:rPr lang="en-US" dirty="0"/>
              <a:t>Pointer – It is a stack pointer which is required to be saved when the process is switched from one state to another to retain the current position of the process.</a:t>
            </a:r>
          </a:p>
          <a:p>
            <a:pPr marL="457200" indent="-457200" algn="just">
              <a:buFont typeface="+mj-lt"/>
              <a:buAutoNum type="arabicPeriod"/>
            </a:pPr>
            <a:r>
              <a:rPr lang="en-US" dirty="0"/>
              <a:t>Process state – It stores the respective state of the process.</a:t>
            </a:r>
          </a:p>
          <a:p>
            <a:pPr marL="457200" indent="-457200" algn="just">
              <a:buFont typeface="+mj-lt"/>
              <a:buAutoNum type="arabicPeriod"/>
            </a:pPr>
            <a:r>
              <a:rPr lang="en-US" dirty="0"/>
              <a:t>Process number – Every process is assigned with a unique id known as process ID or PID which stores the process identifier.</a:t>
            </a:r>
          </a:p>
          <a:p>
            <a:pPr marL="457200" indent="-457200" algn="just">
              <a:buFont typeface="+mj-lt"/>
              <a:buAutoNum type="arabicPeriod"/>
            </a:pPr>
            <a:r>
              <a:rPr lang="en-US" dirty="0"/>
              <a:t>Program counter – It stores the counter which contains the address of the next instruction that is to be executed for the process.</a:t>
            </a:r>
          </a:p>
          <a:p>
            <a:pPr marL="457200" indent="-457200" algn="just">
              <a:buFont typeface="+mj-lt"/>
              <a:buAutoNum type="arabicPeriod"/>
            </a:pPr>
            <a:r>
              <a:rPr lang="en-US" dirty="0"/>
              <a:t>Register – These are the CPU registers which includes: accumulator, base, registers and general purpose registers.</a:t>
            </a:r>
          </a:p>
          <a:p>
            <a:pPr marL="457200" indent="-457200" algn="just">
              <a:buFont typeface="+mj-lt"/>
              <a:buAutoNum type="arabicPeriod"/>
            </a:pPr>
            <a:r>
              <a:rPr lang="en-US" dirty="0"/>
              <a:t>Memory limits – This field contains the information about memory management system used by operating system. This may include the page tables, segment tables etc.</a:t>
            </a:r>
          </a:p>
          <a:p>
            <a:pPr marL="457200" indent="-457200" algn="just">
              <a:buFont typeface="+mj-lt"/>
              <a:buAutoNum type="arabicPeriod"/>
            </a:pPr>
            <a:r>
              <a:rPr lang="en-US" dirty="0"/>
              <a:t>Open files list – This information includes the list of files opened for a process.</a:t>
            </a:r>
            <a:endParaRPr lang="en-IN" dirty="0"/>
          </a:p>
        </p:txBody>
      </p:sp>
    </p:spTree>
    <p:extLst>
      <p:ext uri="{BB962C8B-B14F-4D97-AF65-F5344CB8AC3E}">
        <p14:creationId xmlns:p14="http://schemas.microsoft.com/office/powerpoint/2010/main" val="3068315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1058E-CD3B-2CEF-FF0A-FB0494ED6150}"/>
              </a:ext>
            </a:extLst>
          </p:cNvPr>
          <p:cNvSpPr>
            <a:spLocks noGrp="1"/>
          </p:cNvSpPr>
          <p:nvPr>
            <p:ph idx="1"/>
          </p:nvPr>
        </p:nvSpPr>
        <p:spPr>
          <a:xfrm>
            <a:off x="1097280" y="1845734"/>
            <a:ext cx="10212404" cy="4023360"/>
          </a:xfrm>
        </p:spPr>
        <p:txBody>
          <a:bodyPr>
            <a:normAutofit/>
          </a:bodyPr>
          <a:lstStyle/>
          <a:p>
            <a:pPr algn="just"/>
            <a:r>
              <a:rPr lang="en-US" sz="2200" dirty="0"/>
              <a:t>The execution of a process is a complex activity. It involves various operations. Following are the operations that are performed while execution of a process:</a:t>
            </a:r>
          </a:p>
          <a:p>
            <a:pPr algn="just"/>
            <a:endParaRPr lang="en-IN" sz="2200" dirty="0"/>
          </a:p>
        </p:txBody>
      </p:sp>
      <p:sp>
        <p:nvSpPr>
          <p:cNvPr id="6" name="Title 1">
            <a:extLst>
              <a:ext uri="{FF2B5EF4-FFF2-40B4-BE49-F238E27FC236}">
                <a16:creationId xmlns:a16="http://schemas.microsoft.com/office/drawing/2014/main" id="{49582C57-11C4-03B5-CF50-1EBEFA7826F9}"/>
              </a:ext>
            </a:extLst>
          </p:cNvPr>
          <p:cNvSpPr>
            <a:spLocks noGrp="1"/>
          </p:cNvSpPr>
          <p:nvPr>
            <p:ph type="title"/>
          </p:nvPr>
        </p:nvSpPr>
        <p:spPr>
          <a:xfrm>
            <a:off x="1097280" y="286603"/>
            <a:ext cx="10058400" cy="1450757"/>
          </a:xfrm>
        </p:spPr>
        <p:txBody>
          <a:bodyPr/>
          <a:lstStyle/>
          <a:p>
            <a:r>
              <a:rPr lang="en-IN" dirty="0"/>
              <a:t>Operations on Processes</a:t>
            </a:r>
          </a:p>
        </p:txBody>
      </p:sp>
      <p:pic>
        <p:nvPicPr>
          <p:cNvPr id="3076" name="Picture 4" descr="Lightbox">
            <a:extLst>
              <a:ext uri="{FF2B5EF4-FFF2-40B4-BE49-F238E27FC236}">
                <a16:creationId xmlns:a16="http://schemas.microsoft.com/office/drawing/2014/main" id="{C31D527D-D7F1-54A7-AE0F-EE1AFB909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326" y="2531443"/>
            <a:ext cx="6660681" cy="357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05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50607-0715-DFA8-91C8-D5E5EBCF1529}"/>
              </a:ext>
            </a:extLst>
          </p:cNvPr>
          <p:cNvSpPr>
            <a:spLocks noGrp="1"/>
          </p:cNvSpPr>
          <p:nvPr>
            <p:ph idx="1"/>
          </p:nvPr>
        </p:nvSpPr>
        <p:spPr>
          <a:xfrm>
            <a:off x="1097280" y="1845733"/>
            <a:ext cx="10058400" cy="4352935"/>
          </a:xfrm>
        </p:spPr>
        <p:txBody>
          <a:bodyPr>
            <a:normAutofit lnSpcReduction="10000"/>
          </a:bodyPr>
          <a:lstStyle/>
          <a:p>
            <a:pPr marL="457200" indent="-457200" algn="just">
              <a:buFont typeface="+mj-lt"/>
              <a:buAutoNum type="arabicPeriod"/>
            </a:pPr>
            <a:r>
              <a:rPr lang="en-IN" sz="2200" b="1" dirty="0"/>
              <a:t>C</a:t>
            </a:r>
            <a:r>
              <a:rPr lang="en-IN" sz="2200" b="1" dirty="0">
                <a:solidFill>
                  <a:schemeClr val="tx1"/>
                </a:solidFill>
              </a:rPr>
              <a:t>reation-</a:t>
            </a:r>
            <a:r>
              <a:rPr lang="en-IN" sz="2200" dirty="0">
                <a:solidFill>
                  <a:schemeClr val="tx1"/>
                </a:solidFill>
              </a:rPr>
              <a:t> </a:t>
            </a:r>
            <a:r>
              <a:rPr lang="en-US" sz="2200" dirty="0">
                <a:solidFill>
                  <a:schemeClr val="tx1"/>
                </a:solidFill>
              </a:rPr>
              <a:t>Process creation means the construction of a new process for execution. This might be performed by the system, the user, or the old process itself. There are several events that lead to the process creation.</a:t>
            </a:r>
          </a:p>
          <a:p>
            <a:pPr marL="932688" lvl="2" indent="-457200" algn="just">
              <a:buFont typeface="+mj-lt"/>
              <a:buAutoNum type="alphaLcParenR"/>
            </a:pPr>
            <a:r>
              <a:rPr lang="en-US" sz="2200" dirty="0">
                <a:solidFill>
                  <a:schemeClr val="tx1"/>
                </a:solidFill>
              </a:rPr>
              <a:t>When we start the computer, the system creates several background processes.</a:t>
            </a:r>
          </a:p>
          <a:p>
            <a:pPr marL="932688" lvl="2" indent="-457200" algn="just">
              <a:buFont typeface="+mj-lt"/>
              <a:buAutoNum type="alphaLcParenR"/>
            </a:pPr>
            <a:r>
              <a:rPr lang="en-US" sz="2200" dirty="0">
                <a:solidFill>
                  <a:schemeClr val="tx1"/>
                </a:solidFill>
              </a:rPr>
              <a:t>A user may request to create a new process.</a:t>
            </a:r>
          </a:p>
          <a:p>
            <a:pPr marL="932688" lvl="2" indent="-457200" algn="just">
              <a:buFont typeface="+mj-lt"/>
              <a:buAutoNum type="alphaLcParenR"/>
            </a:pPr>
            <a:r>
              <a:rPr lang="en-US" sz="2200" dirty="0">
                <a:solidFill>
                  <a:schemeClr val="tx1"/>
                </a:solidFill>
              </a:rPr>
              <a:t>A process can create a new process itself while executing.</a:t>
            </a:r>
          </a:p>
          <a:p>
            <a:pPr marL="932688" lvl="2" indent="-457200" algn="just">
              <a:buFont typeface="+mj-lt"/>
              <a:buAutoNum type="alphaLcParenR"/>
            </a:pPr>
            <a:r>
              <a:rPr lang="en-US" sz="2200" dirty="0">
                <a:solidFill>
                  <a:schemeClr val="tx1"/>
                </a:solidFill>
              </a:rPr>
              <a:t>The batch system takes initiation of a batch job.</a:t>
            </a:r>
            <a:endParaRPr lang="en-IN" sz="2200" dirty="0">
              <a:solidFill>
                <a:schemeClr val="tx1"/>
              </a:solidFill>
            </a:endParaRPr>
          </a:p>
          <a:p>
            <a:pPr marL="457200" indent="-457200" algn="just">
              <a:buFont typeface="+mj-lt"/>
              <a:buAutoNum type="arabicPeriod"/>
            </a:pPr>
            <a:r>
              <a:rPr lang="en-IN" sz="2000" b="1" i="0" dirty="0">
                <a:solidFill>
                  <a:schemeClr val="tx1"/>
                </a:solidFill>
                <a:effectLst/>
              </a:rPr>
              <a:t>Scheduling/Dispatching- </a:t>
            </a:r>
            <a:r>
              <a:rPr lang="en-US" sz="2200" i="0" dirty="0">
                <a:solidFill>
                  <a:schemeClr val="tx1"/>
                </a:solidFill>
                <a:effectLst/>
              </a:rPr>
              <a:t>The event or activity in which the state of the process is changed from ready to run. It means the operating system puts the process from the ready state into the running state. Dispatching is done by the operating system when the resources are free or the process has higher priority than the ongoing process. There are various other cases in which the process in the running state is preempted and the process in the ready state is dispatched by the operating system.</a:t>
            </a:r>
            <a:endParaRPr lang="en-IN" sz="2200" i="0" dirty="0">
              <a:solidFill>
                <a:schemeClr val="tx1"/>
              </a:solidFill>
              <a:effectLst/>
            </a:endParaRPr>
          </a:p>
        </p:txBody>
      </p:sp>
    </p:spTree>
    <p:extLst>
      <p:ext uri="{BB962C8B-B14F-4D97-AF65-F5344CB8AC3E}">
        <p14:creationId xmlns:p14="http://schemas.microsoft.com/office/powerpoint/2010/main" val="2402475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A2F46-03E7-054F-449D-BBC83DA5A291}"/>
              </a:ext>
            </a:extLst>
          </p:cNvPr>
          <p:cNvSpPr>
            <a:spLocks noGrp="1"/>
          </p:cNvSpPr>
          <p:nvPr>
            <p:ph idx="1"/>
          </p:nvPr>
        </p:nvSpPr>
        <p:spPr>
          <a:xfrm>
            <a:off x="1097280" y="1845733"/>
            <a:ext cx="10058400" cy="4256683"/>
          </a:xfrm>
        </p:spPr>
        <p:txBody>
          <a:bodyPr>
            <a:normAutofit lnSpcReduction="10000"/>
          </a:bodyPr>
          <a:lstStyle/>
          <a:p>
            <a:pPr marL="457200" indent="-457200" algn="just">
              <a:buFont typeface="+mj-lt"/>
              <a:buAutoNum type="arabicPeriod" startAt="3"/>
            </a:pPr>
            <a:r>
              <a:rPr lang="en-IN" sz="2200" b="1" dirty="0"/>
              <a:t>Blocking-</a:t>
            </a:r>
            <a:r>
              <a:rPr lang="en-IN" sz="2200" dirty="0"/>
              <a:t> </a:t>
            </a:r>
            <a:r>
              <a:rPr lang="en-US" sz="2200" dirty="0"/>
              <a:t>When a process invokes an input-output system call that blocks the process, and operating system is put in block mode. </a:t>
            </a:r>
          </a:p>
          <a:p>
            <a:pPr marL="475488" lvl="2" indent="0" algn="just">
              <a:buNone/>
            </a:pPr>
            <a:r>
              <a:rPr lang="en-US" sz="2200" dirty="0"/>
              <a:t>Block mode is basically a mode where the process waits for input-output. Hence on the demand of the process itself, the operating system blocks the process and dispatches another process to the processor. Hence, in process-blocking operations, the operating system puts the process in a ‘waiting’ state. </a:t>
            </a:r>
          </a:p>
          <a:p>
            <a:pPr marL="457200" indent="-457200" algn="just">
              <a:buFont typeface="+mj-lt"/>
              <a:buAutoNum type="arabicPeriod" startAt="3"/>
            </a:pPr>
            <a:r>
              <a:rPr lang="en-US" sz="2200" b="1" dirty="0"/>
              <a:t>Preemption-</a:t>
            </a:r>
            <a:r>
              <a:rPr lang="en-US" sz="2200" dirty="0"/>
              <a:t> When a timeout occurs that means the process hadn’t been terminated in the allotted time interval and the next process is ready to execute, then the operating system preempts the process. </a:t>
            </a:r>
          </a:p>
          <a:p>
            <a:pPr marL="475488" lvl="2" indent="0" algn="just">
              <a:buNone/>
            </a:pPr>
            <a:r>
              <a:rPr lang="en-US" sz="2200" dirty="0"/>
              <a:t>This operation is only valid where CPU scheduling supports preemption. Basically, this happens in priority scheduling where on the incoming of high priority process the ongoing process is preempted. Hence, in process preemption operation, the operating system puts the process in a ‘ready’ state. </a:t>
            </a:r>
            <a:endParaRPr lang="en-IN" sz="2200" dirty="0"/>
          </a:p>
        </p:txBody>
      </p:sp>
    </p:spTree>
    <p:extLst>
      <p:ext uri="{BB962C8B-B14F-4D97-AF65-F5344CB8AC3E}">
        <p14:creationId xmlns:p14="http://schemas.microsoft.com/office/powerpoint/2010/main" val="1314227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B054B-CAD1-810D-8D25-D60DF1CA6328}"/>
              </a:ext>
            </a:extLst>
          </p:cNvPr>
          <p:cNvSpPr>
            <a:spLocks noGrp="1"/>
          </p:cNvSpPr>
          <p:nvPr>
            <p:ph idx="1"/>
          </p:nvPr>
        </p:nvSpPr>
        <p:spPr/>
        <p:txBody>
          <a:bodyPr>
            <a:normAutofit/>
          </a:bodyPr>
          <a:lstStyle/>
          <a:p>
            <a:pPr marL="457200" indent="-457200" algn="just">
              <a:buFont typeface="+mj-lt"/>
              <a:buAutoNum type="arabicPeriod" startAt="5"/>
            </a:pPr>
            <a:r>
              <a:rPr lang="en-IN" sz="2200" b="1" dirty="0"/>
              <a:t>Process Termination- </a:t>
            </a:r>
            <a:r>
              <a:rPr lang="en-US" sz="2200" dirty="0"/>
              <a:t>Process termination is the activity of ending the process. In other words, process termination is the relaxation of computer resources taken by the process for the execution. Like creation, in termination also there may be several events that may lead to the process of termination. Some of them are:</a:t>
            </a:r>
          </a:p>
          <a:p>
            <a:pPr marL="749808" lvl="1" indent="-457200" algn="just">
              <a:buFont typeface="+mj-lt"/>
              <a:buAutoNum type="alphaLcParenR"/>
            </a:pPr>
            <a:r>
              <a:rPr lang="en-US" sz="2200" dirty="0"/>
              <a:t>The process completes its execution fully and it indicates to the OS that it has finished.</a:t>
            </a:r>
          </a:p>
          <a:p>
            <a:pPr marL="749808" lvl="1" indent="-457200" algn="just">
              <a:buFont typeface="+mj-lt"/>
              <a:buAutoNum type="alphaLcParenR"/>
            </a:pPr>
            <a:r>
              <a:rPr lang="en-US" sz="2200" dirty="0"/>
              <a:t>The operating system itself terminates the process due to service errors.</a:t>
            </a:r>
          </a:p>
          <a:p>
            <a:pPr marL="749808" lvl="1" indent="-457200" algn="just">
              <a:buFont typeface="+mj-lt"/>
              <a:buAutoNum type="alphaLcParenR"/>
            </a:pPr>
            <a:r>
              <a:rPr lang="en-US" sz="2200" dirty="0"/>
              <a:t>There may be a problem in hardware that terminates the process.</a:t>
            </a:r>
          </a:p>
          <a:p>
            <a:pPr marL="749808" lvl="1" indent="-457200" algn="just">
              <a:buFont typeface="+mj-lt"/>
              <a:buAutoNum type="alphaLcParenR"/>
            </a:pPr>
            <a:r>
              <a:rPr lang="en-US" sz="2200" dirty="0"/>
              <a:t>One process can be terminated by another process.</a:t>
            </a:r>
            <a:endParaRPr lang="en-IN" sz="2200" dirty="0"/>
          </a:p>
        </p:txBody>
      </p:sp>
    </p:spTree>
    <p:extLst>
      <p:ext uri="{BB962C8B-B14F-4D97-AF65-F5344CB8AC3E}">
        <p14:creationId xmlns:p14="http://schemas.microsoft.com/office/powerpoint/2010/main" val="4166338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C5BA-1AEE-7818-65AC-1840723B20CB}"/>
              </a:ext>
            </a:extLst>
          </p:cNvPr>
          <p:cNvSpPr>
            <a:spLocks noGrp="1"/>
          </p:cNvSpPr>
          <p:nvPr>
            <p:ph type="title"/>
          </p:nvPr>
        </p:nvSpPr>
        <p:spPr/>
        <p:txBody>
          <a:bodyPr/>
          <a:lstStyle/>
          <a:p>
            <a:r>
              <a:rPr lang="en-US" dirty="0"/>
              <a:t>Process Schedulers in Operating System</a:t>
            </a:r>
            <a:endParaRPr lang="en-IN" dirty="0"/>
          </a:p>
        </p:txBody>
      </p:sp>
      <p:sp>
        <p:nvSpPr>
          <p:cNvPr id="3" name="Content Placeholder 2">
            <a:extLst>
              <a:ext uri="{FF2B5EF4-FFF2-40B4-BE49-F238E27FC236}">
                <a16:creationId xmlns:a16="http://schemas.microsoft.com/office/drawing/2014/main" id="{098EEE3B-8346-A524-C4DC-D9EABA60A4C2}"/>
              </a:ext>
            </a:extLst>
          </p:cNvPr>
          <p:cNvSpPr>
            <a:spLocks noGrp="1"/>
          </p:cNvSpPr>
          <p:nvPr>
            <p:ph idx="1"/>
          </p:nvPr>
        </p:nvSpPr>
        <p:spPr/>
        <p:txBody>
          <a:bodyPr/>
          <a:lstStyle/>
          <a:p>
            <a:pPr algn="just">
              <a:buFont typeface="Wingdings" panose="05000000000000000000" pitchFamily="2" charset="2"/>
              <a:buChar char="Ø"/>
            </a:pPr>
            <a:r>
              <a:rPr lang="en-US" sz="2200" dirty="0"/>
              <a:t>Process scheduling is the activity of the process manager that handles the removal of the running process from the CPU and the selection of another process on the basis of a particular strategy.</a:t>
            </a:r>
          </a:p>
          <a:p>
            <a:pPr algn="just">
              <a:buFont typeface="Wingdings" panose="05000000000000000000" pitchFamily="2" charset="2"/>
              <a:buChar char="Ø"/>
            </a:pPr>
            <a:r>
              <a:rPr lang="en-US" sz="2200" dirty="0"/>
              <a:t>Process scheduling is an essential part of a Multiprogramming operating system. Such operating systems allow more than one process to be loaded into the executable memory at a time and the loaded process shares the CPU using time multiplexing.</a:t>
            </a:r>
          </a:p>
          <a:p>
            <a:pPr algn="just">
              <a:buFont typeface="Wingdings" panose="05000000000000000000" pitchFamily="2" charset="2"/>
              <a:buChar char="Ø"/>
            </a:pPr>
            <a:r>
              <a:rPr lang="en-US" sz="2200" dirty="0"/>
              <a:t>There are three types of process schedulers: -</a:t>
            </a:r>
          </a:p>
          <a:p>
            <a:pPr marL="749808" lvl="1" indent="-457200" algn="just">
              <a:buFont typeface="+mj-lt"/>
              <a:buAutoNum type="alphaLcParenR"/>
            </a:pPr>
            <a:r>
              <a:rPr lang="en-US" sz="2200" dirty="0"/>
              <a:t>Long-term scheduler</a:t>
            </a:r>
          </a:p>
          <a:p>
            <a:pPr marL="749808" lvl="1" indent="-457200" algn="just">
              <a:buFont typeface="+mj-lt"/>
              <a:buAutoNum type="alphaLcParenR"/>
            </a:pPr>
            <a:r>
              <a:rPr lang="en-US" sz="2200" dirty="0"/>
              <a:t>Short-term scheduler</a:t>
            </a:r>
          </a:p>
          <a:p>
            <a:pPr marL="749808" lvl="1" indent="-457200" algn="just">
              <a:buFont typeface="+mj-lt"/>
              <a:buAutoNum type="alphaLcParenR"/>
            </a:pPr>
            <a:r>
              <a:rPr lang="en-US" sz="2200" dirty="0"/>
              <a:t>Medium-term scheduler</a:t>
            </a:r>
            <a:endParaRPr lang="en-IN" sz="2200" dirty="0"/>
          </a:p>
        </p:txBody>
      </p:sp>
    </p:spTree>
    <p:extLst>
      <p:ext uri="{BB962C8B-B14F-4D97-AF65-F5344CB8AC3E}">
        <p14:creationId xmlns:p14="http://schemas.microsoft.com/office/powerpoint/2010/main" val="2089891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7527BC1-0370-4071-70D6-4B1786B2063D}"/>
              </a:ext>
            </a:extLst>
          </p:cNvPr>
          <p:cNvGraphicFramePr>
            <a:graphicFrameLocks noGrp="1"/>
          </p:cNvGraphicFramePr>
          <p:nvPr>
            <p:ph idx="1"/>
            <p:extLst>
              <p:ext uri="{D42A27DB-BD31-4B8C-83A1-F6EECF244321}">
                <p14:modId xmlns:p14="http://schemas.microsoft.com/office/powerpoint/2010/main" val="303625043"/>
              </p:ext>
            </p:extLst>
          </p:nvPr>
        </p:nvGraphicFramePr>
        <p:xfrm>
          <a:off x="1066801" y="579203"/>
          <a:ext cx="10058397" cy="5699593"/>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59579318"/>
                    </a:ext>
                  </a:extLst>
                </a:gridCol>
                <a:gridCol w="3352799">
                  <a:extLst>
                    <a:ext uri="{9D8B030D-6E8A-4147-A177-3AD203B41FA5}">
                      <a16:colId xmlns:a16="http://schemas.microsoft.com/office/drawing/2014/main" val="3159271218"/>
                    </a:ext>
                  </a:extLst>
                </a:gridCol>
                <a:gridCol w="3352799">
                  <a:extLst>
                    <a:ext uri="{9D8B030D-6E8A-4147-A177-3AD203B41FA5}">
                      <a16:colId xmlns:a16="http://schemas.microsoft.com/office/drawing/2014/main" val="434116539"/>
                    </a:ext>
                  </a:extLst>
                </a:gridCol>
              </a:tblGrid>
              <a:tr h="543393">
                <a:tc>
                  <a:txBody>
                    <a:bodyPr/>
                    <a:lstStyle/>
                    <a:p>
                      <a:pPr algn="just"/>
                      <a:r>
                        <a:rPr lang="en-IN" sz="2000" dirty="0"/>
                        <a:t>Long-term Scheduler</a:t>
                      </a:r>
                    </a:p>
                  </a:txBody>
                  <a:tcPr/>
                </a:tc>
                <a:tc>
                  <a:txBody>
                    <a:bodyPr/>
                    <a:lstStyle/>
                    <a:p>
                      <a:pPr algn="just"/>
                      <a:r>
                        <a:rPr lang="en-IN" sz="2000" dirty="0"/>
                        <a:t>Short-term Scheduler</a:t>
                      </a:r>
                    </a:p>
                  </a:txBody>
                  <a:tcPr/>
                </a:tc>
                <a:tc>
                  <a:txBody>
                    <a:bodyPr/>
                    <a:lstStyle/>
                    <a:p>
                      <a:pPr algn="just"/>
                      <a:r>
                        <a:rPr lang="en-IN" sz="2000" dirty="0"/>
                        <a:t>Medium-term Scheduler</a:t>
                      </a:r>
                    </a:p>
                  </a:txBody>
                  <a:tcPr/>
                </a:tc>
                <a:extLst>
                  <a:ext uri="{0D108BD9-81ED-4DB2-BD59-A6C34878D82A}">
                    <a16:rowId xmlns:a16="http://schemas.microsoft.com/office/drawing/2014/main" val="78043312"/>
                  </a:ext>
                </a:extLst>
              </a:tr>
              <a:tr h="543393">
                <a:tc>
                  <a:txBody>
                    <a:bodyPr/>
                    <a:lstStyle/>
                    <a:p>
                      <a:pPr algn="just" fontAlgn="ctr"/>
                      <a:r>
                        <a:rPr lang="en-US" sz="2000" b="0" dirty="0">
                          <a:effectLst/>
                        </a:rPr>
                        <a:t>It is a job scheduler</a:t>
                      </a:r>
                    </a:p>
                  </a:txBody>
                  <a:tcPr marL="63500" marR="63500" marT="88900" marB="88900" anchor="ctr"/>
                </a:tc>
                <a:tc>
                  <a:txBody>
                    <a:bodyPr/>
                    <a:lstStyle/>
                    <a:p>
                      <a:pPr algn="just" fontAlgn="ctr"/>
                      <a:r>
                        <a:rPr lang="en-US" sz="2000" b="0">
                          <a:effectLst/>
                        </a:rPr>
                        <a:t>It is a CPU scheduler</a:t>
                      </a:r>
                    </a:p>
                  </a:txBody>
                  <a:tcPr marL="63500" marR="63500" marT="88900" marB="88900" anchor="ctr"/>
                </a:tc>
                <a:tc>
                  <a:txBody>
                    <a:bodyPr/>
                    <a:lstStyle/>
                    <a:p>
                      <a:pPr algn="just" fontAlgn="ctr"/>
                      <a:r>
                        <a:rPr lang="en-US" sz="2000" b="0" dirty="0">
                          <a:effectLst/>
                        </a:rPr>
                        <a:t>It is a process-swapping scheduler.</a:t>
                      </a:r>
                    </a:p>
                  </a:txBody>
                  <a:tcPr marL="63500" marR="63500" marT="88900" marB="88900" anchor="ctr"/>
                </a:tc>
                <a:extLst>
                  <a:ext uri="{0D108BD9-81ED-4DB2-BD59-A6C34878D82A}">
                    <a16:rowId xmlns:a16="http://schemas.microsoft.com/office/drawing/2014/main" val="3052746053"/>
                  </a:ext>
                </a:extLst>
              </a:tr>
              <a:tr h="818811">
                <a:tc>
                  <a:txBody>
                    <a:bodyPr/>
                    <a:lstStyle/>
                    <a:p>
                      <a:pPr algn="just" fontAlgn="ctr"/>
                      <a:r>
                        <a:rPr lang="en-US" sz="2000" b="0" dirty="0">
                          <a:effectLst/>
                        </a:rPr>
                        <a:t>Generally, Speed is lesser than short term scheduler</a:t>
                      </a:r>
                    </a:p>
                  </a:txBody>
                  <a:tcPr marL="63500" marR="63500" marT="88900" marB="88900" anchor="ctr"/>
                </a:tc>
                <a:tc>
                  <a:txBody>
                    <a:bodyPr/>
                    <a:lstStyle/>
                    <a:p>
                      <a:pPr algn="just" fontAlgn="ctr"/>
                      <a:r>
                        <a:rPr lang="en-US" sz="2000" b="0">
                          <a:effectLst/>
                        </a:rPr>
                        <a:t>Speed is the fastest among all of them.</a:t>
                      </a:r>
                    </a:p>
                  </a:txBody>
                  <a:tcPr marL="63500" marR="63500" marT="88900" marB="88900" anchor="ctr"/>
                </a:tc>
                <a:tc>
                  <a:txBody>
                    <a:bodyPr/>
                    <a:lstStyle/>
                    <a:p>
                      <a:pPr algn="just" fontAlgn="ctr"/>
                      <a:r>
                        <a:rPr lang="en-US" sz="2000" b="0">
                          <a:effectLst/>
                        </a:rPr>
                        <a:t>Speed lies in between both short and long-term schedulers.</a:t>
                      </a:r>
                    </a:p>
                  </a:txBody>
                  <a:tcPr marL="63500" marR="63500" marT="88900" marB="88900" anchor="ctr"/>
                </a:tc>
                <a:extLst>
                  <a:ext uri="{0D108BD9-81ED-4DB2-BD59-A6C34878D82A}">
                    <a16:rowId xmlns:a16="http://schemas.microsoft.com/office/drawing/2014/main" val="1083549279"/>
                  </a:ext>
                </a:extLst>
              </a:tr>
              <a:tr h="818811">
                <a:tc>
                  <a:txBody>
                    <a:bodyPr/>
                    <a:lstStyle/>
                    <a:p>
                      <a:pPr algn="just" fontAlgn="ctr"/>
                      <a:r>
                        <a:rPr lang="en-US" sz="2000" b="0">
                          <a:effectLst/>
                        </a:rPr>
                        <a:t>It controls the degree of multiprogramming</a:t>
                      </a:r>
                    </a:p>
                  </a:txBody>
                  <a:tcPr marL="63500" marR="63500" marT="88900" marB="88900" anchor="ctr"/>
                </a:tc>
                <a:tc>
                  <a:txBody>
                    <a:bodyPr/>
                    <a:lstStyle/>
                    <a:p>
                      <a:pPr algn="just" fontAlgn="ctr"/>
                      <a:r>
                        <a:rPr lang="en-US" sz="2000" b="0">
                          <a:effectLst/>
                        </a:rPr>
                        <a:t>It gives less control over how much multiprogramming is done.</a:t>
                      </a:r>
                    </a:p>
                  </a:txBody>
                  <a:tcPr marL="63500" marR="63500" marT="88900" marB="88900" anchor="ctr"/>
                </a:tc>
                <a:tc>
                  <a:txBody>
                    <a:bodyPr/>
                    <a:lstStyle/>
                    <a:p>
                      <a:pPr algn="just" fontAlgn="ctr"/>
                      <a:r>
                        <a:rPr lang="en-US" sz="2000" b="0">
                          <a:effectLst/>
                        </a:rPr>
                        <a:t>It reduces the degree of multiprogramming.</a:t>
                      </a:r>
                    </a:p>
                  </a:txBody>
                  <a:tcPr marL="63500" marR="63500" marT="88900" marB="88900" anchor="ctr"/>
                </a:tc>
                <a:extLst>
                  <a:ext uri="{0D108BD9-81ED-4DB2-BD59-A6C34878D82A}">
                    <a16:rowId xmlns:a16="http://schemas.microsoft.com/office/drawing/2014/main" val="706913267"/>
                  </a:ext>
                </a:extLst>
              </a:tr>
              <a:tr h="818811">
                <a:tc>
                  <a:txBody>
                    <a:bodyPr/>
                    <a:lstStyle/>
                    <a:p>
                      <a:pPr algn="just" fontAlgn="ctr"/>
                      <a:r>
                        <a:rPr lang="en-US" sz="2000" b="0">
                          <a:effectLst/>
                        </a:rPr>
                        <a:t>It is barely present or nonexistent in the time-sharing system.</a:t>
                      </a:r>
                    </a:p>
                  </a:txBody>
                  <a:tcPr marL="63500" marR="63500" marT="88900" marB="88900" anchor="ctr"/>
                </a:tc>
                <a:tc>
                  <a:txBody>
                    <a:bodyPr/>
                    <a:lstStyle/>
                    <a:p>
                      <a:pPr algn="just" fontAlgn="ctr"/>
                      <a:r>
                        <a:rPr lang="en-US" sz="2000" b="0">
                          <a:effectLst/>
                        </a:rPr>
                        <a:t>It is a minimal time-sharing system.</a:t>
                      </a:r>
                    </a:p>
                  </a:txBody>
                  <a:tcPr marL="63500" marR="63500" marT="88900" marB="88900" anchor="ctr"/>
                </a:tc>
                <a:tc>
                  <a:txBody>
                    <a:bodyPr/>
                    <a:lstStyle/>
                    <a:p>
                      <a:pPr algn="just" fontAlgn="ctr"/>
                      <a:r>
                        <a:rPr lang="en-US" sz="2000" b="0" dirty="0">
                          <a:effectLst/>
                        </a:rPr>
                        <a:t>It is a component of systems for time sharing.</a:t>
                      </a:r>
                    </a:p>
                  </a:txBody>
                  <a:tcPr marL="63500" marR="63500" marT="88900" marB="88900" anchor="ctr"/>
                </a:tc>
                <a:extLst>
                  <a:ext uri="{0D108BD9-81ED-4DB2-BD59-A6C34878D82A}">
                    <a16:rowId xmlns:a16="http://schemas.microsoft.com/office/drawing/2014/main" val="2660054830"/>
                  </a:ext>
                </a:extLst>
              </a:tr>
              <a:tr h="818811">
                <a:tc>
                  <a:txBody>
                    <a:bodyPr/>
                    <a:lstStyle/>
                    <a:p>
                      <a:pPr algn="just" fontAlgn="ctr"/>
                      <a:r>
                        <a:rPr lang="en-US" sz="2000" b="0" dirty="0">
                          <a:effectLst/>
                        </a:rPr>
                        <a:t>It can re-enter the process into memory, allowing for the continuation of execution.</a:t>
                      </a:r>
                    </a:p>
                  </a:txBody>
                  <a:tcPr marL="63500" marR="63500" marT="88900" marB="88900" anchor="ctr"/>
                </a:tc>
                <a:tc>
                  <a:txBody>
                    <a:bodyPr/>
                    <a:lstStyle/>
                    <a:p>
                      <a:pPr algn="just" fontAlgn="ctr"/>
                      <a:r>
                        <a:rPr lang="en-US" sz="2000" b="0" dirty="0">
                          <a:effectLst/>
                        </a:rPr>
                        <a:t>It selects those processes which are ready to execute</a:t>
                      </a:r>
                    </a:p>
                  </a:txBody>
                  <a:tcPr marL="63500" marR="63500" marT="88900" marB="88900" anchor="ctr"/>
                </a:tc>
                <a:tc>
                  <a:txBody>
                    <a:bodyPr/>
                    <a:lstStyle/>
                    <a:p>
                      <a:pPr algn="just" fontAlgn="ctr"/>
                      <a:r>
                        <a:rPr lang="en-US" sz="2000" b="0" dirty="0">
                          <a:effectLst/>
                        </a:rPr>
                        <a:t>It can re-introduce the process into memory and execution can be continued.</a:t>
                      </a:r>
                    </a:p>
                  </a:txBody>
                  <a:tcPr marL="63500" marR="63500" marT="88900" marB="88900" anchor="ctr"/>
                </a:tc>
                <a:extLst>
                  <a:ext uri="{0D108BD9-81ED-4DB2-BD59-A6C34878D82A}">
                    <a16:rowId xmlns:a16="http://schemas.microsoft.com/office/drawing/2014/main" val="3466453497"/>
                  </a:ext>
                </a:extLst>
              </a:tr>
            </a:tbl>
          </a:graphicData>
        </a:graphic>
      </p:graphicFrame>
    </p:spTree>
    <p:extLst>
      <p:ext uri="{BB962C8B-B14F-4D97-AF65-F5344CB8AC3E}">
        <p14:creationId xmlns:p14="http://schemas.microsoft.com/office/powerpoint/2010/main" val="3251523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E599-16FD-D22A-4CBC-33E6BF0F47F6}"/>
              </a:ext>
            </a:extLst>
          </p:cNvPr>
          <p:cNvSpPr>
            <a:spLocks noGrp="1"/>
          </p:cNvSpPr>
          <p:nvPr>
            <p:ph type="title"/>
          </p:nvPr>
        </p:nvSpPr>
        <p:spPr/>
        <p:txBody>
          <a:bodyPr/>
          <a:lstStyle/>
          <a:p>
            <a:r>
              <a:rPr lang="en-IN" dirty="0"/>
              <a:t>Categories in Scheduling</a:t>
            </a:r>
          </a:p>
        </p:txBody>
      </p:sp>
      <p:sp>
        <p:nvSpPr>
          <p:cNvPr id="3" name="Content Placeholder 2">
            <a:extLst>
              <a:ext uri="{FF2B5EF4-FFF2-40B4-BE49-F238E27FC236}">
                <a16:creationId xmlns:a16="http://schemas.microsoft.com/office/drawing/2014/main" id="{C930395A-401D-6F5B-51D5-1203BFD4A8B2}"/>
              </a:ext>
            </a:extLst>
          </p:cNvPr>
          <p:cNvSpPr>
            <a:spLocks noGrp="1"/>
          </p:cNvSpPr>
          <p:nvPr>
            <p:ph idx="1"/>
          </p:nvPr>
        </p:nvSpPr>
        <p:spPr>
          <a:xfrm>
            <a:off x="1097280" y="1845733"/>
            <a:ext cx="10058400" cy="4256683"/>
          </a:xfrm>
        </p:spPr>
        <p:txBody>
          <a:bodyPr>
            <a:noAutofit/>
          </a:bodyPr>
          <a:lstStyle/>
          <a:p>
            <a:pPr algn="just"/>
            <a:r>
              <a:rPr lang="en-US" sz="2400" dirty="0"/>
              <a:t>Scheduling falls into one of two categories:</a:t>
            </a:r>
          </a:p>
          <a:p>
            <a:pPr algn="just"/>
            <a:endParaRPr lang="en-US" sz="2400" dirty="0"/>
          </a:p>
          <a:p>
            <a:pPr marL="514350" indent="-514350" algn="just">
              <a:buFont typeface="+mj-lt"/>
              <a:buAutoNum type="romanUcPeriod"/>
            </a:pPr>
            <a:r>
              <a:rPr lang="en-US" sz="2400" dirty="0"/>
              <a:t>Non-preemptive: In this case, a process’s resource cannot be taken before the process has finished running. When a running process finishes and transitions to a waiting state, resources are switched.</a:t>
            </a:r>
          </a:p>
          <a:p>
            <a:pPr marL="514350" indent="-514350" algn="just">
              <a:buFont typeface="+mj-lt"/>
              <a:buAutoNum type="romanUcPeriod"/>
            </a:pPr>
            <a:r>
              <a:rPr lang="en-US" sz="2400" dirty="0"/>
              <a:t>Preemptive: In this case, the OS assigns resources to a process for a predetermined period of time. The process switches from running state to ready state or from waiting for state to ready state during resource allocation. This switching happens because the CPU may give other processes priority and substitute the currently active process for the higher priority process.</a:t>
            </a:r>
            <a:endParaRPr lang="en-IN" sz="2400" dirty="0"/>
          </a:p>
        </p:txBody>
      </p:sp>
    </p:spTree>
    <p:extLst>
      <p:ext uri="{BB962C8B-B14F-4D97-AF65-F5344CB8AC3E}">
        <p14:creationId xmlns:p14="http://schemas.microsoft.com/office/powerpoint/2010/main" val="2928574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4A8F-FE91-27B1-F979-CB412D527D38}"/>
              </a:ext>
            </a:extLst>
          </p:cNvPr>
          <p:cNvSpPr>
            <a:spLocks noGrp="1"/>
          </p:cNvSpPr>
          <p:nvPr>
            <p:ph type="title"/>
          </p:nvPr>
        </p:nvSpPr>
        <p:spPr/>
        <p:txBody>
          <a:bodyPr/>
          <a:lstStyle/>
          <a:p>
            <a:r>
              <a:rPr lang="en-IN" dirty="0"/>
              <a:t>Cooperating Process</a:t>
            </a:r>
          </a:p>
        </p:txBody>
      </p:sp>
      <p:sp>
        <p:nvSpPr>
          <p:cNvPr id="3" name="Content Placeholder 2">
            <a:extLst>
              <a:ext uri="{FF2B5EF4-FFF2-40B4-BE49-F238E27FC236}">
                <a16:creationId xmlns:a16="http://schemas.microsoft.com/office/drawing/2014/main" id="{3C4DD901-4BC9-C77F-238C-6BF917DF9F04}"/>
              </a:ext>
            </a:extLst>
          </p:cNvPr>
          <p:cNvSpPr>
            <a:spLocks noGrp="1"/>
          </p:cNvSpPr>
          <p:nvPr>
            <p:ph idx="1"/>
          </p:nvPr>
        </p:nvSpPr>
        <p:spPr/>
        <p:txBody>
          <a:bodyPr>
            <a:normAutofit/>
          </a:bodyPr>
          <a:lstStyle/>
          <a:p>
            <a:pPr algn="just"/>
            <a:r>
              <a:rPr lang="en-US" sz="2400" dirty="0"/>
              <a:t>Cooperating Processes are those processes that depend on other processes or processes. They work together to achieve a common task in an operating system. These processes interact with each other by sharing the resources such as CPU, memory, and I/O devices to complete the task.</a:t>
            </a:r>
          </a:p>
          <a:p>
            <a:pPr algn="just"/>
            <a:endParaRPr lang="en-IN" sz="2400" dirty="0"/>
          </a:p>
        </p:txBody>
      </p:sp>
      <p:pic>
        <p:nvPicPr>
          <p:cNvPr id="5" name="Picture 4">
            <a:extLst>
              <a:ext uri="{FF2B5EF4-FFF2-40B4-BE49-F238E27FC236}">
                <a16:creationId xmlns:a16="http://schemas.microsoft.com/office/drawing/2014/main" id="{DD1174F3-5416-903B-8075-7CD9D84D6B75}"/>
              </a:ext>
            </a:extLst>
          </p:cNvPr>
          <p:cNvPicPr>
            <a:picLocks noChangeAspect="1"/>
          </p:cNvPicPr>
          <p:nvPr/>
        </p:nvPicPr>
        <p:blipFill rotWithShape="1">
          <a:blip r:embed="rId2"/>
          <a:srcRect b="29346"/>
          <a:stretch/>
        </p:blipFill>
        <p:spPr>
          <a:xfrm>
            <a:off x="2415941" y="3429000"/>
            <a:ext cx="7055318" cy="2211404"/>
          </a:xfrm>
          <a:prstGeom prst="rect">
            <a:avLst/>
          </a:prstGeom>
        </p:spPr>
      </p:pic>
    </p:spTree>
    <p:extLst>
      <p:ext uri="{BB962C8B-B14F-4D97-AF65-F5344CB8AC3E}">
        <p14:creationId xmlns:p14="http://schemas.microsoft.com/office/powerpoint/2010/main" val="359630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5F261-11D4-FBA6-CE84-8E7F33E53DDD}"/>
              </a:ext>
            </a:extLst>
          </p:cNvPr>
          <p:cNvSpPr>
            <a:spLocks noGrp="1"/>
          </p:cNvSpPr>
          <p:nvPr>
            <p:ph idx="1"/>
          </p:nvPr>
        </p:nvSpPr>
        <p:spPr>
          <a:xfrm>
            <a:off x="404261" y="770021"/>
            <a:ext cx="11319310" cy="5428647"/>
          </a:xfrm>
        </p:spPr>
        <p:txBody>
          <a:bodyPr>
            <a:normAutofit fontScale="85000" lnSpcReduction="10000"/>
          </a:bodyPr>
          <a:lstStyle/>
          <a:p>
            <a:pPr marL="457200" indent="-457200" algn="just">
              <a:buFont typeface="+mj-lt"/>
              <a:buAutoNum type="arabicPeriod" startAt="8"/>
            </a:pPr>
            <a:r>
              <a:rPr lang="en-US" b="1" dirty="0"/>
              <a:t>Networking:</a:t>
            </a:r>
            <a:r>
              <a:rPr lang="en-US" dirty="0"/>
              <a:t> The operating system provides networking capabilities such as establishing and managing network connections, handling network protocols, and sharing resources such as printers and files over a network.</a:t>
            </a:r>
          </a:p>
          <a:p>
            <a:pPr marL="457200" indent="-457200" algn="just">
              <a:buFont typeface="+mj-lt"/>
              <a:buAutoNum type="arabicPeriod" startAt="8"/>
            </a:pPr>
            <a:r>
              <a:rPr lang="en-US" b="1" dirty="0"/>
              <a:t>User Interface</a:t>
            </a:r>
            <a:r>
              <a:rPr lang="en-US" dirty="0"/>
              <a:t>: The operating system provides a user interface that enables users to interact with the computer system. This can be a Graphical User Interface (GUI), a Command-Line Interface (CLI), or a combination of both.</a:t>
            </a:r>
          </a:p>
          <a:p>
            <a:pPr marL="457200" indent="-457200" algn="just">
              <a:buFont typeface="+mj-lt"/>
              <a:buAutoNum type="arabicPeriod" startAt="8"/>
            </a:pPr>
            <a:r>
              <a:rPr lang="en-US" b="1" dirty="0"/>
              <a:t>Backup and Recovery</a:t>
            </a:r>
            <a:r>
              <a:rPr lang="en-US" dirty="0"/>
              <a:t>: The operating system provides mechanisms for backing up data and recovering it in case of system failures, errors, or disasters.</a:t>
            </a:r>
          </a:p>
          <a:p>
            <a:pPr marL="457200" indent="-457200" algn="just">
              <a:buFont typeface="+mj-lt"/>
              <a:buAutoNum type="arabicPeriod" startAt="8"/>
            </a:pPr>
            <a:r>
              <a:rPr lang="en-US" b="1" dirty="0"/>
              <a:t>Virtualization</a:t>
            </a:r>
            <a:r>
              <a:rPr lang="en-US" dirty="0"/>
              <a:t>: The operating system provides virtualization capabilities that allow multiple operating systems or applications to run on a single physical machine. This can enable efficient use of resources and flexibility in managing workloads.</a:t>
            </a:r>
          </a:p>
          <a:p>
            <a:pPr marL="457200" indent="-457200" algn="just">
              <a:buFont typeface="+mj-lt"/>
              <a:buAutoNum type="arabicPeriod" startAt="8"/>
            </a:pPr>
            <a:r>
              <a:rPr lang="en-US" b="1" dirty="0"/>
              <a:t>Performance Monitoring</a:t>
            </a:r>
            <a:r>
              <a:rPr lang="en-US" dirty="0"/>
              <a:t>: The operating system provides tools for monitoring and optimizing system performance, including identifying bottlenecks, optimizing resource usage, and analyzing system logs and metrics.</a:t>
            </a:r>
          </a:p>
          <a:p>
            <a:pPr marL="457200" indent="-457200" algn="just">
              <a:buFont typeface="+mj-lt"/>
              <a:buAutoNum type="arabicPeriod" startAt="8"/>
            </a:pPr>
            <a:r>
              <a:rPr lang="en-US" b="1" dirty="0"/>
              <a:t>Time-Sharing</a:t>
            </a:r>
            <a:r>
              <a:rPr lang="en-US" dirty="0"/>
              <a:t>: The operating system enables multiple users to share a computer system and its resources simultaneously by providing time-sharing mechanisms that allocate resources fairly and efficiently.</a:t>
            </a:r>
          </a:p>
          <a:p>
            <a:pPr marL="457200" indent="-457200" algn="just">
              <a:buFont typeface="+mj-lt"/>
              <a:buAutoNum type="arabicPeriod" startAt="8"/>
            </a:pPr>
            <a:r>
              <a:rPr lang="en-US" b="1" dirty="0"/>
              <a:t>System Cal</a:t>
            </a:r>
            <a:r>
              <a:rPr lang="en-US" dirty="0"/>
              <a:t>ls: The operating system provides a set of system calls that enable applications to interact with the operating system and access its resources. System calls provide a standardized interface between applications and the operating system, enabling portability and compatibility across different hardware and software platforms.</a:t>
            </a:r>
          </a:p>
          <a:p>
            <a:pPr marL="457200" indent="-457200" algn="just">
              <a:buFont typeface="+mj-lt"/>
              <a:buAutoNum type="arabicPeriod" startAt="8"/>
            </a:pPr>
            <a:r>
              <a:rPr lang="en-US" b="1" dirty="0"/>
              <a:t>Error-detecting Aids</a:t>
            </a:r>
            <a:r>
              <a:rPr lang="en-US" dirty="0"/>
              <a:t>: These contain methods that include the production of dumps, traces, error messages, and other debugging and error-detecting methods.</a:t>
            </a:r>
            <a:endParaRPr lang="en-IN" dirty="0"/>
          </a:p>
        </p:txBody>
      </p:sp>
    </p:spTree>
    <p:extLst>
      <p:ext uri="{BB962C8B-B14F-4D97-AF65-F5344CB8AC3E}">
        <p14:creationId xmlns:p14="http://schemas.microsoft.com/office/powerpoint/2010/main" val="409196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A108-8C09-EC66-F8A9-F2A9DA16EBC8}"/>
              </a:ext>
            </a:extLst>
          </p:cNvPr>
          <p:cNvSpPr>
            <a:spLocks noGrp="1"/>
          </p:cNvSpPr>
          <p:nvPr>
            <p:ph type="title"/>
          </p:nvPr>
        </p:nvSpPr>
        <p:spPr/>
        <p:txBody>
          <a:bodyPr/>
          <a:lstStyle/>
          <a:p>
            <a:r>
              <a:rPr lang="en-IN" dirty="0"/>
              <a:t>Threads</a:t>
            </a:r>
          </a:p>
        </p:txBody>
      </p:sp>
      <p:sp>
        <p:nvSpPr>
          <p:cNvPr id="3" name="Content Placeholder 2">
            <a:extLst>
              <a:ext uri="{FF2B5EF4-FFF2-40B4-BE49-F238E27FC236}">
                <a16:creationId xmlns:a16="http://schemas.microsoft.com/office/drawing/2014/main" id="{8A668D32-FF00-1AB6-6813-D5E855849AD5}"/>
              </a:ext>
            </a:extLst>
          </p:cNvPr>
          <p:cNvSpPr>
            <a:spLocks noGrp="1"/>
          </p:cNvSpPr>
          <p:nvPr>
            <p:ph idx="1"/>
          </p:nvPr>
        </p:nvSpPr>
        <p:spPr/>
        <p:txBody>
          <a:bodyPr>
            <a:normAutofit lnSpcReduction="10000"/>
          </a:bodyPr>
          <a:lstStyle/>
          <a:p>
            <a:pPr algn="just">
              <a:lnSpc>
                <a:spcPct val="100000"/>
              </a:lnSpc>
              <a:buFont typeface="Wingdings" panose="05000000000000000000" pitchFamily="2" charset="2"/>
              <a:buChar char="Ø"/>
            </a:pPr>
            <a:r>
              <a:rPr lang="en-US" sz="2400" dirty="0"/>
              <a:t>Within a program, a Thread is a separate execution path. It is a lightweight process that the operating system can schedule and run concurrently with other threads.</a:t>
            </a:r>
          </a:p>
          <a:p>
            <a:pPr marL="0" indent="0" algn="ctr">
              <a:lnSpc>
                <a:spcPct val="100000"/>
              </a:lnSpc>
              <a:buNone/>
            </a:pPr>
            <a:r>
              <a:rPr lang="en-US" sz="2400" dirty="0"/>
              <a:t>OR</a:t>
            </a:r>
          </a:p>
          <a:p>
            <a:pPr algn="just">
              <a:lnSpc>
                <a:spcPct val="100000"/>
              </a:lnSpc>
              <a:buFont typeface="Wingdings" panose="05000000000000000000" pitchFamily="2" charset="2"/>
              <a:buChar char="Ø"/>
            </a:pPr>
            <a:r>
              <a:rPr lang="en-US" sz="2400" dirty="0"/>
              <a:t>A thread is a single sequence stream within a process. Threads are also called lightweight processes as they possess some of the properties of processes.</a:t>
            </a:r>
          </a:p>
          <a:p>
            <a:pPr algn="just">
              <a:buFont typeface="Wingdings" panose="05000000000000000000" pitchFamily="2" charset="2"/>
              <a:buChar char="Ø"/>
            </a:pPr>
            <a:r>
              <a:rPr lang="en-US" sz="2400" dirty="0"/>
              <a:t>The operating system creates and manages threads, and they share the same memory and resources as the program that created them. This enables multiple threads to collaborate and work efficiently within a single program.</a:t>
            </a:r>
          </a:p>
          <a:p>
            <a:pPr algn="just">
              <a:buFont typeface="Wingdings" panose="05000000000000000000" pitchFamily="2" charset="2"/>
              <a:buChar char="Ø"/>
            </a:pPr>
            <a:r>
              <a:rPr lang="en-US" sz="2400" dirty="0"/>
              <a:t>Each thread belongs to exactly one process.</a:t>
            </a:r>
          </a:p>
          <a:p>
            <a:pPr algn="just">
              <a:buFont typeface="Wingdings" panose="05000000000000000000" pitchFamily="2" charset="2"/>
              <a:buChar char="Ø"/>
            </a:pPr>
            <a:endParaRPr lang="en-US" sz="22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060968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C89E-5250-3101-4D2F-E2B9DA43E469}"/>
              </a:ext>
            </a:extLst>
          </p:cNvPr>
          <p:cNvSpPr>
            <a:spLocks noGrp="1"/>
          </p:cNvSpPr>
          <p:nvPr>
            <p:ph type="title"/>
          </p:nvPr>
        </p:nvSpPr>
        <p:spPr/>
        <p:txBody>
          <a:bodyPr/>
          <a:lstStyle/>
          <a:p>
            <a:r>
              <a:rPr lang="en-US" dirty="0"/>
              <a:t>Difference Between Process and Thread</a:t>
            </a:r>
            <a:endParaRPr lang="en-IN" dirty="0"/>
          </a:p>
        </p:txBody>
      </p:sp>
      <p:sp>
        <p:nvSpPr>
          <p:cNvPr id="4" name="Content Placeholder 3">
            <a:extLst>
              <a:ext uri="{FF2B5EF4-FFF2-40B4-BE49-F238E27FC236}">
                <a16:creationId xmlns:a16="http://schemas.microsoft.com/office/drawing/2014/main" id="{64AFBE4A-29DB-0F8D-C298-844CB4F5FF94}"/>
              </a:ext>
            </a:extLst>
          </p:cNvPr>
          <p:cNvSpPr>
            <a:spLocks noGrp="1"/>
          </p:cNvSpPr>
          <p:nvPr>
            <p:ph sz="half" idx="1"/>
          </p:nvPr>
        </p:nvSpPr>
        <p:spPr/>
        <p:txBody>
          <a:bodyPr>
            <a:normAutofit lnSpcReduction="10000"/>
          </a:bodyPr>
          <a:lstStyle/>
          <a:p>
            <a:pPr algn="just">
              <a:buFont typeface="Wingdings" panose="05000000000000000000" pitchFamily="2" charset="2"/>
              <a:buChar char="q"/>
            </a:pPr>
            <a:r>
              <a:rPr lang="en-US" sz="2200" dirty="0"/>
              <a:t>The primary difference is that threads within the same process run in a shared memory space, while processes run in separate memory spaces. </a:t>
            </a:r>
          </a:p>
          <a:p>
            <a:pPr algn="just">
              <a:buFont typeface="Wingdings" panose="05000000000000000000" pitchFamily="2" charset="2"/>
              <a:buChar char="q"/>
            </a:pPr>
            <a:r>
              <a:rPr lang="en-US" sz="2200" dirty="0"/>
              <a:t>Threads are not independent of one another like processes are, and as a result, threads share with other threads their code section, data section, and OS resources (like open files and signals). </a:t>
            </a:r>
          </a:p>
          <a:p>
            <a:pPr algn="just">
              <a:buFont typeface="Wingdings" panose="05000000000000000000" pitchFamily="2" charset="2"/>
              <a:buChar char="q"/>
            </a:pPr>
            <a:r>
              <a:rPr lang="en-US" sz="2200" dirty="0"/>
              <a:t>But, like a process, a thread has its own program counter (PC), register set, and stack space. </a:t>
            </a:r>
            <a:endParaRPr lang="en-IN" sz="2200" dirty="0"/>
          </a:p>
        </p:txBody>
      </p:sp>
      <p:pic>
        <p:nvPicPr>
          <p:cNvPr id="7" name="Content Placeholder 6">
            <a:extLst>
              <a:ext uri="{FF2B5EF4-FFF2-40B4-BE49-F238E27FC236}">
                <a16:creationId xmlns:a16="http://schemas.microsoft.com/office/drawing/2014/main" id="{7F3E90D6-FD17-BFEE-B5C4-B126DE08DFD0}"/>
              </a:ext>
            </a:extLst>
          </p:cNvPr>
          <p:cNvPicPr>
            <a:picLocks noGrp="1" noChangeAspect="1"/>
          </p:cNvPicPr>
          <p:nvPr>
            <p:ph sz="half" idx="2"/>
          </p:nvPr>
        </p:nvPicPr>
        <p:blipFill>
          <a:blip r:embed="rId2"/>
          <a:stretch>
            <a:fillRect/>
          </a:stretch>
        </p:blipFill>
        <p:spPr>
          <a:xfrm>
            <a:off x="7258050" y="2505075"/>
            <a:ext cx="2857500" cy="2705100"/>
          </a:xfrm>
          <a:prstGeom prst="rect">
            <a:avLst/>
          </a:prstGeom>
        </p:spPr>
      </p:pic>
    </p:spTree>
    <p:extLst>
      <p:ext uri="{BB962C8B-B14F-4D97-AF65-F5344CB8AC3E}">
        <p14:creationId xmlns:p14="http://schemas.microsoft.com/office/powerpoint/2010/main" val="293648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41D1-0CF6-D130-D83F-F76AA7A3F887}"/>
              </a:ext>
            </a:extLst>
          </p:cNvPr>
          <p:cNvSpPr>
            <a:spLocks noGrp="1"/>
          </p:cNvSpPr>
          <p:nvPr>
            <p:ph type="title"/>
          </p:nvPr>
        </p:nvSpPr>
        <p:spPr/>
        <p:txBody>
          <a:bodyPr/>
          <a:lstStyle/>
          <a:p>
            <a:r>
              <a:rPr lang="en-US" dirty="0"/>
              <a:t>Why Do We Need Thread?</a:t>
            </a:r>
            <a:endParaRPr lang="en-IN" dirty="0"/>
          </a:p>
        </p:txBody>
      </p:sp>
      <p:sp>
        <p:nvSpPr>
          <p:cNvPr id="3" name="Content Placeholder 2">
            <a:extLst>
              <a:ext uri="{FF2B5EF4-FFF2-40B4-BE49-F238E27FC236}">
                <a16:creationId xmlns:a16="http://schemas.microsoft.com/office/drawing/2014/main" id="{C95BB693-A98F-2E49-C4DF-D2A054543945}"/>
              </a:ext>
            </a:extLst>
          </p:cNvPr>
          <p:cNvSpPr>
            <a:spLocks noGrp="1"/>
          </p:cNvSpPr>
          <p:nvPr>
            <p:ph idx="1"/>
          </p:nvPr>
        </p:nvSpPr>
        <p:spPr>
          <a:xfrm>
            <a:off x="1097280" y="1845734"/>
            <a:ext cx="10058400" cy="4478064"/>
          </a:xfrm>
        </p:spPr>
        <p:txBody>
          <a:bodyPr>
            <a:noAutofit/>
          </a:bodyPr>
          <a:lstStyle/>
          <a:p>
            <a:pPr algn="just">
              <a:buFont typeface="Wingdings" panose="05000000000000000000" pitchFamily="2" charset="2"/>
              <a:buChar char="Ø"/>
            </a:pPr>
            <a:r>
              <a:rPr lang="en-US" sz="2200" dirty="0"/>
              <a:t>Threads run in parallel improving the application performance. Each such thread has its own CPU state and stack, but they share the address space of the process and the environment. </a:t>
            </a:r>
          </a:p>
          <a:p>
            <a:pPr algn="just">
              <a:buFont typeface="Wingdings" panose="05000000000000000000" pitchFamily="2" charset="2"/>
              <a:buChar char="Ø"/>
            </a:pPr>
            <a:r>
              <a:rPr lang="en-US" sz="2200" dirty="0"/>
              <a:t>Threads can share common data so they do not need to use interprocess communication. Like the processes, threads also have states like ready, executing, blocked, etc. </a:t>
            </a:r>
          </a:p>
          <a:p>
            <a:pPr algn="just">
              <a:buFont typeface="Wingdings" panose="05000000000000000000" pitchFamily="2" charset="2"/>
              <a:buChar char="Ø"/>
            </a:pPr>
            <a:r>
              <a:rPr lang="en-US" sz="2200" dirty="0"/>
              <a:t>Priority can be assigned to the threads just like the process, and the highest priority thread is scheduled first.</a:t>
            </a:r>
          </a:p>
          <a:p>
            <a:pPr algn="just">
              <a:buFont typeface="Wingdings" panose="05000000000000000000" pitchFamily="2" charset="2"/>
              <a:buChar char="Ø"/>
            </a:pPr>
            <a:r>
              <a:rPr lang="en-US" sz="2200" dirty="0"/>
              <a:t>Each thread has its own Thread Control Block (TCB). Like the process, a context switch occurs for the thread, and register contents are saved in (TCB). As threads share the same address space and resources, synchronization is also required for the various activities of the thread.</a:t>
            </a:r>
            <a:endParaRPr lang="en-IN" sz="2200" dirty="0"/>
          </a:p>
        </p:txBody>
      </p:sp>
    </p:spTree>
    <p:extLst>
      <p:ext uri="{BB962C8B-B14F-4D97-AF65-F5344CB8AC3E}">
        <p14:creationId xmlns:p14="http://schemas.microsoft.com/office/powerpoint/2010/main" val="2103728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53A9D-45D0-181E-73C3-95883DAFDE6D}"/>
              </a:ext>
            </a:extLst>
          </p:cNvPr>
          <p:cNvSpPr>
            <a:spLocks noGrp="1"/>
          </p:cNvSpPr>
          <p:nvPr>
            <p:ph idx="1"/>
          </p:nvPr>
        </p:nvSpPr>
        <p:spPr/>
        <p:txBody>
          <a:bodyPr>
            <a:normAutofit fontScale="92500" lnSpcReduction="10000"/>
          </a:bodyPr>
          <a:lstStyle/>
          <a:p>
            <a:r>
              <a:rPr lang="en-US" sz="2400" b="1" dirty="0"/>
              <a:t>Types of Threads: -</a:t>
            </a:r>
          </a:p>
          <a:p>
            <a:r>
              <a:rPr lang="en-US" sz="2400" dirty="0"/>
              <a:t>In the operating system, there are two types of threads.</a:t>
            </a:r>
          </a:p>
          <a:p>
            <a:pPr>
              <a:buFont typeface="Wingdings" panose="05000000000000000000" pitchFamily="2" charset="2"/>
              <a:buChar char="§"/>
            </a:pPr>
            <a:r>
              <a:rPr lang="en-US" sz="2400" dirty="0"/>
              <a:t>User-level thread</a:t>
            </a:r>
          </a:p>
          <a:p>
            <a:pPr>
              <a:buFont typeface="Wingdings" panose="05000000000000000000" pitchFamily="2" charset="2"/>
              <a:buChar char="§"/>
            </a:pPr>
            <a:r>
              <a:rPr lang="en-US" sz="2400" dirty="0"/>
              <a:t>Kernel level thread</a:t>
            </a:r>
          </a:p>
          <a:p>
            <a:pPr marL="0" indent="0">
              <a:buNone/>
            </a:pPr>
            <a:endParaRPr lang="en-US" sz="2400" dirty="0"/>
          </a:p>
          <a:p>
            <a:pPr marL="0" indent="0">
              <a:buNone/>
            </a:pPr>
            <a:r>
              <a:rPr lang="en-US" sz="2400" b="1" dirty="0"/>
              <a:t>Components of Threads: -</a:t>
            </a:r>
          </a:p>
          <a:p>
            <a:pPr>
              <a:buFont typeface="Wingdings" panose="05000000000000000000" pitchFamily="2" charset="2"/>
              <a:buChar char="§"/>
            </a:pPr>
            <a:r>
              <a:rPr lang="en-US" sz="2400" dirty="0"/>
              <a:t>Program counter</a:t>
            </a:r>
          </a:p>
          <a:p>
            <a:pPr>
              <a:buFont typeface="Wingdings" panose="05000000000000000000" pitchFamily="2" charset="2"/>
              <a:buChar char="§"/>
            </a:pPr>
            <a:r>
              <a:rPr lang="en-US" sz="2400" dirty="0"/>
              <a:t>Register set</a:t>
            </a:r>
          </a:p>
          <a:p>
            <a:pPr>
              <a:buFont typeface="Wingdings" panose="05000000000000000000" pitchFamily="2" charset="2"/>
              <a:buChar char="§"/>
            </a:pPr>
            <a:r>
              <a:rPr lang="en-US" sz="2400" dirty="0"/>
              <a:t>Stack space</a:t>
            </a:r>
          </a:p>
          <a:p>
            <a:pPr marL="0" indent="0">
              <a:buNone/>
            </a:pPr>
            <a:endParaRPr lang="en-IN" sz="2400" dirty="0"/>
          </a:p>
        </p:txBody>
      </p:sp>
    </p:spTree>
    <p:extLst>
      <p:ext uri="{BB962C8B-B14F-4D97-AF65-F5344CB8AC3E}">
        <p14:creationId xmlns:p14="http://schemas.microsoft.com/office/powerpoint/2010/main" val="2167723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12F5-87DC-05EB-7156-F8627C207152}"/>
              </a:ext>
            </a:extLst>
          </p:cNvPr>
          <p:cNvSpPr>
            <a:spLocks noGrp="1"/>
          </p:cNvSpPr>
          <p:nvPr>
            <p:ph type="title"/>
          </p:nvPr>
        </p:nvSpPr>
        <p:spPr/>
        <p:txBody>
          <a:bodyPr/>
          <a:lstStyle/>
          <a:p>
            <a:r>
              <a:rPr lang="en-IN" dirty="0"/>
              <a:t>1. User-level Thread</a:t>
            </a:r>
          </a:p>
        </p:txBody>
      </p:sp>
      <p:sp>
        <p:nvSpPr>
          <p:cNvPr id="3" name="Content Placeholder 2">
            <a:extLst>
              <a:ext uri="{FF2B5EF4-FFF2-40B4-BE49-F238E27FC236}">
                <a16:creationId xmlns:a16="http://schemas.microsoft.com/office/drawing/2014/main" id="{BF02551B-9622-C66D-DB9F-6CFC4DE31A03}"/>
              </a:ext>
            </a:extLst>
          </p:cNvPr>
          <p:cNvSpPr>
            <a:spLocks noGrp="1"/>
          </p:cNvSpPr>
          <p:nvPr>
            <p:ph idx="1"/>
          </p:nvPr>
        </p:nvSpPr>
        <p:spPr/>
        <p:txBody>
          <a:bodyPr>
            <a:normAutofit/>
          </a:bodyPr>
          <a:lstStyle/>
          <a:p>
            <a:pPr>
              <a:buFont typeface="Wingdings" panose="05000000000000000000" pitchFamily="2" charset="2"/>
              <a:buChar char="§"/>
            </a:pPr>
            <a:r>
              <a:rPr lang="en-US" sz="2200" dirty="0"/>
              <a:t>The operating system does not recognize the user-level thread. </a:t>
            </a:r>
          </a:p>
          <a:p>
            <a:pPr>
              <a:buFont typeface="Wingdings" panose="05000000000000000000" pitchFamily="2" charset="2"/>
              <a:buChar char="§"/>
            </a:pPr>
            <a:r>
              <a:rPr lang="en-US" sz="2200" dirty="0"/>
              <a:t>User threads can be easily implemented and it is implemented by the user. </a:t>
            </a:r>
          </a:p>
          <a:p>
            <a:pPr>
              <a:buFont typeface="Wingdings" panose="05000000000000000000" pitchFamily="2" charset="2"/>
              <a:buChar char="§"/>
            </a:pPr>
            <a:r>
              <a:rPr lang="en-US" sz="2200" dirty="0"/>
              <a:t>If a user performs a user-level thread blocking operation, the whole process is blocked. </a:t>
            </a:r>
          </a:p>
          <a:p>
            <a:pPr>
              <a:buFont typeface="Wingdings" panose="05000000000000000000" pitchFamily="2" charset="2"/>
              <a:buChar char="§"/>
            </a:pPr>
            <a:r>
              <a:rPr lang="en-US" sz="2200" dirty="0"/>
              <a:t>The kernel level thread does not know nothing about the user level thread. </a:t>
            </a:r>
          </a:p>
          <a:p>
            <a:pPr>
              <a:buFont typeface="Wingdings" panose="05000000000000000000" pitchFamily="2" charset="2"/>
              <a:buChar char="§"/>
            </a:pPr>
            <a:r>
              <a:rPr lang="en-US" sz="2200" dirty="0"/>
              <a:t>The kernel-level thread manages user-level threads as if they are single-threaded processes examples: Java thread, POSIX threads (The POSIX thread libraries are a C/C++ thread API based on standards. It enables the creation of a new concurrent process flow.), etc.</a:t>
            </a:r>
            <a:endParaRPr lang="en-IN" sz="2200" dirty="0"/>
          </a:p>
        </p:txBody>
      </p:sp>
    </p:spTree>
    <p:extLst>
      <p:ext uri="{BB962C8B-B14F-4D97-AF65-F5344CB8AC3E}">
        <p14:creationId xmlns:p14="http://schemas.microsoft.com/office/powerpoint/2010/main" val="1100227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3AE9-696E-D704-7EB4-38E1CA4400FC}"/>
              </a:ext>
            </a:extLst>
          </p:cNvPr>
          <p:cNvSpPr>
            <a:spLocks noGrp="1"/>
          </p:cNvSpPr>
          <p:nvPr>
            <p:ph type="title"/>
          </p:nvPr>
        </p:nvSpPr>
        <p:spPr/>
        <p:txBody>
          <a:bodyPr/>
          <a:lstStyle/>
          <a:p>
            <a:r>
              <a:rPr lang="en-IN" dirty="0"/>
              <a:t>2. Kernel-level Thread</a:t>
            </a:r>
          </a:p>
        </p:txBody>
      </p:sp>
      <p:sp>
        <p:nvSpPr>
          <p:cNvPr id="3" name="Content Placeholder 2">
            <a:extLst>
              <a:ext uri="{FF2B5EF4-FFF2-40B4-BE49-F238E27FC236}">
                <a16:creationId xmlns:a16="http://schemas.microsoft.com/office/drawing/2014/main" id="{D442E18B-C343-FA13-1FFC-B311176AC43E}"/>
              </a:ext>
            </a:extLst>
          </p:cNvPr>
          <p:cNvSpPr>
            <a:spLocks noGrp="1"/>
          </p:cNvSpPr>
          <p:nvPr>
            <p:ph sz="half" idx="1"/>
          </p:nvPr>
        </p:nvSpPr>
        <p:spPr>
          <a:xfrm>
            <a:off x="269507" y="1845734"/>
            <a:ext cx="7218948" cy="4401062"/>
          </a:xfrm>
        </p:spPr>
        <p:txBody>
          <a:bodyPr>
            <a:normAutofit/>
          </a:bodyPr>
          <a:lstStyle/>
          <a:p>
            <a:pPr algn="just">
              <a:buFont typeface="Wingdings" panose="05000000000000000000" pitchFamily="2" charset="2"/>
              <a:buChar char="§"/>
            </a:pPr>
            <a:r>
              <a:rPr lang="en-US" sz="2200" b="0" i="0" dirty="0">
                <a:solidFill>
                  <a:srgbClr val="333333"/>
                </a:solidFill>
                <a:effectLst/>
              </a:rPr>
              <a:t>The kernel thread recognizes the operating system. </a:t>
            </a:r>
          </a:p>
          <a:p>
            <a:pPr algn="just">
              <a:buFont typeface="Wingdings" panose="05000000000000000000" pitchFamily="2" charset="2"/>
              <a:buChar char="§"/>
            </a:pPr>
            <a:r>
              <a:rPr lang="en-US" sz="2200" b="0" i="0" dirty="0">
                <a:solidFill>
                  <a:srgbClr val="333333"/>
                </a:solidFill>
                <a:effectLst/>
              </a:rPr>
              <a:t>There is a thread control block and process control block in the system for each thread and process in the kernel-level thread. </a:t>
            </a:r>
          </a:p>
          <a:p>
            <a:pPr algn="just">
              <a:buFont typeface="Wingdings" panose="05000000000000000000" pitchFamily="2" charset="2"/>
              <a:buChar char="§"/>
            </a:pPr>
            <a:r>
              <a:rPr lang="en-US" sz="2200" b="0" i="0" dirty="0">
                <a:solidFill>
                  <a:srgbClr val="333333"/>
                </a:solidFill>
                <a:effectLst/>
              </a:rPr>
              <a:t>The kernel-level thread is implemented by the operating system. The kernel knows about all the threads and manages them. </a:t>
            </a:r>
          </a:p>
          <a:p>
            <a:pPr algn="just">
              <a:buFont typeface="Wingdings" panose="05000000000000000000" pitchFamily="2" charset="2"/>
              <a:buChar char="§"/>
            </a:pPr>
            <a:r>
              <a:rPr lang="en-US" sz="2200" b="0" i="0" dirty="0">
                <a:solidFill>
                  <a:srgbClr val="333333"/>
                </a:solidFill>
                <a:effectLst/>
              </a:rPr>
              <a:t>The kernel-level thread offers a system call to create and manage the threads from user-space. The implementation of kernel threads is more difficult than the user thread. Context switch time is longer in the kernel thread. Example: Window Solaris.</a:t>
            </a:r>
            <a:endParaRPr lang="en-IN" sz="2200" dirty="0"/>
          </a:p>
        </p:txBody>
      </p:sp>
      <p:pic>
        <p:nvPicPr>
          <p:cNvPr id="6" name="Content Placeholder 5">
            <a:extLst>
              <a:ext uri="{FF2B5EF4-FFF2-40B4-BE49-F238E27FC236}">
                <a16:creationId xmlns:a16="http://schemas.microsoft.com/office/drawing/2014/main" id="{F914A0F1-EC5C-B306-C123-9C3DF4D6B88C}"/>
              </a:ext>
            </a:extLst>
          </p:cNvPr>
          <p:cNvPicPr>
            <a:picLocks noGrp="1" noChangeAspect="1"/>
          </p:cNvPicPr>
          <p:nvPr>
            <p:ph sz="half" idx="2"/>
          </p:nvPr>
        </p:nvPicPr>
        <p:blipFill>
          <a:blip r:embed="rId2"/>
          <a:stretch>
            <a:fillRect/>
          </a:stretch>
        </p:blipFill>
        <p:spPr>
          <a:xfrm>
            <a:off x="7672741" y="1846263"/>
            <a:ext cx="3510843" cy="4022725"/>
          </a:xfrm>
        </p:spPr>
      </p:pic>
    </p:spTree>
    <p:extLst>
      <p:ext uri="{BB962C8B-B14F-4D97-AF65-F5344CB8AC3E}">
        <p14:creationId xmlns:p14="http://schemas.microsoft.com/office/powerpoint/2010/main" val="2537386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80A5-22C6-FD0C-7876-669C81E92DCB}"/>
              </a:ext>
            </a:extLst>
          </p:cNvPr>
          <p:cNvSpPr>
            <a:spLocks noGrp="1"/>
          </p:cNvSpPr>
          <p:nvPr>
            <p:ph type="title"/>
          </p:nvPr>
        </p:nvSpPr>
        <p:spPr/>
        <p:txBody>
          <a:bodyPr/>
          <a:lstStyle/>
          <a:p>
            <a:r>
              <a:rPr lang="en-IN" dirty="0"/>
              <a:t>Benefits of Threads</a:t>
            </a:r>
          </a:p>
        </p:txBody>
      </p:sp>
      <p:sp>
        <p:nvSpPr>
          <p:cNvPr id="3" name="Content Placeholder 2">
            <a:extLst>
              <a:ext uri="{FF2B5EF4-FFF2-40B4-BE49-F238E27FC236}">
                <a16:creationId xmlns:a16="http://schemas.microsoft.com/office/drawing/2014/main" id="{8117A176-60E0-62EF-81FF-4649BCF7050C}"/>
              </a:ext>
            </a:extLst>
          </p:cNvPr>
          <p:cNvSpPr>
            <a:spLocks noGrp="1"/>
          </p:cNvSpPr>
          <p:nvPr>
            <p:ph idx="1"/>
          </p:nvPr>
        </p:nvSpPr>
        <p:spPr/>
        <p:txBody>
          <a:bodyPr>
            <a:normAutofit fontScale="92500"/>
          </a:bodyPr>
          <a:lstStyle/>
          <a:p>
            <a:pPr marL="457200" indent="-457200" algn="just">
              <a:buFont typeface="+mj-lt"/>
              <a:buAutoNum type="arabicPeriod"/>
            </a:pPr>
            <a:r>
              <a:rPr lang="en-US" sz="2400" b="1" dirty="0"/>
              <a:t>Enhanced throughput of the system: </a:t>
            </a:r>
            <a:r>
              <a:rPr lang="en-US" sz="2400" dirty="0"/>
              <a:t>When the process is split into many threads, and each thread is treated as a job, the number of jobs done in the unit time increases. That is why the throughput of the system also increases.</a:t>
            </a:r>
          </a:p>
          <a:p>
            <a:pPr marL="457200" indent="-457200" algn="just">
              <a:buFont typeface="+mj-lt"/>
              <a:buAutoNum type="arabicPeriod"/>
            </a:pPr>
            <a:r>
              <a:rPr lang="en-US" sz="2400" b="1" dirty="0"/>
              <a:t>Effective Utilization of Multiprocessor system: </a:t>
            </a:r>
            <a:r>
              <a:rPr lang="en-US" sz="2400" dirty="0"/>
              <a:t>When you have more than one thread in one process, you can schedule more than one thread in more than one processor.</a:t>
            </a:r>
          </a:p>
          <a:p>
            <a:pPr marL="457200" indent="-457200" algn="just">
              <a:buFont typeface="+mj-lt"/>
              <a:buAutoNum type="arabicPeriod"/>
            </a:pPr>
            <a:r>
              <a:rPr lang="en-US" sz="2400" b="1" dirty="0"/>
              <a:t>Faster context switch: </a:t>
            </a:r>
            <a:r>
              <a:rPr lang="en-US" sz="2400" dirty="0"/>
              <a:t>The context switching period between threads is less than the process context switching. The process context switch means more overhead for the CPU.</a:t>
            </a:r>
          </a:p>
          <a:p>
            <a:pPr marL="457200" indent="-457200" algn="just">
              <a:buFont typeface="+mj-lt"/>
              <a:buAutoNum type="arabicPeriod"/>
            </a:pPr>
            <a:r>
              <a:rPr lang="en-US" sz="2400" b="1" dirty="0"/>
              <a:t>Responsiveness: </a:t>
            </a:r>
            <a:r>
              <a:rPr lang="en-US" sz="2400" dirty="0"/>
              <a:t>When the process is split into several threads, and when a thread completes its execution, that process can be responded to as soon as possible.</a:t>
            </a:r>
            <a:endParaRPr lang="en-IN" sz="2400" dirty="0"/>
          </a:p>
        </p:txBody>
      </p:sp>
    </p:spTree>
    <p:extLst>
      <p:ext uri="{BB962C8B-B14F-4D97-AF65-F5344CB8AC3E}">
        <p14:creationId xmlns:p14="http://schemas.microsoft.com/office/powerpoint/2010/main" val="2243444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DB6D4-AC68-497E-0B11-E7CD15816018}"/>
              </a:ext>
            </a:extLst>
          </p:cNvPr>
          <p:cNvSpPr>
            <a:spLocks noGrp="1"/>
          </p:cNvSpPr>
          <p:nvPr>
            <p:ph idx="1"/>
          </p:nvPr>
        </p:nvSpPr>
        <p:spPr/>
        <p:txBody>
          <a:bodyPr>
            <a:normAutofit/>
          </a:bodyPr>
          <a:lstStyle/>
          <a:p>
            <a:pPr marL="457200" indent="-457200" algn="just">
              <a:buFont typeface="+mj-lt"/>
              <a:buAutoNum type="arabicPeriod" startAt="5"/>
            </a:pPr>
            <a:r>
              <a:rPr lang="en-US" sz="2200" b="1" dirty="0"/>
              <a:t>Communication: </a:t>
            </a:r>
            <a:r>
              <a:rPr lang="en-US" sz="2200" dirty="0"/>
              <a:t>Multiple-thread communication is simple because the threads share the same address space, while in process, we adopt just a few exclusive communication strategies for communication between two processes.</a:t>
            </a:r>
          </a:p>
          <a:p>
            <a:pPr marL="457200" indent="-457200" algn="just">
              <a:buFont typeface="+mj-lt"/>
              <a:buAutoNum type="arabicPeriod" startAt="5"/>
            </a:pPr>
            <a:r>
              <a:rPr lang="en-US" sz="2200" b="1" dirty="0"/>
              <a:t>Resource sharing: </a:t>
            </a:r>
            <a:r>
              <a:rPr lang="en-US" sz="2200" dirty="0"/>
              <a:t>Resources can be shared between all threads within a process, such as code, data, and files. Note: The stack and register cannot be shared between threads. There is a stack and register for each thread.</a:t>
            </a:r>
            <a:endParaRPr lang="en-IN" sz="2200" dirty="0"/>
          </a:p>
        </p:txBody>
      </p:sp>
    </p:spTree>
    <p:extLst>
      <p:ext uri="{BB962C8B-B14F-4D97-AF65-F5344CB8AC3E}">
        <p14:creationId xmlns:p14="http://schemas.microsoft.com/office/powerpoint/2010/main" val="3178041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298E-C308-C7A1-EA90-1299C12C74F3}"/>
              </a:ext>
            </a:extLst>
          </p:cNvPr>
          <p:cNvSpPr>
            <a:spLocks noGrp="1"/>
          </p:cNvSpPr>
          <p:nvPr>
            <p:ph type="title"/>
          </p:nvPr>
        </p:nvSpPr>
        <p:spPr/>
        <p:txBody>
          <a:bodyPr/>
          <a:lstStyle/>
          <a:p>
            <a:r>
              <a:rPr lang="en-IN" dirty="0"/>
              <a:t>Multithreading</a:t>
            </a:r>
          </a:p>
        </p:txBody>
      </p:sp>
      <p:sp>
        <p:nvSpPr>
          <p:cNvPr id="3" name="Content Placeholder 2">
            <a:extLst>
              <a:ext uri="{FF2B5EF4-FFF2-40B4-BE49-F238E27FC236}">
                <a16:creationId xmlns:a16="http://schemas.microsoft.com/office/drawing/2014/main" id="{52C2D770-2EF0-2B74-2202-6BDAD5715BD1}"/>
              </a:ext>
            </a:extLst>
          </p:cNvPr>
          <p:cNvSpPr>
            <a:spLocks noGrp="1"/>
          </p:cNvSpPr>
          <p:nvPr>
            <p:ph idx="1"/>
          </p:nvPr>
        </p:nvSpPr>
        <p:spPr>
          <a:xfrm>
            <a:off x="1097280" y="1845734"/>
            <a:ext cx="10058400" cy="4372186"/>
          </a:xfrm>
        </p:spPr>
        <p:txBody>
          <a:bodyPr/>
          <a:lstStyle/>
          <a:p>
            <a:r>
              <a:rPr lang="en-US" sz="2200" dirty="0"/>
              <a:t>The concept of multi-threading needs proper understanding of these two terms – a process and a thread. A process is a program being executed. </a:t>
            </a:r>
          </a:p>
          <a:p>
            <a:r>
              <a:rPr lang="en-US" sz="2200" dirty="0"/>
              <a:t>A process can be further divided into independent units known as threads. A thread is like a small light-weight process within a process. Or we can say a collection of threads is what is known as a process.</a:t>
            </a:r>
          </a:p>
          <a:p>
            <a:endParaRPr lang="en-IN" dirty="0"/>
          </a:p>
        </p:txBody>
      </p:sp>
      <p:pic>
        <p:nvPicPr>
          <p:cNvPr id="5" name="Picture 4">
            <a:extLst>
              <a:ext uri="{FF2B5EF4-FFF2-40B4-BE49-F238E27FC236}">
                <a16:creationId xmlns:a16="http://schemas.microsoft.com/office/drawing/2014/main" id="{EC10D7F2-0696-2A35-079A-B318B6AE01B1}"/>
              </a:ext>
            </a:extLst>
          </p:cNvPr>
          <p:cNvPicPr>
            <a:picLocks noChangeAspect="1"/>
          </p:cNvPicPr>
          <p:nvPr/>
        </p:nvPicPr>
        <p:blipFill>
          <a:blip r:embed="rId2"/>
          <a:stretch>
            <a:fillRect/>
          </a:stretch>
        </p:blipFill>
        <p:spPr>
          <a:xfrm>
            <a:off x="3241246" y="3620637"/>
            <a:ext cx="6267772" cy="2597283"/>
          </a:xfrm>
          <a:prstGeom prst="rect">
            <a:avLst/>
          </a:prstGeom>
        </p:spPr>
      </p:pic>
    </p:spTree>
    <p:extLst>
      <p:ext uri="{BB962C8B-B14F-4D97-AF65-F5344CB8AC3E}">
        <p14:creationId xmlns:p14="http://schemas.microsoft.com/office/powerpoint/2010/main" val="2939031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B3A3D-C171-8BF9-9639-48750B954977}"/>
              </a:ext>
            </a:extLst>
          </p:cNvPr>
          <p:cNvSpPr>
            <a:spLocks noGrp="1"/>
          </p:cNvSpPr>
          <p:nvPr>
            <p:ph idx="1"/>
          </p:nvPr>
        </p:nvSpPr>
        <p:spPr>
          <a:xfrm>
            <a:off x="202131" y="327259"/>
            <a:ext cx="11781321" cy="5813659"/>
          </a:xfrm>
        </p:spPr>
        <p:txBody>
          <a:bodyPr>
            <a:noAutofit/>
          </a:bodyPr>
          <a:lstStyle/>
          <a:p>
            <a:pPr marL="0" indent="0" algn="just">
              <a:buNone/>
            </a:pPr>
            <a:r>
              <a:rPr lang="en-US" sz="2200" dirty="0"/>
              <a:t>Threading is a segment which divide the code into small parts that are of very light weight and has less burden on CPU memory. The concept of threading is designed due to the problem of fast and regular changes in technology and less the work in different areas due to less application. </a:t>
            </a:r>
          </a:p>
          <a:p>
            <a:pPr marL="0" indent="0" algn="just">
              <a:buNone/>
            </a:pPr>
            <a:endParaRPr lang="en-US" sz="2200" dirty="0"/>
          </a:p>
          <a:p>
            <a:pPr algn="just"/>
            <a:r>
              <a:rPr lang="en-US" sz="2200" b="1" dirty="0"/>
              <a:t>Lifecycle of a thread</a:t>
            </a:r>
            <a:endParaRPr lang="en-US" sz="2200" dirty="0"/>
          </a:p>
          <a:p>
            <a:pPr marL="457200" indent="-457200" algn="just">
              <a:buFont typeface="+mj-lt"/>
              <a:buAutoNum type="arabicPeriod"/>
            </a:pPr>
            <a:r>
              <a:rPr lang="en-US" sz="2200" b="1" dirty="0"/>
              <a:t>New: </a:t>
            </a:r>
            <a:r>
              <a:rPr lang="en-US" sz="2200" dirty="0"/>
              <a:t>The lifecycle of a born thread (new thread) starts in this state. It remains in this state till a program starts.</a:t>
            </a:r>
          </a:p>
          <a:p>
            <a:pPr marL="457200" indent="-457200" algn="just">
              <a:buFont typeface="+mj-lt"/>
              <a:buAutoNum type="arabicPeriod"/>
            </a:pPr>
            <a:r>
              <a:rPr lang="en-US" sz="2200" b="1" dirty="0"/>
              <a:t>Runnable: </a:t>
            </a:r>
            <a:r>
              <a:rPr lang="en-US" sz="2200" dirty="0"/>
              <a:t>A thread becomes runnable after it starts. It is considered to be executing the task given to it.</a:t>
            </a:r>
          </a:p>
          <a:p>
            <a:pPr marL="457200" indent="-457200" algn="just">
              <a:buFont typeface="+mj-lt"/>
              <a:buAutoNum type="arabicPeriod"/>
            </a:pPr>
            <a:r>
              <a:rPr lang="en-US" sz="2200" b="1" dirty="0"/>
              <a:t>Waiting: </a:t>
            </a:r>
            <a:r>
              <a:rPr lang="en-US" sz="2200" dirty="0"/>
              <a:t>While waiting for another thread to perform a task, the currently running thread goes into the waiting state and then transitions back again after receiving a signal from the other thread.</a:t>
            </a:r>
          </a:p>
          <a:p>
            <a:pPr marL="457200" indent="-457200" algn="just">
              <a:buFont typeface="+mj-lt"/>
              <a:buAutoNum type="arabicPeriod"/>
            </a:pPr>
            <a:r>
              <a:rPr lang="en-US" sz="2200" b="1" dirty="0"/>
              <a:t>Timed Waiting: </a:t>
            </a:r>
            <a:r>
              <a:rPr lang="en-US" sz="2200" dirty="0"/>
              <a:t>A runnable thread enters into this state for a specific time interval and then transitions back when the time interval expires or the event the thread was waiting for occurs.</a:t>
            </a:r>
          </a:p>
          <a:p>
            <a:pPr marL="457200" indent="-457200" algn="just">
              <a:buFont typeface="+mj-lt"/>
              <a:buAutoNum type="arabicPeriod"/>
            </a:pPr>
            <a:r>
              <a:rPr lang="en-US" sz="2200" b="1" dirty="0"/>
              <a:t>Terminated (Dead): </a:t>
            </a:r>
            <a:r>
              <a:rPr lang="en-US" sz="2200" dirty="0"/>
              <a:t>A thread enters into this state after completing its task.</a:t>
            </a:r>
            <a:endParaRPr lang="en-IN" sz="2200" dirty="0"/>
          </a:p>
        </p:txBody>
      </p:sp>
    </p:spTree>
    <p:extLst>
      <p:ext uri="{BB962C8B-B14F-4D97-AF65-F5344CB8AC3E}">
        <p14:creationId xmlns:p14="http://schemas.microsoft.com/office/powerpoint/2010/main" val="19067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4C79-6EB3-6A87-222C-9287EB73D677}"/>
              </a:ext>
            </a:extLst>
          </p:cNvPr>
          <p:cNvSpPr>
            <a:spLocks noGrp="1"/>
          </p:cNvSpPr>
          <p:nvPr>
            <p:ph type="title"/>
          </p:nvPr>
        </p:nvSpPr>
        <p:spPr/>
        <p:txBody>
          <a:bodyPr/>
          <a:lstStyle/>
          <a:p>
            <a:r>
              <a:rPr lang="en-IN" dirty="0"/>
              <a:t>Objectives of OS</a:t>
            </a:r>
          </a:p>
        </p:txBody>
      </p:sp>
      <p:sp>
        <p:nvSpPr>
          <p:cNvPr id="3" name="Content Placeholder 2">
            <a:extLst>
              <a:ext uri="{FF2B5EF4-FFF2-40B4-BE49-F238E27FC236}">
                <a16:creationId xmlns:a16="http://schemas.microsoft.com/office/drawing/2014/main" id="{A54E9FB7-38EC-FD33-9D2B-B0FEDBC1FAB7}"/>
              </a:ext>
            </a:extLst>
          </p:cNvPr>
          <p:cNvSpPr>
            <a:spLocks noGrp="1"/>
          </p:cNvSpPr>
          <p:nvPr>
            <p:ph idx="1"/>
          </p:nvPr>
        </p:nvSpPr>
        <p:spPr>
          <a:xfrm>
            <a:off x="683394" y="1845734"/>
            <a:ext cx="11069052" cy="4023360"/>
          </a:xfrm>
        </p:spPr>
        <p:txBody>
          <a:bodyPr>
            <a:normAutofit/>
          </a:bodyPr>
          <a:lstStyle/>
          <a:p>
            <a:pPr marL="457200" indent="-457200" algn="just">
              <a:buFont typeface="+mj-lt"/>
              <a:buAutoNum type="arabicPeriod"/>
            </a:pPr>
            <a:r>
              <a:rPr lang="en-US" b="1" dirty="0"/>
              <a:t>Convenient to use</a:t>
            </a:r>
            <a:r>
              <a:rPr lang="en-US" dirty="0"/>
              <a:t>: One of the objectives is to make the computer system more convenient to use in an efficient manner.</a:t>
            </a:r>
          </a:p>
          <a:p>
            <a:pPr marL="457200" indent="-457200" algn="just">
              <a:buFont typeface="+mj-lt"/>
              <a:buAutoNum type="arabicPeriod"/>
            </a:pPr>
            <a:r>
              <a:rPr lang="en-US" b="1" dirty="0"/>
              <a:t>User Friendly</a:t>
            </a:r>
            <a:r>
              <a:rPr lang="en-US" dirty="0"/>
              <a:t>: To make the computer system more interactive with a more convenient interface for the users.</a:t>
            </a:r>
          </a:p>
          <a:p>
            <a:pPr marL="457200" indent="-457200" algn="just">
              <a:buFont typeface="+mj-lt"/>
              <a:buAutoNum type="arabicPeriod"/>
            </a:pPr>
            <a:r>
              <a:rPr lang="en-US" b="1" dirty="0"/>
              <a:t>Easy Access</a:t>
            </a:r>
            <a:r>
              <a:rPr lang="en-US" dirty="0"/>
              <a:t>: To provide easy access to users for using resources by acting as an intermediary between the hardware and its users.</a:t>
            </a:r>
          </a:p>
          <a:p>
            <a:pPr marL="457200" indent="-457200" algn="just">
              <a:buFont typeface="+mj-lt"/>
              <a:buAutoNum type="arabicPeriod"/>
            </a:pPr>
            <a:r>
              <a:rPr lang="en-US" b="1" dirty="0"/>
              <a:t>Management of Resources</a:t>
            </a:r>
            <a:r>
              <a:rPr lang="en-US" dirty="0"/>
              <a:t>: For managing the resources of a computer in a better and faster way.</a:t>
            </a:r>
          </a:p>
          <a:p>
            <a:pPr marL="457200" indent="-457200" algn="just">
              <a:buFont typeface="+mj-lt"/>
              <a:buAutoNum type="arabicPeriod"/>
            </a:pPr>
            <a:r>
              <a:rPr lang="en-US" b="1" dirty="0"/>
              <a:t>Controls and Monitoring</a:t>
            </a:r>
            <a:r>
              <a:rPr lang="en-US" dirty="0"/>
              <a:t>: By keeping track of who is using which resource, granting resource requests, and mediating conflicting requests from different programs and users.</a:t>
            </a:r>
          </a:p>
          <a:p>
            <a:pPr marL="457200" indent="-457200" algn="just">
              <a:buFont typeface="+mj-lt"/>
              <a:buAutoNum type="arabicPeriod"/>
            </a:pPr>
            <a:r>
              <a:rPr lang="en-US" b="1" dirty="0"/>
              <a:t>Fair Sharing of Resources</a:t>
            </a:r>
            <a:r>
              <a:rPr lang="en-US" dirty="0"/>
              <a:t>: Providing efficient and fair sharing of resources between the users and programs.</a:t>
            </a:r>
            <a:endParaRPr lang="en-IN" dirty="0"/>
          </a:p>
        </p:txBody>
      </p:sp>
    </p:spTree>
    <p:extLst>
      <p:ext uri="{BB962C8B-B14F-4D97-AF65-F5344CB8AC3E}">
        <p14:creationId xmlns:p14="http://schemas.microsoft.com/office/powerpoint/2010/main" val="11520722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A8C1-D13C-42FE-9A2D-C882BF34A675}"/>
              </a:ext>
            </a:extLst>
          </p:cNvPr>
          <p:cNvSpPr>
            <a:spLocks noGrp="1"/>
          </p:cNvSpPr>
          <p:nvPr>
            <p:ph type="title"/>
          </p:nvPr>
        </p:nvSpPr>
        <p:spPr/>
        <p:txBody>
          <a:bodyPr/>
          <a:lstStyle/>
          <a:p>
            <a:r>
              <a:rPr lang="en-IN" dirty="0"/>
              <a:t>Benefits &amp; Drawbacks </a:t>
            </a:r>
          </a:p>
        </p:txBody>
      </p:sp>
      <p:sp>
        <p:nvSpPr>
          <p:cNvPr id="3" name="Content Placeholder 2">
            <a:extLst>
              <a:ext uri="{FF2B5EF4-FFF2-40B4-BE49-F238E27FC236}">
                <a16:creationId xmlns:a16="http://schemas.microsoft.com/office/drawing/2014/main" id="{C6BE752B-F48B-612F-7188-FB1117E66991}"/>
              </a:ext>
            </a:extLst>
          </p:cNvPr>
          <p:cNvSpPr>
            <a:spLocks noGrp="1"/>
          </p:cNvSpPr>
          <p:nvPr>
            <p:ph sz="half" idx="1"/>
          </p:nvPr>
        </p:nvSpPr>
        <p:spPr>
          <a:xfrm>
            <a:off x="125128" y="1845733"/>
            <a:ext cx="5909911" cy="4352935"/>
          </a:xfrm>
        </p:spPr>
        <p:txBody>
          <a:bodyPr>
            <a:normAutofit/>
          </a:bodyPr>
          <a:lstStyle/>
          <a:p>
            <a:pPr marL="457200" indent="-457200" algn="just">
              <a:buFont typeface="+mj-lt"/>
              <a:buAutoNum type="arabicPeriod"/>
            </a:pPr>
            <a:r>
              <a:rPr lang="en-IN" sz="2200" b="1" dirty="0"/>
              <a:t>Benefits: -</a:t>
            </a:r>
          </a:p>
          <a:p>
            <a:pPr marL="457200" indent="-457200" algn="just">
              <a:buFont typeface="+mj-lt"/>
              <a:buAutoNum type="arabicPeriod"/>
            </a:pPr>
            <a:r>
              <a:rPr lang="en-US" sz="2200" b="0" i="0" dirty="0">
                <a:solidFill>
                  <a:srgbClr val="273239"/>
                </a:solidFill>
                <a:effectLst/>
              </a:rPr>
              <a:t>Improves the performance and efficiency of a program</a:t>
            </a:r>
            <a:endParaRPr lang="en-IN" sz="2200" b="0" i="0" dirty="0">
              <a:solidFill>
                <a:srgbClr val="273239"/>
              </a:solidFill>
              <a:effectLst/>
            </a:endParaRPr>
          </a:p>
          <a:p>
            <a:pPr marL="457200" indent="-457200" algn="just">
              <a:buFont typeface="+mj-lt"/>
              <a:buAutoNum type="arabicPeriod"/>
            </a:pPr>
            <a:r>
              <a:rPr lang="en-US" sz="2200" dirty="0">
                <a:solidFill>
                  <a:srgbClr val="273239"/>
                </a:solidFill>
              </a:rPr>
              <a:t>E</a:t>
            </a:r>
            <a:r>
              <a:rPr lang="en-US" sz="2200" b="0" i="0" dirty="0">
                <a:solidFill>
                  <a:srgbClr val="273239"/>
                </a:solidFill>
                <a:effectLst/>
              </a:rPr>
              <a:t>nhance responsiveness in applications that involve user interaction.</a:t>
            </a:r>
            <a:endParaRPr lang="en-IN" sz="2200" dirty="0">
              <a:solidFill>
                <a:srgbClr val="273239"/>
              </a:solidFill>
            </a:endParaRPr>
          </a:p>
          <a:p>
            <a:pPr marL="457200" indent="-457200" algn="just">
              <a:buFont typeface="+mj-lt"/>
              <a:buAutoNum type="arabicPeriod"/>
            </a:pPr>
            <a:r>
              <a:rPr lang="en-IN" sz="2200" dirty="0">
                <a:solidFill>
                  <a:srgbClr val="273239"/>
                </a:solidFill>
              </a:rPr>
              <a:t>E</a:t>
            </a:r>
            <a:r>
              <a:rPr lang="en-IN" sz="2200" b="0" i="0" dirty="0">
                <a:solidFill>
                  <a:srgbClr val="273239"/>
                </a:solidFill>
                <a:effectLst/>
              </a:rPr>
              <a:t>nables better resource utilization</a:t>
            </a:r>
          </a:p>
          <a:p>
            <a:pPr marL="457200" indent="-457200" algn="just">
              <a:buFont typeface="+mj-lt"/>
              <a:buAutoNum type="arabicPeriod"/>
            </a:pPr>
            <a:r>
              <a:rPr lang="en-US" sz="2200" dirty="0">
                <a:solidFill>
                  <a:srgbClr val="273239"/>
                </a:solidFill>
              </a:rPr>
              <a:t>F</a:t>
            </a:r>
            <a:r>
              <a:rPr lang="en-US" sz="2200" b="0" i="0" dirty="0">
                <a:solidFill>
                  <a:srgbClr val="273239"/>
                </a:solidFill>
                <a:effectLst/>
              </a:rPr>
              <a:t>acilitate better code organization and modularity by dividing complex tasks into smaller, manageable units of execution</a:t>
            </a:r>
            <a:endParaRPr lang="en-IN" sz="2200" dirty="0"/>
          </a:p>
        </p:txBody>
      </p:sp>
      <p:sp>
        <p:nvSpPr>
          <p:cNvPr id="4" name="Content Placeholder 3">
            <a:extLst>
              <a:ext uri="{FF2B5EF4-FFF2-40B4-BE49-F238E27FC236}">
                <a16:creationId xmlns:a16="http://schemas.microsoft.com/office/drawing/2014/main" id="{8F6F7265-58C5-03CB-343A-FCB8CEFD1EDB}"/>
              </a:ext>
            </a:extLst>
          </p:cNvPr>
          <p:cNvSpPr>
            <a:spLocks noGrp="1"/>
          </p:cNvSpPr>
          <p:nvPr>
            <p:ph sz="half" idx="2"/>
          </p:nvPr>
        </p:nvSpPr>
        <p:spPr>
          <a:xfrm>
            <a:off x="6217919" y="1845734"/>
            <a:ext cx="5765533" cy="4352933"/>
          </a:xfrm>
        </p:spPr>
        <p:txBody>
          <a:bodyPr>
            <a:normAutofit/>
          </a:bodyPr>
          <a:lstStyle/>
          <a:p>
            <a:r>
              <a:rPr lang="en-IN" sz="2200" b="1" dirty="0"/>
              <a:t>Drawbacks: -</a:t>
            </a:r>
          </a:p>
          <a:p>
            <a:pPr marL="457200" indent="-457200" algn="just">
              <a:buFont typeface="+mj-lt"/>
              <a:buAutoNum type="arabicPeriod"/>
            </a:pPr>
            <a:r>
              <a:rPr lang="en-US" sz="2200" dirty="0"/>
              <a:t>If you don’t make use of the locking mechanisms properly, while investigating data access issues there is a chance of problems arising like data inconsistency and dead-lock.</a:t>
            </a:r>
          </a:p>
          <a:p>
            <a:pPr marL="457200" indent="-457200" algn="just">
              <a:buFont typeface="+mj-lt"/>
              <a:buAutoNum type="arabicPeriod"/>
            </a:pPr>
            <a:r>
              <a:rPr lang="en-US" sz="2200" dirty="0"/>
              <a:t>If many threads try to access the same data, then there is a chance that the situation of thread starvation may arise. Resource contention issues are another problem that can trouble the user.</a:t>
            </a:r>
          </a:p>
          <a:p>
            <a:pPr marL="457200" indent="-457200" algn="just">
              <a:buFont typeface="+mj-lt"/>
              <a:buAutoNum type="arabicPeriod"/>
            </a:pPr>
            <a:r>
              <a:rPr lang="en-US" sz="2200" dirty="0"/>
              <a:t>Display issues may occur if threads lack coordination when displaying data.</a:t>
            </a:r>
            <a:endParaRPr lang="en-IN" sz="2200" dirty="0"/>
          </a:p>
        </p:txBody>
      </p:sp>
    </p:spTree>
    <p:extLst>
      <p:ext uri="{BB962C8B-B14F-4D97-AF65-F5344CB8AC3E}">
        <p14:creationId xmlns:p14="http://schemas.microsoft.com/office/powerpoint/2010/main" val="176002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A28D-C3FF-DB1A-0FC6-8342695A3FB0}"/>
              </a:ext>
            </a:extLst>
          </p:cNvPr>
          <p:cNvSpPr>
            <a:spLocks noGrp="1"/>
          </p:cNvSpPr>
          <p:nvPr>
            <p:ph type="title"/>
          </p:nvPr>
        </p:nvSpPr>
        <p:spPr/>
        <p:txBody>
          <a:bodyPr/>
          <a:lstStyle/>
          <a:p>
            <a:r>
              <a:rPr lang="en-IN" dirty="0"/>
              <a:t>Components of OS</a:t>
            </a:r>
          </a:p>
        </p:txBody>
      </p:sp>
      <p:pic>
        <p:nvPicPr>
          <p:cNvPr id="2050" name="Picture 2">
            <a:extLst>
              <a:ext uri="{FF2B5EF4-FFF2-40B4-BE49-F238E27FC236}">
                <a16:creationId xmlns:a16="http://schemas.microsoft.com/office/drawing/2014/main" id="{5FAFEDF9-B1B1-FE29-E17D-9B800CFD2E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95512" y="4556158"/>
            <a:ext cx="6063916" cy="15270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8C1BF6-F3C3-8F97-D1A9-C22EAFD87326}"/>
              </a:ext>
            </a:extLst>
          </p:cNvPr>
          <p:cNvSpPr txBox="1"/>
          <p:nvPr/>
        </p:nvSpPr>
        <p:spPr>
          <a:xfrm>
            <a:off x="1325880" y="2172977"/>
            <a:ext cx="9646920" cy="2246769"/>
          </a:xfrm>
          <a:prstGeom prst="rect">
            <a:avLst/>
          </a:prstGeom>
          <a:noFill/>
        </p:spPr>
        <p:txBody>
          <a:bodyPr wrap="square">
            <a:spAutoFit/>
          </a:bodyPr>
          <a:lstStyle/>
          <a:p>
            <a:pPr marL="342900" indent="-342900" algn="just">
              <a:buFont typeface="+mj-lt"/>
              <a:buAutoNum type="arabicPeriod"/>
            </a:pPr>
            <a:r>
              <a:rPr lang="en-US" sz="2000" b="1" dirty="0"/>
              <a:t>Shell : </a:t>
            </a:r>
          </a:p>
          <a:p>
            <a:pPr lvl="1" algn="just"/>
            <a:r>
              <a:rPr lang="en-US" sz="2000" dirty="0"/>
              <a:t>A shell is an environment or a special user program which provide an interface to user to use operating system services. It executes programs based on the input provided by the user. </a:t>
            </a:r>
          </a:p>
          <a:p>
            <a:pPr marL="342900" indent="-342900" algn="just">
              <a:buFont typeface="+mj-lt"/>
              <a:buAutoNum type="arabicPeriod"/>
            </a:pPr>
            <a:r>
              <a:rPr lang="en-US" sz="2000" b="1" dirty="0"/>
              <a:t>Kernel : </a:t>
            </a:r>
          </a:p>
          <a:p>
            <a:pPr lvl="1" algn="just"/>
            <a:r>
              <a:rPr lang="en-US" sz="2000" dirty="0"/>
              <a:t>Kernel is the heart and core of an Operating System that manages operations of computer and hardware.</a:t>
            </a:r>
            <a:endParaRPr lang="en-IN" sz="2000" dirty="0"/>
          </a:p>
        </p:txBody>
      </p:sp>
    </p:spTree>
    <p:extLst>
      <p:ext uri="{BB962C8B-B14F-4D97-AF65-F5344CB8AC3E}">
        <p14:creationId xmlns:p14="http://schemas.microsoft.com/office/powerpoint/2010/main" val="307714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C266-5A02-B35A-87C4-14A96C1F31B1}"/>
              </a:ext>
            </a:extLst>
          </p:cNvPr>
          <p:cNvSpPr>
            <a:spLocks noGrp="1"/>
          </p:cNvSpPr>
          <p:nvPr>
            <p:ph type="title"/>
          </p:nvPr>
        </p:nvSpPr>
        <p:spPr/>
        <p:txBody>
          <a:bodyPr/>
          <a:lstStyle/>
          <a:p>
            <a:r>
              <a:rPr lang="en-IN" dirty="0"/>
              <a:t>Early Systems- History of OS</a:t>
            </a:r>
          </a:p>
        </p:txBody>
      </p:sp>
      <p:pic>
        <p:nvPicPr>
          <p:cNvPr id="5" name="Content Placeholder 4">
            <a:extLst>
              <a:ext uri="{FF2B5EF4-FFF2-40B4-BE49-F238E27FC236}">
                <a16:creationId xmlns:a16="http://schemas.microsoft.com/office/drawing/2014/main" id="{EC12C6BB-00EF-B8F4-F2E4-FB873F47058F}"/>
              </a:ext>
            </a:extLst>
          </p:cNvPr>
          <p:cNvPicPr>
            <a:picLocks noGrp="1" noChangeAspect="1"/>
          </p:cNvPicPr>
          <p:nvPr>
            <p:ph idx="1"/>
          </p:nvPr>
        </p:nvPicPr>
        <p:blipFill rotWithShape="1">
          <a:blip r:embed="rId2"/>
          <a:srcRect l="14850" t="7735" r="14850" b="17351"/>
          <a:stretch/>
        </p:blipFill>
        <p:spPr>
          <a:xfrm>
            <a:off x="2435193" y="1838425"/>
            <a:ext cx="7199696" cy="4427621"/>
          </a:xfrm>
          <a:prstGeom prst="rect">
            <a:avLst/>
          </a:prstGeom>
        </p:spPr>
      </p:pic>
    </p:spTree>
    <p:extLst>
      <p:ext uri="{BB962C8B-B14F-4D97-AF65-F5344CB8AC3E}">
        <p14:creationId xmlns:p14="http://schemas.microsoft.com/office/powerpoint/2010/main" val="323676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6A44-D4E6-C8D7-AED0-A1DD6D785B43}"/>
              </a:ext>
            </a:extLst>
          </p:cNvPr>
          <p:cNvSpPr>
            <a:spLocks noGrp="1"/>
          </p:cNvSpPr>
          <p:nvPr>
            <p:ph type="title"/>
          </p:nvPr>
        </p:nvSpPr>
        <p:spPr>
          <a:xfrm>
            <a:off x="1097280" y="286603"/>
            <a:ext cx="10058400" cy="1253439"/>
          </a:xfrm>
        </p:spPr>
        <p:txBody>
          <a:bodyPr/>
          <a:lstStyle/>
          <a:p>
            <a:r>
              <a:rPr lang="en-IN" dirty="0"/>
              <a:t>Evolution of OS</a:t>
            </a:r>
          </a:p>
        </p:txBody>
      </p:sp>
      <p:pic>
        <p:nvPicPr>
          <p:cNvPr id="2050" name="Picture 2" descr="Evolution of Operating System">
            <a:extLst>
              <a:ext uri="{FF2B5EF4-FFF2-40B4-BE49-F238E27FC236}">
                <a16:creationId xmlns:a16="http://schemas.microsoft.com/office/drawing/2014/main" id="{1EECC191-9F14-D889-8861-2016E63A231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111" r="5990" b="3886"/>
          <a:stretch/>
        </p:blipFill>
        <p:spPr bwMode="auto">
          <a:xfrm>
            <a:off x="1453415" y="1846263"/>
            <a:ext cx="9394257" cy="436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4797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6907</TotalTime>
  <Words>5130</Words>
  <Application>Microsoft Office PowerPoint</Application>
  <PresentationFormat>Widescreen</PresentationFormat>
  <Paragraphs>315</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Courier New</vt:lpstr>
      <vt:lpstr>Wingdings</vt:lpstr>
      <vt:lpstr>Retrospect</vt:lpstr>
      <vt:lpstr>Introduction to Operating System</vt:lpstr>
      <vt:lpstr>Index</vt:lpstr>
      <vt:lpstr>What is an Operating System? </vt:lpstr>
      <vt:lpstr>Roles &amp; Responsibilities</vt:lpstr>
      <vt:lpstr>PowerPoint Presentation</vt:lpstr>
      <vt:lpstr>Objectives of OS</vt:lpstr>
      <vt:lpstr>Components of OS</vt:lpstr>
      <vt:lpstr>Early Systems- History of OS</vt:lpstr>
      <vt:lpstr>Evolution of OS</vt:lpstr>
      <vt:lpstr>Types of OS</vt:lpstr>
      <vt:lpstr>1. Simple Batch Operating System</vt:lpstr>
      <vt:lpstr>PowerPoint Presentation</vt:lpstr>
      <vt:lpstr>2. Multi-Programmed OS</vt:lpstr>
      <vt:lpstr>Multiprogramming OS (Cont.’)</vt:lpstr>
      <vt:lpstr>PowerPoint Presentation</vt:lpstr>
      <vt:lpstr>PowerPoint Presentation</vt:lpstr>
      <vt:lpstr>PowerPoint Presentation</vt:lpstr>
      <vt:lpstr>PowerPoint Presentation</vt:lpstr>
      <vt:lpstr>3. Time-sharing OS</vt:lpstr>
      <vt:lpstr>PowerPoint Presentation</vt:lpstr>
      <vt:lpstr>  Question- Can a time-sharing system prioritize certain processes or users? </vt:lpstr>
      <vt:lpstr>PowerPoint Presentation</vt:lpstr>
      <vt:lpstr>Parallel Systems</vt:lpstr>
      <vt:lpstr>PowerPoint Presentation</vt:lpstr>
      <vt:lpstr>Distributed Systems</vt:lpstr>
      <vt:lpstr>PowerPoint Presentation</vt:lpstr>
      <vt:lpstr>PowerPoint Presentation</vt:lpstr>
      <vt:lpstr>Real Time OS</vt:lpstr>
      <vt:lpstr>Types of RTOS</vt:lpstr>
      <vt:lpstr>1. Hard Real-Time operating system</vt:lpstr>
      <vt:lpstr>2. Soft real-time operating system</vt:lpstr>
      <vt:lpstr>3. Firm Real-time Operating System</vt:lpstr>
      <vt:lpstr>Advantages and Disadvantages of Real time OS</vt:lpstr>
      <vt:lpstr>Process Concepts</vt:lpstr>
      <vt:lpstr>PowerPoint Presentation</vt:lpstr>
      <vt:lpstr>What does a process look like in memory?</vt:lpstr>
      <vt:lpstr>Process States OR Process Life Cycle</vt:lpstr>
      <vt:lpstr>PowerPoint Presentation</vt:lpstr>
      <vt:lpstr>Process Attributes OR Context of Process</vt:lpstr>
      <vt:lpstr>Process Control Block (PCB)</vt:lpstr>
      <vt:lpstr>PowerPoint Presentation</vt:lpstr>
      <vt:lpstr>Operations on Processes</vt:lpstr>
      <vt:lpstr>PowerPoint Presentation</vt:lpstr>
      <vt:lpstr>PowerPoint Presentation</vt:lpstr>
      <vt:lpstr>PowerPoint Presentation</vt:lpstr>
      <vt:lpstr>Process Schedulers in Operating System</vt:lpstr>
      <vt:lpstr>PowerPoint Presentation</vt:lpstr>
      <vt:lpstr>Categories in Scheduling</vt:lpstr>
      <vt:lpstr>Cooperating Process</vt:lpstr>
      <vt:lpstr>Threads</vt:lpstr>
      <vt:lpstr>Difference Between Process and Thread</vt:lpstr>
      <vt:lpstr>Why Do We Need Thread?</vt:lpstr>
      <vt:lpstr>PowerPoint Presentation</vt:lpstr>
      <vt:lpstr>1. User-level Thread</vt:lpstr>
      <vt:lpstr>2. Kernel-level Thread</vt:lpstr>
      <vt:lpstr>Benefits of Threads</vt:lpstr>
      <vt:lpstr>PowerPoint Presentation</vt:lpstr>
      <vt:lpstr>Multithreading</vt:lpstr>
      <vt:lpstr>PowerPoint Presentation</vt:lpstr>
      <vt:lpstr>Benefits &amp; Drawbacks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dc:title>
  <dc:creator>Shreya Mathur</dc:creator>
  <cp:lastModifiedBy>Kumari Deepika</cp:lastModifiedBy>
  <cp:revision>105</cp:revision>
  <dcterms:created xsi:type="dcterms:W3CDTF">2023-08-25T09:37:16Z</dcterms:created>
  <dcterms:modified xsi:type="dcterms:W3CDTF">2024-07-08T02:24:42Z</dcterms:modified>
</cp:coreProperties>
</file>