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C0E4DB2-26CC-4ED3-B44C-8479C6E53949}">
  <a:tblStyle styleId="{1C0E4DB2-26CC-4ED3-B44C-8479C6E5394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5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Slab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f50cf7565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11f50cf7565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f50cf7565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11f50cf7565_2_1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f50cf7565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11f50cf7565_2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f50cf7565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11f50cf7565_2_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f50cf7565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11f50cf7565_2_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58bb4a2c9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58bb4a2c9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f50cf756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11f50cf7565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f50cf7565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1f50cf7565_2_10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f50cf7565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1f50cf7565_2_10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f50cf7565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11f50cf7565_2_1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techvidvan.com/tutorials/opencv-vehicle-detection-classification-counting/" TargetMode="External"/><Relationship Id="rId4" Type="http://schemas.openxmlformats.org/officeDocument/2006/relationships/hyperlink" Target="https://medium.com/@artinte7/real-time-object-detection-using-yolo-upon-google-colab-in-5-minutes-fd65a4903df5" TargetMode="External"/><Relationship Id="rId9" Type="http://schemas.openxmlformats.org/officeDocument/2006/relationships/hyperlink" Target="https://www.researchgate.net/profile/Priyadarsan-Parida/publication/343482198_Vehicle_Detection_and_Classification_A_Review/links/5f2ebabc92851cd302e95221/Vehicle-Detection-and-Classification-A-Review.pdf" TargetMode="External"/><Relationship Id="rId5" Type="http://schemas.openxmlformats.org/officeDocument/2006/relationships/hyperlink" Target="https://www.analyticsvidhya.com/blog/2021/12/vehicle-detection-and-counting-system-using-opencv/" TargetMode="External"/><Relationship Id="rId6" Type="http://schemas.openxmlformats.org/officeDocument/2006/relationships/hyperlink" Target="https://lilianweng.github.io/posts/2018-12-27-object-recognition-part-4/" TargetMode="External"/><Relationship Id="rId7" Type="http://schemas.openxmlformats.org/officeDocument/2006/relationships/hyperlink" Target="https://paperswithcode.com/dataset/coco" TargetMode="External"/><Relationship Id="rId8" Type="http://schemas.openxmlformats.org/officeDocument/2006/relationships/hyperlink" Target="https://medium.com/adventures-with-deep-learning/yolo-v1-part-1-cfb47135f81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Twistedbeast23/CSE541-Computer-Vision-2022_MAVY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1143000" y="289112"/>
            <a:ext cx="6858000" cy="1472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 New Roman"/>
              <a:buNone/>
            </a:pPr>
            <a:r>
              <a:rPr b="1" lang="en" sz="3500">
                <a:latin typeface="Roboto"/>
                <a:ea typeface="Roboto"/>
                <a:cs typeface="Roboto"/>
                <a:sym typeface="Roboto"/>
              </a:rPr>
              <a:t>Vehicle Detection and Classification </a:t>
            </a:r>
            <a:endParaRPr sz="3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961475" y="1761500"/>
            <a:ext cx="7039500" cy="29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</a:t>
            </a: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Group Number: 5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                                    Group Name: MAVY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                            </a:t>
            </a:r>
            <a:r>
              <a:rPr b="1" lang="en" sz="1900">
                <a:latin typeface="Roboto"/>
                <a:ea typeface="Roboto"/>
                <a:cs typeface="Roboto"/>
                <a:sym typeface="Roboto"/>
              </a:rPr>
              <a:t>Mentor: Professor Mehul Raval  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                                 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</a:t>
            </a:r>
            <a:r>
              <a:rPr b="1" lang="en" sz="1900">
                <a:latin typeface="Roboto"/>
                <a:ea typeface="Roboto"/>
                <a:cs typeface="Roboto"/>
                <a:sym typeface="Roboto"/>
              </a:rPr>
              <a:t>AU1940098: Manan Anjaria 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" sz="1900">
                <a:latin typeface="Roboto"/>
                <a:ea typeface="Roboto"/>
                <a:cs typeface="Roboto"/>
                <a:sym typeface="Roboto"/>
              </a:rPr>
              <a:t>AU1940145: Anar Bhagat 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" sz="1900">
                <a:latin typeface="Roboto"/>
                <a:ea typeface="Roboto"/>
                <a:cs typeface="Roboto"/>
                <a:sym typeface="Roboto"/>
              </a:rPr>
              <a:t>AU1940225: Vedanshee Trivedi 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" sz="1900">
                <a:latin typeface="Roboto"/>
                <a:ea typeface="Roboto"/>
                <a:cs typeface="Roboto"/>
                <a:sym typeface="Roboto"/>
              </a:rPr>
              <a:t>AU1920082: Yuvraj Patel 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628650" y="273850"/>
            <a:ext cx="78867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1" lang="en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References </a:t>
            </a:r>
            <a:endParaRPr b="1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683750" y="1040950"/>
            <a:ext cx="7831800" cy="3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68433" lvl="0" marL="1778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53"/>
              <a:buFont typeface="Times New Roman"/>
              <a:buChar char="●"/>
            </a:pPr>
            <a:r>
              <a:rPr i="1" lang="en" sz="1252">
                <a:latin typeface="Times New Roman"/>
                <a:ea typeface="Times New Roman"/>
                <a:cs typeface="Times New Roman"/>
                <a:sym typeface="Times New Roman"/>
              </a:rPr>
              <a:t>Vehicle counting, classification &amp; detection using opencv &amp; python</a:t>
            </a:r>
            <a:r>
              <a:rPr lang="en" sz="1252">
                <a:latin typeface="Times New Roman"/>
                <a:ea typeface="Times New Roman"/>
                <a:cs typeface="Times New Roman"/>
                <a:sym typeface="Times New Roman"/>
              </a:rPr>
              <a:t>. TechVidvan. (2021, July 11). Retrieved March 27, 2022, from </a:t>
            </a:r>
            <a:r>
              <a:rPr lang="en" sz="1252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https://techvidvan.com/tutorials/opencv-vehicle-detection-classification-counting/</a:t>
            </a:r>
            <a:r>
              <a:rPr lang="en" sz="1252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17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2882" lvl="0" marL="17780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795"/>
              <a:buFont typeface="Times New Roman"/>
              <a:buChar char="●"/>
            </a:pPr>
            <a:r>
              <a:rPr lang="en" sz="1252">
                <a:latin typeface="Times New Roman"/>
                <a:ea typeface="Times New Roman"/>
                <a:cs typeface="Times New Roman"/>
                <a:sym typeface="Times New Roman"/>
              </a:rPr>
              <a:t>Poltavsky, A. (2019, September 8). </a:t>
            </a:r>
            <a:r>
              <a:rPr i="1" lang="en" sz="1252">
                <a:latin typeface="Times New Roman"/>
                <a:ea typeface="Times New Roman"/>
                <a:cs typeface="Times New Roman"/>
                <a:sym typeface="Times New Roman"/>
              </a:rPr>
              <a:t>Real-time object detection using yolo upon google colab in 5 minutes</a:t>
            </a:r>
            <a:r>
              <a:rPr lang="en" sz="1252">
                <a:latin typeface="Times New Roman"/>
                <a:ea typeface="Times New Roman"/>
                <a:cs typeface="Times New Roman"/>
                <a:sym typeface="Times New Roman"/>
              </a:rPr>
              <a:t>. Medium. Retrieved March 27, 2022, from </a:t>
            </a:r>
            <a:r>
              <a:rPr lang="en" sz="1252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https://medium.com/@artinte7/real-time-object-detection-using-yolo-upon-google-colab-in-5-minutes-fd65a4903df5</a:t>
            </a:r>
            <a:endParaRPr sz="125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2882" lvl="0" marL="17780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795"/>
              <a:buFont typeface="Times New Roman"/>
              <a:buChar char="●"/>
            </a:pPr>
            <a:r>
              <a:rPr i="1" lang="en" sz="1252">
                <a:latin typeface="Times New Roman"/>
                <a:ea typeface="Times New Roman"/>
                <a:cs typeface="Times New Roman"/>
                <a:sym typeface="Times New Roman"/>
              </a:rPr>
              <a:t>Vehicle detection and counting system using opencv</a:t>
            </a:r>
            <a:r>
              <a:rPr lang="en" sz="1252">
                <a:latin typeface="Times New Roman"/>
                <a:ea typeface="Times New Roman"/>
                <a:cs typeface="Times New Roman"/>
                <a:sym typeface="Times New Roman"/>
              </a:rPr>
              <a:t>. Analytics Vidhya. (2021, December 31). Retrieved March 27, 2022, from </a:t>
            </a:r>
            <a:r>
              <a:rPr lang="en" sz="1252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https://www.analyticsvidhya.com/blog/2021/12/vehicle-detection-and-counting-system-using-opencv/</a:t>
            </a:r>
            <a:r>
              <a:rPr lang="en" sz="1252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125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2882" lvl="0" marL="17780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795"/>
              <a:buFont typeface="Times New Roman"/>
              <a:buChar char="●"/>
            </a:pPr>
            <a:r>
              <a:rPr lang="en" sz="1252">
                <a:latin typeface="Times New Roman"/>
                <a:ea typeface="Times New Roman"/>
                <a:cs typeface="Times New Roman"/>
                <a:sym typeface="Times New Roman"/>
              </a:rPr>
              <a:t>Weng, L. (2018, December 27). </a:t>
            </a:r>
            <a:r>
              <a:rPr i="1" lang="en" sz="1252">
                <a:latin typeface="Times New Roman"/>
                <a:ea typeface="Times New Roman"/>
                <a:cs typeface="Times New Roman"/>
                <a:sym typeface="Times New Roman"/>
              </a:rPr>
              <a:t>Object detection part 4: Fast detection models</a:t>
            </a:r>
            <a:r>
              <a:rPr lang="en" sz="1252">
                <a:latin typeface="Times New Roman"/>
                <a:ea typeface="Times New Roman"/>
                <a:cs typeface="Times New Roman"/>
                <a:sym typeface="Times New Roman"/>
              </a:rPr>
              <a:t>. Lil'Log (Alt + H). Retrieved March 27, 2022, from </a:t>
            </a:r>
            <a:r>
              <a:rPr lang="en" sz="1252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https://lilianweng.github.io/posts/2018-12-27-object-recognition-part-4/</a:t>
            </a:r>
            <a:r>
              <a:rPr lang="en" sz="1252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125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8433" lvl="0" marL="177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53"/>
              <a:buFont typeface="Times New Roman"/>
              <a:buChar char="●"/>
            </a:pPr>
            <a:r>
              <a:rPr i="1" lang="en" sz="1100">
                <a:latin typeface="Arial"/>
                <a:ea typeface="Arial"/>
                <a:cs typeface="Arial"/>
                <a:sym typeface="Arial"/>
              </a:rPr>
              <a:t>Papers with code - coco dataset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 COCO Dataset | Papers With Code. (n.d.). Retrieved April 24, 2022, from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https://paperswithcode.com/dataset/coco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8433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3"/>
              <a:buFont typeface="Times New Roman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Kapil, D. (2018, June 8).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Yolo V1 : Part 1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 Medium. Retrieved April 24, 2022, from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https://medium.com/adventures-with-deep-learning/yolo-v1-part-1-cfb47135f81f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i="1" lang="en" sz="1100">
                <a:latin typeface="Arial"/>
                <a:ea typeface="Arial"/>
                <a:cs typeface="Arial"/>
                <a:sym typeface="Arial"/>
              </a:rPr>
              <a:t>Vehicle detection and classification: A review - researchgate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 (n.d.). Retrieved April 24, 2022, from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https://www.researchgate.net/profile/Priyadarsan-Parida/publication/343482198_Vehicle_Detection_and_Classification_A_Review/links/5f2ebabc92851cd302e95221/Vehicle-Detection-and-Classification-A-Review.pdf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7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780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79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657300" y="0"/>
            <a:ext cx="78294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73"/>
              <a:buFont typeface="Times New Roman"/>
              <a:buNone/>
            </a:pPr>
            <a:r>
              <a:rPr b="1" lang="en" sz="2565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Literature Review</a:t>
            </a:r>
            <a:r>
              <a:rPr b="1" lang="en" sz="1965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237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37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0" y="969500"/>
            <a:ext cx="9144000" cy="4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Statement: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Highways and roads are getting overcrowded due to rise in the number of vehicles aided by the lack of data for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intelligent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transportation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management. A variety of issues such as pollution, traffic jam, and absence of vehicle parking have been problematic for humans. 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methods for vehicle detection and classification: </a:t>
            </a:r>
            <a:endParaRPr b="1" sz="16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lang="en" sz="1600">
                <a:solidFill>
                  <a:schemeClr val="accent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Improved Spatio-Temporal Sample Consensus ( Yu Wang et al, 2019):</a:t>
            </a:r>
            <a:r>
              <a:rPr b="1" lang="en" sz="1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Moving vehicles are identified using this algorithm from intrusion of brightness variation</a:t>
            </a:r>
            <a:r>
              <a:rPr lang="en" sz="1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and vehicle shadow. </a:t>
            </a:r>
            <a:endParaRPr sz="16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lang="en" sz="1600">
                <a:solidFill>
                  <a:schemeClr val="accent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Optimised Convolutional Neural network Architecture( Chia Chi Tsai et al, 2018):</a:t>
            </a:r>
            <a:r>
              <a:rPr lang="en" sz="1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Based on Deep Learning algorithms, using eight concatenated ReLU layers, and eight inception layers as the base network. </a:t>
            </a:r>
            <a:endParaRPr sz="16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lang="en" sz="1600">
                <a:solidFill>
                  <a:schemeClr val="accent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Visual Analysis with a fix Camera( Velazquez-Pupo et al, 2018):</a:t>
            </a:r>
            <a:r>
              <a:rPr lang="en" sz="1600">
                <a:solidFill>
                  <a:schemeClr val="accent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monitor the traffic, occlusion handling, and classifier used was SVM ( Support Vector Machine). </a:t>
            </a:r>
            <a:endParaRPr sz="16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lang="en" sz="1600">
                <a:solidFill>
                  <a:schemeClr val="accent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Adaptive Neuro Fuzzy Inference System classiﬁer( Murugan and VijayKumar, 2018):</a:t>
            </a:r>
            <a:r>
              <a:rPr lang="en" sz="1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To classify moving vehicles using 6 phases such as feature extraction, preprocessing, detection, tracking, structural matching, and classification. </a:t>
            </a:r>
            <a:endParaRPr sz="16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lang="en" sz="1600">
                <a:solidFill>
                  <a:schemeClr val="accent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Traffic Video analysis using basic computer vision( Ahmad Arinaldi et al, 2017):</a:t>
            </a:r>
            <a:r>
              <a:rPr lang="en" sz="1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Detection and Classification using MoG+ SVM and using faster RCNN. </a:t>
            </a:r>
            <a:endParaRPr sz="16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628650" y="102051"/>
            <a:ext cx="78867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1" lang="en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Central idea- body of work and Timeline </a:t>
            </a:r>
            <a:endParaRPr b="1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726150" y="1061350"/>
            <a:ext cx="2610900" cy="3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 develop an automatic vehicle detector, classifier and counter that can be utilized for better traffic management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Use OpenCV for tracking and for better classification we use CNN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Create a database post detection to count and classify the vehicles that can help in traffic management 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875" y="949100"/>
            <a:ext cx="5398625" cy="355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628650" y="153075"/>
            <a:ext cx="78867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1" lang="en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Your approach </a:t>
            </a:r>
            <a:endParaRPr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204100" y="673575"/>
            <a:ext cx="5214900" cy="43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47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34244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389"/>
              <a:buChar char="●"/>
            </a:pPr>
            <a:r>
              <a:rPr lang="en" sz="2887">
                <a:latin typeface="Times New Roman"/>
                <a:ea typeface="Times New Roman"/>
                <a:cs typeface="Times New Roman"/>
                <a:sym typeface="Times New Roman"/>
              </a:rPr>
              <a:t>Used YOLOv3 model trained with coco dataset with OpenCV.  </a:t>
            </a:r>
            <a:endParaRPr sz="288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74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0389"/>
              <a:buChar char="❖"/>
            </a:pPr>
            <a:r>
              <a:rPr lang="en" sz="2887">
                <a:latin typeface="Times New Roman"/>
                <a:ea typeface="Times New Roman"/>
                <a:cs typeface="Times New Roman"/>
                <a:sym typeface="Times New Roman"/>
              </a:rPr>
              <a:t>YOLO v3 is much more accurate in identifying smaller object and in our case while taking the top view of cars from distance they appear much smaller.</a:t>
            </a:r>
            <a:endParaRPr sz="2887"/>
          </a:p>
          <a:p>
            <a:pPr indent="-32474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0389"/>
              <a:buChar char="❖"/>
            </a:pPr>
            <a:r>
              <a:rPr lang="en" sz="2887">
                <a:latin typeface="Times New Roman"/>
                <a:ea typeface="Times New Roman"/>
                <a:cs typeface="Times New Roman"/>
                <a:sym typeface="Times New Roman"/>
              </a:rPr>
              <a:t>It is much more faster than the nearest competitor. </a:t>
            </a:r>
            <a:endParaRPr sz="288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4244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389"/>
              <a:buChar char="●"/>
            </a:pPr>
            <a:r>
              <a:rPr lang="en" sz="2887">
                <a:latin typeface="Times New Roman"/>
                <a:ea typeface="Times New Roman"/>
                <a:cs typeface="Times New Roman"/>
                <a:sym typeface="Times New Roman"/>
              </a:rPr>
              <a:t>YOLO works using – </a:t>
            </a:r>
            <a:endParaRPr sz="2887"/>
          </a:p>
          <a:p>
            <a:pPr indent="-134244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389"/>
              <a:buFont typeface="Noto Sans Symbols"/>
              <a:buChar char="⮚"/>
            </a:pPr>
            <a:r>
              <a:rPr b="1" lang="en" sz="2887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Residual Blocks:</a:t>
            </a:r>
            <a:r>
              <a:rPr lang="en" sz="2887">
                <a:latin typeface="Times New Roman"/>
                <a:ea typeface="Times New Roman"/>
                <a:cs typeface="Times New Roman"/>
                <a:sym typeface="Times New Roman"/>
              </a:rPr>
              <a:t> Divides an image into NXN grids </a:t>
            </a:r>
            <a:endParaRPr sz="2887"/>
          </a:p>
          <a:p>
            <a:pPr indent="-134244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389"/>
              <a:buFont typeface="Noto Sans Symbols"/>
              <a:buChar char="⮚"/>
            </a:pPr>
            <a:r>
              <a:rPr b="1" lang="en" sz="2887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Bounding Box Regression:</a:t>
            </a:r>
            <a:r>
              <a:rPr b="1" lang="en" sz="2887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887">
                <a:latin typeface="Times New Roman"/>
                <a:ea typeface="Times New Roman"/>
                <a:cs typeface="Times New Roman"/>
                <a:sym typeface="Times New Roman"/>
              </a:rPr>
              <a:t>YOLO determines the probability of each grid cell and among the different classes, class with maximum probability is chosen. </a:t>
            </a:r>
            <a:endParaRPr sz="288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4244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389"/>
              <a:buFont typeface="Noto Sans Symbols"/>
              <a:buChar char="⮚"/>
            </a:pPr>
            <a:r>
              <a:rPr b="1" lang="en" sz="2887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Intersection Over Union:</a:t>
            </a:r>
            <a:r>
              <a:rPr lang="en" sz="2887">
                <a:latin typeface="Times New Roman"/>
                <a:ea typeface="Times New Roman"/>
                <a:cs typeface="Times New Roman"/>
                <a:sym typeface="Times New Roman"/>
              </a:rPr>
              <a:t> It evaluates the intersection between   predicted and actual bounding box. We apply non-maximal suppression that will eliminate the nearby bounding boxes and select the one that has </a:t>
            </a:r>
            <a:r>
              <a:rPr lang="en" sz="2887">
                <a:latin typeface="Times New Roman"/>
                <a:ea typeface="Times New Roman"/>
                <a:cs typeface="Times New Roman"/>
                <a:sym typeface="Times New Roman"/>
              </a:rPr>
              <a:t>highest</a:t>
            </a:r>
            <a:r>
              <a:rPr lang="en" sz="2887">
                <a:latin typeface="Times New Roman"/>
                <a:ea typeface="Times New Roman"/>
                <a:cs typeface="Times New Roman"/>
                <a:sym typeface="Times New Roman"/>
              </a:rPr>
              <a:t> probability. </a:t>
            </a:r>
            <a:endParaRPr sz="288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8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92">
                <a:solidFill>
                  <a:schemeClr val="accent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r>
              <a:rPr lang="en" sz="2792">
                <a:solidFill>
                  <a:schemeClr val="accent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1992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Redmon, J., &amp; Farhadi, A. (2018). Yolov3: An incremental improvement. </a:t>
            </a:r>
            <a:r>
              <a:rPr i="1" lang="en" sz="1992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arXiv preprint arXiv:1804.02767</a:t>
            </a:r>
            <a:r>
              <a:rPr lang="en" sz="1992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992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2792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0" l="0" r="0" t="-8495"/>
          <a:stretch/>
        </p:blipFill>
        <p:spPr>
          <a:xfrm>
            <a:off x="5483539" y="1189775"/>
            <a:ext cx="3531876" cy="220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628650" y="112250"/>
            <a:ext cx="7886700" cy="510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</a:rPr>
              <a:t>YOLO Architecture </a:t>
            </a:r>
            <a:endParaRPr b="1">
              <a:solidFill>
                <a:srgbClr val="FF00FF"/>
              </a:solidFill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36775" y="714375"/>
            <a:ext cx="3276000" cy="4347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0512" lvl="0" marL="45720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975"/>
              <a:buFont typeface="Times New Roman"/>
              <a:buChar char="●"/>
            </a:pPr>
            <a:r>
              <a:rPr lang="en" sz="1225">
                <a:latin typeface="Times New Roman"/>
                <a:ea typeface="Times New Roman"/>
                <a:cs typeface="Times New Roman"/>
                <a:sym typeface="Times New Roman"/>
              </a:rPr>
              <a:t>24 Convolutional Layers followed by 2 fully connected layer. </a:t>
            </a:r>
            <a:endParaRPr sz="12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051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Font typeface="Times New Roman"/>
              <a:buChar char="●"/>
            </a:pPr>
            <a:r>
              <a:rPr lang="en" sz="1225">
                <a:latin typeface="Times New Roman"/>
                <a:ea typeface="Times New Roman"/>
                <a:cs typeface="Times New Roman"/>
                <a:sym typeface="Times New Roman"/>
              </a:rPr>
              <a:t>Convolutional Layers are pre-trained on ImageNet </a:t>
            </a:r>
            <a:r>
              <a:rPr lang="en" sz="1225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r>
              <a:rPr lang="en" sz="1225">
                <a:latin typeface="Times New Roman"/>
                <a:ea typeface="Times New Roman"/>
                <a:cs typeface="Times New Roman"/>
                <a:sym typeface="Times New Roman"/>
              </a:rPr>
              <a:t> for classification at half of the resolution and double for vehicle detection. The resolution of dataset is 224X224. </a:t>
            </a:r>
            <a:endParaRPr sz="12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051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Font typeface="Times New Roman"/>
              <a:buChar char="●"/>
            </a:pPr>
            <a:r>
              <a:rPr lang="en" sz="1225">
                <a:latin typeface="Times New Roman"/>
                <a:ea typeface="Times New Roman"/>
                <a:cs typeface="Times New Roman"/>
                <a:sym typeface="Times New Roman"/>
              </a:rPr>
              <a:t>The last layer predicts the class probability. </a:t>
            </a:r>
            <a:endParaRPr sz="12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051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Font typeface="Times New Roman"/>
              <a:buChar char="●"/>
            </a:pPr>
            <a:r>
              <a:rPr lang="en" sz="1225">
                <a:latin typeface="Times New Roman"/>
                <a:ea typeface="Times New Roman"/>
                <a:cs typeface="Times New Roman"/>
                <a:sym typeface="Times New Roman"/>
              </a:rPr>
              <a:t>The convolutional layers are followed by a maximum pooling layer that will reduce the size by finding the maximum value of the pixel. </a:t>
            </a:r>
            <a:endParaRPr sz="12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051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Font typeface="Times New Roman"/>
              <a:buChar char="●"/>
            </a:pPr>
            <a:r>
              <a:rPr lang="en" sz="1225">
                <a:latin typeface="Times New Roman"/>
                <a:ea typeface="Times New Roman"/>
                <a:cs typeface="Times New Roman"/>
                <a:sym typeface="Times New Roman"/>
              </a:rPr>
              <a:t>The last four layers are trained for object detection. </a:t>
            </a:r>
            <a:endParaRPr sz="12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051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Font typeface="Times New Roman"/>
              <a:buChar char="●"/>
            </a:pPr>
            <a:r>
              <a:rPr lang="en" sz="1225">
                <a:latin typeface="Times New Roman"/>
                <a:ea typeface="Times New Roman"/>
                <a:cs typeface="Times New Roman"/>
                <a:sym typeface="Times New Roman"/>
              </a:rPr>
              <a:t>The input image size is 448X448X3 and the output volume is 7X7X30. </a:t>
            </a:r>
            <a:endParaRPr sz="12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051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Font typeface="Times New Roman"/>
              <a:buChar char="●"/>
            </a:pPr>
            <a:r>
              <a:rPr lang="en" sz="1225">
                <a:latin typeface="Times New Roman"/>
                <a:ea typeface="Times New Roman"/>
                <a:cs typeface="Times New Roman"/>
                <a:sym typeface="Times New Roman"/>
              </a:rPr>
              <a:t>The final layer uses a linear activation function whereas the previous layers use Leaky ReLU activation function. </a:t>
            </a:r>
            <a:endParaRPr sz="12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061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r>
              <a:rPr lang="en" sz="1311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873">
                <a:latin typeface="Arial"/>
                <a:ea typeface="Arial"/>
                <a:cs typeface="Arial"/>
                <a:sym typeface="Arial"/>
              </a:rPr>
              <a:t>Weng, L. (2018, December 27). </a:t>
            </a:r>
            <a:r>
              <a:rPr i="1" lang="en" sz="873">
                <a:latin typeface="Arial"/>
                <a:ea typeface="Arial"/>
                <a:cs typeface="Arial"/>
                <a:sym typeface="Arial"/>
              </a:rPr>
              <a:t>Object detection part 4: Fast detection models</a:t>
            </a:r>
            <a:r>
              <a:rPr lang="en" sz="873">
                <a:latin typeface="Arial"/>
                <a:ea typeface="Arial"/>
                <a:cs typeface="Arial"/>
                <a:sym typeface="Arial"/>
              </a:rPr>
              <a:t>. Lil'Log (Alt + H). Retrieved March 27, 2022, from https://lilianweng.github.io/posts/2018-12-27-object-recognition-part-4/ </a:t>
            </a:r>
            <a:endParaRPr sz="873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3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12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7" name="Google Shape;97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5375" y="1479775"/>
            <a:ext cx="5327100" cy="22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628650" y="142875"/>
            <a:ext cx="78867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1" lang="en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About the</a:t>
            </a:r>
            <a:r>
              <a:rPr b="1" lang="en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 dataset?</a:t>
            </a:r>
            <a:endParaRPr b="1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583950" y="896013"/>
            <a:ext cx="7931400" cy="3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have used the MS COCO dataset for training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MS COCO ( Microsoft Common Objects in context) dataset is a large-scale object detection ( Bounding boxes and per instance segmentation masks), keypoint detection ( consists of 200,000 images and 250,000 person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instances with 17 key points),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segmentation, and captioning dataset ( natural language description of images) published by Microsoft.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dataset contains 328K images.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classes used are as follows: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Truck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Motorcycle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Bus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It is widely used and is free of cost.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628650" y="4241350"/>
            <a:ext cx="7931400" cy="17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r>
              <a:rPr lang="en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1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Lin, T. Y., Maire, M., Belongie, S., Hays, J., Perona, P., Ramanan, D., ... &amp; Zitnick, C. L. (2014, September). Microsoft coco: Common objects in context. In </a:t>
            </a:r>
            <a:r>
              <a:rPr i="1" lang="en" sz="1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European conference on computer vision</a:t>
            </a:r>
            <a:r>
              <a:rPr lang="en" sz="1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(pp. 740-755). Springer, Cham.</a:t>
            </a:r>
            <a:endParaRPr sz="11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628650" y="273848"/>
            <a:ext cx="7886700" cy="6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1" lang="en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Approach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567400" y="1040950"/>
            <a:ext cx="7886700" cy="39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778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2728" lvl="0" marL="177800" rtl="0" algn="l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2850">
                <a:latin typeface="Times New Roman"/>
                <a:ea typeface="Times New Roman"/>
                <a:cs typeface="Times New Roman"/>
                <a:sym typeface="Times New Roman"/>
              </a:rPr>
              <a:t>Read frames from a video file instead of image </a:t>
            </a:r>
            <a:endParaRPr sz="2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2728" lvl="0" marL="1778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2850">
                <a:latin typeface="Times New Roman"/>
                <a:ea typeface="Times New Roman"/>
                <a:cs typeface="Times New Roman"/>
                <a:sym typeface="Times New Roman"/>
              </a:rPr>
              <a:t>Tracking of vehicles ( using tracker).  </a:t>
            </a:r>
            <a:endParaRPr sz="2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2728" lvl="0" marL="1778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2850">
                <a:latin typeface="Times New Roman"/>
                <a:ea typeface="Times New Roman"/>
                <a:cs typeface="Times New Roman"/>
                <a:sym typeface="Times New Roman"/>
              </a:rPr>
              <a:t>Pre-process the frame and run detection </a:t>
            </a:r>
            <a:endParaRPr sz="2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2728" lvl="0" marL="1778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2850">
                <a:latin typeface="Times New Roman"/>
                <a:ea typeface="Times New Roman"/>
                <a:cs typeface="Times New Roman"/>
                <a:sym typeface="Times New Roman"/>
              </a:rPr>
              <a:t>Finding the optimum confidence threshold.</a:t>
            </a:r>
            <a:endParaRPr sz="2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2728" lvl="0" marL="1778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2850">
                <a:latin typeface="Times New Roman"/>
                <a:ea typeface="Times New Roman"/>
                <a:cs typeface="Times New Roman"/>
                <a:sym typeface="Times New Roman"/>
              </a:rPr>
              <a:t>Post process the output</a:t>
            </a:r>
            <a:endParaRPr sz="2850"/>
          </a:p>
          <a:p>
            <a:pPr indent="-242728" lvl="0" marL="1778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2850">
                <a:latin typeface="Times New Roman"/>
                <a:ea typeface="Times New Roman"/>
                <a:cs typeface="Times New Roman"/>
                <a:sym typeface="Times New Roman"/>
              </a:rPr>
              <a:t>Count all the vehicles on road and the direction they move in with respect to the centerline in the Video</a:t>
            </a:r>
            <a:endParaRPr sz="2850"/>
          </a:p>
          <a:p>
            <a:pPr indent="-242728" lvl="0" marL="1778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2850">
                <a:latin typeface="Times New Roman"/>
                <a:ea typeface="Times New Roman"/>
                <a:cs typeface="Times New Roman"/>
                <a:sym typeface="Times New Roman"/>
              </a:rPr>
              <a:t>Save the data to CSV file  </a:t>
            </a:r>
            <a:endParaRPr sz="2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78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78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917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Repository Link: </a:t>
            </a:r>
            <a:r>
              <a:rPr b="1" lang="en" sz="1917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https://github.com/Twistedbeast23/CSE541-Computer-Vision-2022_MAVY</a:t>
            </a:r>
            <a:endParaRPr b="1" sz="1917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97461" y="168088"/>
            <a:ext cx="7886700" cy="47919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Times New Roman"/>
              <a:buNone/>
            </a:pPr>
            <a:r>
              <a:rPr b="1" lang="en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100" y="647274"/>
            <a:ext cx="7451400" cy="383887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715100" y="4486150"/>
            <a:ext cx="740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Figure 1.This figure shows the final implementation of our vehicle counting and classification system on an online random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dataset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1" lang="en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Contribution of Group Members </a:t>
            </a:r>
            <a:endParaRPr b="1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23" name="Google Shape;123;p22"/>
          <p:cNvGraphicFramePr/>
          <p:nvPr/>
        </p:nvGraphicFramePr>
        <p:xfrm>
          <a:off x="628650" y="14858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{1C0E4DB2-26CC-4ED3-B44C-8479C6E53949}</a:tableStyleId>
              </a:tblPr>
              <a:tblGrid>
                <a:gridCol w="3882125"/>
                <a:gridCol w="4004575"/>
              </a:tblGrid>
              <a:tr h="443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cap="none" strike="noStrike">
                          <a:solidFill>
                            <a:schemeClr val="accent5"/>
                          </a:solidFill>
                        </a:rPr>
                        <a:t>Name</a:t>
                      </a:r>
                      <a:r>
                        <a:rPr lang="en" sz="1600" u="none" cap="none" strike="noStrike"/>
                        <a:t> </a:t>
                      </a:r>
                      <a:endParaRPr sz="16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5"/>
                          </a:solidFill>
                        </a:rPr>
                        <a:t>Contribution </a:t>
                      </a:r>
                      <a:endParaRPr sz="1600">
                        <a:solidFill>
                          <a:schemeClr val="accent5"/>
                        </a:solidFill>
                      </a:endParaRPr>
                    </a:p>
                  </a:txBody>
                  <a:tcPr marT="34300" marB="34300" marR="68600" marL="68600"/>
                </a:tc>
              </a:tr>
              <a:tr h="443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222222"/>
                          </a:solidFill>
                        </a:rPr>
                        <a:t>Vedanshee Trivedi </a:t>
                      </a:r>
                      <a:endParaRPr b="1" sz="1400">
                        <a:solidFill>
                          <a:srgbClr val="222222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222222"/>
                          </a:solidFill>
                        </a:rPr>
                        <a:t>PPT, </a:t>
                      </a:r>
                      <a:r>
                        <a:rPr b="1" lang="en">
                          <a:solidFill>
                            <a:srgbClr val="222222"/>
                          </a:solidFill>
                        </a:rPr>
                        <a:t>Report, coding </a:t>
                      </a:r>
                      <a:endParaRPr b="1" sz="1400">
                        <a:solidFill>
                          <a:srgbClr val="222222"/>
                        </a:solidFill>
                      </a:endParaRPr>
                    </a:p>
                  </a:txBody>
                  <a:tcPr marT="34300" marB="34300" marR="68600" marL="68600"/>
                </a:tc>
              </a:tr>
              <a:tr h="470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222222"/>
                          </a:solidFill>
                        </a:rPr>
                        <a:t>Yuvraj Patel </a:t>
                      </a:r>
                      <a:endParaRPr b="1" sz="1400">
                        <a:solidFill>
                          <a:srgbClr val="222222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222222"/>
                          </a:solidFill>
                        </a:rPr>
                        <a:t>Vehicle classification coding</a:t>
                      </a:r>
                      <a:endParaRPr b="1" sz="1400">
                        <a:solidFill>
                          <a:srgbClr val="222222"/>
                        </a:solidFill>
                      </a:endParaRPr>
                    </a:p>
                  </a:txBody>
                  <a:tcPr marT="34300" marB="34300" marR="68600" marL="68600"/>
                </a:tc>
              </a:tr>
              <a:tr h="443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222222"/>
                          </a:solidFill>
                        </a:rPr>
                        <a:t>Manan Anjaria </a:t>
                      </a:r>
                      <a:endParaRPr b="1" sz="1400">
                        <a:solidFill>
                          <a:srgbClr val="222222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222222"/>
                          </a:solidFill>
                        </a:rPr>
                        <a:t>Coding and execution on real world dataset </a:t>
                      </a:r>
                      <a:endParaRPr b="1" sz="1400">
                        <a:solidFill>
                          <a:srgbClr val="222222"/>
                        </a:solidFill>
                      </a:endParaRPr>
                    </a:p>
                  </a:txBody>
                  <a:tcPr marT="34300" marB="34300" marR="68600" marL="68600"/>
                </a:tc>
              </a:tr>
              <a:tr h="443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222222"/>
                          </a:solidFill>
                        </a:rPr>
                        <a:t>Anar Bhagat </a:t>
                      </a:r>
                      <a:endParaRPr b="1" sz="1400">
                        <a:solidFill>
                          <a:srgbClr val="222222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222222"/>
                          </a:solidFill>
                        </a:rPr>
                        <a:t>Report, </a:t>
                      </a:r>
                      <a:r>
                        <a:rPr b="1" lang="en">
                          <a:solidFill>
                            <a:srgbClr val="222222"/>
                          </a:solidFill>
                        </a:rPr>
                        <a:t>PPT </a:t>
                      </a:r>
                      <a:endParaRPr b="1" sz="1400">
                        <a:solidFill>
                          <a:srgbClr val="222222"/>
                        </a:solidFill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