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047149-F048-4925-B5A6-22A79D6B0D0D}">
  <a:tblStyle styleId="{AD047149-F048-4925-B5A6-22A79D6B0D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50cf756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1f50cf756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50cf756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f50cf7565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50cf756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f50cf7565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0cf756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f50cf7565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50cf756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f50cf7565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8bb4a2c9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8bb4a2c9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50cf75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f50cf756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50cf756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f50cf7565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50cf7565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f50cf7565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50cf7565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f50cf7565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chvidvan.com/tutorials/opencv-vehicle-detection-classification-counting/" TargetMode="External"/><Relationship Id="rId4" Type="http://schemas.openxmlformats.org/officeDocument/2006/relationships/hyperlink" Target="https://medium.com/@artinte7/real-time-object-detection-using-yolo-upon-google-colab-in-5-minutes-fd65a4903df5" TargetMode="External"/><Relationship Id="rId9" Type="http://schemas.openxmlformats.org/officeDocument/2006/relationships/hyperlink" Target="https://www.researchgate.net/profile/Priyadarsan-Parida/publication/343482198_Vehicle_Detection_and_Classification_A_Review/links/5f2ebabc92851cd302e95221/Vehicle-Detection-and-Classification-A-Review.pdf" TargetMode="External"/><Relationship Id="rId5" Type="http://schemas.openxmlformats.org/officeDocument/2006/relationships/hyperlink" Target="https://www.analyticsvidhya.com/blog/2021/12/vehicle-detection-and-counting-system-using-opencv/" TargetMode="External"/><Relationship Id="rId6" Type="http://schemas.openxmlformats.org/officeDocument/2006/relationships/hyperlink" Target="https://lilianweng.github.io/posts/2018-12-27-object-recognition-part-4/" TargetMode="External"/><Relationship Id="rId7" Type="http://schemas.openxmlformats.org/officeDocument/2006/relationships/hyperlink" Target="https://paperswithcode.com/dataset/coco" TargetMode="External"/><Relationship Id="rId8" Type="http://schemas.openxmlformats.org/officeDocument/2006/relationships/hyperlink" Target="https://medium.com/adventures-with-deep-learning/yolo-v1-part-1-cfb47135f81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143000" y="289112"/>
            <a:ext cx="68580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Vehicle Detection and Classification 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961475" y="1761500"/>
            <a:ext cx="70395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Group Number: 5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        Group Name: MAVY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Mentor: Professor Mehul Raval 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    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AU1940098: Manan Anjaria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AU1940145: Anar Bhagat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AU1940225: Vedanshee Trivedi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AU1920082: Yuvraj Patel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28650" y="273850"/>
            <a:ext cx="78867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References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83750" y="1040950"/>
            <a:ext cx="78318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8433" lvl="0" marL="1778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Vehicle counting, classification &amp; detection using opencv &amp; python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TechVidvan. (2021, July 11).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https://techvidvan.com/tutorials/opencv-vehicle-detection-classification-counting/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Poltavsky, A. (2019, September 8). </a:t>
            </a: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Real-time object detection using yolo upon google colab in 5 minutes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Medium.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https://medium.com/@artinte7/real-time-object-detection-using-yolo-upon-google-colab-in-5-minutes-fd65a4903df5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Vehicle detection and counting system using opencv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Analytics Vidhya. (2021, December 31).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https://www.analyticsvidhya.com/blog/2021/12/vehicle-detection-and-counting-system-using-opencv/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Weng, L. (2018, December 27). </a:t>
            </a: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Object detection part 4: Fast detection models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Lil'Log (Alt + H).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https://lilianweng.github.io/posts/2018-12-27-object-recognition-part-4/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433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Papers with code - coco dataset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COCO Dataset | Papers With Code. (n.d.).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https://paperswithcode.com/dataset/coco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433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Kapil, D. (2018, June 8).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Yolo V1 : Part 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Medium.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https://medium.com/adventures-with-deep-learning/yolo-v1-part-1-cfb47135f81f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Vehicle detection and classification: A review - researchgate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(n.d.).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https://www.researchgate.net/profile/Priyadarsan-Parida/publication/343482198_Vehicle_Detection_and_Classification_A_Review/links/5f2ebabc92851cd302e95221/Vehicle-Detection-and-Classification-A-Review.pdf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57300" y="0"/>
            <a:ext cx="7829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3"/>
              <a:buFont typeface="Times New Roman"/>
              <a:buNone/>
            </a:pPr>
            <a:r>
              <a:rPr b="1" lang="en" sz="2565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r>
              <a:rPr b="1" lang="en" sz="1965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37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7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969500"/>
            <a:ext cx="91440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Highways and roads are getting overcrowded due to rise in the number of vehicles aided by the lack of data for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intelligent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management. A variety of issues such as pollution, traffic jam, and absence of vehicle parking have been problematic for humans.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methods for vehicle detection and classification: 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Spatio-Temporal Sample Consensus ( Yu Wang et al, 2019):</a:t>
            </a: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Moving vehicles are identified using this algorithm from intrusion of brightness variation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vehicle shadow.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Optimised Convolutional Neural network Architecture( Chia Chi Tsai et al, 2018):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Based on Deep Learning algorithms, using eight concatenated ReLU layers, and eight inception layers as the base network.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Visual Analysis with a fix Camera( Velazquez-Pupo et al, 2018):</a:t>
            </a:r>
            <a:r>
              <a:rPr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monitor the traffic, occlusion handling, and classifier used was SVM ( Support Vector Machine).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Adaptive Neuro Fuzzy Inference System classiﬁer( Murugan and VijayKumar, 2018):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classify moving vehicles using 6 phases such as feature extraction, preprocessing, detection, tracking, structural matching, and classification.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Traffic Video analysis using basic computer vision( Ahmad Arinaldi et al, 2017):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Detection and Classification using MoG+ SVM and using faster RCNN.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28650" y="102051"/>
            <a:ext cx="7886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Central idea- body of work and Timeline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6150" y="1061350"/>
            <a:ext cx="26109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develop an automatic vehicle detector, classifier and counter that can be utilized for better traffic management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OpenCV for tracking and for better classification we use CNN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database post detection to count and classify the vehicles that can help in traffic management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949100"/>
            <a:ext cx="5398625" cy="35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28650" y="153075"/>
            <a:ext cx="7886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Your approach 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04100" y="673575"/>
            <a:ext cx="52149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Char char="●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Used YOLOv3 model trained with coco dataset with OpenCV. 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389"/>
              <a:buChar char="❖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v3 is much more accurate in identifying smaller object and in our case while taking the top view of cars from distance they appear much smaller.</a:t>
            </a:r>
            <a:endParaRPr sz="2887"/>
          </a:p>
          <a:p>
            <a:pPr indent="-3247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389"/>
              <a:buChar char="❖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It is much more faster than the nearest competitor.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Char char="●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works using – </a:t>
            </a:r>
            <a:endParaRPr sz="2887"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Blocks: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Divides an image into NXN grids </a:t>
            </a:r>
            <a:endParaRPr sz="2887"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Box Regression:</a:t>
            </a:r>
            <a:r>
              <a:rPr b="1" lang="en" sz="288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determines the probability of each grid cell and among the different classes, class with maximum probability is chosen.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Over Union: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It evaluates the intersection between   predicted and actual bounding box. We apply non-maximal suppression that will eliminate the nearby bounding boxes and select the one that has 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probability.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92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2792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Redmon, J., &amp; Farhadi, A. (2018). Yolov3: An incremental improvement. </a:t>
            </a:r>
            <a:r>
              <a:rPr i="1"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arXiv preprint arXiv:1804.02767</a:t>
            </a:r>
            <a:r>
              <a:rPr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99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-8495"/>
          <a:stretch/>
        </p:blipFill>
        <p:spPr>
          <a:xfrm>
            <a:off x="5483539" y="1189775"/>
            <a:ext cx="3531876" cy="22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28650" y="112250"/>
            <a:ext cx="78867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YOLO Architecture 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36775" y="714375"/>
            <a:ext cx="3276000" cy="434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0512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24 Convolutional Layers followed by 2 fully connected layer.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Convolutional Layers are pre-trained on ImageNet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 for classification at half of the resolution and double for vehicle detection. The resolution of dataset is 224X224.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last layer predicts the class probability.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convolutional layers are followed by a maximum pooling layer that will reduce the size by finding the maximum value of the pixel.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last four layers are trained for object detection.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input image size is 448X448X3 and the output volume is 7X7X30.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final layer uses a linear activation function whereas the previous layers use Leaky ReLU activation function.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6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131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873">
                <a:latin typeface="Arial"/>
                <a:ea typeface="Arial"/>
                <a:cs typeface="Arial"/>
                <a:sym typeface="Arial"/>
              </a:rPr>
              <a:t>Weng, L. (2018, December 27). </a:t>
            </a:r>
            <a:r>
              <a:rPr i="1" lang="en" sz="873">
                <a:latin typeface="Arial"/>
                <a:ea typeface="Arial"/>
                <a:cs typeface="Arial"/>
                <a:sym typeface="Arial"/>
              </a:rPr>
              <a:t>Object detection part 4: Fast detection models</a:t>
            </a:r>
            <a:r>
              <a:rPr lang="en" sz="873">
                <a:latin typeface="Arial"/>
                <a:ea typeface="Arial"/>
                <a:cs typeface="Arial"/>
                <a:sym typeface="Arial"/>
              </a:rPr>
              <a:t>. Lil'Log (Alt + H). Retrieved March 27, 2022, from https://lilianweng.github.io/posts/2018-12-27-object-recognition-part-4/ </a:t>
            </a:r>
            <a:endParaRPr sz="87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375" y="1479775"/>
            <a:ext cx="5327100" cy="2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28650" y="142875"/>
            <a:ext cx="7886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About the</a:t>
            </a: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dataset?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83950" y="896013"/>
            <a:ext cx="7931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used the MS COCO dataset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MS COCO ( Microsoft Common Objects in context) dataset is a large-scale object detection ( Bounding boxes and per instance segmentation masks), keypoint detection ( consists of 200,000 images and 250,000 person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instances with 17 key points),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segmentation, and captioning dataset ( natural language description of images) published by Microsoft.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contains 328K images.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classes used are as follows: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Truck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widely used and is free of cost.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8650" y="4241350"/>
            <a:ext cx="79314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Lin, T. Y., Maire, M., Belongie, S., Hays, J., Perona, P., Ramanan, D., ... &amp; Zitnick, C. L. (2014, September). Microsoft coco: Common objects in context. In </a:t>
            </a:r>
            <a:r>
              <a:rPr i="1"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European conference on computer vision</a:t>
            </a:r>
            <a:r>
              <a:rPr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(pp. 740-755). Springer, Cham.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273848"/>
            <a:ext cx="78867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Approach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67400" y="1040950"/>
            <a:ext cx="78867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Read frames from a video file instead of image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Tracking of vehicles ( using tracker). 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Pre-process the frame and run detection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Finding the optimum confidence threshold.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Post process the output</a:t>
            </a:r>
            <a:endParaRPr sz="2850"/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Count all the vehicles on road and the direction they move in with respect to the centerline in the Video</a:t>
            </a:r>
            <a:endParaRPr sz="2850"/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Save the data to CSV file 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1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Link: </a:t>
            </a:r>
            <a:endParaRPr b="1" sz="1917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7461" y="168088"/>
            <a:ext cx="7886700" cy="4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61" y="753037"/>
            <a:ext cx="7671627" cy="42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Contribution of Group Members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628650" y="1485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{AD047149-F048-4925-B5A6-22A79D6B0D0D}</a:tableStyleId>
              </a:tblPr>
              <a:tblGrid>
                <a:gridCol w="3882125"/>
                <a:gridCol w="4004575"/>
              </a:tblGrid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chemeClr val="accent5"/>
                          </a:solidFill>
                        </a:rPr>
                        <a:t>Name</a:t>
                      </a:r>
                      <a:r>
                        <a:rPr lang="en" sz="1600" u="none" cap="none" strike="noStrike"/>
                        <a:t> </a:t>
                      </a:r>
                      <a:endParaRPr sz="16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Contribution 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Vedanshee Trivedi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PPT, </a:t>
                      </a:r>
                      <a:r>
                        <a:rPr b="1" lang="en">
                          <a:solidFill>
                            <a:srgbClr val="222222"/>
                          </a:solidFill>
                        </a:rPr>
                        <a:t>Report, coding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7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Yuvraj Patel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Vehicle classification coding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Manan Anjaria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Coding and execution on real world dataset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Anar Bhagat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Report, </a:t>
                      </a:r>
                      <a:r>
                        <a:rPr b="1" lang="en">
                          <a:solidFill>
                            <a:srgbClr val="222222"/>
                          </a:solidFill>
                        </a:rPr>
                        <a:t>PPT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