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5"/>
  </p:notesMasterIdLst>
  <p:sldIdLst>
    <p:sldId id="256" r:id="rId3"/>
    <p:sldId id="257" r:id="rId4"/>
    <p:sldId id="260" r:id="rId5"/>
    <p:sldId id="261" r:id="rId6"/>
    <p:sldId id="266" r:id="rId7"/>
    <p:sldId id="267" r:id="rId8"/>
    <p:sldId id="268" r:id="rId9"/>
    <p:sldId id="269" r:id="rId10"/>
    <p:sldId id="270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75FA6-0616-46AF-8A51-E723A2D8D489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5ADC2-C15D-4B10-AE36-E35748B89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55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25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94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121AE20-621B-092C-3002-1046A96D96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1" y="0"/>
            <a:ext cx="6468768" cy="685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1B015EE-C6B4-13B5-B796-1E132800110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96" y="3449064"/>
            <a:ext cx="5109076" cy="340893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8840C2E-1999-2DFE-9864-DBA4ACC10B0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18" y="5955613"/>
            <a:ext cx="2044935" cy="72595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C937287-9E8D-D468-819B-A5FFEDA55F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046" y="151543"/>
            <a:ext cx="1916546" cy="191654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B1FF2DF-7A3B-129C-8360-FFB1059EDED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12" y="588000"/>
            <a:ext cx="1121613" cy="12904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0EC32C8-BEA4-5A6E-60D9-EBC1CDAF5A37}"/>
              </a:ext>
            </a:extLst>
          </p:cNvPr>
          <p:cNvSpPr txBox="1"/>
          <p:nvPr userDrawn="1"/>
        </p:nvSpPr>
        <p:spPr>
          <a:xfrm>
            <a:off x="440566" y="4018458"/>
            <a:ext cx="34575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3 CAMPUS</a:t>
            </a:r>
            <a:endParaRPr lang="fr-FR" sz="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fr-FR" sz="17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TOULOUSE</a:t>
            </a:r>
          </a:p>
          <a:p>
            <a:r>
              <a:rPr lang="fr-FR" sz="17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AUCH</a:t>
            </a:r>
          </a:p>
          <a:p>
            <a:r>
              <a:rPr lang="fr-FR" sz="17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CASTRES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29D5C25-04BB-AFB6-C049-2E0F4B011D93}"/>
              </a:ext>
            </a:extLst>
          </p:cNvPr>
          <p:cNvCxnSpPr>
            <a:cxnSpLocks/>
          </p:cNvCxnSpPr>
          <p:nvPr userDrawn="1"/>
        </p:nvCxnSpPr>
        <p:spPr>
          <a:xfrm>
            <a:off x="352058" y="4106857"/>
            <a:ext cx="0" cy="9731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5C07A41-147F-7AA6-D5AD-9400B8C65F4A}"/>
              </a:ext>
            </a:extLst>
          </p:cNvPr>
          <p:cNvSpPr txBox="1"/>
          <p:nvPr userDrawn="1"/>
        </p:nvSpPr>
        <p:spPr>
          <a:xfrm>
            <a:off x="339617" y="2195007"/>
            <a:ext cx="5617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>
                <a:solidFill>
                  <a:srgbClr val="FAD359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La </a:t>
            </a:r>
            <a:r>
              <a:rPr lang="fr-FR" sz="1500" b="1" i="1" dirty="0">
                <a:solidFill>
                  <a:srgbClr val="FAD359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DOUBLE</a:t>
            </a:r>
            <a:r>
              <a:rPr lang="fr-FR" sz="1600" b="1" i="1" dirty="0">
                <a:solidFill>
                  <a:srgbClr val="FAD359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CULTURE Universitaire &amp; Professionnelle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6BB83FD-5FE7-899F-BB0B-45B7EFEC10F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41" y="447623"/>
            <a:ext cx="3240031" cy="143865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9B09260-93EC-4A85-EC18-53B2699F5CA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61" y="5654339"/>
            <a:ext cx="1001219" cy="90364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9A83904-4238-99F0-1EDE-45A4CD0F3185}"/>
              </a:ext>
            </a:extLst>
          </p:cNvPr>
          <p:cNvSpPr/>
          <p:nvPr userDrawn="1"/>
        </p:nvSpPr>
        <p:spPr>
          <a:xfrm>
            <a:off x="6897808" y="3727123"/>
            <a:ext cx="4606999" cy="1535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13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888191E-4A0E-ED55-B882-73F4403E2D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20000" cy="68619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D247E2-72EB-3857-51EA-37A92B323CB7}"/>
              </a:ext>
            </a:extLst>
          </p:cNvPr>
          <p:cNvSpPr/>
          <p:nvPr userDrawn="1"/>
        </p:nvSpPr>
        <p:spPr>
          <a:xfrm>
            <a:off x="-2" y="6139222"/>
            <a:ext cx="12170761" cy="720000"/>
          </a:xfrm>
          <a:prstGeom prst="rect">
            <a:avLst/>
          </a:prstGeom>
          <a:solidFill>
            <a:srgbClr val="C00000">
              <a:alpha val="8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EF905D-5DE8-DED1-91C0-8A54D9D24B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9" r="52924"/>
          <a:stretch/>
        </p:blipFill>
        <p:spPr>
          <a:xfrm>
            <a:off x="0" y="395648"/>
            <a:ext cx="720000" cy="241478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252AF7D-E533-C68F-9B43-E6F9FA1565D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5" y="6223325"/>
            <a:ext cx="526966" cy="60626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37E34E-D084-2B28-C8CB-815027C00572}"/>
              </a:ext>
            </a:extLst>
          </p:cNvPr>
          <p:cNvSpPr/>
          <p:nvPr userDrawn="1"/>
        </p:nvSpPr>
        <p:spPr>
          <a:xfrm>
            <a:off x="1136773" y="1112397"/>
            <a:ext cx="4959227" cy="1854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41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75E4E-B9EC-F6B6-D67A-F408D46B74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734629" y="2164702"/>
            <a:ext cx="4572000" cy="1391298"/>
          </a:xfrm>
          <a:prstGeom prst="rect">
            <a:avLst/>
          </a:prstGeom>
        </p:spPr>
        <p:txBody>
          <a:bodyPr/>
          <a:lstStyle/>
          <a:p>
            <a:r>
              <a:rPr lang="fr-FR" dirty="0">
                <a:latin typeface="Roboto Slab" pitchFamily="2" charset="0"/>
                <a:ea typeface="Roboto Slab" pitchFamily="2" charset="0"/>
              </a:rPr>
              <a:t>Présentation SAE S2.03</a:t>
            </a:r>
            <a:br>
              <a:rPr lang="fr-FR" dirty="0">
                <a:latin typeface="Roboto Slab" pitchFamily="2" charset="0"/>
                <a:ea typeface="Roboto Slab" pitchFamily="2" charset="0"/>
              </a:rPr>
            </a:br>
            <a:endParaRPr lang="fr-FR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B97B0A-9115-BFC1-CE0F-D6EB38C8D24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734629" y="4141781"/>
            <a:ext cx="5050971" cy="115479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fr-FR" dirty="0">
                <a:latin typeface="Roboto Slab" pitchFamily="2" charset="0"/>
                <a:ea typeface="Roboto Slab" pitchFamily="2" charset="0"/>
              </a:rPr>
              <a:t>Installation de services réseau</a:t>
            </a:r>
            <a:endParaRPr lang="fr-FR" dirty="0"/>
          </a:p>
        </p:txBody>
      </p:sp>
      <p:sp>
        <p:nvSpPr>
          <p:cNvPr id="4" name="Espace réservé du texte 25">
            <a:extLst>
              <a:ext uri="{FF2B5EF4-FFF2-40B4-BE49-F238E27FC236}">
                <a16:creationId xmlns:a16="http://schemas.microsoft.com/office/drawing/2014/main" id="{C9902A47-52AD-A691-BF20-B64FEBD6B53A}"/>
              </a:ext>
            </a:extLst>
          </p:cNvPr>
          <p:cNvSpPr txBox="1">
            <a:spLocks/>
          </p:cNvSpPr>
          <p:nvPr/>
        </p:nvSpPr>
        <p:spPr>
          <a:xfrm>
            <a:off x="6734629" y="6311348"/>
            <a:ext cx="5552661" cy="4548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CLEMENT Thibault, PEDRO Lilou et STOFFEL Maxime</a:t>
            </a:r>
          </a:p>
        </p:txBody>
      </p:sp>
    </p:spTree>
    <p:extLst>
      <p:ext uri="{BB962C8B-B14F-4D97-AF65-F5344CB8AC3E}">
        <p14:creationId xmlns:p14="http://schemas.microsoft.com/office/powerpoint/2010/main" val="398173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04857D6-F096-6DB7-B77E-4CEBAF467598}"/>
              </a:ext>
            </a:extLst>
          </p:cNvPr>
          <p:cNvSpPr txBox="1"/>
          <p:nvPr/>
        </p:nvSpPr>
        <p:spPr>
          <a:xfrm>
            <a:off x="1055077" y="326207"/>
            <a:ext cx="6429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Roboto Slab" pitchFamily="2" charset="0"/>
                <a:ea typeface="Roboto Slab" pitchFamily="2" charset="0"/>
              </a:rPr>
              <a:t>Difficultés rencontrées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ACD0646-5590-0EA4-6C91-A6AFFE46B31A}"/>
              </a:ext>
            </a:extLst>
          </p:cNvPr>
          <p:cNvSpPr txBox="1"/>
          <p:nvPr/>
        </p:nvSpPr>
        <p:spPr>
          <a:xfrm>
            <a:off x="1055077" y="2202858"/>
            <a:ext cx="107595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Changement d’adresse IP (plus d’accès à Internet)</a:t>
            </a:r>
          </a:p>
          <a:p>
            <a:pPr marL="285750" indent="-285750">
              <a:buFontTx/>
              <a:buChar char="-"/>
            </a:pP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Installation d’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ownCloud</a:t>
            </a: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Redirection de localhost vers le serveur sécurisé</a:t>
            </a:r>
          </a:p>
          <a:p>
            <a:pPr marL="285750" indent="-285750">
              <a:buFontTx/>
              <a:buChar char="-"/>
            </a:pP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Problèmes avec la machine virtuelle</a:t>
            </a:r>
          </a:p>
          <a:p>
            <a:pPr marL="285750" indent="-285750">
              <a:buFontTx/>
              <a:buChar char="-"/>
            </a:pP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Cause des difficultés : mauvaise lecture du sujet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BDCE04-31A8-A1FC-8BF1-CA1419526D5E}"/>
              </a:ext>
            </a:extLst>
          </p:cNvPr>
          <p:cNvSpPr txBox="1"/>
          <p:nvPr/>
        </p:nvSpPr>
        <p:spPr>
          <a:xfrm>
            <a:off x="1055077" y="6342744"/>
            <a:ext cx="2065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901B50B-F473-4C9A-A6B8-D3B068698450}" type="datetime1">
              <a:rPr lang="fr-FR" sz="1400" smtClean="0">
                <a:solidFill>
                  <a:schemeClr val="bg1"/>
                </a:solidFill>
              </a:rPr>
              <a:t>14/06/2023</a:t>
            </a:fld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30030E-5CE0-E32D-08C5-DF0391F7E1DF}"/>
              </a:ext>
            </a:extLst>
          </p:cNvPr>
          <p:cNvSpPr txBox="1"/>
          <p:nvPr/>
        </p:nvSpPr>
        <p:spPr>
          <a:xfrm>
            <a:off x="3929743" y="6342744"/>
            <a:ext cx="433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CLEMENT Thibault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94A9E3B-847F-3FA0-678F-4053CC562FE9}"/>
              </a:ext>
            </a:extLst>
          </p:cNvPr>
          <p:cNvSpPr txBox="1"/>
          <p:nvPr/>
        </p:nvSpPr>
        <p:spPr>
          <a:xfrm>
            <a:off x="10508343" y="6342744"/>
            <a:ext cx="130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06084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04857D6-F096-6DB7-B77E-4CEBAF467598}"/>
              </a:ext>
            </a:extLst>
          </p:cNvPr>
          <p:cNvSpPr txBox="1"/>
          <p:nvPr/>
        </p:nvSpPr>
        <p:spPr>
          <a:xfrm>
            <a:off x="1055077" y="316268"/>
            <a:ext cx="5509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Roboto Slab" pitchFamily="2" charset="0"/>
                <a:ea typeface="Roboto Slab" pitchFamily="2" charset="0"/>
              </a:rPr>
              <a:t>Analyse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ACD0646-5590-0EA4-6C91-A6AFFE46B31A}"/>
              </a:ext>
            </a:extLst>
          </p:cNvPr>
          <p:cNvSpPr txBox="1"/>
          <p:nvPr/>
        </p:nvSpPr>
        <p:spPr>
          <a:xfrm>
            <a:off x="923731" y="1596571"/>
            <a:ext cx="108908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Compétence 3 : Administrer des systèmes informatiques communicants complexes</a:t>
            </a:r>
          </a:p>
          <a:p>
            <a:pPr algn="just"/>
            <a:endParaRPr lang="fr-FR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Rappel des apprentissages critiques :</a:t>
            </a:r>
          </a:p>
          <a:p>
            <a:pPr marL="342900" indent="-342900" algn="just">
              <a:buFontTx/>
              <a:buChar char="-"/>
            </a:pP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AC1 : Identifier les différents composants (matériels et logiciels) d’un système numérique</a:t>
            </a:r>
          </a:p>
          <a:p>
            <a:pPr marL="342900" indent="-342900" algn="just">
              <a:buFontTx/>
              <a:buChar char="-"/>
            </a:pP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AC2 : Utiliser les fonctionnalités de base d’un système multitâches/multiutilisateurs</a:t>
            </a:r>
          </a:p>
          <a:p>
            <a:pPr marL="285750" indent="-285750" algn="just">
              <a:buFontTx/>
              <a:buChar char="-"/>
            </a:pP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AC3 : Installer et configurer un système d’exploitation et des outils de développement</a:t>
            </a:r>
          </a:p>
          <a:p>
            <a:pPr marL="285750" indent="-285750" algn="just">
              <a:buFontTx/>
              <a:buChar char="-"/>
            </a:pP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AC4 : Configurer un poste de travail dans un réseau d’entreprise</a:t>
            </a:r>
          </a:p>
          <a:p>
            <a:pPr algn="just"/>
            <a:endParaRPr lang="fr-FR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fr-FR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BDCE04-31A8-A1FC-8BF1-CA1419526D5E}"/>
              </a:ext>
            </a:extLst>
          </p:cNvPr>
          <p:cNvSpPr txBox="1"/>
          <p:nvPr/>
        </p:nvSpPr>
        <p:spPr>
          <a:xfrm>
            <a:off x="1055077" y="6342744"/>
            <a:ext cx="2065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901B50B-F473-4C9A-A6B8-D3B068698450}" type="datetime1">
              <a:rPr lang="fr-FR" sz="1400" smtClean="0">
                <a:solidFill>
                  <a:schemeClr val="bg1"/>
                </a:solidFill>
              </a:rPr>
              <a:t>14/06/2023</a:t>
            </a:fld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30030E-5CE0-E32D-08C5-DF0391F7E1DF}"/>
              </a:ext>
            </a:extLst>
          </p:cNvPr>
          <p:cNvSpPr txBox="1"/>
          <p:nvPr/>
        </p:nvSpPr>
        <p:spPr>
          <a:xfrm>
            <a:off x="3929743" y="6342744"/>
            <a:ext cx="433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STOFFEL Maxime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94A9E3B-847F-3FA0-678F-4053CC562FE9}"/>
              </a:ext>
            </a:extLst>
          </p:cNvPr>
          <p:cNvSpPr txBox="1"/>
          <p:nvPr/>
        </p:nvSpPr>
        <p:spPr>
          <a:xfrm>
            <a:off x="10508343" y="6342744"/>
            <a:ext cx="130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91277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E976AD3-8901-F90B-1C7F-FBF52AD082EF}"/>
              </a:ext>
            </a:extLst>
          </p:cNvPr>
          <p:cNvSpPr txBox="1"/>
          <p:nvPr/>
        </p:nvSpPr>
        <p:spPr>
          <a:xfrm>
            <a:off x="1055077" y="316268"/>
            <a:ext cx="5509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Roboto Slab" pitchFamily="2" charset="0"/>
                <a:ea typeface="Roboto Slab" pitchFamily="2" charset="0"/>
              </a:rPr>
              <a:t>Bilan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16DC01-7456-5E0C-B8BB-33595CC2C861}"/>
              </a:ext>
            </a:extLst>
          </p:cNvPr>
          <p:cNvSpPr txBox="1"/>
          <p:nvPr/>
        </p:nvSpPr>
        <p:spPr>
          <a:xfrm>
            <a:off x="1055077" y="1536174"/>
            <a:ext cx="10759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« Cette solution répond-elle aux besoins du client ? »</a:t>
            </a:r>
          </a:p>
          <a:p>
            <a:pPr algn="just"/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Oui :</a:t>
            </a:r>
          </a:p>
          <a:p>
            <a:pPr marL="342900" indent="-342900" algn="just">
              <a:buFontTx/>
              <a:buChar char="-"/>
            </a:pP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Sécurisé</a:t>
            </a:r>
          </a:p>
          <a:p>
            <a:pPr marL="342900" indent="-342900" algn="just">
              <a:buFontTx/>
              <a:buChar char="-"/>
            </a:pP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Gestion à distance </a:t>
            </a:r>
          </a:p>
          <a:p>
            <a:pPr marL="342900" indent="-342900" algn="just">
              <a:buFontTx/>
              <a:buChar char="-"/>
            </a:pPr>
            <a:r>
              <a:rPr lang="fr-FR"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Création de groupes</a:t>
            </a:r>
            <a:endParaRPr lang="fr-FR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fr-FR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 :</a:t>
            </a:r>
          </a:p>
          <a:p>
            <a:pPr marL="342900" indent="-342900" algn="just">
              <a:buFontTx/>
              <a:buChar char="-"/>
            </a:pP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Limite de stockage</a:t>
            </a:r>
          </a:p>
          <a:p>
            <a:pPr marL="342900" indent="-342900" algn="just">
              <a:buFontTx/>
              <a:buChar char="-"/>
            </a:pP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Aucune sauvegarde du Cloud </a:t>
            </a:r>
          </a:p>
          <a:p>
            <a:pPr marL="342900" indent="-342900" algn="just">
              <a:buFontTx/>
              <a:buChar char="-"/>
            </a:pP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Sans réseau, aucun accès aux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EF1DD80-B3F9-A7F7-5986-1DEE6BCBE991}"/>
              </a:ext>
            </a:extLst>
          </p:cNvPr>
          <p:cNvSpPr txBox="1"/>
          <p:nvPr/>
        </p:nvSpPr>
        <p:spPr>
          <a:xfrm>
            <a:off x="3929743" y="6342744"/>
            <a:ext cx="433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PEDRO </a:t>
            </a:r>
            <a:r>
              <a:rPr lang="fr-FR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Lilou</a:t>
            </a:r>
            <a:endParaRPr lang="fr-FR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2D4B42-2C40-1928-9A51-9DA996D5AF7B}"/>
              </a:ext>
            </a:extLst>
          </p:cNvPr>
          <p:cNvSpPr txBox="1"/>
          <p:nvPr/>
        </p:nvSpPr>
        <p:spPr>
          <a:xfrm>
            <a:off x="10508343" y="6342744"/>
            <a:ext cx="130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86D9B41-23A1-F9BE-C16B-007DEC8F3556}"/>
              </a:ext>
            </a:extLst>
          </p:cNvPr>
          <p:cNvSpPr txBox="1"/>
          <p:nvPr/>
        </p:nvSpPr>
        <p:spPr>
          <a:xfrm>
            <a:off x="1055077" y="6342744"/>
            <a:ext cx="2065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901B50B-F473-4C9A-A6B8-D3B068698450}" type="datetime1">
              <a:rPr lang="fr-FR" sz="1400" smtClean="0">
                <a:solidFill>
                  <a:schemeClr val="bg1"/>
                </a:solidFill>
              </a:rPr>
              <a:t>14/06/2023</a:t>
            </a:fld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4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04857D6-F096-6DB7-B77E-4CEBAF467598}"/>
              </a:ext>
            </a:extLst>
          </p:cNvPr>
          <p:cNvSpPr txBox="1"/>
          <p:nvPr/>
        </p:nvSpPr>
        <p:spPr>
          <a:xfrm>
            <a:off x="1055077" y="336054"/>
            <a:ext cx="5509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Roboto Slab" pitchFamily="2" charset="0"/>
                <a:ea typeface="Roboto Slab" pitchFamily="2" charset="0"/>
              </a:rPr>
              <a:t>Sommaire</a:t>
            </a:r>
            <a:endParaRPr lang="fr-FR" sz="28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ACD0646-5590-0EA4-6C91-A6AFFE46B31A}"/>
              </a:ext>
            </a:extLst>
          </p:cNvPr>
          <p:cNvSpPr txBox="1"/>
          <p:nvPr/>
        </p:nvSpPr>
        <p:spPr>
          <a:xfrm>
            <a:off x="1055077" y="2065781"/>
            <a:ext cx="10759552" cy="3255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Rappel du travail demandé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Résultats obtenus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Difficultés rencontrées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Analyse personnelle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Bilan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BDCE04-31A8-A1FC-8BF1-CA1419526D5E}"/>
              </a:ext>
            </a:extLst>
          </p:cNvPr>
          <p:cNvSpPr txBox="1"/>
          <p:nvPr/>
        </p:nvSpPr>
        <p:spPr>
          <a:xfrm>
            <a:off x="1055077" y="6342744"/>
            <a:ext cx="2065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901B50B-F473-4C9A-A6B8-D3B068698450}" type="datetime1">
              <a:rPr lang="fr-FR" sz="1400" smtClean="0">
                <a:solidFill>
                  <a:schemeClr val="bg1"/>
                </a:solidFill>
              </a:rPr>
              <a:t>14/06/2023</a:t>
            </a:fld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30030E-5CE0-E32D-08C5-DF0391F7E1DF}"/>
              </a:ext>
            </a:extLst>
          </p:cNvPr>
          <p:cNvSpPr txBox="1"/>
          <p:nvPr/>
        </p:nvSpPr>
        <p:spPr>
          <a:xfrm>
            <a:off x="3929743" y="6342744"/>
            <a:ext cx="433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PEDRO </a:t>
            </a:r>
            <a:r>
              <a:rPr lang="fr-FR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Lilou</a:t>
            </a:r>
            <a:endParaRPr lang="fr-FR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94A9E3B-847F-3FA0-678F-4053CC562FE9}"/>
              </a:ext>
            </a:extLst>
          </p:cNvPr>
          <p:cNvSpPr txBox="1"/>
          <p:nvPr/>
        </p:nvSpPr>
        <p:spPr>
          <a:xfrm>
            <a:off x="10508343" y="6342744"/>
            <a:ext cx="130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537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04857D6-F096-6DB7-B77E-4CEBAF467598}"/>
              </a:ext>
            </a:extLst>
          </p:cNvPr>
          <p:cNvSpPr txBox="1"/>
          <p:nvPr/>
        </p:nvSpPr>
        <p:spPr>
          <a:xfrm>
            <a:off x="1055077" y="365964"/>
            <a:ext cx="7164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Roboto Slab" pitchFamily="2" charset="0"/>
                <a:ea typeface="Roboto Slab" pitchFamily="2" charset="0"/>
              </a:rPr>
              <a:t>Rappel du travail demandé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ACD0646-5590-0EA4-6C91-A6AFFE46B31A}"/>
              </a:ext>
            </a:extLst>
          </p:cNvPr>
          <p:cNvSpPr txBox="1"/>
          <p:nvPr/>
        </p:nvSpPr>
        <p:spPr>
          <a:xfrm>
            <a:off x="1055077" y="2252554"/>
            <a:ext cx="107595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Installer et configurer un système de fichiers partagés</a:t>
            </a:r>
          </a:p>
          <a:p>
            <a:pPr marL="285750" indent="-285750">
              <a:buFontTx/>
              <a:buChar char="-"/>
            </a:pP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Créer des utilisateurs et des groupes</a:t>
            </a:r>
          </a:p>
          <a:p>
            <a:pPr marL="285750" indent="-285750">
              <a:buFontTx/>
              <a:buChar char="-"/>
            </a:pP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Sécuriser le serveur (protocole https et fail2ban =&gt; système de détection d’intrusion)</a:t>
            </a:r>
          </a:p>
          <a:p>
            <a:pPr marL="285750" indent="-285750">
              <a:buFontTx/>
              <a:buChar char="-"/>
            </a:pP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Organiser la gestion à distance du serveur (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ssh</a:t>
            </a: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fr-FR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Installation d’un client </a:t>
            </a:r>
            <a:r>
              <a:rPr lang="fr-FR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Owncloud</a:t>
            </a:r>
            <a:endParaRPr lang="fr-FR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BDCE04-31A8-A1FC-8BF1-CA1419526D5E}"/>
              </a:ext>
            </a:extLst>
          </p:cNvPr>
          <p:cNvSpPr txBox="1"/>
          <p:nvPr/>
        </p:nvSpPr>
        <p:spPr>
          <a:xfrm>
            <a:off x="1055077" y="6342744"/>
            <a:ext cx="2065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901B50B-F473-4C9A-A6B8-D3B068698450}" type="datetime1">
              <a:rPr lang="fr-FR" sz="1400" smtClean="0">
                <a:solidFill>
                  <a:schemeClr val="bg1"/>
                </a:solidFill>
              </a:rPr>
              <a:t>14/06/2023</a:t>
            </a:fld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30030E-5CE0-E32D-08C5-DF0391F7E1DF}"/>
              </a:ext>
            </a:extLst>
          </p:cNvPr>
          <p:cNvSpPr txBox="1"/>
          <p:nvPr/>
        </p:nvSpPr>
        <p:spPr>
          <a:xfrm>
            <a:off x="3929743" y="6342744"/>
            <a:ext cx="433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PEDRO </a:t>
            </a:r>
            <a:r>
              <a:rPr lang="fr-FR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Lilou</a:t>
            </a:r>
            <a:endParaRPr lang="fr-FR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94A9E3B-847F-3FA0-678F-4053CC562FE9}"/>
              </a:ext>
            </a:extLst>
          </p:cNvPr>
          <p:cNvSpPr txBox="1"/>
          <p:nvPr/>
        </p:nvSpPr>
        <p:spPr>
          <a:xfrm>
            <a:off x="10508343" y="6342744"/>
            <a:ext cx="130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9212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04857D6-F096-6DB7-B77E-4CEBAF467598}"/>
              </a:ext>
            </a:extLst>
          </p:cNvPr>
          <p:cNvSpPr txBox="1"/>
          <p:nvPr/>
        </p:nvSpPr>
        <p:spPr>
          <a:xfrm>
            <a:off x="1055076" y="326207"/>
            <a:ext cx="6416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Roboto Slab" pitchFamily="2" charset="0"/>
                <a:ea typeface="Roboto Slab" pitchFamily="2" charset="0"/>
              </a:rPr>
              <a:t>Résultats obtenus Etape 1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BDCE04-31A8-A1FC-8BF1-CA1419526D5E}"/>
              </a:ext>
            </a:extLst>
          </p:cNvPr>
          <p:cNvSpPr txBox="1"/>
          <p:nvPr/>
        </p:nvSpPr>
        <p:spPr>
          <a:xfrm>
            <a:off x="1055077" y="6342744"/>
            <a:ext cx="2065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901B50B-F473-4C9A-A6B8-D3B068698450}" type="datetime1">
              <a:rPr lang="fr-FR" sz="1400" smtClean="0">
                <a:solidFill>
                  <a:schemeClr val="bg1"/>
                </a:solidFill>
              </a:rPr>
              <a:t>14/06/2023</a:t>
            </a:fld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30030E-5CE0-E32D-08C5-DF0391F7E1DF}"/>
              </a:ext>
            </a:extLst>
          </p:cNvPr>
          <p:cNvSpPr txBox="1"/>
          <p:nvPr/>
        </p:nvSpPr>
        <p:spPr>
          <a:xfrm>
            <a:off x="3929743" y="6342744"/>
            <a:ext cx="433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STOFFEL Maxime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94A9E3B-847F-3FA0-678F-4053CC562FE9}"/>
              </a:ext>
            </a:extLst>
          </p:cNvPr>
          <p:cNvSpPr txBox="1"/>
          <p:nvPr/>
        </p:nvSpPr>
        <p:spPr>
          <a:xfrm>
            <a:off x="10508343" y="6342744"/>
            <a:ext cx="130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24F3A9D-587E-CF9A-B7F8-25A7E1F95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355" y="1363546"/>
            <a:ext cx="4949274" cy="1937847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DCE72C-D5C0-980F-F52D-589EFF277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36" y="3381524"/>
            <a:ext cx="6106698" cy="278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 descr="Une image contenant Graphique, Police, graphisme, logo&#10;&#10;Description générée automatiquement">
            <a:extLst>
              <a:ext uri="{FF2B5EF4-FFF2-40B4-BE49-F238E27FC236}">
                <a16:creationId xmlns:a16="http://schemas.microsoft.com/office/drawing/2014/main" id="{FA7A5981-FDA9-5371-1788-A780E5BE5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6" y="4530176"/>
            <a:ext cx="2473839" cy="129258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3C0CD9C-05BF-E64C-BB59-4EAF92ADA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511" y="2186226"/>
            <a:ext cx="5509737" cy="1104996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BCC4F82-C40F-B738-A610-17756B2DD370}"/>
              </a:ext>
            </a:extLst>
          </p:cNvPr>
          <p:cNvSpPr txBox="1"/>
          <p:nvPr/>
        </p:nvSpPr>
        <p:spPr>
          <a:xfrm>
            <a:off x="1055076" y="1541926"/>
            <a:ext cx="32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Objectif : Installation </a:t>
            </a:r>
            <a:r>
              <a:rPr lang="fr-FR" b="1" dirty="0" err="1"/>
              <a:t>owncloud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89448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04857D6-F096-6DB7-B77E-4CEBAF467598}"/>
              </a:ext>
            </a:extLst>
          </p:cNvPr>
          <p:cNvSpPr txBox="1"/>
          <p:nvPr/>
        </p:nvSpPr>
        <p:spPr>
          <a:xfrm>
            <a:off x="1055076" y="326207"/>
            <a:ext cx="6416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Roboto Slab" pitchFamily="2" charset="0"/>
                <a:ea typeface="Roboto Slab" pitchFamily="2" charset="0"/>
              </a:rPr>
              <a:t>Résultats obtenus Etape 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BDCE04-31A8-A1FC-8BF1-CA1419526D5E}"/>
              </a:ext>
            </a:extLst>
          </p:cNvPr>
          <p:cNvSpPr txBox="1"/>
          <p:nvPr/>
        </p:nvSpPr>
        <p:spPr>
          <a:xfrm>
            <a:off x="1055077" y="6342744"/>
            <a:ext cx="2065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901B50B-F473-4C9A-A6B8-D3B068698450}" type="datetime1">
              <a:rPr lang="fr-FR" sz="1400" smtClean="0">
                <a:solidFill>
                  <a:schemeClr val="bg1"/>
                </a:solidFill>
              </a:rPr>
              <a:t>14/06/2023</a:t>
            </a:fld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30030E-5CE0-E32D-08C5-DF0391F7E1DF}"/>
              </a:ext>
            </a:extLst>
          </p:cNvPr>
          <p:cNvSpPr txBox="1"/>
          <p:nvPr/>
        </p:nvSpPr>
        <p:spPr>
          <a:xfrm>
            <a:off x="3929743" y="6342744"/>
            <a:ext cx="433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STOFFEL Maxime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94A9E3B-847F-3FA0-678F-4053CC562FE9}"/>
              </a:ext>
            </a:extLst>
          </p:cNvPr>
          <p:cNvSpPr txBox="1"/>
          <p:nvPr/>
        </p:nvSpPr>
        <p:spPr>
          <a:xfrm>
            <a:off x="10508343" y="6342744"/>
            <a:ext cx="130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DAD545C-C9D0-1326-09E9-D951E71F0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571" y="3119588"/>
            <a:ext cx="8620978" cy="244806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C46A9A6-BB21-27FD-B094-0B49325AA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6" y="2923917"/>
            <a:ext cx="1504162" cy="244806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2DA6910-FC1B-3CBC-2ECA-FD0ADE154482}"/>
              </a:ext>
            </a:extLst>
          </p:cNvPr>
          <p:cNvSpPr txBox="1"/>
          <p:nvPr/>
        </p:nvSpPr>
        <p:spPr>
          <a:xfrm>
            <a:off x="1055076" y="1486014"/>
            <a:ext cx="463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Objectif : Création des utilisateurs et groupes</a:t>
            </a:r>
          </a:p>
        </p:txBody>
      </p:sp>
    </p:spTree>
    <p:extLst>
      <p:ext uri="{BB962C8B-B14F-4D97-AF65-F5344CB8AC3E}">
        <p14:creationId xmlns:p14="http://schemas.microsoft.com/office/powerpoint/2010/main" val="175787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04857D6-F096-6DB7-B77E-4CEBAF467598}"/>
              </a:ext>
            </a:extLst>
          </p:cNvPr>
          <p:cNvSpPr txBox="1"/>
          <p:nvPr/>
        </p:nvSpPr>
        <p:spPr>
          <a:xfrm>
            <a:off x="1055076" y="326207"/>
            <a:ext cx="6416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Roboto Slab" pitchFamily="2" charset="0"/>
                <a:ea typeface="Roboto Slab" pitchFamily="2" charset="0"/>
              </a:rPr>
              <a:t>Résultats obtenus Etape 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BDCE04-31A8-A1FC-8BF1-CA1419526D5E}"/>
              </a:ext>
            </a:extLst>
          </p:cNvPr>
          <p:cNvSpPr txBox="1"/>
          <p:nvPr/>
        </p:nvSpPr>
        <p:spPr>
          <a:xfrm>
            <a:off x="1055077" y="6342744"/>
            <a:ext cx="2065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901B50B-F473-4C9A-A6B8-D3B068698450}" type="datetime1">
              <a:rPr lang="fr-FR" sz="1400" smtClean="0">
                <a:solidFill>
                  <a:schemeClr val="bg1"/>
                </a:solidFill>
              </a:rPr>
              <a:t>14/06/2023</a:t>
            </a:fld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30030E-5CE0-E32D-08C5-DF0391F7E1DF}"/>
              </a:ext>
            </a:extLst>
          </p:cNvPr>
          <p:cNvSpPr txBox="1"/>
          <p:nvPr/>
        </p:nvSpPr>
        <p:spPr>
          <a:xfrm>
            <a:off x="3929743" y="6342744"/>
            <a:ext cx="433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STOFFEL Maxime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94A9E3B-847F-3FA0-678F-4053CC562FE9}"/>
              </a:ext>
            </a:extLst>
          </p:cNvPr>
          <p:cNvSpPr txBox="1"/>
          <p:nvPr/>
        </p:nvSpPr>
        <p:spPr>
          <a:xfrm>
            <a:off x="10508343" y="6342744"/>
            <a:ext cx="130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85A6B8B3-D667-83F8-FC01-BF0C0AABF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824" y="2486147"/>
            <a:ext cx="7464491" cy="339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 descr="Une image contenant Police, capture d’écran, texte, logo&#10;&#10;Description générée automatiquement">
            <a:extLst>
              <a:ext uri="{FF2B5EF4-FFF2-40B4-BE49-F238E27FC236}">
                <a16:creationId xmlns:a16="http://schemas.microsoft.com/office/drawing/2014/main" id="{528471BC-A874-B392-2C15-E523B7C00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6" y="3206670"/>
            <a:ext cx="2210003" cy="177905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E1F4664-A4D9-6C6F-B40F-E180479F8FB6}"/>
              </a:ext>
            </a:extLst>
          </p:cNvPr>
          <p:cNvSpPr txBox="1"/>
          <p:nvPr/>
        </p:nvSpPr>
        <p:spPr>
          <a:xfrm>
            <a:off x="1055076" y="1502947"/>
            <a:ext cx="330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Objectif : Mise en place HTTPS </a:t>
            </a:r>
          </a:p>
        </p:txBody>
      </p:sp>
    </p:spTree>
    <p:extLst>
      <p:ext uri="{BB962C8B-B14F-4D97-AF65-F5344CB8AC3E}">
        <p14:creationId xmlns:p14="http://schemas.microsoft.com/office/powerpoint/2010/main" val="188070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04857D6-F096-6DB7-B77E-4CEBAF467598}"/>
              </a:ext>
            </a:extLst>
          </p:cNvPr>
          <p:cNvSpPr txBox="1"/>
          <p:nvPr/>
        </p:nvSpPr>
        <p:spPr>
          <a:xfrm>
            <a:off x="1055076" y="326207"/>
            <a:ext cx="6416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Roboto Slab" pitchFamily="2" charset="0"/>
                <a:ea typeface="Roboto Slab" pitchFamily="2" charset="0"/>
              </a:rPr>
              <a:t>Résultats obtenus Etape 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BDCE04-31A8-A1FC-8BF1-CA1419526D5E}"/>
              </a:ext>
            </a:extLst>
          </p:cNvPr>
          <p:cNvSpPr txBox="1"/>
          <p:nvPr/>
        </p:nvSpPr>
        <p:spPr>
          <a:xfrm>
            <a:off x="1055077" y="6342744"/>
            <a:ext cx="2065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901B50B-F473-4C9A-A6B8-D3B068698450}" type="datetime1">
              <a:rPr lang="fr-FR" sz="1400" smtClean="0">
                <a:solidFill>
                  <a:schemeClr val="bg1"/>
                </a:solidFill>
              </a:rPr>
              <a:t>14/06/2023</a:t>
            </a:fld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30030E-5CE0-E32D-08C5-DF0391F7E1DF}"/>
              </a:ext>
            </a:extLst>
          </p:cNvPr>
          <p:cNvSpPr txBox="1"/>
          <p:nvPr/>
        </p:nvSpPr>
        <p:spPr>
          <a:xfrm>
            <a:off x="3929743" y="6342744"/>
            <a:ext cx="433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STOFFEL Maxime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94A9E3B-847F-3FA0-678F-4053CC562FE9}"/>
              </a:ext>
            </a:extLst>
          </p:cNvPr>
          <p:cNvSpPr txBox="1"/>
          <p:nvPr/>
        </p:nvSpPr>
        <p:spPr>
          <a:xfrm>
            <a:off x="10508343" y="6342744"/>
            <a:ext cx="130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A2352CE-8DE6-09D4-3D5F-E1E62DEC4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81" y="2274972"/>
            <a:ext cx="5578323" cy="208044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2B2CCC-F0C5-AEE3-3196-EF762E7F7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062" y="2274972"/>
            <a:ext cx="4930567" cy="1806097"/>
          </a:xfrm>
          <a:prstGeom prst="rect">
            <a:avLst/>
          </a:prstGeom>
        </p:spPr>
      </p:pic>
      <p:pic>
        <p:nvPicPr>
          <p:cNvPr id="13" name="Image 12" descr="Une image contenant Graphique, logo, graphisme, dessin humoristique&#10;&#10;Description générée automatiquement">
            <a:extLst>
              <a:ext uri="{FF2B5EF4-FFF2-40B4-BE49-F238E27FC236}">
                <a16:creationId xmlns:a16="http://schemas.microsoft.com/office/drawing/2014/main" id="{4F5FB6DA-1CCF-68AE-4E5F-91B513FFF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2" y="4355412"/>
            <a:ext cx="3390900" cy="135255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49CFD0C2-0509-234F-8F89-CA086886A718}"/>
              </a:ext>
            </a:extLst>
          </p:cNvPr>
          <p:cNvSpPr txBox="1"/>
          <p:nvPr/>
        </p:nvSpPr>
        <p:spPr>
          <a:xfrm>
            <a:off x="1055076" y="1525702"/>
            <a:ext cx="444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Objectif : Protection contre les forces brutes </a:t>
            </a:r>
          </a:p>
        </p:txBody>
      </p:sp>
    </p:spTree>
    <p:extLst>
      <p:ext uri="{BB962C8B-B14F-4D97-AF65-F5344CB8AC3E}">
        <p14:creationId xmlns:p14="http://schemas.microsoft.com/office/powerpoint/2010/main" val="282246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04857D6-F096-6DB7-B77E-4CEBAF467598}"/>
              </a:ext>
            </a:extLst>
          </p:cNvPr>
          <p:cNvSpPr txBox="1"/>
          <p:nvPr/>
        </p:nvSpPr>
        <p:spPr>
          <a:xfrm>
            <a:off x="1055076" y="326207"/>
            <a:ext cx="6416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Roboto Slab" pitchFamily="2" charset="0"/>
                <a:ea typeface="Roboto Slab" pitchFamily="2" charset="0"/>
              </a:rPr>
              <a:t>Résultats obtenus Etape 5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BDCE04-31A8-A1FC-8BF1-CA1419526D5E}"/>
              </a:ext>
            </a:extLst>
          </p:cNvPr>
          <p:cNvSpPr txBox="1"/>
          <p:nvPr/>
        </p:nvSpPr>
        <p:spPr>
          <a:xfrm>
            <a:off x="1055077" y="6342744"/>
            <a:ext cx="2065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901B50B-F473-4C9A-A6B8-D3B068698450}" type="datetime1">
              <a:rPr lang="fr-FR" sz="1400" smtClean="0">
                <a:solidFill>
                  <a:schemeClr val="bg1"/>
                </a:solidFill>
              </a:rPr>
              <a:t>14/06/2023</a:t>
            </a:fld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30030E-5CE0-E32D-08C5-DF0391F7E1DF}"/>
              </a:ext>
            </a:extLst>
          </p:cNvPr>
          <p:cNvSpPr txBox="1"/>
          <p:nvPr/>
        </p:nvSpPr>
        <p:spPr>
          <a:xfrm>
            <a:off x="3929743" y="6342744"/>
            <a:ext cx="433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STOFFEL Maxime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94A9E3B-847F-3FA0-678F-4053CC562FE9}"/>
              </a:ext>
            </a:extLst>
          </p:cNvPr>
          <p:cNvSpPr txBox="1"/>
          <p:nvPr/>
        </p:nvSpPr>
        <p:spPr>
          <a:xfrm>
            <a:off x="10508343" y="6342744"/>
            <a:ext cx="130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6C43B50-2C63-E97C-8ABD-15EFBD6A2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274" y="2715294"/>
            <a:ext cx="5509847" cy="2290451"/>
          </a:xfrm>
          <a:prstGeom prst="rect">
            <a:avLst/>
          </a:prstGeom>
        </p:spPr>
      </p:pic>
      <p:pic>
        <p:nvPicPr>
          <p:cNvPr id="11" name="Image 10" descr="Une image contenant texte, capture d’écran, Police, logo&#10;&#10;Description générée automatiquement">
            <a:extLst>
              <a:ext uri="{FF2B5EF4-FFF2-40B4-BE49-F238E27FC236}">
                <a16:creationId xmlns:a16="http://schemas.microsoft.com/office/drawing/2014/main" id="{26274125-E084-0775-E3AC-BC9230343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55" y="2847065"/>
            <a:ext cx="3844225" cy="215868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BCFA5E7-C74C-6B74-DED1-79837D1AA1F8}"/>
              </a:ext>
            </a:extLst>
          </p:cNvPr>
          <p:cNvSpPr txBox="1"/>
          <p:nvPr/>
        </p:nvSpPr>
        <p:spPr>
          <a:xfrm>
            <a:off x="1055076" y="1624568"/>
            <a:ext cx="316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Objectif : Gestion à distance</a:t>
            </a:r>
          </a:p>
        </p:txBody>
      </p:sp>
    </p:spTree>
    <p:extLst>
      <p:ext uri="{BB962C8B-B14F-4D97-AF65-F5344CB8AC3E}">
        <p14:creationId xmlns:p14="http://schemas.microsoft.com/office/powerpoint/2010/main" val="384457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04857D6-F096-6DB7-B77E-4CEBAF467598}"/>
              </a:ext>
            </a:extLst>
          </p:cNvPr>
          <p:cNvSpPr txBox="1"/>
          <p:nvPr/>
        </p:nvSpPr>
        <p:spPr>
          <a:xfrm>
            <a:off x="1055076" y="326207"/>
            <a:ext cx="6416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Roboto Slab" pitchFamily="2" charset="0"/>
                <a:ea typeface="Roboto Slab" pitchFamily="2" charset="0"/>
              </a:rPr>
              <a:t>Résultats obtenus Etape 6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BDCE04-31A8-A1FC-8BF1-CA1419526D5E}"/>
              </a:ext>
            </a:extLst>
          </p:cNvPr>
          <p:cNvSpPr txBox="1"/>
          <p:nvPr/>
        </p:nvSpPr>
        <p:spPr>
          <a:xfrm>
            <a:off x="1055077" y="6342744"/>
            <a:ext cx="2065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901B50B-F473-4C9A-A6B8-D3B068698450}" type="datetime1">
              <a:rPr lang="fr-FR" sz="1400" smtClean="0">
                <a:solidFill>
                  <a:schemeClr val="bg1"/>
                </a:solidFill>
              </a:rPr>
              <a:t>14/06/2023</a:t>
            </a:fld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30030E-5CE0-E32D-08C5-DF0391F7E1DF}"/>
              </a:ext>
            </a:extLst>
          </p:cNvPr>
          <p:cNvSpPr txBox="1"/>
          <p:nvPr/>
        </p:nvSpPr>
        <p:spPr>
          <a:xfrm>
            <a:off x="3929743" y="6342744"/>
            <a:ext cx="433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STOFFEL Maxime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94A9E3B-847F-3FA0-678F-4053CC562FE9}"/>
              </a:ext>
            </a:extLst>
          </p:cNvPr>
          <p:cNvSpPr txBox="1"/>
          <p:nvPr/>
        </p:nvSpPr>
        <p:spPr>
          <a:xfrm>
            <a:off x="10508343" y="6342744"/>
            <a:ext cx="130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06F4EA36-8C20-7562-36DF-9A70A06B3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32966"/>
            <a:ext cx="3854733" cy="353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1B71C5A-802C-EADA-95CA-03F129B2A248}"/>
              </a:ext>
            </a:extLst>
          </p:cNvPr>
          <p:cNvSpPr txBox="1"/>
          <p:nvPr/>
        </p:nvSpPr>
        <p:spPr>
          <a:xfrm>
            <a:off x="1055075" y="1624568"/>
            <a:ext cx="43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Objectif : Installation d’un client </a:t>
            </a:r>
            <a:r>
              <a:rPr lang="fr-FR" b="1" dirty="0" err="1"/>
              <a:t>owncloud</a:t>
            </a:r>
            <a:endParaRPr lang="fr-FR" b="1" dirty="0"/>
          </a:p>
        </p:txBody>
      </p:sp>
      <p:pic>
        <p:nvPicPr>
          <p:cNvPr id="10" name="Image 9" descr="Une image contenant Graphique, Police, graphisme, logo&#10;&#10;Description générée automatiquement">
            <a:extLst>
              <a:ext uri="{FF2B5EF4-FFF2-40B4-BE49-F238E27FC236}">
                <a16:creationId xmlns:a16="http://schemas.microsoft.com/office/drawing/2014/main" id="{4256AB5F-D6E5-8FE1-91B6-8B1DC27F0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5" y="3375925"/>
            <a:ext cx="3534230" cy="184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7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317</Words>
  <Application>Microsoft Office PowerPoint</Application>
  <PresentationFormat>Grand écran</PresentationFormat>
  <Paragraphs>85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Open Sans</vt:lpstr>
      <vt:lpstr>Open Sans Light</vt:lpstr>
      <vt:lpstr>Roboto Slab</vt:lpstr>
      <vt:lpstr>Thème Office</vt:lpstr>
      <vt:lpstr>Conception personnalisée</vt:lpstr>
      <vt:lpstr>Présentation SAE S2.03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Delphine Mongeau</dc:creator>
  <cp:lastModifiedBy>Maxime Stoffel</cp:lastModifiedBy>
  <cp:revision>160</cp:revision>
  <dcterms:created xsi:type="dcterms:W3CDTF">2023-03-15T13:04:00Z</dcterms:created>
  <dcterms:modified xsi:type="dcterms:W3CDTF">2023-06-14T11:52:35Z</dcterms:modified>
</cp:coreProperties>
</file>