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8" r:id="rId8"/>
    <p:sldId id="266" r:id="rId9"/>
    <p:sldId id="261" r:id="rId10"/>
    <p:sldId id="262" r:id="rId11"/>
    <p:sldId id="267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1" r:id="rId31"/>
    <p:sldId id="287" r:id="rId32"/>
    <p:sldId id="288" r:id="rId33"/>
    <p:sldId id="289" r:id="rId34"/>
    <p:sldId id="282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027"/>
    <a:srgbClr val="F24535"/>
    <a:srgbClr val="44A6A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8" autoAdjust="0"/>
    <p:restoredTop sz="94660"/>
  </p:normalViewPr>
  <p:slideViewPr>
    <p:cSldViewPr snapToGrid="0">
      <p:cViewPr>
        <p:scale>
          <a:sx n="75" d="100"/>
          <a:sy n="75" d="100"/>
        </p:scale>
        <p:origin x="28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9F9E-FFD0-4D53-A042-DEB03D290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FC027-DAE6-4F8F-B20D-7D5BA79CB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8DA0-CBA9-4574-A774-A4106A98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AAF3-AD70-404F-A00A-DB10E926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571-565C-4FFF-B509-610DB3F9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86E4-2E6A-4A68-A6E1-3606D8A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4AB24-14EB-4067-9A3C-12325BF2A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AF7E-BACF-44C6-8F27-A775E99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EEA0-8515-4D72-A665-EA9A215E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3B97-CD4B-48CA-9755-222BE517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EF86A-D764-401C-B867-75B638305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9BDB-1B67-49BF-9C80-B6682A1B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D8B2-F1CA-4AD3-8B49-301C5259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8F0A-B079-47C3-A4FF-411CC5FC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880E-3239-48B6-A989-1C170A5F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666A-1749-4D11-AA70-6E2FC0BF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C118-7CAC-4876-9FBC-A23BFF8E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B03C-5B7E-4CFD-8EC6-403CEAC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2526-0E88-4740-B510-A871C82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3FAB-009B-49CF-A5EB-B3395255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5347-F544-46B5-92CD-7F5E15A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D9B6C-B2E8-43AE-9982-8D24FE5C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B2D5-B95D-4319-99F8-D43DE680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7BFD-650A-4EFF-AA32-E2E61D0E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BFFE-ABE4-4DD3-935B-15BC394D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8BCD-82D4-44A6-B27F-A640D697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E542-B4BB-4B4C-8E5F-60A9D2A97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14AB-60AC-4E86-8CBC-F6A95C8E1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868BE-D866-4CE4-9A09-368EA0A9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4BEB-E198-4822-9ED5-04D6F163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DA66C-76C9-4AFD-BA16-C16EB674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E2BD-EEBC-4C75-BE19-8EC58C8E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12345-0FE4-439A-A806-57846215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CFD79-9775-4C98-B286-BFD69461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F5213-0EDE-44DE-99E1-443BB0DF9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BB6B-200F-4631-B74D-926EA575A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8114E-E017-49C7-8C63-47AD3AB2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F83A4-FD50-4234-B0FC-9CC72448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F6F9D-F1A0-40A0-8B2C-2B32927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48F-B360-4658-B9D7-276317B1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BED9A-3323-494C-A47C-2133C335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73D9A-5FEF-42F0-9CB6-B6D40FCF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2E281-CF7C-4535-8620-20BDA246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14C48-BF69-4B92-A804-CE215F78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08AEF-19DC-4453-A6E0-550A940D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B6A9-BDA9-4949-8BCC-DE5613DD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E89C-3DEB-4C8A-AC97-32FADFEA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B6C7-F03C-4C95-9811-34216E06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A2B4B-37E9-48D3-9C5F-AFE13D3F7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ACA64-7868-4119-B766-16F29914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B5AB-8729-443B-8B8C-08D83F82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32BC-9824-4199-BBC4-A08B0361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E6E1-BB8D-4C87-8969-BA40C70D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12296-9445-4238-9AF9-A9757C71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94389-444B-4CC6-A075-00C568F19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EA0F-A2FE-45D0-AC83-16DE74F1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DFE6-0A80-4990-9806-8D5336AB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5A32-02BE-4E7C-A8DB-BD4C7DEB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0DBD8-7A24-46DB-BD07-EEA899FE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2E9F1-1D1E-4499-A751-89561EF8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E0FA-1A06-4D19-8B3E-ABCC23C7A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4DB2-EE19-4849-BA4B-0B0F199606B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9E29-F84A-42D6-9ACE-1DF3F9119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A10E-64A7-4BA2-B5C2-1E54BDC28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46F7-3663-4FDF-ACD9-39DE69F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C609-984D-4AAD-99FA-3C854D614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760" y="1028745"/>
            <a:ext cx="4572000" cy="12017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INC 491: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A363-80FE-4128-BE14-9FBC106BE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072" y="6314047"/>
            <a:ext cx="4870928" cy="45251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Nontawit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Markjan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59070504003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E6D3E-6360-4949-939F-92A60EF3ECD5}"/>
              </a:ext>
            </a:extLst>
          </p:cNvPr>
          <p:cNvSpPr/>
          <p:nvPr/>
        </p:nvSpPr>
        <p:spPr>
          <a:xfrm>
            <a:off x="971072" y="2230513"/>
            <a:ext cx="861697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Life Expectancy </a:t>
            </a:r>
          </a:p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(WHO) Analysis</a:t>
            </a:r>
            <a:endParaRPr lang="en-US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6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0" y="202835"/>
            <a:ext cx="1852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Tidy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23055-4D82-403E-BF31-FB15FB888C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4222" y="1072998"/>
            <a:ext cx="7359294" cy="500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750BC-53DE-4B70-AD45-1057B73081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222" y="1709440"/>
            <a:ext cx="7426600" cy="8119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9F3F66-8B80-4A84-A772-119D0FDF868C}"/>
              </a:ext>
            </a:extLst>
          </p:cNvPr>
          <p:cNvSpPr/>
          <p:nvPr/>
        </p:nvSpPr>
        <p:spPr>
          <a:xfrm>
            <a:off x="8396492" y="1170831"/>
            <a:ext cx="31229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about a half of dataset </a:t>
            </a:r>
          </a:p>
          <a:p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have </a:t>
            </a:r>
            <a:r>
              <a:rPr lang="en-US" sz="3200" b="1" dirty="0">
                <a:solidFill>
                  <a:srgbClr val="F24535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null </a:t>
            </a:r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value!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5D16E-2554-4192-95EF-7E56585805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4221" y="3338863"/>
            <a:ext cx="8894953" cy="91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88326-FF6A-4B24-877B-202760F57E9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7521" y="4468588"/>
            <a:ext cx="7463449" cy="15859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8CA0AC-61A1-4C6C-A363-628ADD7305BF}"/>
              </a:ext>
            </a:extLst>
          </p:cNvPr>
          <p:cNvSpPr/>
          <p:nvPr/>
        </p:nvSpPr>
        <p:spPr>
          <a:xfrm>
            <a:off x="8396492" y="4491137"/>
            <a:ext cx="32111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Replace null value with </a:t>
            </a:r>
          </a:p>
          <a:p>
            <a:r>
              <a:rPr lang="en-US" sz="3200" b="1" dirty="0">
                <a:solidFill>
                  <a:srgbClr val="44A6A6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mean</a:t>
            </a:r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 in each column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320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C7B5289-8127-4915-94A2-C8380845F607}"/>
              </a:ext>
            </a:extLst>
          </p:cNvPr>
          <p:cNvSpPr txBox="1">
            <a:spLocks/>
          </p:cNvSpPr>
          <p:nvPr/>
        </p:nvSpPr>
        <p:spPr>
          <a:xfrm>
            <a:off x="203200" y="2073599"/>
            <a:ext cx="5892800" cy="204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Arial Black" panose="020B0A04020102020204" pitchFamily="34" charset="0"/>
              </a:rPr>
              <a:t>Transform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66229-9C1F-47C6-A1E9-5969EED67A5A}"/>
              </a:ext>
            </a:extLst>
          </p:cNvPr>
          <p:cNvSpPr/>
          <p:nvPr/>
        </p:nvSpPr>
        <p:spPr>
          <a:xfrm>
            <a:off x="6717528" y="1719656"/>
            <a:ext cx="527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</a:t>
            </a:r>
            <a:r>
              <a:rPr lang="en-US" sz="4000" b="1" dirty="0">
                <a:solidFill>
                  <a:srgbClr val="44A6A6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Rename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 attributes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B1E6-C352-4F91-B584-89FB305DB194}"/>
              </a:ext>
            </a:extLst>
          </p:cNvPr>
          <p:cNvSpPr/>
          <p:nvPr/>
        </p:nvSpPr>
        <p:spPr>
          <a:xfrm>
            <a:off x="6717528" y="2427542"/>
            <a:ext cx="3292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</a:t>
            </a:r>
            <a:r>
              <a:rPr lang="en-US" sz="4000" b="1" dirty="0">
                <a:solidFill>
                  <a:srgbClr val="44A6A6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Convert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 data type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16140-F4E2-42C0-958D-716D260BE05B}"/>
              </a:ext>
            </a:extLst>
          </p:cNvPr>
          <p:cNvSpPr/>
          <p:nvPr/>
        </p:nvSpPr>
        <p:spPr>
          <a:xfrm>
            <a:off x="6717528" y="3029186"/>
            <a:ext cx="527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</a:t>
            </a:r>
            <a:r>
              <a:rPr lang="en-US" sz="4000" b="1" dirty="0">
                <a:solidFill>
                  <a:srgbClr val="44A6A6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Create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 new column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FC7A70-EAD0-4A3E-9616-D4472BF046F9}"/>
              </a:ext>
            </a:extLst>
          </p:cNvPr>
          <p:cNvSpPr/>
          <p:nvPr/>
        </p:nvSpPr>
        <p:spPr>
          <a:xfrm>
            <a:off x="6717528" y="3737072"/>
            <a:ext cx="45400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</a:rPr>
              <a:t>- </a:t>
            </a:r>
            <a:r>
              <a:rPr lang="en-US" sz="4000" b="1" dirty="0">
                <a:solidFill>
                  <a:srgbClr val="44A6A6"/>
                </a:solidFill>
                <a:latin typeface="TH SarabunPSK" panose="020B0500040200020003" pitchFamily="34" charset="-34"/>
              </a:rPr>
              <a:t>Create</a:t>
            </a:r>
            <a:r>
              <a:rPr lang="en-US" sz="4000" dirty="0">
                <a:latin typeface="TH SarabunPSK" panose="020B0500040200020003" pitchFamily="34" charset="-34"/>
              </a:rPr>
              <a:t> new data frame, </a:t>
            </a:r>
          </a:p>
          <a:p>
            <a:r>
              <a:rPr lang="en-US" sz="4000" dirty="0">
                <a:latin typeface="TH SarabunPSK" panose="020B0500040200020003" pitchFamily="34" charset="-34"/>
              </a:rPr>
              <a:t>extract from original dataset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393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0" y="202835"/>
            <a:ext cx="2485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Transform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CA0AC-61A1-4C6C-A363-628ADD7305BF}"/>
              </a:ext>
            </a:extLst>
          </p:cNvPr>
          <p:cNvSpPr/>
          <p:nvPr/>
        </p:nvSpPr>
        <p:spPr>
          <a:xfrm>
            <a:off x="8120267" y="1898062"/>
            <a:ext cx="39372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44A6A6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Rename</a:t>
            </a:r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 </a:t>
            </a:r>
          </a:p>
          <a:p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the </a:t>
            </a:r>
            <a:r>
              <a:rPr lang="en-US" sz="3200" b="1" dirty="0">
                <a:solidFill>
                  <a:srgbClr val="F24535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attribute with the space </a:t>
            </a:r>
          </a:p>
          <a:p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to prevent error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F0E95-38C6-416C-B8FB-C5468EC3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8320"/>
            <a:ext cx="7853779" cy="1769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965FF-DC65-42BC-B4E0-B582B37F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427"/>
            <a:ext cx="7883999" cy="8819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BC31C1-B168-4A16-A68B-A4F54D1FF627}"/>
              </a:ext>
            </a:extLst>
          </p:cNvPr>
          <p:cNvSpPr/>
          <p:nvPr/>
        </p:nvSpPr>
        <p:spPr>
          <a:xfrm>
            <a:off x="8120267" y="4290346"/>
            <a:ext cx="345479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44A6A6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Convert</a:t>
            </a:r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 data type </a:t>
            </a:r>
          </a:p>
          <a:p>
            <a:r>
              <a:rPr lang="en-US" sz="32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and separate dataset into </a:t>
            </a:r>
          </a:p>
          <a:p>
            <a:r>
              <a:rPr lang="en-US" sz="3200" b="1" dirty="0">
                <a:solidFill>
                  <a:srgbClr val="FF0000"/>
                </a:solidFill>
                <a:latin typeface="TH SarabunPSK" panose="020B0500040200020003" pitchFamily="34" charset="-34"/>
              </a:rPr>
              <a:t>developing countries </a:t>
            </a:r>
          </a:p>
          <a:p>
            <a:r>
              <a:rPr lang="en-US" sz="3200" dirty="0">
                <a:latin typeface="TH SarabunPSK" panose="020B0500040200020003" pitchFamily="34" charset="-34"/>
              </a:rPr>
              <a:t>and </a:t>
            </a: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</a:rPr>
              <a:t>developed countries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5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48C75DA-F9C9-4057-98DC-474BBDAE9E13}"/>
              </a:ext>
            </a:extLst>
          </p:cNvPr>
          <p:cNvSpPr txBox="1">
            <a:spLocks/>
          </p:cNvSpPr>
          <p:nvPr/>
        </p:nvSpPr>
        <p:spPr>
          <a:xfrm>
            <a:off x="203200" y="2241261"/>
            <a:ext cx="5892800" cy="204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Arial Black" panose="020B0A04020102020204" pitchFamily="34" charset="0"/>
              </a:rPr>
              <a:t>Visualize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18201-47FD-49F3-8AD8-D2193C0DA5C0}"/>
              </a:ext>
            </a:extLst>
          </p:cNvPr>
          <p:cNvSpPr/>
          <p:nvPr/>
        </p:nvSpPr>
        <p:spPr>
          <a:xfrm>
            <a:off x="5742168" y="1719656"/>
            <a:ext cx="527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Percentage of country status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B0516F-600A-451A-BB86-FBB680E7FF3F}"/>
              </a:ext>
            </a:extLst>
          </p:cNvPr>
          <p:cNvSpPr/>
          <p:nvPr/>
        </p:nvSpPr>
        <p:spPr>
          <a:xfrm>
            <a:off x="5742168" y="2434496"/>
            <a:ext cx="61927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</a:t>
            </a:r>
            <a:r>
              <a:rPr lang="en-US" sz="4000" b="1" dirty="0">
                <a:solidFill>
                  <a:srgbClr val="FF0000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Developing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 VS </a:t>
            </a:r>
            <a:r>
              <a:rPr lang="en-US" sz="4000" b="1" dirty="0">
                <a:solidFill>
                  <a:srgbClr val="0070C0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Developed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 Countries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5DB14-18D1-409D-9B6F-E5D1F3E4C233}"/>
              </a:ext>
            </a:extLst>
          </p:cNvPr>
          <p:cNvSpPr/>
          <p:nvPr/>
        </p:nvSpPr>
        <p:spPr>
          <a:xfrm>
            <a:off x="5742168" y="3109136"/>
            <a:ext cx="6246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</a:t>
            </a:r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</a:rPr>
              <a:t>Effect of some factors to life expectancy</a:t>
            </a:r>
            <a:endParaRPr lang="en-US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A448E9-1E00-41D4-A470-D787976BAEB7}"/>
              </a:ext>
            </a:extLst>
          </p:cNvPr>
          <p:cNvSpPr/>
          <p:nvPr/>
        </p:nvSpPr>
        <p:spPr>
          <a:xfrm>
            <a:off x="5742168" y="4458867"/>
            <a:ext cx="2109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</a:rPr>
              <a:t>- Correlation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363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7501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% of country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914D6-EA47-4FBB-B23D-C1ED6133B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9263" y="5204462"/>
            <a:ext cx="8995227" cy="1314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598D2-B316-4E25-98FB-DFD94DE572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9771" y="910721"/>
            <a:ext cx="5035303" cy="4189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CFEC2E-E4F7-438B-9A0A-8FF3F6BFCB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67037" y="2348138"/>
            <a:ext cx="3797453" cy="13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7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Developing VS Developed Countries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D75BE-C365-49FE-A0FA-3E092BD610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2181" y="1314848"/>
            <a:ext cx="3668669" cy="223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6C692-9F48-4DA0-98F6-BBF3E415A1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8458" y="1314848"/>
            <a:ext cx="3750779" cy="2283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8FC7B-7DD7-4980-A4C5-D848210811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45759" y="1314847"/>
            <a:ext cx="3722054" cy="227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803E7D-B1CE-44DD-AA12-499B158D170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2181" y="4308219"/>
            <a:ext cx="3686217" cy="2231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6608CF-B94B-4A2A-98BB-9F0D426292D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48459" y="4269079"/>
            <a:ext cx="3729396" cy="2276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C62C54-6EC4-4A0D-ACEE-821A3DB64FD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112083" y="4308219"/>
            <a:ext cx="3748483" cy="23308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8533CE-ECF9-4613-BFAF-9AA4B92F9341}"/>
              </a:ext>
            </a:extLst>
          </p:cNvPr>
          <p:cNvSpPr/>
          <p:nvPr/>
        </p:nvSpPr>
        <p:spPr>
          <a:xfrm>
            <a:off x="1615735" y="853182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Life Expectancy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F4A27C-95AC-4543-AFEA-3D92D926A932}"/>
              </a:ext>
            </a:extLst>
          </p:cNvPr>
          <p:cNvSpPr/>
          <p:nvPr/>
        </p:nvSpPr>
        <p:spPr>
          <a:xfrm>
            <a:off x="5382561" y="853182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Adult Mortality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753FC4-866F-4430-91C6-E4335264C423}"/>
              </a:ext>
            </a:extLst>
          </p:cNvPr>
          <p:cNvSpPr/>
          <p:nvPr/>
        </p:nvSpPr>
        <p:spPr>
          <a:xfrm>
            <a:off x="9450013" y="841827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Infant Deaths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301D0-9109-4F07-BE87-972F612E8AAA}"/>
              </a:ext>
            </a:extLst>
          </p:cNvPr>
          <p:cNvSpPr/>
          <p:nvPr/>
        </p:nvSpPr>
        <p:spPr>
          <a:xfrm>
            <a:off x="1208402" y="3899140"/>
            <a:ext cx="209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Alcohol (per capita, </a:t>
            </a:r>
            <a:r>
              <a:rPr lang="en-US" dirty="0" err="1">
                <a:latin typeface="TH SarabunPSK" panose="020B0500040200020003" pitchFamily="34" charset="-34"/>
                <a:ea typeface="TH Sarabun New" panose="020B0500040200020003" pitchFamily="34" charset="-34"/>
              </a:rPr>
              <a:t>litre</a:t>
            </a:r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07AB4-977F-4269-A7C0-A7D9DD0890FC}"/>
              </a:ext>
            </a:extLst>
          </p:cNvPr>
          <p:cNvSpPr/>
          <p:nvPr/>
        </p:nvSpPr>
        <p:spPr>
          <a:xfrm>
            <a:off x="5162231" y="3899140"/>
            <a:ext cx="1923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Percentage expenditure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69899B-767A-43AB-8CBD-35E97009D6DB}"/>
              </a:ext>
            </a:extLst>
          </p:cNvPr>
          <p:cNvSpPr/>
          <p:nvPr/>
        </p:nvSpPr>
        <p:spPr>
          <a:xfrm>
            <a:off x="9426340" y="3887785"/>
            <a:ext cx="1923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Measles (cases/1000)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D8E066-E65D-4637-9406-33C6DE89400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769911" y="70169"/>
            <a:ext cx="5731510" cy="5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3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Developing VS Developed Countries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8533CE-ECF9-4613-BFAF-9AA4B92F9341}"/>
              </a:ext>
            </a:extLst>
          </p:cNvPr>
          <p:cNvSpPr/>
          <p:nvPr/>
        </p:nvSpPr>
        <p:spPr>
          <a:xfrm>
            <a:off x="1615735" y="1014074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BMI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F4A27C-95AC-4543-AFEA-3D92D926A932}"/>
              </a:ext>
            </a:extLst>
          </p:cNvPr>
          <p:cNvSpPr/>
          <p:nvPr/>
        </p:nvSpPr>
        <p:spPr>
          <a:xfrm>
            <a:off x="5382561" y="1014074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Under-5 deaths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301D0-9109-4F07-BE87-972F612E8AAA}"/>
              </a:ext>
            </a:extLst>
          </p:cNvPr>
          <p:cNvSpPr/>
          <p:nvPr/>
        </p:nvSpPr>
        <p:spPr>
          <a:xfrm>
            <a:off x="9123969" y="1014074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Total expenditure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07AB4-977F-4269-A7C0-A7D9DD0890FC}"/>
              </a:ext>
            </a:extLst>
          </p:cNvPr>
          <p:cNvSpPr/>
          <p:nvPr/>
        </p:nvSpPr>
        <p:spPr>
          <a:xfrm>
            <a:off x="2935416" y="3899140"/>
            <a:ext cx="1923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HIV/AIDS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69899B-767A-43AB-8CBD-35E97009D6DB}"/>
              </a:ext>
            </a:extLst>
          </p:cNvPr>
          <p:cNvSpPr/>
          <p:nvPr/>
        </p:nvSpPr>
        <p:spPr>
          <a:xfrm>
            <a:off x="7752923" y="3887785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GDP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F955DD-108C-4896-AE5E-031A24865D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9451" y="1466722"/>
            <a:ext cx="3529995" cy="21928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83E98C-DF04-4EB1-B9AF-A1A32FEF29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5350" y="1466979"/>
            <a:ext cx="2781300" cy="21882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8AD190-8ABA-4017-A169-3EFC34D355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26153" y="1444979"/>
            <a:ext cx="3505200" cy="22347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BA0213-BCAA-4CFF-931B-8E5E303A6D3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35310" y="4330045"/>
            <a:ext cx="3523442" cy="22338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CA65F9-0BBA-488C-B3C1-E0C05CB983C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533250" y="4330045"/>
            <a:ext cx="3601374" cy="22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Developing VS Developed Countries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8533CE-ECF9-4613-BFAF-9AA4B92F9341}"/>
              </a:ext>
            </a:extLst>
          </p:cNvPr>
          <p:cNvSpPr/>
          <p:nvPr/>
        </p:nvSpPr>
        <p:spPr>
          <a:xfrm>
            <a:off x="1485949" y="1014074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Population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F4A27C-95AC-4543-AFEA-3D92D926A932}"/>
              </a:ext>
            </a:extLst>
          </p:cNvPr>
          <p:cNvSpPr/>
          <p:nvPr/>
        </p:nvSpPr>
        <p:spPr>
          <a:xfrm>
            <a:off x="5252775" y="1014074"/>
            <a:ext cx="148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Thinness 10-19 years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753FC4-866F-4430-91C6-E4335264C423}"/>
              </a:ext>
            </a:extLst>
          </p:cNvPr>
          <p:cNvSpPr/>
          <p:nvPr/>
        </p:nvSpPr>
        <p:spPr>
          <a:xfrm>
            <a:off x="9245825" y="1002719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Thinness 5-9 years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301D0-9109-4F07-BE87-972F612E8AAA}"/>
              </a:ext>
            </a:extLst>
          </p:cNvPr>
          <p:cNvSpPr/>
          <p:nvPr/>
        </p:nvSpPr>
        <p:spPr>
          <a:xfrm>
            <a:off x="2232639" y="3899140"/>
            <a:ext cx="256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Income composition of resources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07AB4-977F-4269-A7C0-A7D9DD0890FC}"/>
              </a:ext>
            </a:extLst>
          </p:cNvPr>
          <p:cNvSpPr/>
          <p:nvPr/>
        </p:nvSpPr>
        <p:spPr>
          <a:xfrm>
            <a:off x="7145468" y="3899140"/>
            <a:ext cx="1923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Schooling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D0F097-146D-427E-94F8-FCFA80D7B1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806" y="1371417"/>
            <a:ext cx="3792855" cy="24168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4FBD7FA-EFF3-4A85-B690-2823F20544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70747" y="1383660"/>
            <a:ext cx="3789604" cy="24045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C0D176-7133-4A4F-816F-324EFEEAE6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48786" y="1383406"/>
            <a:ext cx="3676650" cy="23342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1C39B9-B886-4583-B744-A608C12DA72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26109" y="4351520"/>
            <a:ext cx="3581400" cy="22701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DE5525-E0DA-40F2-AC40-76940F388C6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358086" y="4351751"/>
            <a:ext cx="3581400" cy="22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1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110260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Developing VS Developed Countries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8533CE-ECF9-4613-BFAF-9AA4B92F9341}"/>
              </a:ext>
            </a:extLst>
          </p:cNvPr>
          <p:cNvSpPr/>
          <p:nvPr/>
        </p:nvSpPr>
        <p:spPr>
          <a:xfrm>
            <a:off x="2311573" y="1014074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Hepatitis B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A3D6C3-9472-4429-BCDA-408A5358C247}"/>
              </a:ext>
            </a:extLst>
          </p:cNvPr>
          <p:cNvSpPr/>
          <p:nvPr/>
        </p:nvSpPr>
        <p:spPr>
          <a:xfrm>
            <a:off x="8349182" y="1002719"/>
            <a:ext cx="148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ea typeface="TH Sarabun New" panose="020B0500040200020003" pitchFamily="34" charset="-34"/>
              </a:rPr>
              <a:t>Polio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452B06-8786-40DE-BA66-CF89D5CEF7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9509" y="1475405"/>
            <a:ext cx="3601374" cy="2188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820131-2E4F-4ACA-8598-23FF764675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1943" y="1486758"/>
            <a:ext cx="3587773" cy="21884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79708F-084E-47CD-9AF5-481C8B349C4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83092" y="4200642"/>
            <a:ext cx="3676650" cy="2341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673C95-8988-4541-8F36-55492125674D}"/>
              </a:ext>
            </a:extLst>
          </p:cNvPr>
          <p:cNvSpPr/>
          <p:nvPr/>
        </p:nvSpPr>
        <p:spPr>
          <a:xfrm>
            <a:off x="5648601" y="3767226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ea typeface="TH Sarabun New" panose="020B0500040200020003" pitchFamily="34" charset="-34"/>
              </a:rPr>
              <a:t>Diphtheria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Effect of some factors to life expectancy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9B043-FF22-4D28-A6ED-1400D54185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237916"/>
            <a:ext cx="12232102" cy="26955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D2A7F1-A2B0-4090-8029-8650C2A0FE56}"/>
              </a:ext>
            </a:extLst>
          </p:cNvPr>
          <p:cNvSpPr/>
          <p:nvPr/>
        </p:nvSpPr>
        <p:spPr>
          <a:xfrm>
            <a:off x="450500" y="1535709"/>
            <a:ext cx="10562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ea typeface="TH Sarabun New" panose="020B0500040200020003" pitchFamily="34" charset="-34"/>
              </a:rPr>
              <a:t>shows the </a:t>
            </a:r>
            <a:r>
              <a:rPr lang="en-US" sz="3200" b="1" dirty="0">
                <a:solidFill>
                  <a:srgbClr val="44A6A6"/>
                </a:solidFill>
                <a:latin typeface="TH Sarabun New" panose="020B0500040200020003" pitchFamily="34" charset="-34"/>
                <a:ea typeface="TH Sarabun New" panose="020B0500040200020003" pitchFamily="34" charset="-34"/>
              </a:rPr>
              <a:t>relationship between some factors to life expectancy</a:t>
            </a:r>
            <a:r>
              <a:rPr lang="en-US" sz="3200" dirty="0">
                <a:latin typeface="TH Sarabun New" panose="020B0500040200020003" pitchFamily="34" charset="-34"/>
                <a:ea typeface="TH Sarabun New" panose="020B0500040200020003" pitchFamily="34" charset="-34"/>
              </a:rPr>
              <a:t>, consists of </a:t>
            </a:r>
          </a:p>
          <a:p>
            <a:r>
              <a:rPr lang="en-US" sz="3200" dirty="0">
                <a:latin typeface="TH Sarabun New" panose="020B0500040200020003" pitchFamily="34" charset="-34"/>
                <a:ea typeface="TH Sarabun New" panose="020B0500040200020003" pitchFamily="34" charset="-34"/>
              </a:rPr>
              <a:t>adult mortality, infant deaths, alcohol, population, and schooling.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161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C609-984D-4AAD-99FA-3C854D614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66981"/>
            <a:ext cx="9144000" cy="12017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What factors </a:t>
            </a:r>
            <a:r>
              <a:rPr lang="en-US" dirty="0">
                <a:solidFill>
                  <a:srgbClr val="F24535"/>
                </a:solidFill>
                <a:latin typeface="Arial Black" panose="020B0A04020102020204" pitchFamily="34" charset="0"/>
              </a:rPr>
              <a:t>affect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to </a:t>
            </a:r>
            <a:r>
              <a:rPr lang="en-US" dirty="0">
                <a:solidFill>
                  <a:srgbClr val="44A6A6"/>
                </a:solidFill>
                <a:latin typeface="Arial Black" panose="020B0A04020102020204" pitchFamily="34" charset="0"/>
              </a:rPr>
              <a:t>life expectancy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and how </a:t>
            </a:r>
            <a:r>
              <a:rPr lang="en-US" dirty="0">
                <a:solidFill>
                  <a:srgbClr val="F24535"/>
                </a:solidFill>
                <a:latin typeface="Arial Black" panose="020B0A04020102020204" pitchFamily="34" charset="0"/>
              </a:rPr>
              <a:t>strong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are they?</a:t>
            </a:r>
          </a:p>
        </p:txBody>
      </p:sp>
    </p:spTree>
    <p:extLst>
      <p:ext uri="{BB962C8B-B14F-4D97-AF65-F5344CB8AC3E}">
        <p14:creationId xmlns:p14="http://schemas.microsoft.com/office/powerpoint/2010/main" val="321858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Effect of some factors to life expectancy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1C186-5FF4-45AC-A69F-6A8DFBBCC4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748" y="2172880"/>
            <a:ext cx="5755413" cy="4274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1BB47-7198-4E53-960D-E0EB31CADA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39161" y="2172880"/>
            <a:ext cx="5755413" cy="43037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09B97-01B4-492D-95A4-55D367C6EEC6}"/>
              </a:ext>
            </a:extLst>
          </p:cNvPr>
          <p:cNvSpPr/>
          <p:nvPr/>
        </p:nvSpPr>
        <p:spPr>
          <a:xfrm>
            <a:off x="2016933" y="1457958"/>
            <a:ext cx="2209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44A6A6"/>
                </a:solidFill>
                <a:latin typeface="TH SarabunPSK" panose="020B0500040200020003" pitchFamily="34" charset="-34"/>
              </a:rPr>
              <a:t>Adult Mortality</a:t>
            </a:r>
            <a:endParaRPr lang="en-US" sz="3200" b="1" dirty="0">
              <a:solidFill>
                <a:srgbClr val="44A6A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5BD41-0406-47F6-A2B9-9F81E458C374}"/>
              </a:ext>
            </a:extLst>
          </p:cNvPr>
          <p:cNvSpPr/>
          <p:nvPr/>
        </p:nvSpPr>
        <p:spPr>
          <a:xfrm>
            <a:off x="8106597" y="1457958"/>
            <a:ext cx="2209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H SarabunPSK" panose="020B0500040200020003" pitchFamily="34" charset="-34"/>
              </a:rPr>
              <a:t>Infant Deaths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4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Effect of some factors to life expectancy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09B97-01B4-492D-95A4-55D367C6EEC6}"/>
              </a:ext>
            </a:extLst>
          </p:cNvPr>
          <p:cNvSpPr/>
          <p:nvPr/>
        </p:nvSpPr>
        <p:spPr>
          <a:xfrm>
            <a:off x="8177727" y="1457958"/>
            <a:ext cx="1888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H SarabunPSK" panose="020B0500040200020003" pitchFamily="34" charset="-34"/>
              </a:rPr>
              <a:t>Alcohol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5BD41-0406-47F6-A2B9-9F81E458C374}"/>
              </a:ext>
            </a:extLst>
          </p:cNvPr>
          <p:cNvSpPr/>
          <p:nvPr/>
        </p:nvSpPr>
        <p:spPr>
          <a:xfrm>
            <a:off x="2266444" y="1457958"/>
            <a:ext cx="1888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92D050"/>
                </a:solidFill>
                <a:latin typeface="TH SarabunPSK" panose="020B0500040200020003" pitchFamily="34" charset="-34"/>
              </a:rPr>
              <a:t>Population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92050-033F-42D3-9390-7614839AD3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5589" y="2172880"/>
            <a:ext cx="5748926" cy="4296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17EFFF-7181-40A5-B319-1ED18F9F18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4726" y="2172880"/>
            <a:ext cx="5748925" cy="43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7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Effect of some factors to life expectancy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09B97-01B4-492D-95A4-55D367C6EEC6}"/>
              </a:ext>
            </a:extLst>
          </p:cNvPr>
          <p:cNvSpPr/>
          <p:nvPr/>
        </p:nvSpPr>
        <p:spPr>
          <a:xfrm>
            <a:off x="5354714" y="1092198"/>
            <a:ext cx="1482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66"/>
                </a:solidFill>
                <a:latin typeface="TH SarabunPSK" panose="020B0500040200020003" pitchFamily="34" charset="-34"/>
              </a:rPr>
              <a:t>Schooling</a:t>
            </a:r>
            <a:endParaRPr lang="en-US" sz="3200" b="1" dirty="0">
              <a:solidFill>
                <a:srgbClr val="FF00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B768F8-339E-4721-AFB5-FA7945953E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881" y="1858450"/>
            <a:ext cx="5940238" cy="44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4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Correlation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EECF8-532B-4B1B-BD63-5857707DD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9081" y="744166"/>
            <a:ext cx="6536647" cy="5953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FDB8A1-84C2-48B2-80A2-003F2D49D3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5185" y="82750"/>
            <a:ext cx="5731510" cy="9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3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Visualize – 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Correlation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05866-4A31-40DB-ACFB-13063D8BA2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9984" y="1342326"/>
            <a:ext cx="5917930" cy="4550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03F16C-DE24-41C4-AB47-94F744768D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357" y="1342326"/>
            <a:ext cx="5064443" cy="50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4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D72E3D-0916-41E6-A715-D7AF388C0C0C}"/>
              </a:ext>
            </a:extLst>
          </p:cNvPr>
          <p:cNvSpPr/>
          <p:nvPr/>
        </p:nvSpPr>
        <p:spPr>
          <a:xfrm>
            <a:off x="5671048" y="204190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BA6C47-B8B9-4A6F-B8D0-5E6C6F88B717}"/>
              </a:ext>
            </a:extLst>
          </p:cNvPr>
          <p:cNvSpPr txBox="1">
            <a:spLocks/>
          </p:cNvSpPr>
          <p:nvPr/>
        </p:nvSpPr>
        <p:spPr>
          <a:xfrm>
            <a:off x="203200" y="2241261"/>
            <a:ext cx="5892800" cy="204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Arial Black" panose="020B0A04020102020204" pitchFamily="34" charset="0"/>
              </a:rPr>
              <a:t>Modelling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2C2B3-40D9-4B8B-960A-DA9DFCD73978}"/>
              </a:ext>
            </a:extLst>
          </p:cNvPr>
          <p:cNvSpPr/>
          <p:nvPr/>
        </p:nvSpPr>
        <p:spPr>
          <a:xfrm>
            <a:off x="6049198" y="1603676"/>
            <a:ext cx="527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Create train and test dataset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100D7-9102-42CC-8162-8D5BCE0640B9}"/>
              </a:ext>
            </a:extLst>
          </p:cNvPr>
          <p:cNvSpPr/>
          <p:nvPr/>
        </p:nvSpPr>
        <p:spPr>
          <a:xfrm>
            <a:off x="6049198" y="2339611"/>
            <a:ext cx="42947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Multiple linear regression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B9169F-98A4-402E-BD9D-4E76831EA596}"/>
              </a:ext>
            </a:extLst>
          </p:cNvPr>
          <p:cNvSpPr/>
          <p:nvPr/>
        </p:nvSpPr>
        <p:spPr>
          <a:xfrm>
            <a:off x="6049198" y="3020825"/>
            <a:ext cx="527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Random forest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CBDEA-B1F5-4111-BF15-E799F8449924}"/>
              </a:ext>
            </a:extLst>
          </p:cNvPr>
          <p:cNvSpPr/>
          <p:nvPr/>
        </p:nvSpPr>
        <p:spPr>
          <a:xfrm>
            <a:off x="6049198" y="3756760"/>
            <a:ext cx="3127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Gradient boosting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30EAB-5010-4480-8DCF-74F2087EE86D}"/>
              </a:ext>
            </a:extLst>
          </p:cNvPr>
          <p:cNvSpPr/>
          <p:nvPr/>
        </p:nvSpPr>
        <p:spPr>
          <a:xfrm>
            <a:off x="6049197" y="4397942"/>
            <a:ext cx="55146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Supported vector machine (SVM)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611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Modelling – Train/Test 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89931-CFE3-4610-9F16-176577B36926}"/>
              </a:ext>
            </a:extLst>
          </p:cNvPr>
          <p:cNvSpPr/>
          <p:nvPr/>
        </p:nvSpPr>
        <p:spPr>
          <a:xfrm>
            <a:off x="3125108" y="952443"/>
            <a:ext cx="231505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44A6A6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70%</a:t>
            </a:r>
            <a:endParaRPr lang="en-US" sz="11500" b="1" dirty="0">
              <a:solidFill>
                <a:srgbClr val="44A6A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CF51A-2530-41DA-B002-8ECBDACF0294}"/>
              </a:ext>
            </a:extLst>
          </p:cNvPr>
          <p:cNvSpPr/>
          <p:nvPr/>
        </p:nvSpPr>
        <p:spPr>
          <a:xfrm>
            <a:off x="3447557" y="2226044"/>
            <a:ext cx="1185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Train</a:t>
            </a:r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1BB11-43FF-4342-8883-9C5BEA432C07}"/>
              </a:ext>
            </a:extLst>
          </p:cNvPr>
          <p:cNvSpPr/>
          <p:nvPr/>
        </p:nvSpPr>
        <p:spPr>
          <a:xfrm>
            <a:off x="7140349" y="952443"/>
            <a:ext cx="231505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24535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30%</a:t>
            </a:r>
            <a:endParaRPr lang="en-US" sz="11500" b="1" dirty="0">
              <a:solidFill>
                <a:srgbClr val="F2453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0B9A1-B18A-4E7B-A27E-03AD4C8EA72A}"/>
              </a:ext>
            </a:extLst>
          </p:cNvPr>
          <p:cNvSpPr/>
          <p:nvPr/>
        </p:nvSpPr>
        <p:spPr>
          <a:xfrm>
            <a:off x="7608582" y="2226044"/>
            <a:ext cx="1047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Test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A17516-4BE6-4D85-A368-5390F79603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0095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55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Modelling – Multiple Linear Regression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E2191B-4AFA-4BC9-AF1B-6F9200397A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8055" y="1729239"/>
            <a:ext cx="4120169" cy="470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E1469-D757-4DFB-8773-99168A58F6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8055" y="2386458"/>
            <a:ext cx="4120168" cy="4142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AAF55-FA44-43C7-9792-89231A90BD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9520" y="1629664"/>
            <a:ext cx="5059680" cy="648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A07F80-7091-42C2-BE29-35A4EA659D3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19520" y="2386458"/>
            <a:ext cx="5078557" cy="41424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12F1C1-C2DD-462A-A2C6-B15E353FFBFB}"/>
              </a:ext>
            </a:extLst>
          </p:cNvPr>
          <p:cNvSpPr/>
          <p:nvPr/>
        </p:nvSpPr>
        <p:spPr>
          <a:xfrm>
            <a:off x="2437408" y="899843"/>
            <a:ext cx="1148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</a:rPr>
              <a:t>Normal</a:t>
            </a:r>
            <a:endParaRPr lang="en-US" sz="3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7003D-879E-4398-9BF2-B4B239C24758}"/>
              </a:ext>
            </a:extLst>
          </p:cNvPr>
          <p:cNvSpPr/>
          <p:nvPr/>
        </p:nvSpPr>
        <p:spPr>
          <a:xfrm>
            <a:off x="6381928" y="903522"/>
            <a:ext cx="4863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</a:rPr>
              <a:t>With only high significance 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158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Modelling – Random forest &amp; Gradient Boosting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2F1C1-C2DD-462A-A2C6-B15E353FFBFB}"/>
              </a:ext>
            </a:extLst>
          </p:cNvPr>
          <p:cNvSpPr/>
          <p:nvPr/>
        </p:nvSpPr>
        <p:spPr>
          <a:xfrm>
            <a:off x="2202330" y="979866"/>
            <a:ext cx="2175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</a:rPr>
              <a:t>Random Forest</a:t>
            </a:r>
            <a:endParaRPr lang="en-US" sz="3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7003D-879E-4398-9BF2-B4B239C24758}"/>
              </a:ext>
            </a:extLst>
          </p:cNvPr>
          <p:cNvSpPr/>
          <p:nvPr/>
        </p:nvSpPr>
        <p:spPr>
          <a:xfrm>
            <a:off x="7964204" y="972667"/>
            <a:ext cx="2502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</a:rPr>
              <a:t>Gradient Boosting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9CAB05-FF50-41EF-B420-1DFEE841AA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150" y="3162300"/>
            <a:ext cx="5133975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09FC28-98F3-4C84-8E4B-B2286019B1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93043" y="1596685"/>
            <a:ext cx="5731510" cy="7245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2F5856-7783-4808-9A0D-CF94032978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68769" y="2401642"/>
            <a:ext cx="3973917" cy="42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45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Modelling – Supported vector machine (SVM)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0330F-542F-4FAA-B7A3-14DDB3753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4" y="1093151"/>
            <a:ext cx="12204915" cy="1446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21B03-6C28-43C9-91AF-E1CBADF317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3" y="2914048"/>
            <a:ext cx="12208133" cy="35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348376-4C09-43E1-A347-7C5ADD6E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11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9BBF20-D0CE-42A5-B3B8-BB138246CAB1}"/>
              </a:ext>
            </a:extLst>
          </p:cNvPr>
          <p:cNvSpPr/>
          <p:nvPr/>
        </p:nvSpPr>
        <p:spPr>
          <a:xfrm>
            <a:off x="988380" y="5684682"/>
            <a:ext cx="9151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- This dataset is the final version consists of </a:t>
            </a:r>
            <a:r>
              <a:rPr lang="en-US" sz="2800" b="1" dirty="0">
                <a:solidFill>
                  <a:srgbClr val="F24535"/>
                </a:solidFill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22 columns and 2,938 rows.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4DED8-7639-4130-9729-C9E1A53A5815}"/>
              </a:ext>
            </a:extLst>
          </p:cNvPr>
          <p:cNvSpPr/>
          <p:nvPr/>
        </p:nvSpPr>
        <p:spPr>
          <a:xfrm>
            <a:off x="544496" y="4106932"/>
            <a:ext cx="10915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8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- Global Health Observatory (GHO), </a:t>
            </a:r>
            <a:r>
              <a:rPr lang="en-US" sz="2800" b="1" dirty="0">
                <a:solidFill>
                  <a:srgbClr val="44A6A6"/>
                </a:solidFill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WHO gateway </a:t>
            </a:r>
            <a:r>
              <a:rPr lang="en-US" sz="28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to health-related statistics repository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0C289-252F-4B0A-9161-554B29F199FE}"/>
              </a:ext>
            </a:extLst>
          </p:cNvPr>
          <p:cNvSpPr/>
          <p:nvPr/>
        </p:nvSpPr>
        <p:spPr>
          <a:xfrm>
            <a:off x="988380" y="5158765"/>
            <a:ext cx="5562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- Consists of the factors from year </a:t>
            </a:r>
            <a:r>
              <a:rPr lang="en-US" sz="2800" b="1" dirty="0">
                <a:solidFill>
                  <a:srgbClr val="F24535"/>
                </a:solidFill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2000 to 2015</a:t>
            </a:r>
            <a:r>
              <a:rPr lang="en-US" sz="28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7C6B2-C3DA-4590-887F-53E44F50236C}"/>
              </a:ext>
            </a:extLst>
          </p:cNvPr>
          <p:cNvSpPr/>
          <p:nvPr/>
        </p:nvSpPr>
        <p:spPr>
          <a:xfrm>
            <a:off x="988380" y="4634197"/>
            <a:ext cx="11132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- There are some </a:t>
            </a:r>
            <a:r>
              <a:rPr lang="en-US" sz="2800" b="1" dirty="0">
                <a:solidFill>
                  <a:srgbClr val="F24535"/>
                </a:solidFill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missing data </a:t>
            </a:r>
            <a:r>
              <a:rPr lang="en-US" sz="28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from less known countries such as Vanuatu, Tonga, Togo, etc. </a:t>
            </a:r>
          </a:p>
        </p:txBody>
      </p:sp>
    </p:spTree>
    <p:extLst>
      <p:ext uri="{BB962C8B-B14F-4D97-AF65-F5344CB8AC3E}">
        <p14:creationId xmlns:p14="http://schemas.microsoft.com/office/powerpoint/2010/main" val="269120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1A8895-7FDB-499E-8449-91412A58398C}"/>
              </a:ext>
            </a:extLst>
          </p:cNvPr>
          <p:cNvSpPr txBox="1">
            <a:spLocks/>
          </p:cNvSpPr>
          <p:nvPr/>
        </p:nvSpPr>
        <p:spPr>
          <a:xfrm>
            <a:off x="203200" y="2241261"/>
            <a:ext cx="5892800" cy="204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Arial Black" panose="020B0A04020102020204" pitchFamily="34" charset="0"/>
              </a:rPr>
              <a:t>Accuracy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58B0D-E52E-4821-9658-0B3AB9FC6CD7}"/>
              </a:ext>
            </a:extLst>
          </p:cNvPr>
          <p:cNvSpPr/>
          <p:nvPr/>
        </p:nvSpPr>
        <p:spPr>
          <a:xfrm>
            <a:off x="5866318" y="2274163"/>
            <a:ext cx="527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Mean-squared error (MSE)</a:t>
            </a:r>
            <a:endParaRPr lang="en-US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E01CE-8BA4-45D8-B364-CB4DEED70164}"/>
              </a:ext>
            </a:extLst>
          </p:cNvPr>
          <p:cNvSpPr/>
          <p:nvPr/>
        </p:nvSpPr>
        <p:spPr>
          <a:xfrm>
            <a:off x="5866318" y="2903176"/>
            <a:ext cx="59396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Root-mean-squared error (RMSE)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52472-E699-4444-992E-63E84DF39D5E}"/>
              </a:ext>
            </a:extLst>
          </p:cNvPr>
          <p:cNvSpPr/>
          <p:nvPr/>
        </p:nvSpPr>
        <p:spPr>
          <a:xfrm>
            <a:off x="5913120" y="3573662"/>
            <a:ext cx="59396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Min/max accuracy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1513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Modelling – Mean-squared error (MSE)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F253A-29A6-4CAA-B9A2-11F92C2B1E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81760"/>
            <a:ext cx="12185726" cy="2265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767008-0A7B-4BBF-AA82-EF7609F905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3979862"/>
            <a:ext cx="6897299" cy="19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5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Modelling – Root-mean-squared error (MSE)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6BC7C-DC71-474C-AE90-67BB89C867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172210"/>
            <a:ext cx="7500666" cy="3288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AB76A3-51CC-4406-A83B-D9A6CF0535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4721729"/>
            <a:ext cx="5801361" cy="18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9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Modelling – Min/max accuracy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23D8F-8313-43F6-A8E0-22EC69D4E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2" y="1526670"/>
            <a:ext cx="12192002" cy="114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2B7D57-0EA1-4329-89E4-432ED3A500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2" y="3288080"/>
            <a:ext cx="6203308" cy="18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27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A31D49-AB10-4AFC-9E8E-3ED9F9C57F67}"/>
              </a:ext>
            </a:extLst>
          </p:cNvPr>
          <p:cNvSpPr txBox="1">
            <a:spLocks/>
          </p:cNvSpPr>
          <p:nvPr/>
        </p:nvSpPr>
        <p:spPr>
          <a:xfrm>
            <a:off x="203200" y="2241261"/>
            <a:ext cx="5892800" cy="204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Arial Black" panose="020B0A040201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53355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-1" y="202835"/>
            <a:ext cx="8655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Summary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3158A-34DC-4F6E-85CF-5D369EE136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0490" y="-62099"/>
            <a:ext cx="5731510" cy="972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14078-E003-43AD-8851-6F37FBC755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495" y="2332037"/>
            <a:ext cx="5107306" cy="22441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C30AAC-9037-494F-A621-9C179E86F312}"/>
              </a:ext>
            </a:extLst>
          </p:cNvPr>
          <p:cNvSpPr/>
          <p:nvPr/>
        </p:nvSpPr>
        <p:spPr>
          <a:xfrm>
            <a:off x="1097736" y="4759086"/>
            <a:ext cx="3642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</a:rPr>
              <a:t>Model with the highest accuracy is random forest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C9153-FDFC-4831-B233-AEB426A5ED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2616" y="1413446"/>
            <a:ext cx="4574976" cy="34167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72C8E-E92B-4F77-B7E2-951F6FA3D202}"/>
              </a:ext>
            </a:extLst>
          </p:cNvPr>
          <p:cNvSpPr/>
          <p:nvPr/>
        </p:nvSpPr>
        <p:spPr>
          <a:xfrm>
            <a:off x="6460490" y="5012067"/>
            <a:ext cx="1941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</a:rPr>
              <a:t>Top 3 direct proportional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13AAB-3823-42E8-9E89-141A4D9B3FB3}"/>
              </a:ext>
            </a:extLst>
          </p:cNvPr>
          <p:cNvSpPr/>
          <p:nvPr/>
        </p:nvSpPr>
        <p:spPr>
          <a:xfrm>
            <a:off x="9449256" y="4979499"/>
            <a:ext cx="2037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</a:rPr>
              <a:t>Top 3 inverse proportional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FFF86-4A5D-4B97-969B-D8863A96968D}"/>
              </a:ext>
            </a:extLst>
          </p:cNvPr>
          <p:cNvSpPr/>
          <p:nvPr/>
        </p:nvSpPr>
        <p:spPr>
          <a:xfrm>
            <a:off x="6460491" y="5378594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</a:rPr>
              <a:t>1. Schooling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F69282-1017-4848-A1A4-FA3508228963}"/>
              </a:ext>
            </a:extLst>
          </p:cNvPr>
          <p:cNvSpPr/>
          <p:nvPr/>
        </p:nvSpPr>
        <p:spPr>
          <a:xfrm>
            <a:off x="6460490" y="5745121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</a:rPr>
              <a:t>2. Income/composition of resources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1F2-8AFC-4C30-958C-1509FC93F7AE}"/>
              </a:ext>
            </a:extLst>
          </p:cNvPr>
          <p:cNvSpPr/>
          <p:nvPr/>
        </p:nvSpPr>
        <p:spPr>
          <a:xfrm>
            <a:off x="6460490" y="611164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</a:rPr>
              <a:t>3. BMI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9EBFA-8A1A-48D6-BFA6-B993AFDF6FAB}"/>
              </a:ext>
            </a:extLst>
          </p:cNvPr>
          <p:cNvSpPr/>
          <p:nvPr/>
        </p:nvSpPr>
        <p:spPr>
          <a:xfrm>
            <a:off x="9449257" y="531345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</a:rPr>
              <a:t>1. Adult mortality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83B0B2-B56B-4B71-BD64-2BDF02488525}"/>
              </a:ext>
            </a:extLst>
          </p:cNvPr>
          <p:cNvSpPr/>
          <p:nvPr/>
        </p:nvSpPr>
        <p:spPr>
          <a:xfrm>
            <a:off x="9449256" y="5679985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</a:rPr>
              <a:t>2. HIV/AIDS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A2C49-8B87-4274-80BC-14D968D5E53C}"/>
              </a:ext>
            </a:extLst>
          </p:cNvPr>
          <p:cNvSpPr/>
          <p:nvPr/>
        </p:nvSpPr>
        <p:spPr>
          <a:xfrm>
            <a:off x="9449256" y="6046512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</a:rPr>
              <a:t>3.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B985E0-27CC-47D7-8E52-FDEFA9F7118B}"/>
              </a:ext>
            </a:extLst>
          </p:cNvPr>
          <p:cNvSpPr/>
          <p:nvPr/>
        </p:nvSpPr>
        <p:spPr>
          <a:xfrm>
            <a:off x="971072" y="2677553"/>
            <a:ext cx="58249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52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57F8EC-6EE9-485E-BC32-F71A7FB26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0266" y="2177841"/>
            <a:ext cx="9189869" cy="25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8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D2E8E7-08E6-40AF-9B66-4E09719D4129}"/>
              </a:ext>
            </a:extLst>
          </p:cNvPr>
          <p:cNvSpPr txBox="1">
            <a:spLocks/>
          </p:cNvSpPr>
          <p:nvPr/>
        </p:nvSpPr>
        <p:spPr>
          <a:xfrm>
            <a:off x="934720" y="2073599"/>
            <a:ext cx="4429760" cy="204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Arial Black" panose="020B0A04020102020204" pitchFamily="34" charset="0"/>
              </a:rPr>
              <a:t>Import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9FFB1-304A-4AA3-868C-0F50648CF3AC}"/>
              </a:ext>
            </a:extLst>
          </p:cNvPr>
          <p:cNvSpPr/>
          <p:nvPr/>
        </p:nvSpPr>
        <p:spPr>
          <a:xfrm>
            <a:off x="6382248" y="2214627"/>
            <a:ext cx="15440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dataset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5ADEE-31E5-443D-859F-F38AFA54DBA8}"/>
              </a:ext>
            </a:extLst>
          </p:cNvPr>
          <p:cNvSpPr/>
          <p:nvPr/>
        </p:nvSpPr>
        <p:spPr>
          <a:xfrm>
            <a:off x="6382248" y="3154825"/>
            <a:ext cx="1595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libraries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512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0" y="202835"/>
            <a:ext cx="1852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81A7F-2877-4147-8D38-2E3D628A72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297" y="1396872"/>
            <a:ext cx="3122703" cy="431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B6318-6153-4932-BB62-A70CA49D1D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5885" y="1689336"/>
            <a:ext cx="6073140" cy="2630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0B156-E1BE-49B9-83E2-677AA8F65C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75884" y="4890688"/>
            <a:ext cx="6108183" cy="3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7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0" y="202835"/>
            <a:ext cx="1852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Import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1C51B3-BD94-4F40-93DD-B3CB3842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721"/>
            <a:ext cx="12192000" cy="527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4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DA550F-9B90-4823-B087-83D79511DFC5}"/>
              </a:ext>
            </a:extLst>
          </p:cNvPr>
          <p:cNvSpPr txBox="1">
            <a:spLocks/>
          </p:cNvSpPr>
          <p:nvPr/>
        </p:nvSpPr>
        <p:spPr>
          <a:xfrm>
            <a:off x="934720" y="2073599"/>
            <a:ext cx="4429760" cy="204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Arial Black" panose="020B0A04020102020204" pitchFamily="34" charset="0"/>
              </a:rPr>
              <a:t>Tidy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F2649-D4B5-44D8-A5C7-8A2925BE8172}"/>
              </a:ext>
            </a:extLst>
          </p:cNvPr>
          <p:cNvSpPr/>
          <p:nvPr/>
        </p:nvSpPr>
        <p:spPr>
          <a:xfrm>
            <a:off x="5364480" y="2295907"/>
            <a:ext cx="527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</a:t>
            </a:r>
            <a:r>
              <a:rPr lang="en-US" sz="4000" b="1" dirty="0">
                <a:solidFill>
                  <a:srgbClr val="44A6A6"/>
                </a:solidFill>
                <a:latin typeface="TH SarabunPSK" panose="020B0500040200020003" pitchFamily="34" charset="-34"/>
              </a:rPr>
              <a:t>Duplicate</a:t>
            </a:r>
            <a:r>
              <a:rPr lang="en-US" sz="4000" dirty="0">
                <a:latin typeface="TH SarabunPSK" panose="020B0500040200020003" pitchFamily="34" charset="-34"/>
              </a:rPr>
              <a:t> original dataset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96988-6640-4CFE-99AA-2145257725FE}"/>
              </a:ext>
            </a:extLst>
          </p:cNvPr>
          <p:cNvSpPr/>
          <p:nvPr/>
        </p:nvSpPr>
        <p:spPr>
          <a:xfrm>
            <a:off x="5364480" y="3236105"/>
            <a:ext cx="35493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- </a:t>
            </a:r>
            <a:r>
              <a:rPr lang="en-US" sz="4000" b="1" dirty="0">
                <a:solidFill>
                  <a:srgbClr val="F24535"/>
                </a:solidFill>
                <a:latin typeface="TH SarabunPSK" panose="020B0500040200020003" pitchFamily="34" charset="-34"/>
                <a:ea typeface="TH Sarabun New" panose="020B0500040200020003" pitchFamily="34" charset="-34"/>
              </a:rPr>
              <a:t>Remove</a:t>
            </a:r>
            <a:r>
              <a:rPr lang="en-US" sz="4000" dirty="0">
                <a:latin typeface="TH SarabunPSK" panose="020B0500040200020003" pitchFamily="34" charset="-34"/>
                <a:ea typeface="TH Sarabun New" panose="020B0500040200020003" pitchFamily="34" charset="-34"/>
              </a:rPr>
              <a:t> null values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951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3B770-26BC-42B0-A776-412196C4D3B1}"/>
              </a:ext>
            </a:extLst>
          </p:cNvPr>
          <p:cNvSpPr/>
          <p:nvPr/>
        </p:nvSpPr>
        <p:spPr>
          <a:xfrm>
            <a:off x="0" y="202835"/>
            <a:ext cx="1852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4000" dirty="0">
                <a:latin typeface="TH Sarabun New" panose="020B0500040200020003" pitchFamily="34" charset="-34"/>
                <a:ea typeface="TH Sarabun New" panose="020B0500040200020003" pitchFamily="34" charset="-34"/>
                <a:cs typeface="TH Sarabun New" panose="020B0500040200020003" pitchFamily="34" charset="-34"/>
              </a:rPr>
              <a:t>Tidy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51DAD7-DCF4-4971-ACA4-EB4AF725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498730"/>
            <a:ext cx="11000057" cy="47386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62A9F2-CA80-4E12-8ADD-C1A02C6F43B7}"/>
              </a:ext>
            </a:extLst>
          </p:cNvPr>
          <p:cNvCxnSpPr/>
          <p:nvPr/>
        </p:nvCxnSpPr>
        <p:spPr>
          <a:xfrm>
            <a:off x="856603" y="2465310"/>
            <a:ext cx="9886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1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484</Words>
  <Application>Microsoft Office PowerPoint</Application>
  <PresentationFormat>Widescreen</PresentationFormat>
  <Paragraphs>116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TH Sarabun New</vt:lpstr>
      <vt:lpstr>TH SarabunPSK</vt:lpstr>
      <vt:lpstr>Office Theme</vt:lpstr>
      <vt:lpstr>INC 491: Mini Project</vt:lpstr>
      <vt:lpstr>What factors affect to life expectancy and how strong are they?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 491: Mini Project</dc:title>
  <dc:creator>NONTAWIT MARKJAN</dc:creator>
  <cp:lastModifiedBy>NONTAWIT MARKJAN</cp:lastModifiedBy>
  <cp:revision>29</cp:revision>
  <dcterms:created xsi:type="dcterms:W3CDTF">2019-12-16T17:32:10Z</dcterms:created>
  <dcterms:modified xsi:type="dcterms:W3CDTF">2019-12-17T06:08:11Z</dcterms:modified>
</cp:coreProperties>
</file>