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2" r:id="rId7"/>
    <p:sldId id="283" r:id="rId8"/>
    <p:sldId id="284" r:id="rId9"/>
    <p:sldId id="263" r:id="rId10"/>
    <p:sldId id="264" r:id="rId11"/>
    <p:sldId id="265" r:id="rId12"/>
    <p:sldId id="266" r:id="rId13"/>
    <p:sldId id="281" r:id="rId14"/>
    <p:sldId id="269" r:id="rId15"/>
    <p:sldId id="270" r:id="rId16"/>
    <p:sldId id="272" r:id="rId17"/>
    <p:sldId id="285" r:id="rId18"/>
    <p:sldId id="286" r:id="rId19"/>
    <p:sldId id="287" r:id="rId20"/>
    <p:sldId id="288" r:id="rId21"/>
    <p:sldId id="289" r:id="rId22"/>
    <p:sldId id="290" r:id="rId23"/>
    <p:sldId id="291" r:id="rId24"/>
    <p:sldId id="273" r:id="rId25"/>
    <p:sldId id="274" r:id="rId26"/>
    <p:sldId id="275" r:id="rId27"/>
    <p:sldId id="276" r:id="rId28"/>
    <p:sldId id="277" r:id="rId29"/>
    <p:sldId id="282" r:id="rId30"/>
    <p:sldId id="280" r:id="rId31"/>
    <p:sldId id="279" r:id="rId32"/>
    <p:sldId id="278" r:id="rId33"/>
    <p:sldId id="292" r:id="rId34"/>
    <p:sldId id="293" r:id="rId35"/>
    <p:sldId id="297" r:id="rId36"/>
    <p:sldId id="296" r:id="rId37"/>
    <p:sldId id="298" r:id="rId38"/>
    <p:sldId id="294" r:id="rId39"/>
    <p:sldId id="295" r:id="rId40"/>
  </p:sldIdLst>
  <p:sldSz cx="9144000" cy="5143500" type="screen16x9"/>
  <p:notesSz cx="6858000" cy="9144000"/>
  <p:embeddedFontLst>
    <p:embeddedFont>
      <p:font typeface="Cambria Math" panose="02040503050406030204" pitchFamily="18" charset="0"/>
      <p:regular r:id="rId42"/>
    </p:embeddedFont>
    <p:embeddedFont>
      <p:font typeface="Lato" panose="020F0502020204030203" pitchFamily="34" charset="0"/>
      <p:regular r:id="rId43"/>
      <p:bold r:id="rId44"/>
      <p:italic r:id="rId45"/>
      <p:boldItalic r:id="rId46"/>
    </p:embeddedFont>
    <p:embeddedFont>
      <p:font typeface="Raleway"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07" d="100"/>
          <a:sy n="107" d="100"/>
        </p:scale>
        <p:origin x="68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1165b675ba_3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1165b675ba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165b675ba_3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1165b675ba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1165b675ba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1165b675ba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0403F816-17F0-A4B5-23CE-229BB6723A84}"/>
            </a:ext>
          </a:extLst>
        </p:cNvPr>
        <p:cNvGrpSpPr/>
        <p:nvPr/>
      </p:nvGrpSpPr>
      <p:grpSpPr>
        <a:xfrm>
          <a:off x="0" y="0"/>
          <a:ext cx="0" cy="0"/>
          <a:chOff x="0" y="0"/>
          <a:chExt cx="0" cy="0"/>
        </a:xfrm>
      </p:grpSpPr>
      <p:sp>
        <p:nvSpPr>
          <p:cNvPr id="146" name="Google Shape;146;g31165b675ba_3_8:notes">
            <a:extLst>
              <a:ext uri="{FF2B5EF4-FFF2-40B4-BE49-F238E27FC236}">
                <a16:creationId xmlns:a16="http://schemas.microsoft.com/office/drawing/2014/main" id="{9621ED7B-6343-0CFF-C883-A6ECF46185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1165b675ba_3_8:notes">
            <a:extLst>
              <a:ext uri="{FF2B5EF4-FFF2-40B4-BE49-F238E27FC236}">
                <a16:creationId xmlns:a16="http://schemas.microsoft.com/office/drawing/2014/main" id="{5A77D047-1CB7-FF1E-CF16-7D01251964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130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1165b675ba_3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1165b675ba_3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1165b675ba_3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1165b675ba_3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1165b675ba_3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1165b675ba_3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1165b675ba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3B18F83E-0DF2-9185-7A5D-D188C7D4F274}"/>
            </a:ext>
          </a:extLst>
        </p:cNvPr>
        <p:cNvGrpSpPr/>
        <p:nvPr/>
      </p:nvGrpSpPr>
      <p:grpSpPr>
        <a:xfrm>
          <a:off x="0" y="0"/>
          <a:ext cx="0" cy="0"/>
          <a:chOff x="0" y="0"/>
          <a:chExt cx="0" cy="0"/>
        </a:xfrm>
      </p:grpSpPr>
      <p:sp>
        <p:nvSpPr>
          <p:cNvPr id="198" name="Google Shape;198;g31165b675ba_3_119:notes">
            <a:extLst>
              <a:ext uri="{FF2B5EF4-FFF2-40B4-BE49-F238E27FC236}">
                <a16:creationId xmlns:a16="http://schemas.microsoft.com/office/drawing/2014/main" id="{62518447-8096-7CB5-6089-222B0DBC88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a:extLst>
              <a:ext uri="{FF2B5EF4-FFF2-40B4-BE49-F238E27FC236}">
                <a16:creationId xmlns:a16="http://schemas.microsoft.com/office/drawing/2014/main" id="{A8E2FAE3-8082-894F-22E6-18CD401D52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327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228EE486-3886-A98F-AF59-014853310825}"/>
            </a:ext>
          </a:extLst>
        </p:cNvPr>
        <p:cNvGrpSpPr/>
        <p:nvPr/>
      </p:nvGrpSpPr>
      <p:grpSpPr>
        <a:xfrm>
          <a:off x="0" y="0"/>
          <a:ext cx="0" cy="0"/>
          <a:chOff x="0" y="0"/>
          <a:chExt cx="0" cy="0"/>
        </a:xfrm>
      </p:grpSpPr>
      <p:sp>
        <p:nvSpPr>
          <p:cNvPr id="198" name="Google Shape;198;g31165b675ba_3_119:notes">
            <a:extLst>
              <a:ext uri="{FF2B5EF4-FFF2-40B4-BE49-F238E27FC236}">
                <a16:creationId xmlns:a16="http://schemas.microsoft.com/office/drawing/2014/main" id="{5821669B-81D9-A860-F021-6B31FCAF1D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a:extLst>
              <a:ext uri="{FF2B5EF4-FFF2-40B4-BE49-F238E27FC236}">
                <a16:creationId xmlns:a16="http://schemas.microsoft.com/office/drawing/2014/main" id="{4D50C407-34A0-FEE9-75CE-DCD1A58E42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77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1165b675ba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1165b675ba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7DD968E5-11D1-B5E6-B144-065C58134757}"/>
            </a:ext>
          </a:extLst>
        </p:cNvPr>
        <p:cNvGrpSpPr/>
        <p:nvPr/>
      </p:nvGrpSpPr>
      <p:grpSpPr>
        <a:xfrm>
          <a:off x="0" y="0"/>
          <a:ext cx="0" cy="0"/>
          <a:chOff x="0" y="0"/>
          <a:chExt cx="0" cy="0"/>
        </a:xfrm>
      </p:grpSpPr>
      <p:sp>
        <p:nvSpPr>
          <p:cNvPr id="198" name="Google Shape;198;g31165b675ba_3_119:notes">
            <a:extLst>
              <a:ext uri="{FF2B5EF4-FFF2-40B4-BE49-F238E27FC236}">
                <a16:creationId xmlns:a16="http://schemas.microsoft.com/office/drawing/2014/main" id="{A1B331E9-093E-4934-FA7B-D9E98E454A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a:extLst>
              <a:ext uri="{FF2B5EF4-FFF2-40B4-BE49-F238E27FC236}">
                <a16:creationId xmlns:a16="http://schemas.microsoft.com/office/drawing/2014/main" id="{ACC8EE3D-4D7B-62AF-2E3A-4A34F9CF1C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635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51AF3CAE-08B4-B1A8-7187-8C0812D8FA7B}"/>
            </a:ext>
          </a:extLst>
        </p:cNvPr>
        <p:cNvGrpSpPr/>
        <p:nvPr/>
      </p:nvGrpSpPr>
      <p:grpSpPr>
        <a:xfrm>
          <a:off x="0" y="0"/>
          <a:ext cx="0" cy="0"/>
          <a:chOff x="0" y="0"/>
          <a:chExt cx="0" cy="0"/>
        </a:xfrm>
      </p:grpSpPr>
      <p:sp>
        <p:nvSpPr>
          <p:cNvPr id="198" name="Google Shape;198;g31165b675ba_3_119:notes">
            <a:extLst>
              <a:ext uri="{FF2B5EF4-FFF2-40B4-BE49-F238E27FC236}">
                <a16:creationId xmlns:a16="http://schemas.microsoft.com/office/drawing/2014/main" id="{D3613E6C-486D-3540-BA94-6E9C42F525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a:extLst>
              <a:ext uri="{FF2B5EF4-FFF2-40B4-BE49-F238E27FC236}">
                <a16:creationId xmlns:a16="http://schemas.microsoft.com/office/drawing/2014/main" id="{5B885499-4BEB-57AF-49F7-FC2E7027DF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323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7D90F6C4-2EC9-57C3-0FE4-5FA468E98006}"/>
            </a:ext>
          </a:extLst>
        </p:cNvPr>
        <p:cNvGrpSpPr/>
        <p:nvPr/>
      </p:nvGrpSpPr>
      <p:grpSpPr>
        <a:xfrm>
          <a:off x="0" y="0"/>
          <a:ext cx="0" cy="0"/>
          <a:chOff x="0" y="0"/>
          <a:chExt cx="0" cy="0"/>
        </a:xfrm>
      </p:grpSpPr>
      <p:sp>
        <p:nvSpPr>
          <p:cNvPr id="198" name="Google Shape;198;g31165b675ba_3_119:notes">
            <a:extLst>
              <a:ext uri="{FF2B5EF4-FFF2-40B4-BE49-F238E27FC236}">
                <a16:creationId xmlns:a16="http://schemas.microsoft.com/office/drawing/2014/main" id="{79DE3A7B-27AC-5E73-AE8A-F0D645E21C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a:extLst>
              <a:ext uri="{FF2B5EF4-FFF2-40B4-BE49-F238E27FC236}">
                <a16:creationId xmlns:a16="http://schemas.microsoft.com/office/drawing/2014/main" id="{D6B3E5CC-016F-6C20-3E5E-71B8F99235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508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221FEC71-7E4C-71AC-A39D-5530FE092FDC}"/>
            </a:ext>
          </a:extLst>
        </p:cNvPr>
        <p:cNvGrpSpPr/>
        <p:nvPr/>
      </p:nvGrpSpPr>
      <p:grpSpPr>
        <a:xfrm>
          <a:off x="0" y="0"/>
          <a:ext cx="0" cy="0"/>
          <a:chOff x="0" y="0"/>
          <a:chExt cx="0" cy="0"/>
        </a:xfrm>
      </p:grpSpPr>
      <p:sp>
        <p:nvSpPr>
          <p:cNvPr id="198" name="Google Shape;198;g31165b675ba_3_119:notes">
            <a:extLst>
              <a:ext uri="{FF2B5EF4-FFF2-40B4-BE49-F238E27FC236}">
                <a16:creationId xmlns:a16="http://schemas.microsoft.com/office/drawing/2014/main" id="{1D6A28C7-8D60-4690-AACF-74453B2511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a:extLst>
              <a:ext uri="{FF2B5EF4-FFF2-40B4-BE49-F238E27FC236}">
                <a16:creationId xmlns:a16="http://schemas.microsoft.com/office/drawing/2014/main" id="{C9529F4B-2E06-1241-3309-473ADE6EF1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953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1165b675ba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1165b675ba_0_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1165b675ba_0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1165b675ba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1165b675ba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1165b675ba_0_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1165b675ba_0_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1165b675ba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1165b675ba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a:extLst>
            <a:ext uri="{FF2B5EF4-FFF2-40B4-BE49-F238E27FC236}">
              <a16:creationId xmlns:a16="http://schemas.microsoft.com/office/drawing/2014/main" id="{973C4720-78DC-D46E-C17E-8FDB1C44E15A}"/>
            </a:ext>
          </a:extLst>
        </p:cNvPr>
        <p:cNvGrpSpPr/>
        <p:nvPr/>
      </p:nvGrpSpPr>
      <p:grpSpPr>
        <a:xfrm>
          <a:off x="0" y="0"/>
          <a:ext cx="0" cy="0"/>
          <a:chOff x="0" y="0"/>
          <a:chExt cx="0" cy="0"/>
        </a:xfrm>
      </p:grpSpPr>
      <p:sp>
        <p:nvSpPr>
          <p:cNvPr id="226" name="Google Shape;226;g31165b675ba_0_810:notes">
            <a:extLst>
              <a:ext uri="{FF2B5EF4-FFF2-40B4-BE49-F238E27FC236}">
                <a16:creationId xmlns:a16="http://schemas.microsoft.com/office/drawing/2014/main" id="{D81D4A8A-508E-9B19-EB54-6470657A4E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1165b675ba_0_810:notes">
            <a:extLst>
              <a:ext uri="{FF2B5EF4-FFF2-40B4-BE49-F238E27FC236}">
                <a16:creationId xmlns:a16="http://schemas.microsoft.com/office/drawing/2014/main" id="{5F46AF2B-A9FA-0C19-DE2A-9AB68170A0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767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116b0e7052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116b0e7052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1165b675ba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553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1165b675ba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1165b675ba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1165b675ba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0D01F3E8-98BB-2958-732F-F6848FE09B73}"/>
            </a:ext>
          </a:extLst>
        </p:cNvPr>
        <p:cNvGrpSpPr/>
        <p:nvPr/>
      </p:nvGrpSpPr>
      <p:grpSpPr>
        <a:xfrm>
          <a:off x="0" y="0"/>
          <a:ext cx="0" cy="0"/>
          <a:chOff x="0" y="0"/>
          <a:chExt cx="0" cy="0"/>
        </a:xfrm>
      </p:grpSpPr>
      <p:sp>
        <p:nvSpPr>
          <p:cNvPr id="233" name="Google Shape;233;g31165b675ba_0_820:notes">
            <a:extLst>
              <a:ext uri="{FF2B5EF4-FFF2-40B4-BE49-F238E27FC236}">
                <a16:creationId xmlns:a16="http://schemas.microsoft.com/office/drawing/2014/main" id="{EFD7137B-A80E-BD49-BA4F-F528FEB45D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a:extLst>
              <a:ext uri="{FF2B5EF4-FFF2-40B4-BE49-F238E27FC236}">
                <a16:creationId xmlns:a16="http://schemas.microsoft.com/office/drawing/2014/main" id="{0D15F4DD-9826-8C21-335D-50915A812A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6465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AA68A856-C78C-63C6-A47B-66B0C2A97B96}"/>
            </a:ext>
          </a:extLst>
        </p:cNvPr>
        <p:cNvGrpSpPr/>
        <p:nvPr/>
      </p:nvGrpSpPr>
      <p:grpSpPr>
        <a:xfrm>
          <a:off x="0" y="0"/>
          <a:ext cx="0" cy="0"/>
          <a:chOff x="0" y="0"/>
          <a:chExt cx="0" cy="0"/>
        </a:xfrm>
      </p:grpSpPr>
      <p:sp>
        <p:nvSpPr>
          <p:cNvPr id="233" name="Google Shape;233;g31165b675ba_0_820:notes">
            <a:extLst>
              <a:ext uri="{FF2B5EF4-FFF2-40B4-BE49-F238E27FC236}">
                <a16:creationId xmlns:a16="http://schemas.microsoft.com/office/drawing/2014/main" id="{FECD1DF0-D4E5-A86E-A5CF-0F501F7B5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a:extLst>
              <a:ext uri="{FF2B5EF4-FFF2-40B4-BE49-F238E27FC236}">
                <a16:creationId xmlns:a16="http://schemas.microsoft.com/office/drawing/2014/main" id="{E1A45C78-EEA6-4604-0F8E-CE42F0AE58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9171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AA68A856-C78C-63C6-A47B-66B0C2A97B96}"/>
            </a:ext>
          </a:extLst>
        </p:cNvPr>
        <p:cNvGrpSpPr/>
        <p:nvPr/>
      </p:nvGrpSpPr>
      <p:grpSpPr>
        <a:xfrm>
          <a:off x="0" y="0"/>
          <a:ext cx="0" cy="0"/>
          <a:chOff x="0" y="0"/>
          <a:chExt cx="0" cy="0"/>
        </a:xfrm>
      </p:grpSpPr>
      <p:sp>
        <p:nvSpPr>
          <p:cNvPr id="233" name="Google Shape;233;g31165b675ba_0_820:notes">
            <a:extLst>
              <a:ext uri="{FF2B5EF4-FFF2-40B4-BE49-F238E27FC236}">
                <a16:creationId xmlns:a16="http://schemas.microsoft.com/office/drawing/2014/main" id="{FECD1DF0-D4E5-A86E-A5CF-0F501F7B5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a:extLst>
              <a:ext uri="{FF2B5EF4-FFF2-40B4-BE49-F238E27FC236}">
                <a16:creationId xmlns:a16="http://schemas.microsoft.com/office/drawing/2014/main" id="{E1A45C78-EEA6-4604-0F8E-CE42F0AE58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83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AA68A856-C78C-63C6-A47B-66B0C2A97B96}"/>
            </a:ext>
          </a:extLst>
        </p:cNvPr>
        <p:cNvGrpSpPr/>
        <p:nvPr/>
      </p:nvGrpSpPr>
      <p:grpSpPr>
        <a:xfrm>
          <a:off x="0" y="0"/>
          <a:ext cx="0" cy="0"/>
          <a:chOff x="0" y="0"/>
          <a:chExt cx="0" cy="0"/>
        </a:xfrm>
      </p:grpSpPr>
      <p:sp>
        <p:nvSpPr>
          <p:cNvPr id="233" name="Google Shape;233;g31165b675ba_0_820:notes">
            <a:extLst>
              <a:ext uri="{FF2B5EF4-FFF2-40B4-BE49-F238E27FC236}">
                <a16:creationId xmlns:a16="http://schemas.microsoft.com/office/drawing/2014/main" id="{FECD1DF0-D4E5-A86E-A5CF-0F501F7B5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a:extLst>
              <a:ext uri="{FF2B5EF4-FFF2-40B4-BE49-F238E27FC236}">
                <a16:creationId xmlns:a16="http://schemas.microsoft.com/office/drawing/2014/main" id="{E1A45C78-EEA6-4604-0F8E-CE42F0AE58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3682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AA6D952F-93C1-7D94-56DC-5A98FB55266B}"/>
            </a:ext>
          </a:extLst>
        </p:cNvPr>
        <p:cNvGrpSpPr/>
        <p:nvPr/>
      </p:nvGrpSpPr>
      <p:grpSpPr>
        <a:xfrm>
          <a:off x="0" y="0"/>
          <a:ext cx="0" cy="0"/>
          <a:chOff x="0" y="0"/>
          <a:chExt cx="0" cy="0"/>
        </a:xfrm>
      </p:grpSpPr>
      <p:sp>
        <p:nvSpPr>
          <p:cNvPr id="233" name="Google Shape;233;g31165b675ba_0_820:notes">
            <a:extLst>
              <a:ext uri="{FF2B5EF4-FFF2-40B4-BE49-F238E27FC236}">
                <a16:creationId xmlns:a16="http://schemas.microsoft.com/office/drawing/2014/main" id="{222ABFFC-3CD1-DF64-B96F-0AB7A9BD1F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a:extLst>
              <a:ext uri="{FF2B5EF4-FFF2-40B4-BE49-F238E27FC236}">
                <a16:creationId xmlns:a16="http://schemas.microsoft.com/office/drawing/2014/main" id="{9D0AC1C7-3E60-A296-7A27-0EB24F04E1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5853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AA68A856-C78C-63C6-A47B-66B0C2A97B96}"/>
            </a:ext>
          </a:extLst>
        </p:cNvPr>
        <p:cNvGrpSpPr/>
        <p:nvPr/>
      </p:nvGrpSpPr>
      <p:grpSpPr>
        <a:xfrm>
          <a:off x="0" y="0"/>
          <a:ext cx="0" cy="0"/>
          <a:chOff x="0" y="0"/>
          <a:chExt cx="0" cy="0"/>
        </a:xfrm>
      </p:grpSpPr>
      <p:sp>
        <p:nvSpPr>
          <p:cNvPr id="233" name="Google Shape;233;g31165b675ba_0_820:notes">
            <a:extLst>
              <a:ext uri="{FF2B5EF4-FFF2-40B4-BE49-F238E27FC236}">
                <a16:creationId xmlns:a16="http://schemas.microsoft.com/office/drawing/2014/main" id="{FECD1DF0-D4E5-A86E-A5CF-0F501F7B5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a:extLst>
              <a:ext uri="{FF2B5EF4-FFF2-40B4-BE49-F238E27FC236}">
                <a16:creationId xmlns:a16="http://schemas.microsoft.com/office/drawing/2014/main" id="{E1A45C78-EEA6-4604-0F8E-CE42F0AE58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347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5D9B7DEA-6F8D-8C6B-9125-185DC98E1C02}"/>
            </a:ext>
          </a:extLst>
        </p:cNvPr>
        <p:cNvGrpSpPr/>
        <p:nvPr/>
      </p:nvGrpSpPr>
      <p:grpSpPr>
        <a:xfrm>
          <a:off x="0" y="0"/>
          <a:ext cx="0" cy="0"/>
          <a:chOff x="0" y="0"/>
          <a:chExt cx="0" cy="0"/>
        </a:xfrm>
      </p:grpSpPr>
      <p:sp>
        <p:nvSpPr>
          <p:cNvPr id="233" name="Google Shape;233;g31165b675ba_0_820:notes">
            <a:extLst>
              <a:ext uri="{FF2B5EF4-FFF2-40B4-BE49-F238E27FC236}">
                <a16:creationId xmlns:a16="http://schemas.microsoft.com/office/drawing/2014/main" id="{5CD3C390-3FE3-4D90-2C15-662CE87EA0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a:extLst>
              <a:ext uri="{FF2B5EF4-FFF2-40B4-BE49-F238E27FC236}">
                <a16:creationId xmlns:a16="http://schemas.microsoft.com/office/drawing/2014/main" id="{E6BF1FC9-A6A9-73C0-3B55-1C3C51FA99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4166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116b0e7052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116b0e7052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116b0e7052_4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116b0e7052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1165b675ba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1165b675ba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92A00AE8-4A37-16D1-B167-6600FB58C57E}"/>
            </a:ext>
          </a:extLst>
        </p:cNvPr>
        <p:cNvGrpSpPr/>
        <p:nvPr/>
      </p:nvGrpSpPr>
      <p:grpSpPr>
        <a:xfrm>
          <a:off x="0" y="0"/>
          <a:ext cx="0" cy="0"/>
          <a:chOff x="0" y="0"/>
          <a:chExt cx="0" cy="0"/>
        </a:xfrm>
      </p:grpSpPr>
      <p:sp>
        <p:nvSpPr>
          <p:cNvPr id="117" name="Google Shape;117;g31165b675ba_0_764:notes">
            <a:extLst>
              <a:ext uri="{FF2B5EF4-FFF2-40B4-BE49-F238E27FC236}">
                <a16:creationId xmlns:a16="http://schemas.microsoft.com/office/drawing/2014/main" id="{CCB6A869-8893-9236-C182-D06C5C830A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1165b675ba_0_764:notes">
            <a:extLst>
              <a:ext uri="{FF2B5EF4-FFF2-40B4-BE49-F238E27FC236}">
                <a16:creationId xmlns:a16="http://schemas.microsoft.com/office/drawing/2014/main" id="{CB0A3C0F-E3D6-BAD0-FDB1-74371A82C8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046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854446A-447A-190B-AA87-5DFF7F4255C7}"/>
            </a:ext>
          </a:extLst>
        </p:cNvPr>
        <p:cNvGrpSpPr/>
        <p:nvPr/>
      </p:nvGrpSpPr>
      <p:grpSpPr>
        <a:xfrm>
          <a:off x="0" y="0"/>
          <a:ext cx="0" cy="0"/>
          <a:chOff x="0" y="0"/>
          <a:chExt cx="0" cy="0"/>
        </a:xfrm>
      </p:grpSpPr>
      <p:sp>
        <p:nvSpPr>
          <p:cNvPr id="117" name="Google Shape;117;g31165b675ba_0_764:notes">
            <a:extLst>
              <a:ext uri="{FF2B5EF4-FFF2-40B4-BE49-F238E27FC236}">
                <a16:creationId xmlns:a16="http://schemas.microsoft.com/office/drawing/2014/main" id="{4836DFE2-1964-16A3-F18E-D625D140B2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1165b675ba_0_764:notes">
            <a:extLst>
              <a:ext uri="{FF2B5EF4-FFF2-40B4-BE49-F238E27FC236}">
                <a16:creationId xmlns:a16="http://schemas.microsoft.com/office/drawing/2014/main" id="{B7687206-DE9F-4271-5A88-3BAE9E5686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56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1165b675ba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1165b675ba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1"/>
        <p:cNvGrpSpPr/>
        <p:nvPr/>
      </p:nvGrpSpPr>
      <p:grpSpPr>
        <a:xfrm>
          <a:off x="0" y="0"/>
          <a:ext cx="0" cy="0"/>
          <a:chOff x="0" y="0"/>
          <a:chExt cx="0" cy="0"/>
        </a:xfrm>
      </p:grpSpPr>
      <p:grpSp>
        <p:nvGrpSpPr>
          <p:cNvPr id="72" name="Google Shape;72;p11"/>
          <p:cNvGrpSpPr/>
          <p:nvPr/>
        </p:nvGrpSpPr>
        <p:grpSpPr>
          <a:xfrm>
            <a:off x="830392" y="4169130"/>
            <a:ext cx="745763" cy="45826"/>
            <a:chOff x="4580561" y="2589004"/>
            <a:chExt cx="1064464" cy="25200"/>
          </a:xfrm>
        </p:grpSpPr>
        <p:sp>
          <p:nvSpPr>
            <p:cNvPr id="73" name="Google Shape;73;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6" name="Google Shape;76;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7" name="Google Shape;77;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grpSp>
        <p:nvGrpSpPr>
          <p:cNvPr id="23" name="Google Shape;23;p4"/>
          <p:cNvGrpSpPr/>
          <p:nvPr/>
        </p:nvGrpSpPr>
        <p:grpSpPr>
          <a:xfrm>
            <a:off x="830392" y="996656"/>
            <a:ext cx="745763" cy="45826"/>
            <a:chOff x="4580561" y="2589004"/>
            <a:chExt cx="1064464" cy="25200"/>
          </a:xfrm>
        </p:grpSpPr>
        <p:sp>
          <p:nvSpPr>
            <p:cNvPr id="24" name="Google Shape;24;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4"/>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7" name="Google Shape;27;p4"/>
          <p:cNvSpPr txBox="1">
            <a:spLocks noGrp="1"/>
          </p:cNvSpPr>
          <p:nvPr>
            <p:ph type="body" idx="1"/>
          </p:nvPr>
        </p:nvSpPr>
        <p:spPr>
          <a:xfrm>
            <a:off x="729450" y="1259750"/>
            <a:ext cx="7688700" cy="3369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8" name="Google Shape;28;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5"/>
          <p:cNvGrpSpPr/>
          <p:nvPr/>
        </p:nvGrpSpPr>
        <p:grpSpPr>
          <a:xfrm>
            <a:off x="830392" y="1191256"/>
            <a:ext cx="745763" cy="45826"/>
            <a:chOff x="4580561" y="2589004"/>
            <a:chExt cx="1064464" cy="25200"/>
          </a:xfrm>
        </p:grpSpPr>
        <p:sp>
          <p:nvSpPr>
            <p:cNvPr id="32" name="Google Shape;32;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5" name="Google Shape;35;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6" name="Google Shape;36;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7" name="Google Shape;37;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6"/>
          <p:cNvGrpSpPr/>
          <p:nvPr/>
        </p:nvGrpSpPr>
        <p:grpSpPr>
          <a:xfrm>
            <a:off x="830392" y="1191256"/>
            <a:ext cx="745763" cy="45826"/>
            <a:chOff x="4580561" y="2589004"/>
            <a:chExt cx="1064464" cy="25200"/>
          </a:xfrm>
        </p:grpSpPr>
        <p:sp>
          <p:nvSpPr>
            <p:cNvPr id="41" name="Google Shape;41;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4" name="Google Shape;44;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7"/>
          <p:cNvGrpSpPr/>
          <p:nvPr/>
        </p:nvGrpSpPr>
        <p:grpSpPr>
          <a:xfrm>
            <a:off x="830392" y="1191256"/>
            <a:ext cx="745763" cy="45826"/>
            <a:chOff x="4580561" y="2589004"/>
            <a:chExt cx="1064464" cy="25200"/>
          </a:xfrm>
        </p:grpSpPr>
        <p:sp>
          <p:nvSpPr>
            <p:cNvPr id="48" name="Google Shape;48;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1" name="Google Shape;51;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2" name="Google Shape;52;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3"/>
        <p:cNvGrpSpPr/>
        <p:nvPr/>
      </p:nvGrpSpPr>
      <p:grpSpPr>
        <a:xfrm>
          <a:off x="0" y="0"/>
          <a:ext cx="0" cy="0"/>
          <a:chOff x="0" y="0"/>
          <a:chExt cx="0" cy="0"/>
        </a:xfrm>
      </p:grpSpPr>
      <p:grpSp>
        <p:nvGrpSpPr>
          <p:cNvPr id="54" name="Google Shape;54;p8"/>
          <p:cNvGrpSpPr/>
          <p:nvPr/>
        </p:nvGrpSpPr>
        <p:grpSpPr>
          <a:xfrm>
            <a:off x="830392" y="4169130"/>
            <a:ext cx="745763" cy="45826"/>
            <a:chOff x="4580561" y="2589004"/>
            <a:chExt cx="1064464" cy="25200"/>
          </a:xfrm>
        </p:grpSpPr>
        <p:sp>
          <p:nvSpPr>
            <p:cNvPr id="55" name="Google Shape;55;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58" name="Google Shape;58;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9"/>
          <p:cNvGrpSpPr/>
          <p:nvPr/>
        </p:nvGrpSpPr>
        <p:grpSpPr>
          <a:xfrm>
            <a:off x="830392" y="1191256"/>
            <a:ext cx="745763" cy="45826"/>
            <a:chOff x="4580561" y="2589004"/>
            <a:chExt cx="1064464" cy="25200"/>
          </a:xfrm>
        </p:grpSpPr>
        <p:sp>
          <p:nvSpPr>
            <p:cNvPr id="62" name="Google Shape;62;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5" name="Google Shape;65;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6" name="Google Shape;66;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7" name="Google Shape;67;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0" name="Google Shape;7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Twix03/DOME"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729450" y="1199288"/>
            <a:ext cx="7688100" cy="253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dirty="0"/>
              <a:t>DOME</a:t>
            </a:r>
            <a:br>
              <a:rPr lang="en-GB" sz="4000" dirty="0"/>
            </a:br>
            <a:r>
              <a:rPr lang="en-GB" sz="4000" dirty="0"/>
              <a:t>Drone-assisted Monitoring of       Emergent Events For Wildland Fire Resilience</a:t>
            </a:r>
            <a:endParaRPr sz="4000" dirty="0"/>
          </a:p>
        </p:txBody>
      </p:sp>
      <p:sp>
        <p:nvSpPr>
          <p:cNvPr id="85" name="Google Shape;85;p13"/>
          <p:cNvSpPr txBox="1">
            <a:spLocks noGrp="1"/>
          </p:cNvSpPr>
          <p:nvPr>
            <p:ph type="subTitle" idx="1"/>
          </p:nvPr>
        </p:nvSpPr>
        <p:spPr>
          <a:xfrm>
            <a:off x="729450" y="3925290"/>
            <a:ext cx="7971636" cy="541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dirty="0" err="1">
                <a:solidFill>
                  <a:schemeClr val="dk2"/>
                </a:solidFill>
              </a:rPr>
              <a:t>Fangqi</a:t>
            </a:r>
            <a:r>
              <a:rPr lang="en-GB" dirty="0">
                <a:solidFill>
                  <a:schemeClr val="dk2"/>
                </a:solidFill>
              </a:rPr>
              <a:t> Liu, Janine Baijnath-Rodino, Tung-Chun Chang, Tirtha Banerjee, Nalini Venkatasubramanian</a:t>
            </a:r>
            <a:endParaRPr dirty="0">
              <a:solidFill>
                <a:schemeClr val="dk2"/>
              </a:solidFill>
            </a:endParaRPr>
          </a:p>
        </p:txBody>
      </p:sp>
      <p:sp>
        <p:nvSpPr>
          <p:cNvPr id="3" name="Rectangle 2">
            <a:extLst>
              <a:ext uri="{FF2B5EF4-FFF2-40B4-BE49-F238E27FC236}">
                <a16:creationId xmlns:a16="http://schemas.microsoft.com/office/drawing/2014/main" id="{E94CF64C-DCAF-7858-08FE-E251C80C7D05}"/>
              </a:ext>
            </a:extLst>
          </p:cNvPr>
          <p:cNvSpPr/>
          <p:nvPr/>
        </p:nvSpPr>
        <p:spPr>
          <a:xfrm>
            <a:off x="729450" y="978195"/>
            <a:ext cx="939862" cy="39340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08BD7CB-BAA9-07B5-4A3F-322C866FFCBE}"/>
              </a:ext>
            </a:extLst>
          </p:cNvPr>
          <p:cNvSpPr txBox="1"/>
          <p:nvPr/>
        </p:nvSpPr>
        <p:spPr>
          <a:xfrm>
            <a:off x="276446" y="4789229"/>
            <a:ext cx="8591107" cy="307777"/>
          </a:xfrm>
          <a:prstGeom prst="rect">
            <a:avLst/>
          </a:prstGeom>
          <a:noFill/>
        </p:spPr>
        <p:txBody>
          <a:bodyPr wrap="square" rtlCol="0">
            <a:spAutoFit/>
          </a:bodyPr>
          <a:lstStyle/>
          <a:p>
            <a:r>
              <a:rPr lang="en-US" dirty="0">
                <a:latin typeface="Lato" panose="020F0502020204030203" pitchFamily="34" charset="0"/>
                <a:ea typeface="Lato" panose="020F0502020204030203" pitchFamily="34" charset="0"/>
                <a:cs typeface="Lato" panose="020F0502020204030203" pitchFamily="34" charset="0"/>
              </a:rPr>
              <a:t>CS637A: Embedded and Cyber Physical Systems			Instructor: </a:t>
            </a:r>
            <a:r>
              <a:rPr lang="en-US" dirty="0" err="1">
                <a:latin typeface="Lato" panose="020F0502020204030203" pitchFamily="34" charset="0"/>
                <a:ea typeface="Lato" panose="020F0502020204030203" pitchFamily="34" charset="0"/>
                <a:cs typeface="Lato" panose="020F0502020204030203" pitchFamily="34" charset="0"/>
              </a:rPr>
              <a:t>Indranil</a:t>
            </a:r>
            <a:r>
              <a:rPr lang="en-US" dirty="0">
                <a:latin typeface="Lato" panose="020F0502020204030203" pitchFamily="34" charset="0"/>
                <a:ea typeface="Lato" panose="020F0502020204030203" pitchFamily="34" charset="0"/>
                <a:cs typeface="Lato" panose="020F0502020204030203" pitchFamily="34" charset="0"/>
              </a:rPr>
              <a:t> </a:t>
            </a:r>
            <a:r>
              <a:rPr lang="en-US" dirty="0" err="1">
                <a:latin typeface="Lato" panose="020F0502020204030203" pitchFamily="34" charset="0"/>
                <a:ea typeface="Lato" panose="020F0502020204030203" pitchFamily="34" charset="0"/>
                <a:cs typeface="Lato" panose="020F0502020204030203" pitchFamily="34" charset="0"/>
              </a:rPr>
              <a:t>Saha</a:t>
            </a:r>
            <a:endParaRPr lang="en-US"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7650" y="376400"/>
            <a:ext cx="802935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Task Generation in DOME: A Physics-Inspired Approach</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xmlns:a14="http://schemas.microsoft.com/office/drawing/2010/main">
        <mc:Choice Requires="a14">
          <p:sp>
            <p:nvSpPr>
              <p:cNvPr id="135" name="Google Shape;135;p21"/>
              <p:cNvSpPr txBox="1">
                <a:spLocks noGrp="1"/>
              </p:cNvSpPr>
              <p:nvPr>
                <p:ph type="body" idx="1"/>
              </p:nvPr>
            </p:nvSpPr>
            <p:spPr>
              <a:xfrm>
                <a:off x="603504" y="1014984"/>
                <a:ext cx="8237930" cy="3826174"/>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rgbClr val="000000"/>
                  </a:buClr>
                  <a:buSzPts val="1500"/>
                  <a:buChar char="❏"/>
                </a:pPr>
                <a:r>
                  <a:rPr lang="en-GB" sz="1500" b="1" dirty="0">
                    <a:solidFill>
                      <a:srgbClr val="000000"/>
                    </a:solidFill>
                  </a:rPr>
                  <a:t>Fire status tracker</a:t>
                </a:r>
              </a:p>
              <a:p>
                <a:pPr lvl="1" indent="-317500">
                  <a:lnSpc>
                    <a:spcPct val="150000"/>
                  </a:lnSpc>
                  <a:buClr>
                    <a:schemeClr val="dk2"/>
                  </a:buClr>
                  <a:buSzPts val="1400"/>
                  <a:buFont typeface="Lato"/>
                  <a:buChar char="●"/>
                </a:pPr>
                <a:r>
                  <a:rPr lang="en-US" sz="1400" dirty="0">
                    <a:solidFill>
                      <a:schemeClr val="dk2"/>
                    </a:solidFill>
                    <a:sym typeface="Lato"/>
                  </a:rPr>
                  <a:t>The whole burn site </a:t>
                </a:r>
                <a14:m>
                  <m:oMath xmlns:m="http://schemas.openxmlformats.org/officeDocument/2006/math">
                    <m:r>
                      <a:rPr lang="en-US" sz="1400" b="1" i="1" dirty="0" smtClean="0">
                        <a:solidFill>
                          <a:schemeClr val="dk2"/>
                        </a:solidFill>
                        <a:latin typeface="Cambria Math" panose="02040503050406030204" pitchFamily="18" charset="0"/>
                        <a:sym typeface="Lato"/>
                      </a:rPr>
                      <m:t>𝑮</m:t>
                    </m:r>
                  </m:oMath>
                </a14:m>
                <a:r>
                  <a:rPr lang="en-US" sz="1400" b="1" dirty="0">
                    <a:solidFill>
                      <a:schemeClr val="dk2"/>
                    </a:solidFill>
                    <a:sym typeface="Lato"/>
                  </a:rPr>
                  <a:t> </a:t>
                </a:r>
                <a:r>
                  <a:rPr lang="en-US" sz="1400" dirty="0">
                    <a:solidFill>
                      <a:schemeClr val="dk2"/>
                    </a:solidFill>
                    <a:sym typeface="Lato"/>
                  </a:rPr>
                  <a:t>is divided to multiple non-overlapping square grids and tracks the state of each grid cell </a:t>
                </a:r>
                <a14:m>
                  <m:oMath xmlns:m="http://schemas.openxmlformats.org/officeDocument/2006/math">
                    <m:r>
                      <a:rPr lang="en-US" sz="1400" b="0" i="1" smtClean="0">
                        <a:solidFill>
                          <a:schemeClr val="dk2"/>
                        </a:solidFill>
                        <a:latin typeface="Cambria Math" panose="02040503050406030204" pitchFamily="18" charset="0"/>
                        <a:sym typeface="Lato"/>
                      </a:rPr>
                      <m:t>𝑔</m:t>
                    </m:r>
                    <m:r>
                      <a:rPr lang="en-US" sz="1400" b="0" i="1" smtClean="0">
                        <a:solidFill>
                          <a:schemeClr val="dk2"/>
                        </a:solidFill>
                        <a:latin typeface="Cambria Math" panose="02040503050406030204" pitchFamily="18" charset="0"/>
                        <a:sym typeface="Lato"/>
                      </a:rPr>
                      <m:t>∈</m:t>
                    </m:r>
                    <m:r>
                      <a:rPr lang="en-US" sz="1400" b="1" i="1" smtClean="0">
                        <a:solidFill>
                          <a:schemeClr val="dk2"/>
                        </a:solidFill>
                        <a:latin typeface="Cambria Math" panose="02040503050406030204" pitchFamily="18" charset="0"/>
                        <a:sym typeface="Lato"/>
                      </a:rPr>
                      <m:t>𝑮</m:t>
                    </m:r>
                  </m:oMath>
                </a14:m>
                <a:endParaRPr lang="en-US" sz="1400" b="1" dirty="0">
                  <a:solidFill>
                    <a:schemeClr val="dk2"/>
                  </a:solidFill>
                  <a:sym typeface="Lato"/>
                </a:endParaRPr>
              </a:p>
              <a:p>
                <a:pPr lvl="1" indent="-317500">
                  <a:lnSpc>
                    <a:spcPct val="150000"/>
                  </a:lnSpc>
                  <a:buClr>
                    <a:schemeClr val="dk2"/>
                  </a:buClr>
                  <a:buSzPts val="1400"/>
                  <a:buFont typeface="Lato"/>
                  <a:buChar char="●"/>
                </a:pPr>
                <a:r>
                  <a:rPr lang="en-US" sz="1400" dirty="0">
                    <a:solidFill>
                      <a:schemeClr val="dk2"/>
                    </a:solidFill>
                    <a:sym typeface="Lato"/>
                  </a:rPr>
                  <a:t>The state of each cell is given by</a:t>
                </a:r>
              </a:p>
              <a:p>
                <a:pPr lvl="1" indent="0">
                  <a:lnSpc>
                    <a:spcPct val="150000"/>
                  </a:lnSpc>
                  <a:buNone/>
                </a:pPr>
                <a:r>
                  <a:rPr lang="en-US" sz="1400" dirty="0">
                    <a:solidFill>
                      <a:schemeClr val="dk2"/>
                    </a:solidFill>
                    <a:sym typeface="Lato"/>
                  </a:rPr>
                  <a:t>1. </a:t>
                </a:r>
                <a14:m>
                  <m:oMath xmlns:m="http://schemas.openxmlformats.org/officeDocument/2006/math">
                    <m:r>
                      <a:rPr lang="en-US" sz="1400" b="1" i="1" dirty="0" smtClean="0">
                        <a:solidFill>
                          <a:schemeClr val="dk2"/>
                        </a:solidFill>
                        <a:latin typeface="Cambria Math" panose="02040503050406030204" pitchFamily="18" charset="0"/>
                        <a:sym typeface="Lato"/>
                      </a:rPr>
                      <m:t>𝑼𝑲</m:t>
                    </m:r>
                  </m:oMath>
                </a14:m>
                <a:r>
                  <a:rPr lang="en-US" sz="1400" b="1" dirty="0">
                    <a:solidFill>
                      <a:schemeClr val="dk2"/>
                    </a:solidFill>
                    <a:sym typeface="Lato"/>
                  </a:rPr>
                  <a:t>: </a:t>
                </a:r>
                <a:r>
                  <a:rPr lang="en-US" sz="1400" dirty="0">
                    <a:solidFill>
                      <a:schemeClr val="dk2"/>
                    </a:solidFill>
                  </a:rPr>
                  <a:t>U</a:t>
                </a:r>
                <a:r>
                  <a:rPr lang="en-US" sz="1400" dirty="0">
                    <a:solidFill>
                      <a:schemeClr val="dk2"/>
                    </a:solidFill>
                    <a:sym typeface="Lato"/>
                  </a:rPr>
                  <a:t>nknown</a:t>
                </a:r>
                <a:r>
                  <a:rPr lang="en-US" sz="1400" b="1" dirty="0">
                    <a:solidFill>
                      <a:schemeClr val="dk2"/>
                    </a:solidFill>
                    <a:sym typeface="Lato"/>
                  </a:rPr>
                  <a:t>, </a:t>
                </a:r>
                <a:r>
                  <a:rPr lang="en-US" sz="1400" dirty="0">
                    <a:solidFill>
                      <a:schemeClr val="dk2"/>
                    </a:solidFill>
                    <a:sym typeface="Lato"/>
                  </a:rPr>
                  <a:t>denotes no data has been received by the cell</a:t>
                </a:r>
              </a:p>
              <a:p>
                <a:pPr lvl="1" indent="0">
                  <a:lnSpc>
                    <a:spcPct val="150000"/>
                  </a:lnSpc>
                  <a:buNone/>
                </a:pPr>
                <a:r>
                  <a:rPr lang="en-US" sz="1400" dirty="0">
                    <a:solidFill>
                      <a:schemeClr val="dk2"/>
                    </a:solidFill>
                    <a:sym typeface="Lato"/>
                  </a:rPr>
                  <a:t>2. </a:t>
                </a:r>
                <a14:m>
                  <m:oMath xmlns:m="http://schemas.openxmlformats.org/officeDocument/2006/math">
                    <m:r>
                      <a:rPr lang="en-US" sz="1400" b="1" i="1" dirty="0" smtClean="0">
                        <a:solidFill>
                          <a:schemeClr val="dk2"/>
                        </a:solidFill>
                        <a:latin typeface="Cambria Math" panose="02040503050406030204" pitchFamily="18" charset="0"/>
                        <a:sym typeface="Lato"/>
                      </a:rPr>
                      <m:t>𝑩</m:t>
                    </m:r>
                  </m:oMath>
                </a14:m>
                <a:r>
                  <a:rPr lang="en-US" sz="1400" dirty="0">
                    <a:solidFill>
                      <a:schemeClr val="dk2"/>
                    </a:solidFill>
                    <a:sym typeface="Lato"/>
                  </a:rPr>
                  <a:t>: Burning, indicates fires are detected in the cell </a:t>
                </a:r>
              </a:p>
              <a:p>
                <a:pPr lvl="1" indent="0">
                  <a:lnSpc>
                    <a:spcPct val="150000"/>
                  </a:lnSpc>
                  <a:buNone/>
                </a:pPr>
                <a:r>
                  <a:rPr lang="en-US" sz="1400" dirty="0">
                    <a:solidFill>
                      <a:schemeClr val="dk2"/>
                    </a:solidFill>
                    <a:sym typeface="Lato"/>
                  </a:rPr>
                  <a:t>3. </a:t>
                </a:r>
                <a14:m>
                  <m:oMath xmlns:m="http://schemas.openxmlformats.org/officeDocument/2006/math">
                    <m:r>
                      <a:rPr lang="en-US" sz="1400" b="1" i="1" dirty="0" smtClean="0">
                        <a:solidFill>
                          <a:schemeClr val="dk2"/>
                        </a:solidFill>
                        <a:latin typeface="Cambria Math" panose="02040503050406030204" pitchFamily="18" charset="0"/>
                        <a:sym typeface="Lato"/>
                      </a:rPr>
                      <m:t>𝑵𝑩</m:t>
                    </m:r>
                  </m:oMath>
                </a14:m>
                <a:r>
                  <a:rPr lang="en-US" sz="1400" dirty="0">
                    <a:solidFill>
                      <a:schemeClr val="dk2"/>
                    </a:solidFill>
                    <a:sym typeface="Lato"/>
                  </a:rPr>
                  <a:t>: Not Burning, indicates the fire has not arrived in a given cell</a:t>
                </a:r>
              </a:p>
              <a:p>
                <a:pPr lvl="1" indent="0">
                  <a:lnSpc>
                    <a:spcPct val="150000"/>
                  </a:lnSpc>
                  <a:buNone/>
                </a:pPr>
                <a:r>
                  <a:rPr lang="en-US" sz="1400" dirty="0">
                    <a:solidFill>
                      <a:schemeClr val="dk2"/>
                    </a:solidFill>
                    <a:sym typeface="Lato"/>
                  </a:rPr>
                  <a:t>4. </a:t>
                </a:r>
                <a14:m>
                  <m:oMath xmlns:m="http://schemas.openxmlformats.org/officeDocument/2006/math">
                    <m:r>
                      <a:rPr lang="en-US" sz="1400" b="1" i="1" dirty="0" smtClean="0">
                        <a:solidFill>
                          <a:schemeClr val="dk2"/>
                        </a:solidFill>
                        <a:latin typeface="Cambria Math" panose="02040503050406030204" pitchFamily="18" charset="0"/>
                        <a:sym typeface="Lato"/>
                      </a:rPr>
                      <m:t>𝑩𝑶</m:t>
                    </m:r>
                  </m:oMath>
                </a14:m>
                <a:r>
                  <a:rPr lang="en-US" sz="1400" dirty="0">
                    <a:solidFill>
                      <a:schemeClr val="dk2"/>
                    </a:solidFill>
                    <a:sym typeface="Lato"/>
                  </a:rPr>
                  <a:t>: Burnout, implies the fires within it have burnt out</a:t>
                </a:r>
              </a:p>
              <a:p>
                <a:pPr lvl="1" indent="-317500">
                  <a:lnSpc>
                    <a:spcPct val="150000"/>
                  </a:lnSpc>
                  <a:buClr>
                    <a:schemeClr val="dk2"/>
                  </a:buClr>
                  <a:buSzPts val="1400"/>
                  <a:buFont typeface="Lato"/>
                  <a:buChar char="●"/>
                </a:pPr>
                <a:r>
                  <a:rPr lang="en-US" sz="1400" dirty="0">
                    <a:solidFill>
                      <a:schemeClr val="dk2"/>
                    </a:solidFill>
                    <a:sym typeface="Lato"/>
                  </a:rPr>
                  <a:t>Fire status tracker records the state of each </a:t>
                </a:r>
                <a14:m>
                  <m:oMath xmlns:m="http://schemas.openxmlformats.org/officeDocument/2006/math">
                    <m:r>
                      <a:rPr lang="en-US" sz="1400" b="0" i="1" smtClean="0">
                        <a:solidFill>
                          <a:schemeClr val="dk2"/>
                        </a:solidFill>
                        <a:latin typeface="Cambria Math" panose="02040503050406030204" pitchFamily="18" charset="0"/>
                        <a:sym typeface="Lato"/>
                      </a:rPr>
                      <m:t>𝑔</m:t>
                    </m:r>
                    <m:r>
                      <a:rPr lang="en-US" sz="1400" b="0" i="1" smtClean="0">
                        <a:solidFill>
                          <a:schemeClr val="dk2"/>
                        </a:solidFill>
                        <a:latin typeface="Cambria Math" panose="02040503050406030204" pitchFamily="18" charset="0"/>
                        <a:sym typeface="Lato"/>
                      </a:rPr>
                      <m:t>∈</m:t>
                    </m:r>
                    <m:r>
                      <a:rPr lang="en-US" sz="1400" b="1" i="1" smtClean="0">
                        <a:solidFill>
                          <a:schemeClr val="dk2"/>
                        </a:solidFill>
                        <a:latin typeface="Cambria Math" panose="02040503050406030204" pitchFamily="18" charset="0"/>
                        <a:sym typeface="Lato"/>
                      </a:rPr>
                      <m:t>𝑮</m:t>
                    </m:r>
                  </m:oMath>
                </a14:m>
                <a:r>
                  <a:rPr lang="en-US" sz="1400" dirty="0">
                    <a:solidFill>
                      <a:schemeClr val="dk2"/>
                    </a:solidFill>
                    <a:sym typeface="Lato"/>
                  </a:rPr>
                  <a:t> at each timestamp</a:t>
                </a:r>
              </a:p>
              <a:p>
                <a:pPr lvl="1" indent="-317500">
                  <a:lnSpc>
                    <a:spcPct val="150000"/>
                  </a:lnSpc>
                  <a:buClr>
                    <a:schemeClr val="dk2"/>
                  </a:buClr>
                  <a:buSzPts val="1400"/>
                  <a:buFont typeface="Lato"/>
                  <a:buChar char="●"/>
                </a:pPr>
                <a:r>
                  <a:rPr lang="en-US" sz="1400" dirty="0">
                    <a:solidFill>
                      <a:schemeClr val="dk2"/>
                    </a:solidFill>
                    <a:sym typeface="Lato"/>
                  </a:rPr>
                  <a:t>The state of a grid cell is updated as the data analyzer reports events of fire or no fire at </a:t>
                </a:r>
                <a14:m>
                  <m:oMath xmlns:m="http://schemas.openxmlformats.org/officeDocument/2006/math">
                    <m:r>
                      <a:rPr lang="en-US" sz="1400" b="0" i="1" smtClean="0">
                        <a:solidFill>
                          <a:schemeClr val="dk2"/>
                        </a:solidFill>
                        <a:latin typeface="Cambria Math" panose="02040503050406030204" pitchFamily="18" charset="0"/>
                        <a:sym typeface="Lato"/>
                      </a:rPr>
                      <m:t>𝑔</m:t>
                    </m:r>
                  </m:oMath>
                </a14:m>
                <a:endParaRPr lang="en-US" sz="1400" i="1" dirty="0">
                  <a:solidFill>
                    <a:schemeClr val="dk2"/>
                  </a:solidFill>
                  <a:sym typeface="Lato"/>
                </a:endParaRPr>
              </a:p>
            </p:txBody>
          </p:sp>
        </mc:Choice>
        <mc:Fallback xmlns="">
          <p:sp>
            <p:nvSpPr>
              <p:cNvPr id="135" name="Google Shape;135;p21"/>
              <p:cNvSpPr txBox="1">
                <a:spLocks noGrp="1" noRot="1" noChangeAspect="1" noMove="1" noResize="1" noEditPoints="1" noAdjustHandles="1" noChangeArrowheads="1" noChangeShapeType="1" noTextEdit="1"/>
              </p:cNvSpPr>
              <p:nvPr>
                <p:ph type="body" idx="1"/>
              </p:nvPr>
            </p:nvSpPr>
            <p:spPr>
              <a:xfrm>
                <a:off x="603504" y="1014984"/>
                <a:ext cx="8237930" cy="3826174"/>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7650" y="376400"/>
            <a:ext cx="79020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Task Generation in DOME: A Physics-Inspired Approach</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xmlns:a14="http://schemas.microsoft.com/office/drawing/2010/main">
        <mc:Choice Requires="a14">
          <p:sp>
            <p:nvSpPr>
              <p:cNvPr id="142" name="Google Shape;142;p22"/>
              <p:cNvSpPr txBox="1">
                <a:spLocks noGrp="1"/>
              </p:cNvSpPr>
              <p:nvPr>
                <p:ph type="body" idx="1"/>
              </p:nvPr>
            </p:nvSpPr>
            <p:spPr>
              <a:xfrm>
                <a:off x="603504" y="1014984"/>
                <a:ext cx="7688700" cy="3819028"/>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rgbClr val="000000"/>
                  </a:buClr>
                  <a:buSzPts val="1500"/>
                  <a:buChar char="❏"/>
                </a:pPr>
                <a:r>
                  <a:rPr lang="en-GB" sz="1500" b="1" dirty="0">
                    <a:solidFill>
                      <a:srgbClr val="000000"/>
                    </a:solidFill>
                  </a:rPr>
                  <a:t>Fire status tracker</a:t>
                </a:r>
              </a:p>
              <a:p>
                <a:pPr marL="457200" lvl="1" indent="0">
                  <a:lnSpc>
                    <a:spcPct val="150000"/>
                  </a:lnSpc>
                  <a:buNone/>
                </a:pPr>
                <a:r>
                  <a:rPr lang="en-GB" sz="1300" b="1" dirty="0">
                    <a:solidFill>
                      <a:schemeClr val="dk2"/>
                    </a:solidFill>
                  </a:rPr>
                  <a:t>Facts:</a:t>
                </a:r>
              </a:p>
              <a:p>
                <a:pPr lvl="1" indent="-311150">
                  <a:lnSpc>
                    <a:spcPct val="150000"/>
                  </a:lnSpc>
                  <a:buClr>
                    <a:schemeClr val="dk2"/>
                  </a:buClr>
                  <a:buSzPts val="1300"/>
                  <a:buFont typeface="Lato"/>
                  <a:buChar char="●"/>
                </a:pPr>
                <a14:m>
                  <m:oMath xmlns:m="http://schemas.openxmlformats.org/officeDocument/2006/math">
                    <m:r>
                      <a:rPr lang="en-GB" sz="1300" i="1" dirty="0" smtClean="0">
                        <a:solidFill>
                          <a:schemeClr val="dk2"/>
                        </a:solidFill>
                        <a:latin typeface="Cambria Math" panose="02040503050406030204" pitchFamily="18" charset="0"/>
                      </a:rPr>
                      <m:t>𝑆𝑡𝑎𝑡𝑒</m:t>
                    </m:r>
                    <m:r>
                      <a:rPr lang="en-GB" sz="1300" i="1" dirty="0" smtClean="0">
                        <a:solidFill>
                          <a:schemeClr val="dk2"/>
                        </a:solidFill>
                        <a:latin typeface="Cambria Math" panose="02040503050406030204" pitchFamily="18" charset="0"/>
                      </a:rPr>
                      <m:t>(</m:t>
                    </m:r>
                    <m:r>
                      <a:rPr lang="en-GB" sz="1300" b="0" i="1" dirty="0" smtClean="0">
                        <a:solidFill>
                          <a:schemeClr val="dk2"/>
                        </a:solidFill>
                        <a:latin typeface="Cambria Math" panose="02040503050406030204" pitchFamily="18" charset="0"/>
                      </a:rPr>
                      <m:t>𝑔</m:t>
                    </m:r>
                    <m:r>
                      <a:rPr lang="en-GB" sz="1300" b="0" i="1" dirty="0" smtClean="0">
                        <a:solidFill>
                          <a:schemeClr val="dk2"/>
                        </a:solidFill>
                        <a:latin typeface="Cambria Math" panose="02040503050406030204" pitchFamily="18" charset="0"/>
                      </a:rPr>
                      <m:t>, </m:t>
                    </m:r>
                    <m:r>
                      <a:rPr lang="en-GB" sz="1300" b="0" i="1" dirty="0" smtClean="0">
                        <a:solidFill>
                          <a:schemeClr val="dk2"/>
                        </a:solidFill>
                        <a:latin typeface="Cambria Math" panose="02040503050406030204" pitchFamily="18" charset="0"/>
                      </a:rPr>
                      <m:t>𝑡</m:t>
                    </m:r>
                    <m:r>
                      <a:rPr lang="en-GB" sz="1300" i="1" dirty="0" smtClean="0">
                        <a:solidFill>
                          <a:schemeClr val="dk2"/>
                        </a:solidFill>
                        <a:latin typeface="Cambria Math" panose="02040503050406030204" pitchFamily="18" charset="0"/>
                      </a:rPr>
                      <m:t>) = </m:t>
                    </m:r>
                    <m:r>
                      <a:rPr lang="en-GB" sz="1300" i="1" dirty="0" smtClean="0">
                        <a:solidFill>
                          <a:schemeClr val="dk2"/>
                        </a:solidFill>
                        <a:latin typeface="Cambria Math" panose="02040503050406030204" pitchFamily="18" charset="0"/>
                      </a:rPr>
                      <m:t>𝑠</m:t>
                    </m:r>
                  </m:oMath>
                </a14:m>
                <a:r>
                  <a:rPr lang="en-GB" sz="1300" dirty="0">
                    <a:solidFill>
                      <a:schemeClr val="dk2"/>
                    </a:solidFill>
                  </a:rPr>
                  <a:t>:</a:t>
                </a:r>
                <a:r>
                  <a:rPr lang="en-GB" sz="1300" i="1" dirty="0">
                    <a:solidFill>
                      <a:schemeClr val="dk2"/>
                    </a:solidFill>
                  </a:rPr>
                  <a:t>  </a:t>
                </a:r>
                <a:r>
                  <a:rPr lang="en-GB" sz="1300" dirty="0">
                    <a:solidFill>
                      <a:schemeClr val="dk2"/>
                    </a:solidFill>
                  </a:rPr>
                  <a:t>it is true if </a:t>
                </a:r>
                <a14:m>
                  <m:oMath xmlns:m="http://schemas.openxmlformats.org/officeDocument/2006/math">
                    <m:r>
                      <a:rPr lang="en-US" sz="1300" b="0" i="1" smtClean="0">
                        <a:solidFill>
                          <a:schemeClr val="dk2"/>
                        </a:solidFill>
                        <a:latin typeface="Cambria Math" panose="02040503050406030204" pitchFamily="18" charset="0"/>
                      </a:rPr>
                      <m:t>𝑔</m:t>
                    </m:r>
                  </m:oMath>
                </a14:m>
                <a:r>
                  <a:rPr lang="en-GB" sz="1300" dirty="0">
                    <a:solidFill>
                      <a:schemeClr val="dk2"/>
                    </a:solidFill>
                  </a:rPr>
                  <a:t>’s state at time t is</a:t>
                </a:r>
                <a:r>
                  <a:rPr lang="en-GB" sz="1300" i="1" dirty="0">
                    <a:solidFill>
                      <a:schemeClr val="dk2"/>
                    </a:solidFill>
                  </a:rPr>
                  <a:t>  </a:t>
                </a:r>
                <a14:m>
                  <m:oMath xmlns:m="http://schemas.openxmlformats.org/officeDocument/2006/math">
                    <m:r>
                      <a:rPr lang="en-GB" sz="1300" b="0" i="1" dirty="0" smtClean="0">
                        <a:solidFill>
                          <a:schemeClr val="dk2"/>
                        </a:solidFill>
                        <a:latin typeface="Cambria Math" panose="02040503050406030204" pitchFamily="18" charset="0"/>
                      </a:rPr>
                      <m:t>𝑠</m:t>
                    </m:r>
                    <m:r>
                      <a:rPr lang="en-US" sz="1300" b="0" i="1" dirty="0" smtClean="0">
                        <a:solidFill>
                          <a:schemeClr val="dk2"/>
                        </a:solidFill>
                        <a:latin typeface="Cambria Math" panose="02040503050406030204" pitchFamily="18" charset="0"/>
                      </a:rPr>
                      <m:t>∈</m:t>
                    </m:r>
                    <m:r>
                      <a:rPr lang="en-GB" sz="1300" i="1" dirty="0" smtClean="0">
                        <a:solidFill>
                          <a:schemeClr val="dk2"/>
                        </a:solidFill>
                        <a:latin typeface="Cambria Math" panose="02040503050406030204" pitchFamily="18" charset="0"/>
                      </a:rPr>
                      <m:t>{</m:t>
                    </m:r>
                    <m:r>
                      <a:rPr lang="en-GB" sz="1300" b="1" i="1" dirty="0">
                        <a:solidFill>
                          <a:schemeClr val="dk2"/>
                        </a:solidFill>
                        <a:latin typeface="Cambria Math" panose="02040503050406030204" pitchFamily="18" charset="0"/>
                      </a:rPr>
                      <m:t>𝑼𝑲</m:t>
                    </m:r>
                    <m:r>
                      <a:rPr lang="en-GB" sz="1300" b="1" i="1" dirty="0">
                        <a:solidFill>
                          <a:schemeClr val="dk2"/>
                        </a:solidFill>
                        <a:latin typeface="Cambria Math" panose="02040503050406030204" pitchFamily="18" charset="0"/>
                      </a:rPr>
                      <m:t>, </m:t>
                    </m:r>
                    <m:r>
                      <a:rPr lang="en-GB" sz="1300" b="1" i="1" dirty="0">
                        <a:solidFill>
                          <a:schemeClr val="dk2"/>
                        </a:solidFill>
                        <a:latin typeface="Cambria Math" panose="02040503050406030204" pitchFamily="18" charset="0"/>
                      </a:rPr>
                      <m:t>𝑩</m:t>
                    </m:r>
                    <m:r>
                      <a:rPr lang="en-GB" sz="1300" b="1" i="1" dirty="0">
                        <a:solidFill>
                          <a:schemeClr val="dk2"/>
                        </a:solidFill>
                        <a:latin typeface="Cambria Math" panose="02040503050406030204" pitchFamily="18" charset="0"/>
                      </a:rPr>
                      <m:t>, </m:t>
                    </m:r>
                    <m:r>
                      <a:rPr lang="en-GB" sz="1300" b="1" i="1" dirty="0">
                        <a:solidFill>
                          <a:schemeClr val="dk2"/>
                        </a:solidFill>
                        <a:latin typeface="Cambria Math" panose="02040503050406030204" pitchFamily="18" charset="0"/>
                      </a:rPr>
                      <m:t>𝑵𝑩</m:t>
                    </m:r>
                    <m:r>
                      <a:rPr lang="en-GB" sz="1300" b="1" i="1" dirty="0">
                        <a:solidFill>
                          <a:schemeClr val="dk2"/>
                        </a:solidFill>
                        <a:latin typeface="Cambria Math" panose="02040503050406030204" pitchFamily="18" charset="0"/>
                      </a:rPr>
                      <m:t>, </m:t>
                    </m:r>
                    <m:r>
                      <a:rPr lang="en-GB" sz="1300" b="1" i="1" dirty="0">
                        <a:solidFill>
                          <a:schemeClr val="dk2"/>
                        </a:solidFill>
                        <a:latin typeface="Cambria Math" panose="02040503050406030204" pitchFamily="18" charset="0"/>
                      </a:rPr>
                      <m:t>𝑩𝑶</m:t>
                    </m:r>
                    <m:r>
                      <a:rPr lang="en-GB" sz="1300" b="1" i="1" dirty="0">
                        <a:solidFill>
                          <a:schemeClr val="dk2"/>
                        </a:solidFill>
                        <a:latin typeface="Cambria Math" panose="02040503050406030204" pitchFamily="18" charset="0"/>
                      </a:rPr>
                      <m:t>} </m:t>
                    </m:r>
                  </m:oMath>
                </a14:m>
                <a:endParaRPr lang="en-GB" sz="1300" i="1" dirty="0">
                  <a:solidFill>
                    <a:schemeClr val="dk2"/>
                  </a:solidFill>
                </a:endParaRPr>
              </a:p>
              <a:p>
                <a:pPr lvl="1" indent="-311150">
                  <a:lnSpc>
                    <a:spcPct val="150000"/>
                  </a:lnSpc>
                  <a:buClr>
                    <a:schemeClr val="dk2"/>
                  </a:buClr>
                  <a:buSzPts val="1300"/>
                  <a:buFont typeface="Lato"/>
                  <a:buChar char="●"/>
                </a:pPr>
                <a14:m>
                  <m:oMath xmlns:m="http://schemas.openxmlformats.org/officeDocument/2006/math">
                    <m:r>
                      <a:rPr lang="en-GB" sz="1300" i="1" dirty="0" smtClean="0">
                        <a:solidFill>
                          <a:schemeClr val="dk2"/>
                        </a:solidFill>
                        <a:latin typeface="Cambria Math" panose="02040503050406030204" pitchFamily="18" charset="0"/>
                      </a:rPr>
                      <m:t>𝐹𝑖𝑟𝑒</m:t>
                    </m:r>
                    <m:r>
                      <a:rPr lang="en-GB" sz="1300" i="1" dirty="0" smtClean="0">
                        <a:solidFill>
                          <a:schemeClr val="dk2"/>
                        </a:solidFill>
                        <a:latin typeface="Cambria Math" panose="02040503050406030204" pitchFamily="18" charset="0"/>
                      </a:rPr>
                      <m:t>(</m:t>
                    </m:r>
                    <m:r>
                      <a:rPr lang="en-GB" sz="1300" i="1" dirty="0">
                        <a:solidFill>
                          <a:schemeClr val="dk2"/>
                        </a:solidFill>
                        <a:latin typeface="Cambria Math" panose="02040503050406030204" pitchFamily="18" charset="0"/>
                      </a:rPr>
                      <m:t>𝑔</m:t>
                    </m:r>
                    <m:r>
                      <a:rPr lang="en-GB" sz="1300" i="1" dirty="0">
                        <a:solidFill>
                          <a:schemeClr val="dk2"/>
                        </a:solidFill>
                        <a:latin typeface="Cambria Math" panose="02040503050406030204" pitchFamily="18" charset="0"/>
                      </a:rPr>
                      <m:t>, </m:t>
                    </m:r>
                    <m:r>
                      <a:rPr lang="en-GB" sz="1300" i="1" dirty="0">
                        <a:solidFill>
                          <a:schemeClr val="dk2"/>
                        </a:solidFill>
                        <a:latin typeface="Cambria Math" panose="02040503050406030204" pitchFamily="18" charset="0"/>
                      </a:rPr>
                      <m:t>𝑡</m:t>
                    </m:r>
                    <m:r>
                      <a:rPr lang="en-GB" sz="1300" i="1" dirty="0">
                        <a:solidFill>
                          <a:schemeClr val="dk2"/>
                        </a:solidFill>
                        <a:latin typeface="Cambria Math" panose="02040503050406030204" pitchFamily="18" charset="0"/>
                      </a:rPr>
                      <m:t>): </m:t>
                    </m:r>
                  </m:oMath>
                </a14:m>
                <a:r>
                  <a:rPr lang="en-GB" sz="1300" dirty="0">
                    <a:solidFill>
                      <a:schemeClr val="dk2"/>
                    </a:solidFill>
                  </a:rPr>
                  <a:t>it is true if fires are detected at </a:t>
                </a:r>
                <a14:m>
                  <m:oMath xmlns:m="http://schemas.openxmlformats.org/officeDocument/2006/math">
                    <m:r>
                      <a:rPr lang="en-GB" sz="1300" i="1" dirty="0">
                        <a:solidFill>
                          <a:schemeClr val="dk2"/>
                        </a:solidFill>
                        <a:latin typeface="Cambria Math" panose="02040503050406030204" pitchFamily="18" charset="0"/>
                      </a:rPr>
                      <m:t>𝑔</m:t>
                    </m:r>
                  </m:oMath>
                </a14:m>
                <a:r>
                  <a:rPr lang="en-GB" sz="1300" dirty="0">
                    <a:solidFill>
                      <a:schemeClr val="dk2"/>
                    </a:solidFill>
                  </a:rPr>
                  <a:t> at time </a:t>
                </a:r>
                <a14:m>
                  <m:oMath xmlns:m="http://schemas.openxmlformats.org/officeDocument/2006/math">
                    <m:r>
                      <a:rPr lang="en-GB" sz="1300" i="1" dirty="0">
                        <a:solidFill>
                          <a:schemeClr val="dk2"/>
                        </a:solidFill>
                        <a:latin typeface="Cambria Math" panose="02040503050406030204" pitchFamily="18" charset="0"/>
                      </a:rPr>
                      <m:t>𝑡</m:t>
                    </m:r>
                  </m:oMath>
                </a14:m>
                <a:endParaRPr lang="en-GB" sz="1300" dirty="0">
                  <a:solidFill>
                    <a:schemeClr val="dk2"/>
                  </a:solidFill>
                </a:endParaRPr>
              </a:p>
              <a:p>
                <a:pPr lvl="1" indent="-311150">
                  <a:lnSpc>
                    <a:spcPct val="150000"/>
                  </a:lnSpc>
                  <a:buClr>
                    <a:schemeClr val="dk2"/>
                  </a:buClr>
                  <a:buSzPts val="1300"/>
                  <a:buFont typeface="Lato"/>
                  <a:buChar char="●"/>
                </a:pPr>
                <a14:m>
                  <m:oMath xmlns:m="http://schemas.openxmlformats.org/officeDocument/2006/math">
                    <m:r>
                      <a:rPr lang="en-GB" sz="1300" i="1" dirty="0" smtClean="0">
                        <a:solidFill>
                          <a:schemeClr val="dk2"/>
                        </a:solidFill>
                        <a:latin typeface="Cambria Math" panose="02040503050406030204" pitchFamily="18" charset="0"/>
                      </a:rPr>
                      <m:t>𝑁𝑜𝐹𝑖𝑟𝑒</m:t>
                    </m:r>
                    <m:r>
                      <a:rPr lang="en-GB" sz="1300" i="1" dirty="0">
                        <a:solidFill>
                          <a:schemeClr val="dk2"/>
                        </a:solidFill>
                        <a:latin typeface="Cambria Math" panose="02040503050406030204" pitchFamily="18" charset="0"/>
                      </a:rPr>
                      <m:t>(</m:t>
                    </m:r>
                    <m:r>
                      <a:rPr lang="en-GB" sz="1300" i="1" dirty="0">
                        <a:solidFill>
                          <a:schemeClr val="dk2"/>
                        </a:solidFill>
                        <a:latin typeface="Cambria Math" panose="02040503050406030204" pitchFamily="18" charset="0"/>
                      </a:rPr>
                      <m:t>𝑔</m:t>
                    </m:r>
                    <m:r>
                      <a:rPr lang="en-GB" sz="1300" i="1" dirty="0">
                        <a:solidFill>
                          <a:schemeClr val="dk2"/>
                        </a:solidFill>
                        <a:latin typeface="Cambria Math" panose="02040503050406030204" pitchFamily="18" charset="0"/>
                      </a:rPr>
                      <m:t>, </m:t>
                    </m:r>
                    <m:r>
                      <a:rPr lang="en-GB" sz="1300" i="1" dirty="0">
                        <a:solidFill>
                          <a:schemeClr val="dk2"/>
                        </a:solidFill>
                        <a:latin typeface="Cambria Math" panose="02040503050406030204" pitchFamily="18" charset="0"/>
                      </a:rPr>
                      <m:t>𝑡</m:t>
                    </m:r>
                    <m:r>
                      <a:rPr lang="en-GB" sz="1300" i="1" dirty="0">
                        <a:solidFill>
                          <a:schemeClr val="dk2"/>
                        </a:solidFill>
                        <a:latin typeface="Cambria Math" panose="02040503050406030204" pitchFamily="18" charset="0"/>
                      </a:rPr>
                      <m:t>): </m:t>
                    </m:r>
                  </m:oMath>
                </a14:m>
                <a:r>
                  <a:rPr lang="en-GB" sz="1300" dirty="0">
                    <a:solidFill>
                      <a:schemeClr val="dk2"/>
                    </a:solidFill>
                  </a:rPr>
                  <a:t>it is true if no fire is detected at </a:t>
                </a:r>
                <a14:m>
                  <m:oMath xmlns:m="http://schemas.openxmlformats.org/officeDocument/2006/math">
                    <m:r>
                      <a:rPr lang="en-GB" sz="1300" i="1" dirty="0">
                        <a:solidFill>
                          <a:schemeClr val="dk2"/>
                        </a:solidFill>
                        <a:latin typeface="Cambria Math" panose="02040503050406030204" pitchFamily="18" charset="0"/>
                      </a:rPr>
                      <m:t>𝑔</m:t>
                    </m:r>
                  </m:oMath>
                </a14:m>
                <a:r>
                  <a:rPr lang="en-GB" sz="1300" dirty="0">
                    <a:solidFill>
                      <a:schemeClr val="dk2"/>
                    </a:solidFill>
                  </a:rPr>
                  <a:t> at time </a:t>
                </a:r>
                <a14:m>
                  <m:oMath xmlns:m="http://schemas.openxmlformats.org/officeDocument/2006/math">
                    <m:r>
                      <a:rPr lang="en-GB" sz="1300" i="1" dirty="0">
                        <a:solidFill>
                          <a:schemeClr val="dk2"/>
                        </a:solidFill>
                        <a:latin typeface="Cambria Math" panose="02040503050406030204" pitchFamily="18" charset="0"/>
                      </a:rPr>
                      <m:t>𝑡</m:t>
                    </m:r>
                  </m:oMath>
                </a14:m>
                <a:endParaRPr lang="en-GB" sz="1300" dirty="0">
                  <a:solidFill>
                    <a:schemeClr val="dk2"/>
                  </a:solidFill>
                </a:endParaRPr>
              </a:p>
              <a:p>
                <a:pPr lvl="1" indent="-311150">
                  <a:lnSpc>
                    <a:spcPct val="150000"/>
                  </a:lnSpc>
                  <a:buClr>
                    <a:schemeClr val="dk2"/>
                  </a:buClr>
                  <a:buSzPts val="1300"/>
                  <a:buFont typeface="Lato"/>
                  <a:buChar char="●"/>
                </a:pPr>
                <a14:m>
                  <m:oMath xmlns:m="http://schemas.openxmlformats.org/officeDocument/2006/math">
                    <m:r>
                      <a:rPr lang="en-GB" sz="1300" i="1" dirty="0" smtClean="0">
                        <a:solidFill>
                          <a:schemeClr val="dk2"/>
                        </a:solidFill>
                        <a:latin typeface="Cambria Math" panose="02040503050406030204" pitchFamily="18" charset="0"/>
                      </a:rPr>
                      <m:t>𝐸𝑝𝑜𝑐</m:t>
                    </m:r>
                    <m:r>
                      <a:rPr lang="en-GB" sz="1300" i="1" dirty="0" smtClean="0">
                        <a:solidFill>
                          <a:schemeClr val="dk2"/>
                        </a:solidFill>
                        <a:latin typeface="Cambria Math" panose="02040503050406030204" pitchFamily="18" charset="0"/>
                      </a:rPr>
                      <m:t>h</m:t>
                    </m:r>
                    <m:r>
                      <a:rPr lang="en-GB" sz="1300" i="1" dirty="0" smtClean="0">
                        <a:solidFill>
                          <a:schemeClr val="dk2"/>
                        </a:solidFill>
                        <a:latin typeface="Cambria Math" panose="02040503050406030204" pitchFamily="18" charset="0"/>
                      </a:rPr>
                      <m:t>(</m:t>
                    </m:r>
                    <m:r>
                      <a:rPr lang="en-GB" sz="1300" i="1" dirty="0" smtClean="0">
                        <a:solidFill>
                          <a:schemeClr val="dk2"/>
                        </a:solidFill>
                        <a:latin typeface="Cambria Math" panose="02040503050406030204" pitchFamily="18" charset="0"/>
                      </a:rPr>
                      <m:t>𝑡</m:t>
                    </m:r>
                    <m:r>
                      <a:rPr lang="en-GB" sz="1300" i="1" dirty="0" smtClean="0">
                        <a:solidFill>
                          <a:schemeClr val="dk2"/>
                        </a:solidFill>
                        <a:latin typeface="Cambria Math" panose="02040503050406030204" pitchFamily="18" charset="0"/>
                      </a:rPr>
                      <m:t>): </m:t>
                    </m:r>
                  </m:oMath>
                </a14:m>
                <a:r>
                  <a:rPr lang="en-GB" sz="1300" dirty="0">
                    <a:solidFill>
                      <a:schemeClr val="dk2"/>
                    </a:solidFill>
                  </a:rPr>
                  <a:t>it is true if current time </a:t>
                </a:r>
                <a14:m>
                  <m:oMath xmlns:m="http://schemas.openxmlformats.org/officeDocument/2006/math">
                    <m:r>
                      <a:rPr lang="en-GB" sz="1300" i="1" dirty="0">
                        <a:solidFill>
                          <a:schemeClr val="dk2"/>
                        </a:solidFill>
                        <a:latin typeface="Cambria Math" panose="02040503050406030204" pitchFamily="18" charset="0"/>
                      </a:rPr>
                      <m:t>𝑡</m:t>
                    </m:r>
                  </m:oMath>
                </a14:m>
                <a:r>
                  <a:rPr lang="en-GB" sz="1300" dirty="0">
                    <a:solidFill>
                      <a:schemeClr val="dk2"/>
                    </a:solidFill>
                  </a:rPr>
                  <a:t> is at the beginning of an epoch</a:t>
                </a:r>
              </a:p>
              <a:p>
                <a:pPr lvl="1" indent="-311150">
                  <a:lnSpc>
                    <a:spcPct val="150000"/>
                  </a:lnSpc>
                  <a:buClr>
                    <a:schemeClr val="dk2"/>
                  </a:buClr>
                  <a:buSzPts val="1300"/>
                  <a:buFont typeface="Lato"/>
                  <a:buChar char="●"/>
                </a:pPr>
                <a14:m>
                  <m:oMath xmlns:m="http://schemas.openxmlformats.org/officeDocument/2006/math">
                    <m:r>
                      <a:rPr lang="en-GB" sz="1300" i="1" dirty="0" smtClean="0">
                        <a:solidFill>
                          <a:schemeClr val="dk2"/>
                        </a:solidFill>
                        <a:latin typeface="Cambria Math" panose="02040503050406030204" pitchFamily="18" charset="0"/>
                      </a:rPr>
                      <m:t>𝑀𝑜𝑛𝑖𝑡𝑜𝑟</m:t>
                    </m:r>
                  </m:oMath>
                </a14:m>
                <a:r>
                  <a:rPr lang="en-GB" sz="1300" dirty="0">
                    <a:solidFill>
                      <a:schemeClr val="dk2"/>
                    </a:solidFill>
                  </a:rPr>
                  <a:t>: it is true if we have entered the monitoring phase</a:t>
                </a:r>
              </a:p>
              <a:p>
                <a:pPr marL="457200" lvl="1" indent="0">
                  <a:lnSpc>
                    <a:spcPct val="150000"/>
                  </a:lnSpc>
                  <a:buNone/>
                </a:pPr>
                <a:r>
                  <a:rPr lang="en-GB" sz="1400" b="1" dirty="0">
                    <a:solidFill>
                      <a:srgbClr val="000000"/>
                    </a:solidFill>
                    <a:latin typeface="Arial"/>
                    <a:ea typeface="Arial"/>
                    <a:cs typeface="Arial"/>
                    <a:sym typeface="Arial"/>
                  </a:rPr>
                  <a:t>RST-1: </a:t>
                </a:r>
                <a14:m>
                  <m:oMath xmlns:m="http://schemas.openxmlformats.org/officeDocument/2006/math">
                    <m:r>
                      <a:rPr lang="en-GB" sz="1400" i="1" dirty="0" smtClean="0">
                        <a:solidFill>
                          <a:srgbClr val="000000"/>
                        </a:solidFill>
                        <a:latin typeface="Cambria Math" panose="02040503050406030204" pitchFamily="18" charset="0"/>
                        <a:ea typeface="Arial"/>
                        <a:cs typeface="Arial"/>
                        <a:sym typeface="Arial"/>
                      </a:rPr>
                      <m:t>∀</m:t>
                    </m:r>
                    <m:r>
                      <a:rPr lang="en-GB" sz="1400" i="1" dirty="0" smtClean="0">
                        <a:solidFill>
                          <a:srgbClr val="000000"/>
                        </a:solidFill>
                        <a:latin typeface="Cambria Math" panose="02040503050406030204" pitchFamily="18" charset="0"/>
                        <a:ea typeface="Arial"/>
                        <a:cs typeface="Arial"/>
                        <a:sym typeface="Arial"/>
                      </a:rPr>
                      <m:t>𝑔</m:t>
                    </m:r>
                    <m:r>
                      <a:rPr lang="en-GB" sz="1400" i="1" dirty="0" smtClean="0">
                        <a:solidFill>
                          <a:srgbClr val="000000"/>
                        </a:solidFill>
                        <a:latin typeface="Cambria Math" panose="02040503050406030204" pitchFamily="18" charset="0"/>
                        <a:ea typeface="Arial"/>
                        <a:cs typeface="Arial"/>
                        <a:sym typeface="Arial"/>
                      </a:rPr>
                      <m:t>((</m:t>
                    </m:r>
                    <m:r>
                      <a:rPr lang="en-GB" sz="1400" i="1" dirty="0" smtClean="0">
                        <a:solidFill>
                          <a:srgbClr val="000000"/>
                        </a:solidFill>
                        <a:latin typeface="Cambria Math" panose="02040503050406030204" pitchFamily="18" charset="0"/>
                        <a:ea typeface="Arial"/>
                        <a:cs typeface="Arial"/>
                        <a:sym typeface="Arial"/>
                      </a:rPr>
                      <m:t>𝑆𝑡𝑎𝑡𝑒</m:t>
                    </m:r>
                    <m:r>
                      <a:rPr lang="en-GB" sz="1400" i="1" dirty="0" smtClean="0">
                        <a:solidFill>
                          <a:srgbClr val="000000"/>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rgbClr val="000000"/>
                        </a:solidFill>
                        <a:latin typeface="Cambria Math" panose="02040503050406030204" pitchFamily="18" charset="0"/>
                        <a:ea typeface="Arial"/>
                        <a:cs typeface="Arial"/>
                        <a:sym typeface="Arial"/>
                      </a:rPr>
                      <m:t>) = </m:t>
                    </m:r>
                    <m:r>
                      <a:rPr lang="en-GB" sz="1400" b="1" i="1" dirty="0">
                        <a:solidFill>
                          <a:srgbClr val="000000"/>
                        </a:solidFill>
                        <a:latin typeface="Cambria Math" panose="02040503050406030204" pitchFamily="18" charset="0"/>
                        <a:ea typeface="Arial"/>
                        <a:cs typeface="Arial"/>
                        <a:sym typeface="Arial"/>
                      </a:rPr>
                      <m:t>𝑼𝑲</m:t>
                    </m:r>
                    <m:r>
                      <a:rPr lang="en-GB" sz="1400" i="1" dirty="0">
                        <a:solidFill>
                          <a:srgbClr val="000000"/>
                        </a:solidFill>
                        <a:latin typeface="Cambria Math" panose="02040503050406030204" pitchFamily="18" charset="0"/>
                        <a:ea typeface="Arial"/>
                        <a:cs typeface="Arial"/>
                        <a:sym typeface="Arial"/>
                      </a:rPr>
                      <m:t>) ∧  </m:t>
                    </m:r>
                    <m:r>
                      <a:rPr lang="en-GB" sz="1400" i="1" dirty="0">
                        <a:solidFill>
                          <a:srgbClr val="000000"/>
                        </a:solidFill>
                        <a:latin typeface="Cambria Math" panose="02040503050406030204" pitchFamily="18" charset="0"/>
                        <a:ea typeface="Arial"/>
                        <a:cs typeface="Arial"/>
                        <a:sym typeface="Arial"/>
                      </a:rPr>
                      <m:t>𝐹𝑖𝑟𝑒</m:t>
                    </m:r>
                    <m:r>
                      <a:rPr lang="en-GB" sz="1400" i="1" dirty="0">
                        <a:solidFill>
                          <a:srgbClr val="000000"/>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rgbClr val="000000"/>
                        </a:solidFill>
                        <a:latin typeface="Cambria Math" panose="02040503050406030204" pitchFamily="18" charset="0"/>
                        <a:ea typeface="Arial"/>
                        <a:cs typeface="Arial"/>
                        <a:sym typeface="Arial"/>
                      </a:rPr>
                      <m:t>) ⇒</m:t>
                    </m:r>
                    <m:r>
                      <a:rPr lang="en-GB" sz="1400" b="0" i="1" dirty="0" smtClean="0">
                        <a:solidFill>
                          <a:srgbClr val="000000"/>
                        </a:solidFill>
                        <a:latin typeface="Cambria Math" panose="02040503050406030204" pitchFamily="18" charset="0"/>
                        <a:ea typeface="Arial"/>
                        <a:cs typeface="Arial"/>
                        <a:sym typeface="Arial"/>
                      </a:rPr>
                      <m:t> </m:t>
                    </m:r>
                    <m:r>
                      <a:rPr lang="en-GB" sz="1400" b="0" i="1" dirty="0" smtClean="0">
                        <a:solidFill>
                          <a:srgbClr val="000000"/>
                        </a:solidFill>
                        <a:latin typeface="Cambria Math" panose="02040503050406030204" pitchFamily="18" charset="0"/>
                        <a:ea typeface="Arial"/>
                        <a:cs typeface="Arial"/>
                        <a:sym typeface="Arial"/>
                      </a:rPr>
                      <m:t>𝑆</m:t>
                    </m:r>
                    <m:r>
                      <a:rPr lang="en-GB" sz="1400" b="0" i="1" dirty="0" smtClean="0">
                        <a:solidFill>
                          <a:srgbClr val="000000"/>
                        </a:solidFill>
                        <a:latin typeface="Cambria Math" panose="02040503050406030204" pitchFamily="18" charset="0"/>
                        <a:ea typeface="Arial"/>
                        <a:cs typeface="Arial"/>
                        <a:sym typeface="Arial"/>
                      </a:rPr>
                      <m:t>h</m:t>
                    </m:r>
                    <m:r>
                      <a:rPr lang="en-GB" sz="1400" b="0" i="1" dirty="0" smtClean="0">
                        <a:solidFill>
                          <a:srgbClr val="000000"/>
                        </a:solidFill>
                        <a:latin typeface="Cambria Math" panose="02040503050406030204" pitchFamily="18" charset="0"/>
                        <a:ea typeface="Arial"/>
                        <a:cs typeface="Arial"/>
                        <a:sym typeface="Arial"/>
                      </a:rPr>
                      <m:t>𝑖𝑓𝑡𝑆𝑡𝑎𝑡𝑒</m:t>
                    </m:r>
                    <m:r>
                      <a:rPr lang="en-GB" sz="1400" i="1" dirty="0">
                        <a:solidFill>
                          <a:srgbClr val="000000"/>
                        </a:solidFill>
                        <a:latin typeface="Cambria Math" panose="02040503050406030204" pitchFamily="18" charset="0"/>
                        <a:ea typeface="Arial"/>
                        <a:cs typeface="Arial"/>
                        <a:sym typeface="Arial"/>
                      </a:rPr>
                      <m:t>(</m:t>
                    </m:r>
                    <m:r>
                      <a:rPr lang="en-GB" sz="1400" i="1" dirty="0">
                        <a:solidFill>
                          <a:srgbClr val="000000"/>
                        </a:solidFill>
                        <a:latin typeface="Cambria Math" panose="02040503050406030204" pitchFamily="18" charset="0"/>
                        <a:ea typeface="Arial"/>
                        <a:cs typeface="Arial"/>
                        <a:sym typeface="Arial"/>
                      </a:rPr>
                      <m:t>𝑔</m:t>
                    </m:r>
                    <m:r>
                      <a:rPr lang="en-GB" sz="1400" i="1" dirty="0">
                        <a:solidFill>
                          <a:srgbClr val="000000"/>
                        </a:solidFill>
                        <a:latin typeface="Cambria Math" panose="02040503050406030204" pitchFamily="18" charset="0"/>
                        <a:ea typeface="Arial"/>
                        <a:cs typeface="Arial"/>
                        <a:sym typeface="Arial"/>
                      </a:rPr>
                      <m:t>, </m:t>
                    </m:r>
                    <m:r>
                      <a:rPr lang="en-GB" sz="1400" i="1" dirty="0">
                        <a:solidFill>
                          <a:srgbClr val="000000"/>
                        </a:solidFill>
                        <a:latin typeface="Cambria Math" panose="02040503050406030204" pitchFamily="18" charset="0"/>
                        <a:ea typeface="Arial"/>
                        <a:cs typeface="Arial"/>
                        <a:sym typeface="Arial"/>
                      </a:rPr>
                      <m:t>𝑡</m:t>
                    </m:r>
                    <m:r>
                      <a:rPr lang="en-GB" sz="1400" i="1" dirty="0">
                        <a:solidFill>
                          <a:srgbClr val="000000"/>
                        </a:solidFill>
                        <a:latin typeface="Cambria Math" panose="02040503050406030204" pitchFamily="18" charset="0"/>
                        <a:ea typeface="Arial"/>
                        <a:cs typeface="Arial"/>
                        <a:sym typeface="Arial"/>
                      </a:rPr>
                      <m:t>+</m:t>
                    </m:r>
                    <m:r>
                      <a:rPr lang="en-GB" sz="1400" i="1" dirty="0">
                        <a:solidFill>
                          <a:srgbClr val="000000"/>
                        </a:solidFill>
                        <a:latin typeface="Cambria Math" panose="02040503050406030204" pitchFamily="18" charset="0"/>
                        <a:ea typeface="Arial"/>
                        <a:cs typeface="Arial"/>
                        <a:sym typeface="Arial"/>
                      </a:rPr>
                      <m:t>1</m:t>
                    </m:r>
                    <m:r>
                      <a:rPr lang="en-GB" sz="1400" i="1" dirty="0">
                        <a:solidFill>
                          <a:srgbClr val="000000"/>
                        </a:solidFill>
                        <a:latin typeface="Cambria Math" panose="02040503050406030204" pitchFamily="18" charset="0"/>
                        <a:ea typeface="Arial"/>
                        <a:cs typeface="Arial"/>
                        <a:sym typeface="Arial"/>
                      </a:rPr>
                      <m:t>, </m:t>
                    </m:r>
                    <m:r>
                      <a:rPr lang="en-GB" sz="1400" b="1" i="1" dirty="0">
                        <a:solidFill>
                          <a:srgbClr val="000000"/>
                        </a:solidFill>
                        <a:latin typeface="Cambria Math" panose="02040503050406030204" pitchFamily="18" charset="0"/>
                        <a:ea typeface="Arial"/>
                        <a:cs typeface="Arial"/>
                        <a:sym typeface="Arial"/>
                      </a:rPr>
                      <m:t>𝑩</m:t>
                    </m:r>
                    <m:r>
                      <a:rPr lang="en-GB" sz="1400" i="1" dirty="0">
                        <a:solidFill>
                          <a:srgbClr val="000000"/>
                        </a:solidFill>
                        <a:latin typeface="Cambria Math" panose="02040503050406030204" pitchFamily="18" charset="0"/>
                        <a:ea typeface="Arial"/>
                        <a:cs typeface="Arial"/>
                        <a:sym typeface="Arial"/>
                      </a:rPr>
                      <m:t>))</m:t>
                    </m:r>
                  </m:oMath>
                </a14:m>
                <a:endParaRPr lang="en-GB" sz="1400" dirty="0">
                  <a:solidFill>
                    <a:srgbClr val="000000"/>
                  </a:solidFill>
                  <a:latin typeface="Arial"/>
                  <a:ea typeface="Arial"/>
                  <a:cs typeface="Arial"/>
                  <a:sym typeface="Arial"/>
                </a:endParaRPr>
              </a:p>
              <a:p>
                <a:pPr marL="457200" lvl="1" indent="0">
                  <a:lnSpc>
                    <a:spcPct val="150000"/>
                  </a:lnSpc>
                  <a:buNone/>
                </a:pPr>
                <a:r>
                  <a:rPr lang="en-GB" sz="1400" b="1" dirty="0">
                    <a:solidFill>
                      <a:schemeClr val="dk2"/>
                    </a:solidFill>
                    <a:latin typeface="Arial"/>
                    <a:ea typeface="Arial"/>
                    <a:cs typeface="Arial"/>
                    <a:sym typeface="Arial"/>
                  </a:rPr>
                  <a:t>RST-2: </a:t>
                </a:r>
                <a14:m>
                  <m:oMath xmlns:m="http://schemas.openxmlformats.org/officeDocument/2006/math">
                    <m:r>
                      <a:rPr lang="en-GB" sz="1400" i="1" dirty="0" smtClean="0">
                        <a:solidFill>
                          <a:schemeClr val="dk2"/>
                        </a:solidFill>
                        <a:latin typeface="Cambria Math" panose="02040503050406030204" pitchFamily="18" charset="0"/>
                        <a:ea typeface="Arial"/>
                        <a:cs typeface="Arial"/>
                        <a:sym typeface="Arial"/>
                      </a:rPr>
                      <m:t>∀</m:t>
                    </m:r>
                    <m:r>
                      <a:rPr lang="en-GB" sz="1400" i="1" dirty="0" smtClean="0">
                        <a:solidFill>
                          <a:schemeClr val="dk2"/>
                        </a:solidFill>
                        <a:latin typeface="Cambria Math" panose="02040503050406030204" pitchFamily="18" charset="0"/>
                        <a:ea typeface="Arial"/>
                        <a:cs typeface="Arial"/>
                        <a:sym typeface="Arial"/>
                      </a:rPr>
                      <m:t>𝑔</m:t>
                    </m:r>
                    <m:r>
                      <a:rPr lang="en-GB" sz="1400" i="1" dirty="0" smtClean="0">
                        <a:solidFill>
                          <a:schemeClr val="dk2"/>
                        </a:solidFill>
                        <a:latin typeface="Cambria Math" panose="02040503050406030204" pitchFamily="18" charset="0"/>
                        <a:ea typeface="Arial"/>
                        <a:cs typeface="Arial"/>
                        <a:sym typeface="Arial"/>
                      </a:rPr>
                      <m:t>((</m:t>
                    </m:r>
                    <m:r>
                      <a:rPr lang="en-GB" sz="1400" i="1" dirty="0" smtClean="0">
                        <a:solidFill>
                          <a:schemeClr val="dk2"/>
                        </a:solidFill>
                        <a:latin typeface="Cambria Math" panose="02040503050406030204" pitchFamily="18" charset="0"/>
                        <a:ea typeface="Arial"/>
                        <a:cs typeface="Arial"/>
                        <a:sym typeface="Arial"/>
                      </a:rPr>
                      <m:t>𝑆𝑡𝑎𝑡𝑒</m:t>
                    </m:r>
                    <m:r>
                      <a:rPr lang="en-GB" sz="1400" i="1" dirty="0" smtClean="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chemeClr val="dk2"/>
                        </a:solidFill>
                        <a:latin typeface="Cambria Math" panose="02040503050406030204" pitchFamily="18" charset="0"/>
                        <a:ea typeface="Arial"/>
                        <a:cs typeface="Arial"/>
                        <a:sym typeface="Arial"/>
                      </a:rPr>
                      <m:t>) = </m:t>
                    </m:r>
                    <m:r>
                      <a:rPr lang="en-GB" sz="1400" b="1" i="1" dirty="0">
                        <a:solidFill>
                          <a:schemeClr val="dk2"/>
                        </a:solidFill>
                        <a:latin typeface="Cambria Math" panose="02040503050406030204" pitchFamily="18" charset="0"/>
                        <a:ea typeface="Arial"/>
                        <a:cs typeface="Arial"/>
                        <a:sym typeface="Arial"/>
                      </a:rPr>
                      <m:t>𝑼𝑲</m:t>
                    </m:r>
                    <m:r>
                      <a:rPr lang="en-GB" sz="1400" i="1" dirty="0">
                        <a:solidFill>
                          <a:schemeClr val="dk2"/>
                        </a:solidFill>
                        <a:latin typeface="Cambria Math" panose="02040503050406030204" pitchFamily="18" charset="0"/>
                        <a:ea typeface="Arial"/>
                        <a:cs typeface="Arial"/>
                        <a:sym typeface="Arial"/>
                      </a:rPr>
                      <m:t>) ∧  </m:t>
                    </m:r>
                    <m:r>
                      <a:rPr lang="en-GB" sz="1400" b="0" i="1" dirty="0" smtClean="0">
                        <a:solidFill>
                          <a:schemeClr val="dk2"/>
                        </a:solidFill>
                        <a:latin typeface="Cambria Math" panose="02040503050406030204" pitchFamily="18" charset="0"/>
                        <a:ea typeface="Arial"/>
                        <a:cs typeface="Arial"/>
                        <a:sym typeface="Arial"/>
                      </a:rPr>
                      <m:t>𝑁𝑜𝐹𝑖𝑟𝑒</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chemeClr val="dk2"/>
                        </a:solidFill>
                        <a:latin typeface="Cambria Math" panose="02040503050406030204" pitchFamily="18" charset="0"/>
                        <a:ea typeface="Arial"/>
                        <a:cs typeface="Arial"/>
                        <a:sym typeface="Arial"/>
                      </a:rPr>
                      <m:t>) ⇒</m:t>
                    </m:r>
                    <m:r>
                      <a:rPr lang="en-GB" sz="1400" b="0" i="1" dirty="0" smtClean="0">
                        <a:solidFill>
                          <a:schemeClr val="dk2"/>
                        </a:solidFill>
                        <a:latin typeface="Cambria Math" panose="02040503050406030204" pitchFamily="18" charset="0"/>
                        <a:ea typeface="Arial"/>
                        <a:cs typeface="Arial"/>
                        <a:sym typeface="Arial"/>
                      </a:rPr>
                      <m:t> </m:t>
                    </m:r>
                    <m:r>
                      <a:rPr lang="en-GB" sz="1400" i="1" dirty="0">
                        <a:solidFill>
                          <a:srgbClr val="000000"/>
                        </a:solidFill>
                        <a:latin typeface="Cambria Math" panose="02040503050406030204" pitchFamily="18" charset="0"/>
                        <a:ea typeface="Arial"/>
                        <a:cs typeface="Arial"/>
                        <a:sym typeface="Arial"/>
                      </a:rPr>
                      <m:t>𝑆</m:t>
                    </m:r>
                    <m:r>
                      <a:rPr lang="en-GB" sz="1400" i="1" dirty="0">
                        <a:solidFill>
                          <a:srgbClr val="000000"/>
                        </a:solidFill>
                        <a:latin typeface="Cambria Math" panose="02040503050406030204" pitchFamily="18" charset="0"/>
                        <a:ea typeface="Arial"/>
                        <a:cs typeface="Arial"/>
                        <a:sym typeface="Arial"/>
                      </a:rPr>
                      <m:t>h</m:t>
                    </m:r>
                    <m:r>
                      <a:rPr lang="en-GB" sz="1400" i="1" dirty="0">
                        <a:solidFill>
                          <a:srgbClr val="000000"/>
                        </a:solidFill>
                        <a:latin typeface="Cambria Math" panose="02040503050406030204" pitchFamily="18" charset="0"/>
                        <a:ea typeface="Arial"/>
                        <a:cs typeface="Arial"/>
                        <a:sym typeface="Arial"/>
                      </a:rPr>
                      <m:t>𝑖𝑓𝑡𝑆𝑡𝑎𝑡𝑒</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ea typeface="Arial"/>
                        <a:cs typeface="Arial"/>
                        <a:sym typeface="Arial"/>
                      </a:rPr>
                      <m:t>𝑔</m:t>
                    </m:r>
                    <m:r>
                      <a:rPr lang="en-GB" sz="1400" i="1" dirty="0">
                        <a:solidFill>
                          <a:schemeClr val="dk2"/>
                        </a:solidFill>
                        <a:latin typeface="Cambria Math" panose="02040503050406030204" pitchFamily="18" charset="0"/>
                        <a:ea typeface="Arial"/>
                        <a:cs typeface="Arial"/>
                        <a:sym typeface="Arial"/>
                      </a:rPr>
                      <m:t>, </m:t>
                    </m:r>
                    <m:r>
                      <a:rPr lang="en-GB" sz="1400" i="1" dirty="0">
                        <a:solidFill>
                          <a:schemeClr val="dk2"/>
                        </a:solidFill>
                        <a:latin typeface="Cambria Math" panose="02040503050406030204" pitchFamily="18" charset="0"/>
                        <a:ea typeface="Arial"/>
                        <a:cs typeface="Arial"/>
                        <a:sym typeface="Arial"/>
                      </a:rPr>
                      <m:t>𝑡</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ea typeface="Arial"/>
                        <a:cs typeface="Arial"/>
                        <a:sym typeface="Arial"/>
                      </a:rPr>
                      <m:t>1</m:t>
                    </m:r>
                    <m:r>
                      <a:rPr lang="en-GB" sz="1400" i="1" dirty="0">
                        <a:solidFill>
                          <a:schemeClr val="dk2"/>
                        </a:solidFill>
                        <a:latin typeface="Cambria Math" panose="02040503050406030204" pitchFamily="18" charset="0"/>
                        <a:ea typeface="Arial"/>
                        <a:cs typeface="Arial"/>
                        <a:sym typeface="Arial"/>
                      </a:rPr>
                      <m:t>, </m:t>
                    </m:r>
                    <m:r>
                      <a:rPr lang="en-GB" sz="1400" b="1" i="1" dirty="0">
                        <a:solidFill>
                          <a:schemeClr val="dk2"/>
                        </a:solidFill>
                        <a:latin typeface="Cambria Math" panose="02040503050406030204" pitchFamily="18" charset="0"/>
                        <a:ea typeface="Arial"/>
                        <a:cs typeface="Arial"/>
                        <a:sym typeface="Arial"/>
                      </a:rPr>
                      <m:t>𝑵𝑩</m:t>
                    </m:r>
                    <m:r>
                      <a:rPr lang="en-GB" sz="1400" i="1" dirty="0">
                        <a:solidFill>
                          <a:schemeClr val="dk2"/>
                        </a:solidFill>
                        <a:latin typeface="Cambria Math" panose="02040503050406030204" pitchFamily="18" charset="0"/>
                        <a:ea typeface="Arial"/>
                        <a:cs typeface="Arial"/>
                        <a:sym typeface="Arial"/>
                      </a:rPr>
                      <m:t>))</m:t>
                    </m:r>
                  </m:oMath>
                </a14:m>
                <a:endParaRPr lang="en-GB" sz="1400" dirty="0">
                  <a:solidFill>
                    <a:schemeClr val="dk2"/>
                  </a:solidFill>
                  <a:latin typeface="Arial"/>
                  <a:ea typeface="Arial"/>
                  <a:cs typeface="Arial"/>
                  <a:sym typeface="Arial"/>
                </a:endParaRPr>
              </a:p>
              <a:p>
                <a:pPr marL="457200" lvl="1" indent="0">
                  <a:lnSpc>
                    <a:spcPct val="150000"/>
                  </a:lnSpc>
                  <a:buNone/>
                </a:pPr>
                <a:r>
                  <a:rPr lang="en-GB" sz="1400" b="1" dirty="0">
                    <a:solidFill>
                      <a:schemeClr val="dk2"/>
                    </a:solidFill>
                    <a:latin typeface="Arial"/>
                    <a:ea typeface="Arial"/>
                    <a:cs typeface="Arial"/>
                    <a:sym typeface="Arial"/>
                  </a:rPr>
                  <a:t>RST-3: </a:t>
                </a:r>
                <a14:m>
                  <m:oMath xmlns:m="http://schemas.openxmlformats.org/officeDocument/2006/math">
                    <m:r>
                      <a:rPr lang="en-GB" sz="1400" i="1" dirty="0" smtClean="0">
                        <a:solidFill>
                          <a:schemeClr val="dk2"/>
                        </a:solidFill>
                        <a:latin typeface="Cambria Math" panose="02040503050406030204" pitchFamily="18" charset="0"/>
                        <a:ea typeface="Arial"/>
                        <a:cs typeface="Arial"/>
                        <a:sym typeface="Arial"/>
                      </a:rPr>
                      <m:t>∀</m:t>
                    </m:r>
                    <m:r>
                      <a:rPr lang="en-GB" sz="1400" i="1" dirty="0" smtClean="0">
                        <a:solidFill>
                          <a:schemeClr val="dk2"/>
                        </a:solidFill>
                        <a:latin typeface="Cambria Math" panose="02040503050406030204" pitchFamily="18" charset="0"/>
                        <a:ea typeface="Arial"/>
                        <a:cs typeface="Arial"/>
                        <a:sym typeface="Arial"/>
                      </a:rPr>
                      <m:t>𝑔</m:t>
                    </m:r>
                    <m:r>
                      <a:rPr lang="en-GB" sz="1400" i="1" dirty="0" smtClean="0">
                        <a:solidFill>
                          <a:schemeClr val="dk2"/>
                        </a:solidFill>
                        <a:latin typeface="Cambria Math" panose="02040503050406030204" pitchFamily="18" charset="0"/>
                        <a:ea typeface="Arial"/>
                        <a:cs typeface="Arial"/>
                        <a:sym typeface="Arial"/>
                      </a:rPr>
                      <m:t>((</m:t>
                    </m:r>
                    <m:r>
                      <a:rPr lang="en-GB" sz="1400" i="1" dirty="0" smtClean="0">
                        <a:solidFill>
                          <a:schemeClr val="dk2"/>
                        </a:solidFill>
                        <a:latin typeface="Cambria Math" panose="02040503050406030204" pitchFamily="18" charset="0"/>
                        <a:ea typeface="Arial"/>
                        <a:cs typeface="Arial"/>
                        <a:sym typeface="Arial"/>
                      </a:rPr>
                      <m:t>𝑆𝑡𝑎𝑡𝑒</m:t>
                    </m:r>
                    <m:r>
                      <a:rPr lang="en-GB" sz="1400" i="1" dirty="0" smtClean="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chemeClr val="dk2"/>
                        </a:solidFill>
                        <a:latin typeface="Cambria Math" panose="02040503050406030204" pitchFamily="18" charset="0"/>
                        <a:ea typeface="Arial"/>
                        <a:cs typeface="Arial"/>
                        <a:sym typeface="Arial"/>
                      </a:rPr>
                      <m:t>) = </m:t>
                    </m:r>
                    <m:r>
                      <a:rPr lang="en-GB" sz="1400" b="1" i="1" dirty="0">
                        <a:solidFill>
                          <a:schemeClr val="dk2"/>
                        </a:solidFill>
                        <a:latin typeface="Cambria Math" panose="02040503050406030204" pitchFamily="18" charset="0"/>
                        <a:ea typeface="Arial"/>
                        <a:cs typeface="Arial"/>
                        <a:sym typeface="Arial"/>
                      </a:rPr>
                      <m:t>𝑵𝑩</m:t>
                    </m:r>
                    <m:r>
                      <a:rPr lang="en-GB" sz="1400" i="1" dirty="0">
                        <a:solidFill>
                          <a:schemeClr val="dk2"/>
                        </a:solidFill>
                        <a:latin typeface="Cambria Math" panose="02040503050406030204" pitchFamily="18" charset="0"/>
                        <a:ea typeface="Arial"/>
                        <a:cs typeface="Arial"/>
                        <a:sym typeface="Arial"/>
                      </a:rPr>
                      <m:t>) ∧  </m:t>
                    </m:r>
                    <m:r>
                      <a:rPr lang="en-GB" sz="1400" i="1" dirty="0">
                        <a:solidFill>
                          <a:schemeClr val="dk2"/>
                        </a:solidFill>
                        <a:latin typeface="Cambria Math" panose="02040503050406030204" pitchFamily="18" charset="0"/>
                        <a:ea typeface="Arial"/>
                        <a:cs typeface="Arial"/>
                        <a:sym typeface="Arial"/>
                      </a:rPr>
                      <m:t>𝐹𝑖𝑟𝑒</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chemeClr val="dk2"/>
                        </a:solidFill>
                        <a:latin typeface="Cambria Math" panose="02040503050406030204" pitchFamily="18" charset="0"/>
                        <a:ea typeface="Arial"/>
                        <a:cs typeface="Arial"/>
                        <a:sym typeface="Arial"/>
                      </a:rPr>
                      <m:t>) ⇒</m:t>
                    </m:r>
                    <m:r>
                      <a:rPr lang="en-GB" sz="1400" b="0" i="1" dirty="0" smtClean="0">
                        <a:solidFill>
                          <a:schemeClr val="dk2"/>
                        </a:solidFill>
                        <a:latin typeface="Cambria Math" panose="02040503050406030204" pitchFamily="18" charset="0"/>
                        <a:ea typeface="Arial"/>
                        <a:cs typeface="Arial"/>
                        <a:sym typeface="Arial"/>
                      </a:rPr>
                      <m:t> </m:t>
                    </m:r>
                    <m:r>
                      <a:rPr lang="en-GB" sz="1400" i="1" dirty="0">
                        <a:solidFill>
                          <a:srgbClr val="000000"/>
                        </a:solidFill>
                        <a:latin typeface="Cambria Math" panose="02040503050406030204" pitchFamily="18" charset="0"/>
                        <a:ea typeface="Arial"/>
                        <a:cs typeface="Arial"/>
                        <a:sym typeface="Arial"/>
                      </a:rPr>
                      <m:t>𝑆</m:t>
                    </m:r>
                    <m:r>
                      <a:rPr lang="en-GB" sz="1400" i="1" dirty="0">
                        <a:solidFill>
                          <a:srgbClr val="000000"/>
                        </a:solidFill>
                        <a:latin typeface="Cambria Math" panose="02040503050406030204" pitchFamily="18" charset="0"/>
                        <a:ea typeface="Arial"/>
                        <a:cs typeface="Arial"/>
                        <a:sym typeface="Arial"/>
                      </a:rPr>
                      <m:t>h</m:t>
                    </m:r>
                    <m:r>
                      <a:rPr lang="en-GB" sz="1400" i="1" dirty="0">
                        <a:solidFill>
                          <a:srgbClr val="000000"/>
                        </a:solidFill>
                        <a:latin typeface="Cambria Math" panose="02040503050406030204" pitchFamily="18" charset="0"/>
                        <a:ea typeface="Arial"/>
                        <a:cs typeface="Arial"/>
                        <a:sym typeface="Arial"/>
                      </a:rPr>
                      <m:t>𝑖𝑓𝑡𝑆𝑡𝑎𝑡𝑒</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ea typeface="Arial"/>
                        <a:cs typeface="Arial"/>
                        <a:sym typeface="Arial"/>
                      </a:rPr>
                      <m:t>𝑔</m:t>
                    </m:r>
                    <m:r>
                      <a:rPr lang="en-GB" sz="1400" i="1" dirty="0">
                        <a:solidFill>
                          <a:schemeClr val="dk2"/>
                        </a:solidFill>
                        <a:latin typeface="Cambria Math" panose="02040503050406030204" pitchFamily="18" charset="0"/>
                        <a:ea typeface="Arial"/>
                        <a:cs typeface="Arial"/>
                        <a:sym typeface="Arial"/>
                      </a:rPr>
                      <m:t>, </m:t>
                    </m:r>
                    <m:r>
                      <a:rPr lang="en-GB" sz="1400" i="1" dirty="0">
                        <a:solidFill>
                          <a:schemeClr val="dk2"/>
                        </a:solidFill>
                        <a:latin typeface="Cambria Math" panose="02040503050406030204" pitchFamily="18" charset="0"/>
                        <a:ea typeface="Arial"/>
                        <a:cs typeface="Arial"/>
                        <a:sym typeface="Arial"/>
                      </a:rPr>
                      <m:t>𝑡</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ea typeface="Arial"/>
                        <a:cs typeface="Arial"/>
                        <a:sym typeface="Arial"/>
                      </a:rPr>
                      <m:t>1</m:t>
                    </m:r>
                    <m:r>
                      <a:rPr lang="en-GB" sz="1400" i="1" dirty="0">
                        <a:solidFill>
                          <a:schemeClr val="dk2"/>
                        </a:solidFill>
                        <a:latin typeface="Cambria Math" panose="02040503050406030204" pitchFamily="18" charset="0"/>
                        <a:ea typeface="Arial"/>
                        <a:cs typeface="Arial"/>
                        <a:sym typeface="Arial"/>
                      </a:rPr>
                      <m:t>, </m:t>
                    </m:r>
                    <m:r>
                      <a:rPr lang="en-GB" sz="1400" b="1" i="1" dirty="0">
                        <a:solidFill>
                          <a:schemeClr val="dk2"/>
                        </a:solidFill>
                        <a:latin typeface="Cambria Math" panose="02040503050406030204" pitchFamily="18" charset="0"/>
                        <a:ea typeface="Arial"/>
                        <a:cs typeface="Arial"/>
                        <a:sym typeface="Arial"/>
                      </a:rPr>
                      <m:t>𝑩</m:t>
                    </m:r>
                    <m:r>
                      <a:rPr lang="en-GB" sz="1400" i="1" dirty="0">
                        <a:solidFill>
                          <a:schemeClr val="dk2"/>
                        </a:solidFill>
                        <a:latin typeface="Cambria Math" panose="02040503050406030204" pitchFamily="18" charset="0"/>
                        <a:ea typeface="Arial"/>
                        <a:cs typeface="Arial"/>
                        <a:sym typeface="Arial"/>
                      </a:rPr>
                      <m:t>))</m:t>
                    </m:r>
                  </m:oMath>
                </a14:m>
                <a:endParaRPr lang="en-GB" sz="1400" dirty="0">
                  <a:solidFill>
                    <a:schemeClr val="dk2"/>
                  </a:solidFill>
                  <a:latin typeface="Arial"/>
                  <a:ea typeface="Arial"/>
                  <a:cs typeface="Arial"/>
                  <a:sym typeface="Arial"/>
                </a:endParaRPr>
              </a:p>
              <a:p>
                <a:pPr marL="457200" lvl="1" indent="0">
                  <a:lnSpc>
                    <a:spcPct val="150000"/>
                  </a:lnSpc>
                  <a:buNone/>
                </a:pPr>
                <a:r>
                  <a:rPr lang="en-GB" sz="1400" b="1" dirty="0">
                    <a:solidFill>
                      <a:schemeClr val="dk2"/>
                    </a:solidFill>
                    <a:latin typeface="Arial"/>
                    <a:ea typeface="Arial"/>
                    <a:cs typeface="Arial"/>
                    <a:sym typeface="Arial"/>
                  </a:rPr>
                  <a:t>RST-4: </a:t>
                </a:r>
                <a14:m>
                  <m:oMath xmlns:m="http://schemas.openxmlformats.org/officeDocument/2006/math">
                    <m:r>
                      <a:rPr lang="en-GB" sz="1400" i="1" dirty="0" smtClean="0">
                        <a:solidFill>
                          <a:schemeClr val="dk2"/>
                        </a:solidFill>
                        <a:latin typeface="Cambria Math" panose="02040503050406030204" pitchFamily="18" charset="0"/>
                        <a:ea typeface="Arial"/>
                        <a:cs typeface="Arial"/>
                        <a:sym typeface="Arial"/>
                      </a:rPr>
                      <m:t>∀</m:t>
                    </m:r>
                    <m:r>
                      <a:rPr lang="en-GB" sz="1400" i="1" dirty="0" smtClean="0">
                        <a:solidFill>
                          <a:schemeClr val="dk2"/>
                        </a:solidFill>
                        <a:latin typeface="Cambria Math" panose="02040503050406030204" pitchFamily="18" charset="0"/>
                        <a:ea typeface="Arial"/>
                        <a:cs typeface="Arial"/>
                        <a:sym typeface="Arial"/>
                      </a:rPr>
                      <m:t>𝑔</m:t>
                    </m:r>
                    <m:r>
                      <a:rPr lang="en-GB" sz="1400" i="1" dirty="0" smtClean="0">
                        <a:solidFill>
                          <a:schemeClr val="dk2"/>
                        </a:solidFill>
                        <a:latin typeface="Cambria Math" panose="02040503050406030204" pitchFamily="18" charset="0"/>
                        <a:ea typeface="Arial"/>
                        <a:cs typeface="Arial"/>
                        <a:sym typeface="Arial"/>
                      </a:rPr>
                      <m:t>((</m:t>
                    </m:r>
                    <m:r>
                      <a:rPr lang="en-GB" sz="1400" i="1" dirty="0" smtClean="0">
                        <a:solidFill>
                          <a:schemeClr val="dk2"/>
                        </a:solidFill>
                        <a:latin typeface="Cambria Math" panose="02040503050406030204" pitchFamily="18" charset="0"/>
                        <a:ea typeface="Arial"/>
                        <a:cs typeface="Arial"/>
                        <a:sym typeface="Arial"/>
                      </a:rPr>
                      <m:t>𝑆𝑡𝑎𝑡𝑒</m:t>
                    </m:r>
                    <m:r>
                      <a:rPr lang="en-GB" sz="1400" i="1" dirty="0" smtClean="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chemeClr val="dk2"/>
                        </a:solidFill>
                        <a:latin typeface="Cambria Math" panose="02040503050406030204" pitchFamily="18" charset="0"/>
                        <a:ea typeface="Arial"/>
                        <a:cs typeface="Arial"/>
                        <a:sym typeface="Arial"/>
                      </a:rPr>
                      <m:t>) = </m:t>
                    </m:r>
                    <m:r>
                      <a:rPr lang="en-GB" sz="1400" b="1" i="1" dirty="0">
                        <a:solidFill>
                          <a:schemeClr val="dk2"/>
                        </a:solidFill>
                        <a:latin typeface="Cambria Math" panose="02040503050406030204" pitchFamily="18" charset="0"/>
                        <a:ea typeface="Arial"/>
                        <a:cs typeface="Arial"/>
                        <a:sym typeface="Arial"/>
                      </a:rPr>
                      <m:t>𝑩</m:t>
                    </m:r>
                    <m:r>
                      <a:rPr lang="en-GB" sz="1400" i="1" dirty="0">
                        <a:solidFill>
                          <a:schemeClr val="dk2"/>
                        </a:solidFill>
                        <a:latin typeface="Cambria Math" panose="02040503050406030204" pitchFamily="18" charset="0"/>
                        <a:ea typeface="Arial"/>
                        <a:cs typeface="Arial"/>
                        <a:sym typeface="Arial"/>
                      </a:rPr>
                      <m:t>) ∧</m:t>
                    </m:r>
                    <m:r>
                      <a:rPr lang="en-GB" sz="1400" b="0" i="1" dirty="0" smtClean="0">
                        <a:solidFill>
                          <a:schemeClr val="dk2"/>
                        </a:solidFill>
                        <a:latin typeface="Cambria Math" panose="02040503050406030204" pitchFamily="18" charset="0"/>
                        <a:ea typeface="Arial"/>
                        <a:cs typeface="Arial"/>
                        <a:sym typeface="Arial"/>
                      </a:rPr>
                      <m:t>  </m:t>
                    </m:r>
                    <m:r>
                      <a:rPr lang="en-GB" sz="1400" i="1" dirty="0">
                        <a:solidFill>
                          <a:schemeClr val="dk2"/>
                        </a:solidFill>
                        <a:latin typeface="Cambria Math" panose="02040503050406030204" pitchFamily="18" charset="0"/>
                        <a:ea typeface="Arial"/>
                        <a:cs typeface="Arial"/>
                        <a:sym typeface="Arial"/>
                      </a:rPr>
                      <m:t>𝑁𝑜𝐹𝑖𝑟𝑒</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chemeClr val="dk2"/>
                        </a:solidFill>
                        <a:latin typeface="Cambria Math" panose="02040503050406030204" pitchFamily="18" charset="0"/>
                        <a:ea typeface="Arial"/>
                        <a:cs typeface="Arial"/>
                        <a:sym typeface="Arial"/>
                      </a:rPr>
                      <m:t>) ⇒</m:t>
                    </m:r>
                    <m:r>
                      <a:rPr lang="en-GB" sz="1400" b="0" i="1" dirty="0" smtClean="0">
                        <a:solidFill>
                          <a:schemeClr val="dk2"/>
                        </a:solidFill>
                        <a:latin typeface="Cambria Math" panose="02040503050406030204" pitchFamily="18" charset="0"/>
                        <a:ea typeface="Arial"/>
                        <a:cs typeface="Arial"/>
                        <a:sym typeface="Arial"/>
                      </a:rPr>
                      <m:t> </m:t>
                    </m:r>
                    <m:r>
                      <a:rPr lang="en-GB" sz="1400" i="1" dirty="0">
                        <a:solidFill>
                          <a:srgbClr val="000000"/>
                        </a:solidFill>
                        <a:latin typeface="Cambria Math" panose="02040503050406030204" pitchFamily="18" charset="0"/>
                        <a:ea typeface="Arial"/>
                        <a:cs typeface="Arial"/>
                        <a:sym typeface="Arial"/>
                      </a:rPr>
                      <m:t>𝑆</m:t>
                    </m:r>
                    <m:r>
                      <a:rPr lang="en-GB" sz="1400" i="1" dirty="0">
                        <a:solidFill>
                          <a:srgbClr val="000000"/>
                        </a:solidFill>
                        <a:latin typeface="Cambria Math" panose="02040503050406030204" pitchFamily="18" charset="0"/>
                        <a:ea typeface="Arial"/>
                        <a:cs typeface="Arial"/>
                        <a:sym typeface="Arial"/>
                      </a:rPr>
                      <m:t>h</m:t>
                    </m:r>
                    <m:r>
                      <a:rPr lang="en-GB" sz="1400" i="1" dirty="0">
                        <a:solidFill>
                          <a:srgbClr val="000000"/>
                        </a:solidFill>
                        <a:latin typeface="Cambria Math" panose="02040503050406030204" pitchFamily="18" charset="0"/>
                        <a:ea typeface="Arial"/>
                        <a:cs typeface="Arial"/>
                        <a:sym typeface="Arial"/>
                      </a:rPr>
                      <m:t>𝑖𝑓𝑡𝑆𝑡𝑎𝑡𝑒</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ea typeface="Arial"/>
                        <a:cs typeface="Arial"/>
                        <a:sym typeface="Arial"/>
                      </a:rPr>
                      <m:t>𝑔</m:t>
                    </m:r>
                    <m:r>
                      <a:rPr lang="en-GB" sz="1400" i="1" dirty="0">
                        <a:solidFill>
                          <a:schemeClr val="dk2"/>
                        </a:solidFill>
                        <a:latin typeface="Cambria Math" panose="02040503050406030204" pitchFamily="18" charset="0"/>
                        <a:ea typeface="Arial"/>
                        <a:cs typeface="Arial"/>
                        <a:sym typeface="Arial"/>
                      </a:rPr>
                      <m:t>, </m:t>
                    </m:r>
                    <m:r>
                      <a:rPr lang="en-GB" sz="1400" i="1" dirty="0">
                        <a:solidFill>
                          <a:schemeClr val="dk2"/>
                        </a:solidFill>
                        <a:latin typeface="Cambria Math" panose="02040503050406030204" pitchFamily="18" charset="0"/>
                        <a:ea typeface="Arial"/>
                        <a:cs typeface="Arial"/>
                        <a:sym typeface="Arial"/>
                      </a:rPr>
                      <m:t>𝑡</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ea typeface="Arial"/>
                        <a:cs typeface="Arial"/>
                        <a:sym typeface="Arial"/>
                      </a:rPr>
                      <m:t>1</m:t>
                    </m:r>
                    <m:r>
                      <a:rPr lang="en-GB" sz="1400" i="1" dirty="0">
                        <a:solidFill>
                          <a:schemeClr val="dk2"/>
                        </a:solidFill>
                        <a:latin typeface="Cambria Math" panose="02040503050406030204" pitchFamily="18" charset="0"/>
                        <a:ea typeface="Arial"/>
                        <a:cs typeface="Arial"/>
                        <a:sym typeface="Arial"/>
                      </a:rPr>
                      <m:t>, </m:t>
                    </m:r>
                    <m:r>
                      <a:rPr lang="en-GB" sz="1400" b="1" i="1" dirty="0">
                        <a:solidFill>
                          <a:schemeClr val="dk2"/>
                        </a:solidFill>
                        <a:latin typeface="Cambria Math" panose="02040503050406030204" pitchFamily="18" charset="0"/>
                        <a:ea typeface="Arial"/>
                        <a:cs typeface="Arial"/>
                        <a:sym typeface="Arial"/>
                      </a:rPr>
                      <m:t>𝑩𝑶</m:t>
                    </m:r>
                    <m:r>
                      <a:rPr lang="en-GB" sz="1400" i="1" dirty="0">
                        <a:solidFill>
                          <a:schemeClr val="dk2"/>
                        </a:solidFill>
                        <a:latin typeface="Cambria Math" panose="02040503050406030204" pitchFamily="18" charset="0"/>
                        <a:ea typeface="Arial"/>
                        <a:cs typeface="Arial"/>
                        <a:sym typeface="Arial"/>
                      </a:rPr>
                      <m:t>))</m:t>
                    </m:r>
                  </m:oMath>
                </a14:m>
                <a:endParaRPr lang="en-GB" sz="1400" dirty="0">
                  <a:solidFill>
                    <a:schemeClr val="dk2"/>
                  </a:solidFill>
                  <a:latin typeface="Arial"/>
                  <a:ea typeface="Arial"/>
                  <a:cs typeface="Arial"/>
                  <a:sym typeface="Arial"/>
                </a:endParaRPr>
              </a:p>
            </p:txBody>
          </p:sp>
        </mc:Choice>
        <mc:Fallback xmlns="">
          <p:sp>
            <p:nvSpPr>
              <p:cNvPr id="142" name="Google Shape;142;p22"/>
              <p:cNvSpPr txBox="1">
                <a:spLocks noGrp="1" noRot="1" noChangeAspect="1" noMove="1" noResize="1" noEditPoints="1" noAdjustHandles="1" noChangeArrowheads="1" noChangeShapeType="1" noTextEdit="1"/>
              </p:cNvSpPr>
              <p:nvPr>
                <p:ph type="body" idx="1"/>
              </p:nvPr>
            </p:nvSpPr>
            <p:spPr>
              <a:xfrm>
                <a:off x="603504" y="1014984"/>
                <a:ext cx="7688700" cy="3819028"/>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727650" y="376400"/>
            <a:ext cx="8066306"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Task Generation in DOME: A Physics-Inspired Approach</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p:sp>
        <p:nvSpPr>
          <p:cNvPr id="151" name="Google Shape;151;p23"/>
          <p:cNvSpPr txBox="1"/>
          <p:nvPr/>
        </p:nvSpPr>
        <p:spPr>
          <a:xfrm>
            <a:off x="1189231" y="1461600"/>
            <a:ext cx="7798652" cy="3681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lang="en-US" sz="1300" dirty="0">
              <a:solidFill>
                <a:schemeClr val="dk2"/>
              </a:solidFill>
              <a:latin typeface="Lato"/>
              <a:ea typeface="Lato"/>
              <a:cs typeface="Lato"/>
              <a:sym typeface="Lato"/>
            </a:endParaRPr>
          </a:p>
        </p:txBody>
      </p:sp>
      <mc:AlternateContent xmlns:mc="http://schemas.openxmlformats.org/markup-compatibility/2006" xmlns:a14="http://schemas.microsoft.com/office/drawing/2010/main">
        <mc:Choice Requires="a14">
          <p:sp>
            <p:nvSpPr>
              <p:cNvPr id="4" name="Google Shape;142;p22">
                <a:extLst>
                  <a:ext uri="{FF2B5EF4-FFF2-40B4-BE49-F238E27FC236}">
                    <a16:creationId xmlns:a16="http://schemas.microsoft.com/office/drawing/2014/main" id="{0E6F7EB8-A2DE-66D6-C4B5-9477E84D7972}"/>
                  </a:ext>
                </a:extLst>
              </p:cNvPr>
              <p:cNvSpPr txBox="1">
                <a:spLocks noGrp="1"/>
              </p:cNvSpPr>
              <p:nvPr>
                <p:ph type="body" idx="1"/>
              </p:nvPr>
            </p:nvSpPr>
            <p:spPr>
              <a:xfrm>
                <a:off x="603504" y="1014719"/>
                <a:ext cx="8335149" cy="4196618"/>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rgbClr val="000000"/>
                  </a:buClr>
                  <a:buSzPts val="1500"/>
                  <a:buChar char="❏"/>
                </a:pPr>
                <a:r>
                  <a:rPr lang="en-GB" sz="1500" b="1" dirty="0">
                    <a:solidFill>
                      <a:srgbClr val="000000"/>
                    </a:solidFill>
                  </a:rPr>
                  <a:t>Fire prediction</a:t>
                </a:r>
              </a:p>
              <a:p>
                <a:pPr marL="0" lvl="0" indent="0" algn="l" rtl="0">
                  <a:lnSpc>
                    <a:spcPct val="150000"/>
                  </a:lnSpc>
                  <a:spcBef>
                    <a:spcPts val="0"/>
                  </a:spcBef>
                  <a:spcAft>
                    <a:spcPts val="0"/>
                  </a:spcAft>
                  <a:buNone/>
                </a:pPr>
                <a:r>
                  <a:rPr lang="en-US" sz="1500" b="1" dirty="0">
                    <a:solidFill>
                      <a:schemeClr val="dk2"/>
                    </a:solidFill>
                  </a:rPr>
                  <a:t>          </a:t>
                </a:r>
                <a:r>
                  <a:rPr lang="en-US" sz="1500" b="1" dirty="0">
                    <a:solidFill>
                      <a:schemeClr val="dk2"/>
                    </a:solidFill>
                    <a:latin typeface="Lato"/>
                    <a:ea typeface="Lato"/>
                    <a:cs typeface="Lato"/>
                    <a:sym typeface="Lato"/>
                  </a:rPr>
                  <a:t>FARSITE</a:t>
                </a:r>
              </a:p>
              <a:p>
                <a:pPr lvl="1" indent="-311150">
                  <a:lnSpc>
                    <a:spcPct val="150000"/>
                  </a:lnSpc>
                  <a:buClr>
                    <a:schemeClr val="dk2"/>
                  </a:buClr>
                  <a:buSzPts val="1300"/>
                  <a:buFont typeface="Lato"/>
                  <a:buChar char="●"/>
                </a:pPr>
                <a:r>
                  <a:rPr lang="en-US" sz="1300" dirty="0">
                    <a:solidFill>
                      <a:schemeClr val="dk2"/>
                    </a:solidFill>
                    <a:latin typeface="Lato"/>
                    <a:ea typeface="Lato"/>
                    <a:cs typeface="Lato"/>
                    <a:sym typeface="Lato"/>
                  </a:rPr>
                  <a:t>A physics-based fire simulator incorporating multiple models for surface fire, crown fire etc.</a:t>
                </a:r>
              </a:p>
              <a:p>
                <a:pPr lvl="1" indent="-311150">
                  <a:lnSpc>
                    <a:spcPct val="150000"/>
                  </a:lnSpc>
                  <a:buClr>
                    <a:schemeClr val="dk2"/>
                  </a:buClr>
                  <a:buSzPts val="1300"/>
                  <a:buFont typeface="Lato"/>
                  <a:buChar char="●"/>
                </a:pPr>
                <a:r>
                  <a:rPr lang="en-US" sz="1300" dirty="0">
                    <a:solidFill>
                      <a:schemeClr val="dk2"/>
                    </a:solidFill>
                    <a:latin typeface="Lato"/>
                    <a:ea typeface="Lato"/>
                    <a:cs typeface="Lato"/>
                    <a:sym typeface="Lato"/>
                  </a:rPr>
                  <a:t>The burn site’s landscape, weather conditions (like wind speed, moisture)  and the shape of ignition fires is provided to a priori to FARSITE as Rx fires are planned</a:t>
                </a:r>
              </a:p>
              <a:p>
                <a:pPr lvl="1" indent="-311150">
                  <a:lnSpc>
                    <a:spcPct val="150000"/>
                  </a:lnSpc>
                  <a:buClr>
                    <a:schemeClr val="dk2"/>
                  </a:buClr>
                  <a:buSzPts val="1300"/>
                  <a:buFont typeface="Lato"/>
                  <a:buChar char="●"/>
                </a:pPr>
                <a:r>
                  <a:rPr lang="en-US" sz="1300" dirty="0">
                    <a:solidFill>
                      <a:schemeClr val="dk2"/>
                    </a:solidFill>
                    <a:latin typeface="Lato"/>
                    <a:ea typeface="Lato"/>
                    <a:cs typeface="Lato"/>
                    <a:sym typeface="Lato"/>
                  </a:rPr>
                  <a:t>Information of ignition fires perimeters (polygons) is derived by extracting the contour of the grid cells in state </a:t>
                </a:r>
                <a:r>
                  <a:rPr lang="en-US" sz="1300" b="1" dirty="0">
                    <a:solidFill>
                      <a:schemeClr val="dk2"/>
                    </a:solidFill>
                    <a:latin typeface="Lato"/>
                    <a:ea typeface="Lato"/>
                    <a:cs typeface="Lato"/>
                    <a:sym typeface="Lato"/>
                  </a:rPr>
                  <a:t>B </a:t>
                </a:r>
                <a:r>
                  <a:rPr lang="en-US" sz="1300" dirty="0">
                    <a:solidFill>
                      <a:schemeClr val="dk2"/>
                    </a:solidFill>
                    <a:latin typeface="Lato"/>
                    <a:ea typeface="Lato"/>
                    <a:cs typeface="Lato"/>
                    <a:sym typeface="Lato"/>
                  </a:rPr>
                  <a:t>into polygons</a:t>
                </a:r>
              </a:p>
              <a:p>
                <a:pPr lvl="1" indent="-311150">
                  <a:lnSpc>
                    <a:spcPct val="150000"/>
                  </a:lnSpc>
                  <a:buClr>
                    <a:schemeClr val="dk2"/>
                  </a:buClr>
                  <a:buSzPts val="1300"/>
                  <a:buFont typeface="Lato"/>
                  <a:buChar char="●"/>
                </a:pPr>
                <a:r>
                  <a:rPr lang="en-US" sz="1300" dirty="0">
                    <a:solidFill>
                      <a:schemeClr val="dk2"/>
                    </a:solidFill>
                    <a:latin typeface="Lato"/>
                    <a:ea typeface="Lato"/>
                    <a:cs typeface="Lato"/>
                    <a:sym typeface="Lato"/>
                  </a:rPr>
                  <a:t>FARSITE simulates fire growth by producing the fire perimeters (polygons) at all specified time intervals</a:t>
                </a:r>
              </a:p>
              <a:p>
                <a:pPr lvl="1" indent="-311150">
                  <a:lnSpc>
                    <a:spcPct val="150000"/>
                  </a:lnSpc>
                  <a:buClr>
                    <a:schemeClr val="dk2"/>
                  </a:buClr>
                  <a:buSzPts val="1300"/>
                  <a:buFont typeface="Lato"/>
                  <a:buChar char="●"/>
                </a:pPr>
                <a:r>
                  <a:rPr lang="en-US" sz="1300" dirty="0">
                    <a:solidFill>
                      <a:schemeClr val="dk2"/>
                    </a:solidFill>
                    <a:latin typeface="Lato"/>
                    <a:ea typeface="Lato"/>
                    <a:cs typeface="Lato"/>
                    <a:sym typeface="Lato"/>
                  </a:rPr>
                  <a:t>This is mapped into the grid-based burn site to obtain an estimated fire arrival time (EFA) of each </a:t>
                </a:r>
                <a14:m>
                  <m:oMath xmlns:m="http://schemas.openxmlformats.org/officeDocument/2006/math">
                    <m:r>
                      <a:rPr lang="en-US" sz="1300" b="0" i="1" smtClean="0">
                        <a:solidFill>
                          <a:schemeClr val="dk2"/>
                        </a:solidFill>
                        <a:latin typeface="Cambria Math" panose="02040503050406030204" pitchFamily="18" charset="0"/>
                        <a:ea typeface="Lato"/>
                        <a:cs typeface="Lato"/>
                        <a:sym typeface="Lato"/>
                      </a:rPr>
                      <m:t>𝑔</m:t>
                    </m:r>
                  </m:oMath>
                </a14:m>
                <a:endParaRPr lang="en-US" sz="1300" i="1" dirty="0">
                  <a:solidFill>
                    <a:schemeClr val="dk2"/>
                  </a:solidFill>
                  <a:latin typeface="Lato"/>
                  <a:ea typeface="Lato"/>
                  <a:cs typeface="Lato"/>
                  <a:sym typeface="Lato"/>
                </a:endParaRPr>
              </a:p>
              <a:p>
                <a:pPr lvl="1" indent="-311150">
                  <a:lnSpc>
                    <a:spcPct val="150000"/>
                  </a:lnSpc>
                  <a:buClr>
                    <a:schemeClr val="dk2"/>
                  </a:buClr>
                  <a:buSzPts val="1300"/>
                  <a:buFont typeface="Lato"/>
                  <a:buChar char="●"/>
                </a:pPr>
                <a:r>
                  <a:rPr lang="en-US" sz="1300" dirty="0">
                    <a:solidFill>
                      <a:schemeClr val="dk2"/>
                    </a:solidFill>
                    <a:latin typeface="Lato"/>
                    <a:ea typeface="Lato"/>
                    <a:cs typeface="Lato"/>
                    <a:sym typeface="Lato"/>
                  </a:rPr>
                  <a:t>EFA of </a:t>
                </a:r>
                <a14:m>
                  <m:oMath xmlns:m="http://schemas.openxmlformats.org/officeDocument/2006/math">
                    <m:r>
                      <a:rPr lang="en-US" sz="1300" i="1" dirty="0" smtClean="0">
                        <a:solidFill>
                          <a:schemeClr val="dk2"/>
                        </a:solidFill>
                        <a:latin typeface="Cambria Math" panose="02040503050406030204" pitchFamily="18" charset="0"/>
                        <a:ea typeface="Lato"/>
                        <a:cs typeface="Lato"/>
                        <a:sym typeface="Lato"/>
                      </a:rPr>
                      <m:t>𝑔</m:t>
                    </m:r>
                  </m:oMath>
                </a14:m>
                <a:r>
                  <a:rPr lang="en-US" sz="1300" dirty="0">
                    <a:solidFill>
                      <a:schemeClr val="dk2"/>
                    </a:solidFill>
                    <a:latin typeface="Lato"/>
                    <a:ea typeface="Lato"/>
                    <a:cs typeface="Lato"/>
                    <a:sym typeface="Lato"/>
                  </a:rPr>
                  <a:t> is set to “INF” if fire is predicted to not arrive in the fire simulation time</a:t>
                </a:r>
              </a:p>
              <a:p>
                <a:pPr lvl="1" indent="-311150">
                  <a:lnSpc>
                    <a:spcPct val="150000"/>
                  </a:lnSpc>
                  <a:buClr>
                    <a:schemeClr val="dk2"/>
                  </a:buClr>
                  <a:buSzPts val="1300"/>
                  <a:buFont typeface="Lato"/>
                  <a:buChar char="●"/>
                </a:pPr>
                <a:r>
                  <a:rPr lang="en-US" sz="1300" dirty="0">
                    <a:solidFill>
                      <a:schemeClr val="dk2"/>
                    </a:solidFill>
                    <a:latin typeface="Lato"/>
                    <a:ea typeface="Lato"/>
                    <a:cs typeface="Lato"/>
                    <a:sym typeface="Lato"/>
                  </a:rPr>
                  <a:t>EFA of </a:t>
                </a:r>
                <a14:m>
                  <m:oMath xmlns:m="http://schemas.openxmlformats.org/officeDocument/2006/math">
                    <m:r>
                      <a:rPr lang="en-US" sz="1300" i="1" dirty="0" smtClean="0">
                        <a:solidFill>
                          <a:schemeClr val="dk2"/>
                        </a:solidFill>
                        <a:latin typeface="Cambria Math" panose="02040503050406030204" pitchFamily="18" charset="0"/>
                        <a:ea typeface="Lato"/>
                        <a:cs typeface="Lato"/>
                        <a:sym typeface="Lato"/>
                      </a:rPr>
                      <m:t>𝑔</m:t>
                    </m:r>
                  </m:oMath>
                </a14:m>
                <a:r>
                  <a:rPr lang="en-US" sz="1300" dirty="0">
                    <a:solidFill>
                      <a:schemeClr val="dk2"/>
                    </a:solidFill>
                    <a:latin typeface="Lato"/>
                    <a:ea typeface="Lato"/>
                    <a:cs typeface="Lato"/>
                    <a:sym typeface="Lato"/>
                  </a:rPr>
                  <a:t> is set to simulation time if </a:t>
                </a:r>
                <a14:m>
                  <m:oMath xmlns:m="http://schemas.openxmlformats.org/officeDocument/2006/math">
                    <m:r>
                      <a:rPr lang="en-US" sz="1300" i="1" dirty="0" smtClean="0">
                        <a:solidFill>
                          <a:schemeClr val="dk2"/>
                        </a:solidFill>
                        <a:latin typeface="Cambria Math" panose="02040503050406030204" pitchFamily="18" charset="0"/>
                        <a:ea typeface="Lato"/>
                        <a:cs typeface="Lato"/>
                        <a:sym typeface="Lato"/>
                      </a:rPr>
                      <m:t>𝑔</m:t>
                    </m:r>
                  </m:oMath>
                </a14:m>
                <a:r>
                  <a:rPr lang="en-US" sz="1300" i="1" dirty="0">
                    <a:solidFill>
                      <a:schemeClr val="dk2"/>
                    </a:solidFill>
                    <a:latin typeface="Lato"/>
                    <a:ea typeface="Lato"/>
                    <a:cs typeface="Lato"/>
                    <a:sym typeface="Lato"/>
                  </a:rPr>
                  <a:t> </a:t>
                </a:r>
                <a:r>
                  <a:rPr lang="en-US" sz="1300" dirty="0">
                    <a:solidFill>
                      <a:schemeClr val="dk2"/>
                    </a:solidFill>
                    <a:latin typeface="Lato"/>
                    <a:ea typeface="Lato"/>
                    <a:cs typeface="Lato"/>
                    <a:sym typeface="Lato"/>
                  </a:rPr>
                  <a:t>is within the fire perimeter predicted by FARSITE</a:t>
                </a:r>
                <a:endParaRPr lang="en-GB" sz="1300" b="1" dirty="0">
                  <a:solidFill>
                    <a:srgbClr val="000000"/>
                  </a:solidFill>
                </a:endParaRPr>
              </a:p>
              <a:p>
                <a:pPr marL="0" lvl="0" indent="0" algn="l" rtl="0">
                  <a:spcBef>
                    <a:spcPts val="1200"/>
                  </a:spcBef>
                  <a:spcAft>
                    <a:spcPts val="0"/>
                  </a:spcAft>
                  <a:buNone/>
                </a:pPr>
                <a:r>
                  <a:rPr lang="en-GB" dirty="0">
                    <a:solidFill>
                      <a:srgbClr val="000000"/>
                    </a:solidFill>
                  </a:rPr>
                  <a:t>​</a:t>
                </a:r>
              </a:p>
              <a:p>
                <a:pPr marL="0" lvl="0" indent="0" algn="l" rtl="0">
                  <a:spcBef>
                    <a:spcPts val="1200"/>
                  </a:spcBef>
                  <a:spcAft>
                    <a:spcPts val="0"/>
                  </a:spcAft>
                  <a:buNone/>
                </a:pPr>
                <a:r>
                  <a:rPr lang="en-GB" dirty="0">
                    <a:solidFill>
                      <a:srgbClr val="000000"/>
                    </a:solidFill>
                  </a:rPr>
                  <a:t>​</a:t>
                </a:r>
              </a:p>
              <a:p>
                <a:pPr marL="0" lvl="0" indent="0" algn="l" rtl="0">
                  <a:spcBef>
                    <a:spcPts val="1200"/>
                  </a:spcBef>
                  <a:spcAft>
                    <a:spcPts val="0"/>
                  </a:spcAft>
                  <a:buNone/>
                </a:pPr>
                <a:r>
                  <a:rPr lang="en-GB" dirty="0">
                    <a:solidFill>
                      <a:srgbClr val="000000"/>
                    </a:solidFill>
                  </a:rPr>
                  <a:t>​</a:t>
                </a:r>
              </a:p>
              <a:p>
                <a:pPr marL="0" lvl="0" indent="0" algn="l" rtl="0">
                  <a:spcBef>
                    <a:spcPts val="1200"/>
                  </a:spcBef>
                  <a:spcAft>
                    <a:spcPts val="0"/>
                  </a:spcAft>
                  <a:buNone/>
                </a:pPr>
                <a:r>
                  <a:rPr lang="en-GB" dirty="0">
                    <a:solidFill>
                      <a:srgbClr val="000000"/>
                    </a:solidFill>
                  </a:rPr>
                  <a:t>​</a:t>
                </a:r>
              </a:p>
              <a:p>
                <a:pPr marL="0" lvl="0" indent="0" algn="l" rtl="0">
                  <a:spcBef>
                    <a:spcPts val="1200"/>
                  </a:spcBef>
                  <a:spcAft>
                    <a:spcPts val="1200"/>
                  </a:spcAft>
                  <a:buNone/>
                </a:pPr>
                <a:r>
                  <a:rPr lang="en-GB" dirty="0">
                    <a:solidFill>
                      <a:srgbClr val="000000"/>
                    </a:solidFill>
                  </a:rPr>
                  <a:t>​</a:t>
                </a:r>
                <a:endParaRPr lang="en-US" dirty="0">
                  <a:solidFill>
                    <a:srgbClr val="000000"/>
                  </a:solidFill>
                </a:endParaRPr>
              </a:p>
            </p:txBody>
          </p:sp>
        </mc:Choice>
        <mc:Fallback xmlns="">
          <p:sp>
            <p:nvSpPr>
              <p:cNvPr id="4" name="Google Shape;142;p22">
                <a:extLst>
                  <a:ext uri="{FF2B5EF4-FFF2-40B4-BE49-F238E27FC236}">
                    <a16:creationId xmlns:a16="http://schemas.microsoft.com/office/drawing/2014/main" id="{0E6F7EB8-A2DE-66D6-C4B5-9477E84D7972}"/>
                  </a:ext>
                </a:extLst>
              </p:cNvPr>
              <p:cNvSpPr txBox="1">
                <a:spLocks noGrp="1" noRot="1" noChangeAspect="1" noMove="1" noResize="1" noEditPoints="1" noAdjustHandles="1" noChangeArrowheads="1" noChangeShapeType="1" noTextEdit="1"/>
              </p:cNvSpPr>
              <p:nvPr>
                <p:ph type="body" idx="1"/>
              </p:nvPr>
            </p:nvSpPr>
            <p:spPr>
              <a:xfrm>
                <a:off x="603504" y="1014719"/>
                <a:ext cx="8335149" cy="4196618"/>
              </a:xfrm>
              <a:prstGeom prst="rect">
                <a:avLst/>
              </a:prstGeom>
              <a:blipFill>
                <a:blip r:embed="rId3"/>
                <a:stretch>
                  <a:fillRect l="-146" b="-3918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a:extLst>
            <a:ext uri="{FF2B5EF4-FFF2-40B4-BE49-F238E27FC236}">
              <a16:creationId xmlns:a16="http://schemas.microsoft.com/office/drawing/2014/main" id="{CEF9B282-087A-212F-A0A9-D2F2F80641FE}"/>
            </a:ext>
          </a:extLst>
        </p:cNvPr>
        <p:cNvGrpSpPr/>
        <p:nvPr/>
      </p:nvGrpSpPr>
      <p:grpSpPr>
        <a:xfrm>
          <a:off x="0" y="0"/>
          <a:ext cx="0" cy="0"/>
          <a:chOff x="0" y="0"/>
          <a:chExt cx="0" cy="0"/>
        </a:xfrm>
      </p:grpSpPr>
      <p:sp>
        <p:nvSpPr>
          <p:cNvPr id="149" name="Google Shape;149;p23">
            <a:extLst>
              <a:ext uri="{FF2B5EF4-FFF2-40B4-BE49-F238E27FC236}">
                <a16:creationId xmlns:a16="http://schemas.microsoft.com/office/drawing/2014/main" id="{2B5C88EC-2DD9-4ED0-8595-037760AE2D54}"/>
              </a:ext>
            </a:extLst>
          </p:cNvPr>
          <p:cNvSpPr txBox="1">
            <a:spLocks noGrp="1"/>
          </p:cNvSpPr>
          <p:nvPr>
            <p:ph type="title"/>
          </p:nvPr>
        </p:nvSpPr>
        <p:spPr>
          <a:xfrm>
            <a:off x="727650" y="376400"/>
            <a:ext cx="8066306"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Task Generation in DOME: A Physics-Inspired Approach</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xmlns:a14="http://schemas.microsoft.com/office/drawing/2010/main">
        <mc:Choice Requires="a14">
          <p:sp>
            <p:nvSpPr>
              <p:cNvPr id="4" name="Google Shape;142;p22">
                <a:extLst>
                  <a:ext uri="{FF2B5EF4-FFF2-40B4-BE49-F238E27FC236}">
                    <a16:creationId xmlns:a16="http://schemas.microsoft.com/office/drawing/2014/main" id="{FD27FB50-B150-83DD-635A-A9E2782C0A3B}"/>
                  </a:ext>
                </a:extLst>
              </p:cNvPr>
              <p:cNvSpPr txBox="1">
                <a:spLocks noGrp="1"/>
              </p:cNvSpPr>
              <p:nvPr>
                <p:ph type="body" idx="1"/>
              </p:nvPr>
            </p:nvSpPr>
            <p:spPr>
              <a:xfrm>
                <a:off x="594731" y="1019071"/>
                <a:ext cx="8549269" cy="4192266"/>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rgbClr val="000000"/>
                  </a:buClr>
                  <a:buSzPts val="1500"/>
                  <a:buChar char="❏"/>
                </a:pPr>
                <a:r>
                  <a:rPr lang="en-IN" sz="1500" b="1" dirty="0">
                    <a:solidFill>
                      <a:srgbClr val="000000"/>
                    </a:solidFill>
                  </a:rPr>
                  <a:t>Rule-based task generation</a:t>
                </a:r>
              </a:p>
              <a:p>
                <a:pPr marL="0" lvl="0" indent="0" algn="l" rtl="0">
                  <a:lnSpc>
                    <a:spcPct val="150000"/>
                  </a:lnSpc>
                  <a:spcBef>
                    <a:spcPts val="0"/>
                  </a:spcBef>
                  <a:spcAft>
                    <a:spcPts val="0"/>
                  </a:spcAft>
                  <a:buNone/>
                </a:pPr>
                <a:r>
                  <a:rPr lang="en-IN" sz="1400" b="1" dirty="0">
                    <a:solidFill>
                      <a:schemeClr val="dk2"/>
                    </a:solidFill>
                  </a:rPr>
                  <a:t>          </a:t>
                </a:r>
                <a:r>
                  <a:rPr lang="en-IN" sz="1400" b="1" dirty="0">
                    <a:solidFill>
                      <a:schemeClr val="dk2"/>
                    </a:solidFill>
                    <a:latin typeface="Lato"/>
                    <a:ea typeface="Lato"/>
                    <a:cs typeface="Lato"/>
                    <a:sym typeface="Lato"/>
                  </a:rPr>
                  <a:t>Actions:</a:t>
                </a:r>
              </a:p>
              <a:p>
                <a:pPr lvl="1" indent="-311150">
                  <a:lnSpc>
                    <a:spcPct val="150000"/>
                  </a:lnSpc>
                  <a:buClr>
                    <a:schemeClr val="dk2"/>
                  </a:buClr>
                  <a:buSzPts val="1300"/>
                  <a:buFont typeface="Lato"/>
                  <a:buChar char="●"/>
                </a:pPr>
                <a14:m>
                  <m:oMath xmlns:m="http://schemas.openxmlformats.org/officeDocument/2006/math">
                    <m:r>
                      <a:rPr lang="en-IN" sz="1300" i="1" dirty="0" smtClean="0">
                        <a:solidFill>
                          <a:schemeClr val="dk2"/>
                        </a:solidFill>
                        <a:latin typeface="Cambria Math" panose="02040503050406030204" pitchFamily="18" charset="0"/>
                        <a:ea typeface="Lato"/>
                        <a:cs typeface="Lato"/>
                        <a:sym typeface="Lato"/>
                      </a:rPr>
                      <m:t>𝑆h𝑖𝑓𝑡𝑆𝑡𝑎𝑡𝑒</m:t>
                    </m:r>
                    <m:r>
                      <a:rPr lang="en-IN" sz="1300" i="1" dirty="0">
                        <a:solidFill>
                          <a:schemeClr val="dk2"/>
                        </a:solidFill>
                        <a:latin typeface="Cambria Math" panose="02040503050406030204" pitchFamily="18" charset="0"/>
                        <a:ea typeface="Lato"/>
                        <a:cs typeface="Lato"/>
                        <a:sym typeface="Lato"/>
                      </a:rPr>
                      <m:t>(</m:t>
                    </m:r>
                    <m:r>
                      <a:rPr lang="en-IN" sz="1300" b="0" i="1" dirty="0" smtClean="0">
                        <a:solidFill>
                          <a:schemeClr val="dk2"/>
                        </a:solidFill>
                        <a:latin typeface="Cambria Math" panose="02040503050406030204" pitchFamily="18" charset="0"/>
                        <a:ea typeface="Lato"/>
                        <a:cs typeface="Lato"/>
                        <a:sym typeface="Lato"/>
                      </a:rPr>
                      <m:t>𝑔</m:t>
                    </m:r>
                    <m:r>
                      <a:rPr lang="en-US" sz="1300" b="0" i="1" dirty="0" smtClean="0">
                        <a:solidFill>
                          <a:schemeClr val="dk2"/>
                        </a:solidFill>
                        <a:latin typeface="Cambria Math" panose="02040503050406030204" pitchFamily="18" charset="0"/>
                        <a:ea typeface="Lato"/>
                        <a:cs typeface="Lato"/>
                        <a:sym typeface="Lato"/>
                      </a:rPr>
                      <m:t>, </m:t>
                    </m:r>
                    <m:r>
                      <a:rPr lang="en-US" sz="1300" b="0" i="1" dirty="0" smtClean="0">
                        <a:solidFill>
                          <a:schemeClr val="dk2"/>
                        </a:solidFill>
                        <a:latin typeface="Cambria Math" panose="02040503050406030204" pitchFamily="18" charset="0"/>
                        <a:ea typeface="Lato"/>
                        <a:cs typeface="Lato"/>
                        <a:sym typeface="Lato"/>
                      </a:rPr>
                      <m:t>𝑡</m:t>
                    </m:r>
                    <m:r>
                      <a:rPr lang="en-US" sz="1300" b="0" i="1" dirty="0" smtClean="0">
                        <a:solidFill>
                          <a:schemeClr val="dk2"/>
                        </a:solidFill>
                        <a:latin typeface="Cambria Math" panose="02040503050406030204" pitchFamily="18" charset="0"/>
                        <a:ea typeface="Lato"/>
                        <a:cs typeface="Lato"/>
                        <a:sym typeface="Lato"/>
                      </a:rPr>
                      <m:t>, </m:t>
                    </m:r>
                    <m:r>
                      <a:rPr lang="en-US" sz="1300" b="0" i="1" dirty="0" smtClean="0">
                        <a:solidFill>
                          <a:schemeClr val="dk2"/>
                        </a:solidFill>
                        <a:latin typeface="Cambria Math" panose="02040503050406030204" pitchFamily="18" charset="0"/>
                        <a:ea typeface="Lato"/>
                        <a:cs typeface="Lato"/>
                        <a:sym typeface="Lato"/>
                      </a:rPr>
                      <m:t>𝑠</m:t>
                    </m:r>
                    <m:r>
                      <a:rPr lang="en-IN" sz="1300" i="1" dirty="0">
                        <a:solidFill>
                          <a:schemeClr val="dk2"/>
                        </a:solidFill>
                        <a:latin typeface="Cambria Math" panose="02040503050406030204" pitchFamily="18" charset="0"/>
                        <a:ea typeface="Lato"/>
                        <a:cs typeface="Lato"/>
                        <a:sym typeface="Lato"/>
                      </a:rPr>
                      <m:t>): </m:t>
                    </m:r>
                  </m:oMath>
                </a14:m>
                <a:r>
                  <a:rPr lang="en-IN" sz="1300" dirty="0">
                    <a:solidFill>
                      <a:schemeClr val="dk2"/>
                    </a:solidFill>
                    <a:ea typeface="Lato"/>
                    <a:cs typeface="Lato"/>
                    <a:sym typeface="Lato"/>
                  </a:rPr>
                  <a:t>change</a:t>
                </a:r>
                <a14:m>
                  <m:oMath xmlns:m="http://schemas.openxmlformats.org/officeDocument/2006/math">
                    <m:r>
                      <a:rPr lang="en-IN" sz="1300" i="1" dirty="0" smtClean="0">
                        <a:solidFill>
                          <a:schemeClr val="dk2"/>
                        </a:solidFill>
                        <a:latin typeface="Cambria Math" panose="02040503050406030204" pitchFamily="18" charset="0"/>
                        <a:ea typeface="Lato"/>
                        <a:cs typeface="Lato"/>
                        <a:sym typeface="Lato"/>
                      </a:rPr>
                      <m:t> </m:t>
                    </m:r>
                    <m:r>
                      <a:rPr lang="en-IN" sz="1300" i="1" dirty="0" smtClean="0">
                        <a:solidFill>
                          <a:schemeClr val="dk2"/>
                        </a:solidFill>
                        <a:latin typeface="Cambria Math" panose="02040503050406030204" pitchFamily="18" charset="0"/>
                        <a:ea typeface="Lato"/>
                        <a:cs typeface="Lato"/>
                        <a:sym typeface="Lato"/>
                      </a:rPr>
                      <m:t>𝑔</m:t>
                    </m:r>
                    <m:r>
                      <a:rPr lang="en-IN" sz="1300" i="1" dirty="0" smtClean="0">
                        <a:solidFill>
                          <a:schemeClr val="dk2"/>
                        </a:solidFill>
                        <a:latin typeface="Cambria Math" panose="02040503050406030204" pitchFamily="18" charset="0"/>
                        <a:ea typeface="Lato"/>
                        <a:cs typeface="Lato"/>
                        <a:sym typeface="Lato"/>
                      </a:rPr>
                      <m:t>’</m:t>
                    </m:r>
                    <m:r>
                      <a:rPr lang="en-IN" sz="1300" i="1" dirty="0" smtClean="0">
                        <a:solidFill>
                          <a:schemeClr val="dk2"/>
                        </a:solidFill>
                        <a:latin typeface="Cambria Math" panose="02040503050406030204" pitchFamily="18" charset="0"/>
                        <a:ea typeface="Lato"/>
                        <a:cs typeface="Lato"/>
                        <a:sym typeface="Lato"/>
                      </a:rPr>
                      <m:t>𝑠</m:t>
                    </m:r>
                    <m:r>
                      <a:rPr lang="en-IN" sz="1300" i="1" dirty="0" smtClean="0">
                        <a:solidFill>
                          <a:schemeClr val="dk2"/>
                        </a:solidFill>
                        <a:latin typeface="Cambria Math" panose="02040503050406030204" pitchFamily="18" charset="0"/>
                        <a:ea typeface="Lato"/>
                        <a:cs typeface="Lato"/>
                        <a:sym typeface="Lato"/>
                      </a:rPr>
                      <m:t> </m:t>
                    </m:r>
                  </m:oMath>
                </a14:m>
                <a:r>
                  <a:rPr lang="en-IN" sz="1300" dirty="0">
                    <a:solidFill>
                      <a:schemeClr val="dk2"/>
                    </a:solidFill>
                    <a:ea typeface="Lato"/>
                    <a:cs typeface="Lato"/>
                    <a:sym typeface="Lato"/>
                  </a:rPr>
                  <a:t>state to   </a:t>
                </a:r>
                <a14:m>
                  <m:oMath xmlns:m="http://schemas.openxmlformats.org/officeDocument/2006/math">
                    <m:r>
                      <m:rPr>
                        <m:sty m:val="p"/>
                      </m:rPr>
                      <a:rPr lang="en-US" sz="1300" b="0" i="0" dirty="0" smtClean="0">
                        <a:solidFill>
                          <a:schemeClr val="dk2"/>
                        </a:solidFill>
                        <a:latin typeface="Cambria Math" panose="02040503050406030204" pitchFamily="18" charset="0"/>
                        <a:ea typeface="Lato"/>
                        <a:cs typeface="Lato"/>
                        <a:sym typeface="Lato"/>
                      </a:rPr>
                      <m:t>s</m:t>
                    </m:r>
                    <m:r>
                      <a:rPr lang="en-US" sz="1300" b="0" i="1" dirty="0" smtClean="0">
                        <a:solidFill>
                          <a:schemeClr val="dk2"/>
                        </a:solidFill>
                        <a:latin typeface="Cambria Math" panose="02040503050406030204" pitchFamily="18" charset="0"/>
                        <a:ea typeface="Lato"/>
                        <a:cs typeface="Lato"/>
                        <a:sym typeface="Lato"/>
                      </a:rPr>
                      <m:t>∈</m:t>
                    </m:r>
                    <m:r>
                      <a:rPr lang="en-IN" sz="1300" i="1" dirty="0" smtClean="0">
                        <a:solidFill>
                          <a:schemeClr val="dk2"/>
                        </a:solidFill>
                        <a:latin typeface="Cambria Math" panose="02040503050406030204" pitchFamily="18" charset="0"/>
                        <a:ea typeface="Lato"/>
                        <a:cs typeface="Lato"/>
                        <a:sym typeface="Lato"/>
                      </a:rPr>
                      <m:t>{</m:t>
                    </m:r>
                    <m:r>
                      <a:rPr lang="en-IN" sz="1300" b="1" i="1" dirty="0">
                        <a:solidFill>
                          <a:schemeClr val="dk2"/>
                        </a:solidFill>
                        <a:latin typeface="Cambria Math" panose="02040503050406030204" pitchFamily="18" charset="0"/>
                        <a:ea typeface="Lato"/>
                        <a:cs typeface="Lato"/>
                        <a:sym typeface="Lato"/>
                      </a:rPr>
                      <m:t>𝑼𝑲</m:t>
                    </m:r>
                    <m:r>
                      <a:rPr lang="en-IN" sz="1300" b="1" i="1" dirty="0">
                        <a:solidFill>
                          <a:schemeClr val="dk2"/>
                        </a:solidFill>
                        <a:latin typeface="Cambria Math" panose="02040503050406030204" pitchFamily="18" charset="0"/>
                        <a:ea typeface="Lato"/>
                        <a:cs typeface="Lato"/>
                        <a:sym typeface="Lato"/>
                      </a:rPr>
                      <m:t>, </m:t>
                    </m:r>
                    <m:r>
                      <a:rPr lang="en-IN" sz="1300" b="1" i="1" dirty="0">
                        <a:solidFill>
                          <a:schemeClr val="dk2"/>
                        </a:solidFill>
                        <a:latin typeface="Cambria Math" panose="02040503050406030204" pitchFamily="18" charset="0"/>
                        <a:ea typeface="Lato"/>
                        <a:cs typeface="Lato"/>
                        <a:sym typeface="Lato"/>
                      </a:rPr>
                      <m:t>𝑩</m:t>
                    </m:r>
                    <m:r>
                      <a:rPr lang="en-IN" sz="1300" b="1" i="1" dirty="0">
                        <a:solidFill>
                          <a:schemeClr val="dk2"/>
                        </a:solidFill>
                        <a:latin typeface="Cambria Math" panose="02040503050406030204" pitchFamily="18" charset="0"/>
                        <a:ea typeface="Lato"/>
                        <a:cs typeface="Lato"/>
                        <a:sym typeface="Lato"/>
                      </a:rPr>
                      <m:t>, </m:t>
                    </m:r>
                    <m:r>
                      <a:rPr lang="en-IN" sz="1300" b="1" i="1" dirty="0">
                        <a:solidFill>
                          <a:schemeClr val="dk2"/>
                        </a:solidFill>
                        <a:latin typeface="Cambria Math" panose="02040503050406030204" pitchFamily="18" charset="0"/>
                        <a:ea typeface="Lato"/>
                        <a:cs typeface="Lato"/>
                        <a:sym typeface="Lato"/>
                      </a:rPr>
                      <m:t>𝑵𝑩</m:t>
                    </m:r>
                    <m:r>
                      <a:rPr lang="en-IN" sz="1300" b="1" i="1" dirty="0">
                        <a:solidFill>
                          <a:schemeClr val="dk2"/>
                        </a:solidFill>
                        <a:latin typeface="Cambria Math" panose="02040503050406030204" pitchFamily="18" charset="0"/>
                        <a:ea typeface="Lato"/>
                        <a:cs typeface="Lato"/>
                        <a:sym typeface="Lato"/>
                      </a:rPr>
                      <m:t>, </m:t>
                    </m:r>
                    <m:r>
                      <a:rPr lang="en-IN" sz="1300" b="1" i="1" dirty="0">
                        <a:solidFill>
                          <a:schemeClr val="dk2"/>
                        </a:solidFill>
                        <a:latin typeface="Cambria Math" panose="02040503050406030204" pitchFamily="18" charset="0"/>
                        <a:ea typeface="Lato"/>
                        <a:cs typeface="Lato"/>
                        <a:sym typeface="Lato"/>
                      </a:rPr>
                      <m:t>𝑩𝑶</m:t>
                    </m:r>
                    <m:r>
                      <a:rPr lang="en-IN" sz="1300" i="1" dirty="0">
                        <a:solidFill>
                          <a:schemeClr val="dk2"/>
                        </a:solidFill>
                        <a:latin typeface="Cambria Math" panose="02040503050406030204" pitchFamily="18" charset="0"/>
                        <a:ea typeface="Lato"/>
                        <a:cs typeface="Lato"/>
                        <a:sym typeface="Lato"/>
                      </a:rPr>
                      <m:t>}</m:t>
                    </m:r>
                  </m:oMath>
                </a14:m>
                <a:r>
                  <a:rPr lang="en-IN" sz="1300" dirty="0">
                    <a:solidFill>
                      <a:schemeClr val="dk2"/>
                    </a:solidFill>
                    <a:ea typeface="Lato"/>
                    <a:cs typeface="Lato"/>
                    <a:sym typeface="Lato"/>
                  </a:rPr>
                  <a:t> at time t</a:t>
                </a:r>
              </a:p>
              <a:p>
                <a:pPr lvl="1" indent="-311150">
                  <a:lnSpc>
                    <a:spcPct val="150000"/>
                  </a:lnSpc>
                  <a:buClr>
                    <a:schemeClr val="dk2"/>
                  </a:buClr>
                  <a:buSzPts val="1300"/>
                  <a:buFont typeface="Lato"/>
                  <a:buChar char="●"/>
                </a:pPr>
                <a14:m>
                  <m:oMath xmlns:m="http://schemas.openxmlformats.org/officeDocument/2006/math">
                    <m:r>
                      <a:rPr lang="en-IN" sz="1300" i="1" dirty="0" smtClean="0">
                        <a:solidFill>
                          <a:schemeClr val="dk2"/>
                        </a:solidFill>
                        <a:latin typeface="Cambria Math" panose="02040503050406030204" pitchFamily="18" charset="0"/>
                        <a:ea typeface="Lato"/>
                        <a:cs typeface="Lato"/>
                        <a:sym typeface="Lato"/>
                      </a:rPr>
                      <m:t>∀</m:t>
                    </m:r>
                    <m:r>
                      <a:rPr lang="en-IN" sz="1300" i="1" dirty="0" smtClean="0">
                        <a:solidFill>
                          <a:schemeClr val="dk2"/>
                        </a:solidFill>
                        <a:latin typeface="Cambria Math" panose="02040503050406030204" pitchFamily="18" charset="0"/>
                        <a:ea typeface="Lato"/>
                        <a:cs typeface="Lato"/>
                        <a:sym typeface="Lato"/>
                      </a:rPr>
                      <m:t>𝑔</m:t>
                    </m:r>
                    <m:r>
                      <a:rPr lang="en-IN" sz="1300" i="1" dirty="0" smtClean="0">
                        <a:solidFill>
                          <a:schemeClr val="dk2"/>
                        </a:solidFill>
                        <a:latin typeface="Cambria Math" panose="02040503050406030204" pitchFamily="18" charset="0"/>
                        <a:ea typeface="Lato"/>
                        <a:cs typeface="Lato"/>
                        <a:sym typeface="Lato"/>
                      </a:rPr>
                      <m:t>(</m:t>
                    </m:r>
                    <m:r>
                      <a:rPr lang="en-US" sz="1300" b="0" i="1" dirty="0" smtClean="0">
                        <a:solidFill>
                          <a:schemeClr val="dk2"/>
                        </a:solidFill>
                        <a:latin typeface="Cambria Math" panose="02040503050406030204" pitchFamily="18" charset="0"/>
                        <a:ea typeface="Lato"/>
                        <a:cs typeface="Lato"/>
                        <a:sym typeface="Lato"/>
                      </a:rPr>
                      <m:t>𝐺𝑒𝑡𝐸𝐹𝐴</m:t>
                    </m:r>
                    <m:r>
                      <a:rPr lang="en-IN" sz="1300" i="1" dirty="0">
                        <a:solidFill>
                          <a:schemeClr val="dk2"/>
                        </a:solidFill>
                        <a:latin typeface="Cambria Math" panose="02040503050406030204" pitchFamily="18" charset="0"/>
                        <a:ea typeface="Lato"/>
                        <a:cs typeface="Lato"/>
                        <a:sym typeface="Lato"/>
                      </a:rPr>
                      <m:t>(</m:t>
                    </m:r>
                    <m:r>
                      <a:rPr lang="en-US" sz="1300" b="0" i="1" dirty="0" smtClean="0">
                        <a:solidFill>
                          <a:schemeClr val="dk2"/>
                        </a:solidFill>
                        <a:latin typeface="Cambria Math" panose="02040503050406030204" pitchFamily="18" charset="0"/>
                        <a:ea typeface="Lato"/>
                        <a:cs typeface="Lato"/>
                        <a:sym typeface="Lato"/>
                      </a:rPr>
                      <m:t>𝑔</m:t>
                    </m:r>
                    <m:r>
                      <a:rPr lang="en-US" sz="1300" b="0" i="1" dirty="0" smtClean="0">
                        <a:solidFill>
                          <a:schemeClr val="dk2"/>
                        </a:solidFill>
                        <a:latin typeface="Cambria Math" panose="02040503050406030204" pitchFamily="18" charset="0"/>
                        <a:ea typeface="Lato"/>
                        <a:cs typeface="Lato"/>
                        <a:sym typeface="Lato"/>
                      </a:rPr>
                      <m:t>, </m:t>
                    </m:r>
                    <m:r>
                      <a:rPr lang="en-US" sz="1300" b="0" i="1" dirty="0" smtClean="0">
                        <a:solidFill>
                          <a:schemeClr val="dk2"/>
                        </a:solidFill>
                        <a:latin typeface="Cambria Math" panose="02040503050406030204" pitchFamily="18" charset="0"/>
                        <a:ea typeface="Lato"/>
                        <a:cs typeface="Lato"/>
                        <a:sym typeface="Lato"/>
                      </a:rPr>
                      <m:t>𝑡</m:t>
                    </m:r>
                    <m:r>
                      <a:rPr lang="en-IN" sz="1300" i="1" dirty="0">
                        <a:solidFill>
                          <a:schemeClr val="dk2"/>
                        </a:solidFill>
                        <a:latin typeface="Cambria Math" panose="02040503050406030204" pitchFamily="18" charset="0"/>
                        <a:ea typeface="Lato"/>
                        <a:cs typeface="Lato"/>
                        <a:sym typeface="Lato"/>
                      </a:rPr>
                      <m:t>))</m:t>
                    </m:r>
                    <m:r>
                      <a:rPr lang="en-IN" sz="1300" b="1" i="1" dirty="0">
                        <a:solidFill>
                          <a:schemeClr val="dk2"/>
                        </a:solidFill>
                        <a:latin typeface="Cambria Math" panose="02040503050406030204" pitchFamily="18" charset="0"/>
                        <a:ea typeface="Lato"/>
                        <a:cs typeface="Lato"/>
                        <a:sym typeface="Lato"/>
                      </a:rPr>
                      <m:t>: </m:t>
                    </m:r>
                  </m:oMath>
                </a14:m>
                <a:r>
                  <a:rPr lang="en-IN" sz="1300" dirty="0">
                    <a:solidFill>
                      <a:schemeClr val="dk2"/>
                    </a:solidFill>
                    <a:ea typeface="Lato"/>
                    <a:cs typeface="Lato"/>
                    <a:sym typeface="Lato"/>
                  </a:rPr>
                  <a:t>run FARSITE to obtain EFA of all grid cells based on fire status at time t</a:t>
                </a:r>
              </a:p>
              <a:p>
                <a:pPr lvl="1" indent="-311150">
                  <a:lnSpc>
                    <a:spcPct val="150000"/>
                  </a:lnSpc>
                  <a:buClr>
                    <a:schemeClr val="dk2"/>
                  </a:buClr>
                  <a:buSzPts val="1300"/>
                  <a:buFont typeface="Lato"/>
                  <a:buChar char="●"/>
                </a:pPr>
                <a14:m>
                  <m:oMath xmlns:m="http://schemas.openxmlformats.org/officeDocument/2006/math">
                    <m:r>
                      <a:rPr lang="en-IN" sz="1300" i="1" dirty="0" smtClean="0">
                        <a:solidFill>
                          <a:schemeClr val="dk2"/>
                        </a:solidFill>
                        <a:latin typeface="Cambria Math" panose="02040503050406030204" pitchFamily="18" charset="0"/>
                        <a:ea typeface="Lato"/>
                        <a:cs typeface="Lato"/>
                        <a:sym typeface="Lato"/>
                      </a:rPr>
                      <m:t>𝐴𝑑𝑑</m:t>
                    </m:r>
                    <m:r>
                      <a:rPr lang="en-IN" sz="1300" i="1" dirty="0" smtClean="0">
                        <a:solidFill>
                          <a:schemeClr val="dk2"/>
                        </a:solidFill>
                        <a:latin typeface="Cambria Math" panose="02040503050406030204" pitchFamily="18" charset="0"/>
                        <a:ea typeface="Lato"/>
                        <a:cs typeface="Lato"/>
                        <a:sym typeface="Lato"/>
                      </a:rPr>
                      <m:t>(</m:t>
                    </m:r>
                    <m:r>
                      <a:rPr lang="en-US" sz="1300" b="0" i="1" dirty="0" smtClean="0">
                        <a:solidFill>
                          <a:schemeClr val="dk2"/>
                        </a:solidFill>
                        <a:latin typeface="Cambria Math" panose="02040503050406030204" pitchFamily="18" charset="0"/>
                        <a:ea typeface="Lato"/>
                        <a:cs typeface="Lato"/>
                        <a:sym typeface="Lato"/>
                      </a:rPr>
                      <m:t>𝑚</m:t>
                    </m:r>
                    <m:r>
                      <a:rPr lang="en-US" sz="1300" b="0" i="1" dirty="0" smtClean="0">
                        <a:solidFill>
                          <a:schemeClr val="dk2"/>
                        </a:solidFill>
                        <a:latin typeface="Cambria Math" panose="02040503050406030204" pitchFamily="18" charset="0"/>
                        <a:ea typeface="Lato"/>
                        <a:cs typeface="Lato"/>
                        <a:sym typeface="Lato"/>
                      </a:rPr>
                      <m:t>,</m:t>
                    </m:r>
                    <m:r>
                      <a:rPr lang="en-US" sz="1300" b="0" i="1" dirty="0" smtClean="0">
                        <a:solidFill>
                          <a:schemeClr val="dk2"/>
                        </a:solidFill>
                        <a:latin typeface="Cambria Math" panose="02040503050406030204" pitchFamily="18" charset="0"/>
                        <a:ea typeface="Lato"/>
                        <a:cs typeface="Lato"/>
                        <a:sym typeface="Lato"/>
                      </a:rPr>
                      <m:t>𝑔</m:t>
                    </m:r>
                    <m:r>
                      <a:rPr lang="en-US" sz="1300" b="0" i="1" dirty="0" smtClean="0">
                        <a:solidFill>
                          <a:schemeClr val="dk2"/>
                        </a:solidFill>
                        <a:latin typeface="Cambria Math" panose="02040503050406030204" pitchFamily="18" charset="0"/>
                        <a:ea typeface="Lato"/>
                        <a:cs typeface="Lato"/>
                        <a:sym typeface="Lato"/>
                      </a:rPr>
                      <m:t>, </m:t>
                    </m:r>
                    <m:r>
                      <a:rPr lang="en-US" sz="1300" b="0" i="1" dirty="0" smtClean="0">
                        <a:solidFill>
                          <a:schemeClr val="dk2"/>
                        </a:solidFill>
                        <a:latin typeface="Cambria Math" panose="02040503050406030204" pitchFamily="18" charset="0"/>
                        <a:ea typeface="Lato"/>
                        <a:cs typeface="Lato"/>
                        <a:sym typeface="Lato"/>
                      </a:rPr>
                      <m:t>𝑠𝑡</m:t>
                    </m:r>
                    <m:r>
                      <a:rPr lang="en-US" sz="1300" b="0" i="1" dirty="0" smtClean="0">
                        <a:solidFill>
                          <a:schemeClr val="dk2"/>
                        </a:solidFill>
                        <a:latin typeface="Cambria Math" panose="02040503050406030204" pitchFamily="18" charset="0"/>
                        <a:ea typeface="Lato"/>
                        <a:cs typeface="Lato"/>
                        <a:sym typeface="Lato"/>
                      </a:rPr>
                      <m:t>,</m:t>
                    </m:r>
                    <m:r>
                      <a:rPr lang="en-US" sz="1300" b="0" i="1" dirty="0" smtClean="0">
                        <a:solidFill>
                          <a:schemeClr val="dk2"/>
                        </a:solidFill>
                        <a:latin typeface="Cambria Math" panose="02040503050406030204" pitchFamily="18" charset="0"/>
                        <a:ea typeface="Lato"/>
                        <a:cs typeface="Lato"/>
                        <a:sym typeface="Lato"/>
                      </a:rPr>
                      <m:t>𝑒𝑡</m:t>
                    </m:r>
                    <m:r>
                      <a:rPr lang="en-IN" sz="1300" i="1" dirty="0">
                        <a:solidFill>
                          <a:schemeClr val="dk2"/>
                        </a:solidFill>
                        <a:latin typeface="Cambria Math" panose="02040503050406030204" pitchFamily="18" charset="0"/>
                        <a:ea typeface="Lato"/>
                        <a:cs typeface="Lato"/>
                        <a:sym typeface="Lato"/>
                      </a:rPr>
                      <m:t>): </m:t>
                    </m:r>
                  </m:oMath>
                </a14:m>
                <a:r>
                  <a:rPr lang="en-IN" sz="1300" dirty="0">
                    <a:solidFill>
                      <a:schemeClr val="dk2"/>
                    </a:solidFill>
                    <a:ea typeface="Lato"/>
                    <a:cs typeface="Lato"/>
                    <a:sym typeface="Lato"/>
                  </a:rPr>
                  <a:t>adds task for mission </a:t>
                </a:r>
                <a14:m>
                  <m:oMath xmlns:m="http://schemas.openxmlformats.org/officeDocument/2006/math">
                    <m:r>
                      <m:rPr>
                        <m:sty m:val="p"/>
                      </m:rPr>
                      <a:rPr lang="en-US" sz="1300" b="0" i="0" dirty="0" smtClean="0">
                        <a:solidFill>
                          <a:schemeClr val="dk2"/>
                        </a:solidFill>
                        <a:latin typeface="Cambria Math" panose="02040503050406030204" pitchFamily="18" charset="0"/>
                        <a:ea typeface="Lato"/>
                        <a:cs typeface="Lato"/>
                        <a:sym typeface="Lato"/>
                      </a:rPr>
                      <m:t>m</m:t>
                    </m:r>
                    <m:r>
                      <a:rPr lang="en-US" sz="1300" b="0" i="1" dirty="0" smtClean="0">
                        <a:solidFill>
                          <a:schemeClr val="dk2"/>
                        </a:solidFill>
                        <a:latin typeface="Cambria Math" panose="02040503050406030204" pitchFamily="18" charset="0"/>
                        <a:ea typeface="Lato"/>
                        <a:cs typeface="Lato"/>
                        <a:sym typeface="Lato"/>
                      </a:rPr>
                      <m:t>∈</m:t>
                    </m:r>
                    <m:r>
                      <a:rPr lang="en-IN" sz="1300" i="1" dirty="0" smtClean="0">
                        <a:solidFill>
                          <a:schemeClr val="dk2"/>
                        </a:solidFill>
                        <a:latin typeface="Cambria Math" panose="02040503050406030204" pitchFamily="18" charset="0"/>
                        <a:ea typeface="Lato"/>
                        <a:cs typeface="Lato"/>
                        <a:sym typeface="Lato"/>
                      </a:rPr>
                      <m:t>{</m:t>
                    </m:r>
                    <m:r>
                      <a:rPr lang="en-IN" sz="1300" b="1" i="1" dirty="0">
                        <a:solidFill>
                          <a:schemeClr val="dk2"/>
                        </a:solidFill>
                        <a:latin typeface="Cambria Math" panose="02040503050406030204" pitchFamily="18" charset="0"/>
                        <a:ea typeface="Lato"/>
                        <a:cs typeface="Lato"/>
                        <a:sym typeface="Lato"/>
                      </a:rPr>
                      <m:t>𝑩𝑴</m:t>
                    </m:r>
                    <m:r>
                      <a:rPr lang="en-IN" sz="1300" b="1" i="1" dirty="0">
                        <a:solidFill>
                          <a:schemeClr val="dk2"/>
                        </a:solidFill>
                        <a:latin typeface="Cambria Math" panose="02040503050406030204" pitchFamily="18" charset="0"/>
                        <a:ea typeface="Lato"/>
                        <a:cs typeface="Lato"/>
                        <a:sym typeface="Lato"/>
                      </a:rPr>
                      <m:t>, </m:t>
                    </m:r>
                    <m:r>
                      <a:rPr lang="en-IN" sz="1300" b="1" i="1" dirty="0">
                        <a:solidFill>
                          <a:schemeClr val="dk2"/>
                        </a:solidFill>
                        <a:latin typeface="Cambria Math" panose="02040503050406030204" pitchFamily="18" charset="0"/>
                        <a:ea typeface="Lato"/>
                        <a:cs typeface="Lato"/>
                        <a:sym typeface="Lato"/>
                      </a:rPr>
                      <m:t>𝑭𝑫</m:t>
                    </m:r>
                    <m:r>
                      <a:rPr lang="en-IN" sz="1300" b="1" i="1" dirty="0">
                        <a:solidFill>
                          <a:schemeClr val="dk2"/>
                        </a:solidFill>
                        <a:latin typeface="Cambria Math" panose="02040503050406030204" pitchFamily="18" charset="0"/>
                        <a:ea typeface="Lato"/>
                        <a:cs typeface="Lato"/>
                        <a:sym typeface="Lato"/>
                      </a:rPr>
                      <m:t>, </m:t>
                    </m:r>
                    <m:r>
                      <a:rPr lang="en-IN" sz="1300" b="1" i="1" dirty="0">
                        <a:solidFill>
                          <a:schemeClr val="dk2"/>
                        </a:solidFill>
                        <a:latin typeface="Cambria Math" panose="02040503050406030204" pitchFamily="18" charset="0"/>
                        <a:ea typeface="Lato"/>
                        <a:cs typeface="Lato"/>
                        <a:sym typeface="Lato"/>
                      </a:rPr>
                      <m:t>𝑭𝑻</m:t>
                    </m:r>
                    <m:r>
                      <a:rPr lang="en-IN" sz="1300" b="1" i="1" dirty="0">
                        <a:solidFill>
                          <a:schemeClr val="dk2"/>
                        </a:solidFill>
                        <a:latin typeface="Cambria Math" panose="02040503050406030204" pitchFamily="18" charset="0"/>
                        <a:ea typeface="Lato"/>
                        <a:cs typeface="Lato"/>
                        <a:sym typeface="Lato"/>
                      </a:rPr>
                      <m:t>, </m:t>
                    </m:r>
                    <m:r>
                      <a:rPr lang="en-IN" sz="1300" b="1" i="1" dirty="0">
                        <a:solidFill>
                          <a:schemeClr val="dk2"/>
                        </a:solidFill>
                        <a:latin typeface="Cambria Math" panose="02040503050406030204" pitchFamily="18" charset="0"/>
                        <a:ea typeface="Lato"/>
                        <a:cs typeface="Lato"/>
                        <a:sym typeface="Lato"/>
                      </a:rPr>
                      <m:t>𝑭𝑰</m:t>
                    </m:r>
                    <m:r>
                      <a:rPr lang="en-IN" sz="1300" i="1" dirty="0">
                        <a:solidFill>
                          <a:schemeClr val="dk2"/>
                        </a:solidFill>
                        <a:latin typeface="Cambria Math" panose="02040503050406030204" pitchFamily="18" charset="0"/>
                        <a:ea typeface="Lato"/>
                        <a:cs typeface="Lato"/>
                        <a:sym typeface="Lato"/>
                      </a:rPr>
                      <m:t>}</m:t>
                    </m:r>
                  </m:oMath>
                </a14:m>
                <a:r>
                  <a:rPr lang="en-IN" sz="1300" dirty="0">
                    <a:solidFill>
                      <a:schemeClr val="dk2"/>
                    </a:solidFill>
                    <a:ea typeface="Lato"/>
                    <a:cs typeface="Lato"/>
                    <a:sym typeface="Lato"/>
                  </a:rPr>
                  <a:t> at </a:t>
                </a:r>
                <a14:m>
                  <m:oMath xmlns:m="http://schemas.openxmlformats.org/officeDocument/2006/math">
                    <m:r>
                      <a:rPr lang="en-IN" sz="1300" i="1" dirty="0" smtClean="0">
                        <a:solidFill>
                          <a:schemeClr val="dk2"/>
                        </a:solidFill>
                        <a:latin typeface="Cambria Math" panose="02040503050406030204" pitchFamily="18" charset="0"/>
                        <a:ea typeface="Lato"/>
                        <a:cs typeface="Lato"/>
                        <a:sym typeface="Lato"/>
                      </a:rPr>
                      <m:t>𝑔</m:t>
                    </m:r>
                  </m:oMath>
                </a14:m>
                <a:r>
                  <a:rPr lang="en-IN" sz="1300" dirty="0">
                    <a:solidFill>
                      <a:schemeClr val="dk2"/>
                    </a:solidFill>
                    <a:ea typeface="Lato"/>
                    <a:cs typeface="Lato"/>
                    <a:sym typeface="Lato"/>
                  </a:rPr>
                  <a:t> with </a:t>
                </a:r>
                <a14:m>
                  <m:oMath xmlns:m="http://schemas.openxmlformats.org/officeDocument/2006/math">
                    <m:r>
                      <a:rPr lang="en-IN" sz="1300" i="1" dirty="0" smtClean="0">
                        <a:solidFill>
                          <a:schemeClr val="dk2"/>
                        </a:solidFill>
                        <a:latin typeface="Cambria Math" panose="02040503050406030204" pitchFamily="18" charset="0"/>
                        <a:ea typeface="Lato"/>
                        <a:cs typeface="Lato"/>
                        <a:sym typeface="Lato"/>
                      </a:rPr>
                      <m:t>𝑠𝑡</m:t>
                    </m:r>
                  </m:oMath>
                </a14:m>
                <a:r>
                  <a:rPr lang="en-IN" sz="1300" dirty="0">
                    <a:solidFill>
                      <a:schemeClr val="dk2"/>
                    </a:solidFill>
                    <a:ea typeface="Lato"/>
                    <a:cs typeface="Lato"/>
                    <a:sym typeface="Lato"/>
                  </a:rPr>
                  <a:t> and </a:t>
                </a:r>
                <a14:m>
                  <m:oMath xmlns:m="http://schemas.openxmlformats.org/officeDocument/2006/math">
                    <m:r>
                      <a:rPr lang="en-IN" sz="1300" i="1" dirty="0" smtClean="0">
                        <a:solidFill>
                          <a:schemeClr val="dk2"/>
                        </a:solidFill>
                        <a:latin typeface="Cambria Math" panose="02040503050406030204" pitchFamily="18" charset="0"/>
                        <a:ea typeface="Lato"/>
                        <a:cs typeface="Lato"/>
                        <a:sym typeface="Lato"/>
                      </a:rPr>
                      <m:t>𝑒𝑡</m:t>
                    </m:r>
                  </m:oMath>
                </a14:m>
                <a:r>
                  <a:rPr lang="en-IN" sz="1300" dirty="0">
                    <a:solidFill>
                      <a:schemeClr val="dk2"/>
                    </a:solidFill>
                    <a:ea typeface="Lato"/>
                    <a:cs typeface="Lato"/>
                    <a:sym typeface="Lato"/>
                  </a:rPr>
                  <a:t> as its start and end time</a:t>
                </a:r>
              </a:p>
              <a:p>
                <a:pPr marL="457200" lvl="1" indent="0">
                  <a:lnSpc>
                    <a:spcPct val="200000"/>
                  </a:lnSpc>
                  <a:buNone/>
                </a:pPr>
                <a:r>
                  <a:rPr lang="en-IN" sz="1300" b="1" dirty="0">
                    <a:solidFill>
                      <a:schemeClr val="bg2"/>
                    </a:solidFill>
                  </a:rPr>
                  <a:t>RT-1: </a:t>
                </a:r>
                <a14:m>
                  <m:oMath xmlns:m="http://schemas.openxmlformats.org/officeDocument/2006/math">
                    <m:r>
                      <a:rPr lang="en-IN" sz="1300" i="1" dirty="0" smtClean="0">
                        <a:solidFill>
                          <a:schemeClr val="bg2"/>
                        </a:solidFill>
                        <a:latin typeface="Cambria Math" panose="02040503050406030204" pitchFamily="18" charset="0"/>
                      </a:rPr>
                      <m:t>∀</m:t>
                    </m:r>
                    <m:r>
                      <a:rPr lang="en-IN" sz="1300" i="1" dirty="0" smtClean="0">
                        <a:solidFill>
                          <a:schemeClr val="bg2"/>
                        </a:solidFill>
                        <a:latin typeface="Cambria Math" panose="02040503050406030204" pitchFamily="18" charset="0"/>
                      </a:rPr>
                      <m:t>𝑔</m:t>
                    </m:r>
                    <m:d>
                      <m:dPr>
                        <m:ctrlPr>
                          <a:rPr lang="en-IN" sz="1300" i="1" dirty="0" smtClean="0">
                            <a:solidFill>
                              <a:schemeClr val="bg2"/>
                            </a:solidFill>
                            <a:latin typeface="Cambria Math" panose="02040503050406030204" pitchFamily="18" charset="0"/>
                          </a:rPr>
                        </m:ctrlPr>
                      </m:dPr>
                      <m:e>
                        <m:r>
                          <a:rPr lang="en-IN" sz="1300" i="1" dirty="0" smtClean="0">
                            <a:solidFill>
                              <a:schemeClr val="bg2"/>
                            </a:solidFill>
                            <a:latin typeface="Cambria Math" panose="02040503050406030204" pitchFamily="18" charset="0"/>
                          </a:rPr>
                          <m:t>~</m:t>
                        </m:r>
                        <m:r>
                          <a:rPr lang="en-IN" sz="1300" i="1" dirty="0" smtClean="0">
                            <a:solidFill>
                              <a:schemeClr val="bg2"/>
                            </a:solidFill>
                            <a:latin typeface="Cambria Math" panose="02040503050406030204" pitchFamily="18" charset="0"/>
                          </a:rPr>
                          <m:t>𝑀𝑜𝑛𝑖𝑡𝑜𝑟</m:t>
                        </m:r>
                        <m:nary>
                          <m:naryPr>
                            <m:chr m:val="⋀"/>
                            <m:subHide m:val="on"/>
                            <m:supHide m:val="on"/>
                            <m:ctrlPr>
                              <a:rPr lang="en-US" sz="1300" b="0" i="1" dirty="0" smtClean="0">
                                <a:solidFill>
                                  <a:schemeClr val="bg2"/>
                                </a:solidFill>
                                <a:latin typeface="Cambria Math" panose="02040503050406030204" pitchFamily="18" charset="0"/>
                                <a:ea typeface="Cambria Math" panose="02040503050406030204" pitchFamily="18" charset="0"/>
                              </a:rPr>
                            </m:ctrlPr>
                          </m:naryPr>
                          <m:sub/>
                          <m:sup/>
                          <m:e>
                            <m:r>
                              <a:rPr lang="en-US" sz="1300" b="0" i="1" dirty="0" smtClean="0">
                                <a:solidFill>
                                  <a:schemeClr val="bg2"/>
                                </a:solidFill>
                                <a:latin typeface="Cambria Math" panose="02040503050406030204" pitchFamily="18" charset="0"/>
                              </a:rPr>
                              <m:t> </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𝑆𝑡𝑎𝑡𝑒</m:t>
                                </m:r>
                                <m:d>
                                  <m:dPr>
                                    <m:ctrlPr>
                                      <a:rPr lang="en-IN" sz="1300" i="1" dirty="0">
                                        <a:solidFill>
                                          <a:schemeClr val="bg2"/>
                                        </a:solidFill>
                                        <a:latin typeface="Cambria Math" panose="02040503050406030204" pitchFamily="18" charset="0"/>
                                      </a:rPr>
                                    </m:ctrlPr>
                                  </m:dPr>
                                  <m:e>
                                    <m:r>
                                      <a:rPr lang="en-US" sz="1300" i="1" dirty="0">
                                        <a:solidFill>
                                          <a:schemeClr val="bg2"/>
                                        </a:solidFill>
                                        <a:latin typeface="Cambria Math" panose="02040503050406030204" pitchFamily="18" charset="0"/>
                                      </a:rPr>
                                      <m:t>𝑔</m:t>
                                    </m:r>
                                    <m:r>
                                      <a:rPr lang="en-US" sz="1300" i="1" dirty="0">
                                        <a:solidFill>
                                          <a:schemeClr val="bg2"/>
                                        </a:solidFill>
                                        <a:latin typeface="Cambria Math" panose="02040503050406030204" pitchFamily="18" charset="0"/>
                                      </a:rPr>
                                      <m:t>, </m:t>
                                    </m:r>
                                    <m:r>
                                      <a:rPr lang="en-US" sz="1300" i="1" dirty="0">
                                        <a:solidFill>
                                          <a:schemeClr val="bg2"/>
                                        </a:solidFill>
                                        <a:latin typeface="Cambria Math" panose="02040503050406030204" pitchFamily="18" charset="0"/>
                                      </a:rPr>
                                      <m:t>𝑡</m:t>
                                    </m:r>
                                  </m:e>
                                </m:d>
                                <m:r>
                                  <a:rPr lang="en-US" sz="1300" b="1" i="1" dirty="0">
                                    <a:solidFill>
                                      <a:schemeClr val="bg2"/>
                                    </a:solidFill>
                                    <a:latin typeface="Cambria Math" panose="02040503050406030204" pitchFamily="18" charset="0"/>
                                  </a:rPr>
                                  <m:t>=</m:t>
                                </m:r>
                                <m:r>
                                  <a:rPr lang="en-IN" sz="1300" b="1" i="1" dirty="0">
                                    <a:solidFill>
                                      <a:schemeClr val="bg2"/>
                                    </a:solidFill>
                                    <a:latin typeface="Cambria Math" panose="02040503050406030204" pitchFamily="18" charset="0"/>
                                  </a:rPr>
                                  <m:t>𝑼𝑲</m:t>
                                </m:r>
                              </m:e>
                            </m:d>
                          </m:e>
                        </m:nary>
                        <m:r>
                          <a:rPr lang="en-US" sz="1300" b="0" i="1" dirty="0" smtClean="0">
                            <a:solidFill>
                              <a:schemeClr val="bg2"/>
                            </a:solidFill>
                            <a:latin typeface="Cambria Math" panose="02040503050406030204" pitchFamily="18" charset="0"/>
                          </a:rPr>
                          <m:t> </m:t>
                        </m:r>
                        <m:nary>
                          <m:naryPr>
                            <m:chr m:val="⋀"/>
                            <m:subHide m:val="on"/>
                            <m:supHide m:val="on"/>
                            <m:ctrlPr>
                              <a:rPr lang="en-US" sz="1300" b="0" i="1" dirty="0" smtClean="0">
                                <a:solidFill>
                                  <a:schemeClr val="bg2"/>
                                </a:solidFill>
                                <a:latin typeface="Cambria Math" panose="02040503050406030204" pitchFamily="18" charset="0"/>
                                <a:ea typeface="Cambria Math" panose="02040503050406030204" pitchFamily="18" charset="0"/>
                              </a:rPr>
                            </m:ctrlPr>
                          </m:naryPr>
                          <m:sub/>
                          <m:sup/>
                          <m:e>
                            <m:r>
                              <a:rPr lang="en-US" sz="1300" b="0" i="1" dirty="0" smtClean="0">
                                <a:solidFill>
                                  <a:schemeClr val="bg2"/>
                                </a:solidFill>
                                <a:latin typeface="Cambria Math" panose="02040503050406030204" pitchFamily="18" charset="0"/>
                                <a:ea typeface="Cambria Math" panose="02040503050406030204" pitchFamily="18" charset="0"/>
                              </a:rPr>
                              <m:t> </m:t>
                            </m:r>
                            <m:r>
                              <a:rPr lang="en-IN" sz="1300" i="1" dirty="0">
                                <a:solidFill>
                                  <a:schemeClr val="bg2"/>
                                </a:solidFill>
                                <a:latin typeface="Cambria Math" panose="02040503050406030204" pitchFamily="18" charset="0"/>
                              </a:rPr>
                              <m:t>𝐸𝑝𝑜𝑐</m:t>
                            </m:r>
                            <m:r>
                              <a:rPr lang="en-US" sz="1300" i="1" dirty="0">
                                <a:solidFill>
                                  <a:schemeClr val="bg2"/>
                                </a:solidFill>
                                <a:latin typeface="Cambria Math" panose="02040503050406030204" pitchFamily="18" charset="0"/>
                              </a:rPr>
                              <m:t>h</m:t>
                            </m:r>
                            <m:d>
                              <m:dPr>
                                <m:ctrlPr>
                                  <a:rPr lang="en-US" sz="1300" i="1" dirty="0">
                                    <a:solidFill>
                                      <a:schemeClr val="bg2"/>
                                    </a:solidFill>
                                    <a:latin typeface="Cambria Math" panose="02040503050406030204" pitchFamily="18" charset="0"/>
                                  </a:rPr>
                                </m:ctrlPr>
                              </m:dPr>
                              <m:e>
                                <m:r>
                                  <a:rPr lang="en-US" sz="1300" i="1" dirty="0">
                                    <a:solidFill>
                                      <a:schemeClr val="bg2"/>
                                    </a:solidFill>
                                    <a:latin typeface="Cambria Math" panose="02040503050406030204" pitchFamily="18" charset="0"/>
                                  </a:rPr>
                                  <m:t>𝑡</m:t>
                                </m:r>
                              </m:e>
                            </m:d>
                          </m:e>
                        </m:nary>
                      </m:e>
                    </m:d>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𝐴𝑑𝑑</m:t>
                    </m:r>
                    <m:r>
                      <a:rPr lang="en-IN" sz="1300" i="1" dirty="0">
                        <a:solidFill>
                          <a:schemeClr val="bg2"/>
                        </a:solidFill>
                        <a:latin typeface="Cambria Math" panose="02040503050406030204" pitchFamily="18" charset="0"/>
                      </a:rPr>
                      <m:t>(</m:t>
                    </m:r>
                    <m:r>
                      <a:rPr lang="en-IN" sz="1300" b="1" i="1" dirty="0">
                        <a:solidFill>
                          <a:schemeClr val="bg2"/>
                        </a:solidFill>
                        <a:latin typeface="Cambria Math" panose="02040503050406030204" pitchFamily="18" charset="0"/>
                      </a:rPr>
                      <m:t>𝑭𝑫</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𝑔</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𝑡</m:t>
                    </m:r>
                    <m:r>
                      <a:rPr lang="en-IN" sz="1300" i="1" dirty="0">
                        <a:solidFill>
                          <a:schemeClr val="bg2"/>
                        </a:solidFill>
                        <a:latin typeface="Cambria Math" panose="02040503050406030204" pitchFamily="18" charset="0"/>
                      </a:rPr>
                      <m:t>, ~)</m:t>
                    </m:r>
                  </m:oMath>
                </a14:m>
                <a:endParaRPr lang="en-IN" sz="1300" dirty="0">
                  <a:solidFill>
                    <a:schemeClr val="bg2"/>
                  </a:solidFill>
                </a:endParaRPr>
              </a:p>
              <a:p>
                <a:pPr marL="457200" lvl="1" indent="0">
                  <a:lnSpc>
                    <a:spcPct val="150000"/>
                  </a:lnSpc>
                  <a:buNone/>
                </a:pPr>
                <a:r>
                  <a:rPr lang="en-IN" sz="1300" b="1" dirty="0">
                    <a:solidFill>
                      <a:schemeClr val="bg2"/>
                    </a:solidFill>
                  </a:rPr>
                  <a:t>RT-2:</a:t>
                </a:r>
                <a:r>
                  <a:rPr lang="en-IN" sz="1300" dirty="0">
                    <a:solidFill>
                      <a:schemeClr val="bg2"/>
                    </a:solidFill>
                  </a:rPr>
                  <a:t> </a:t>
                </a:r>
                <a14:m>
                  <m:oMath xmlns:m="http://schemas.openxmlformats.org/officeDocument/2006/math">
                    <m:r>
                      <a:rPr lang="en-IN" sz="1300" i="1" dirty="0">
                        <a:solidFill>
                          <a:schemeClr val="bg2"/>
                        </a:solidFill>
                        <a:latin typeface="Cambria Math" panose="02040503050406030204" pitchFamily="18" charset="0"/>
                      </a:rPr>
                      <m:t>~</m:t>
                    </m:r>
                    <m:r>
                      <a:rPr lang="en-IN" sz="1300" i="1" dirty="0">
                        <a:solidFill>
                          <a:schemeClr val="bg2"/>
                        </a:solidFill>
                        <a:latin typeface="Cambria Math" panose="02040503050406030204" pitchFamily="18" charset="0"/>
                      </a:rPr>
                      <m:t>𝑀𝑜𝑛𝑖𝑡𝑜𝑟</m:t>
                    </m:r>
                    <m:nary>
                      <m:naryPr>
                        <m:chr m:val="⋀"/>
                        <m:subHide m:val="on"/>
                        <m:supHide m:val="on"/>
                        <m:ctrlPr>
                          <a:rPr lang="en-US" sz="1300" i="1" dirty="0">
                            <a:solidFill>
                              <a:schemeClr val="bg2"/>
                            </a:solidFill>
                            <a:latin typeface="Cambria Math" panose="02040503050406030204" pitchFamily="18" charset="0"/>
                            <a:ea typeface="Cambria Math" panose="02040503050406030204" pitchFamily="18" charset="0"/>
                          </a:rPr>
                        </m:ctrlPr>
                      </m:naryPr>
                      <m:sub/>
                      <m:sup/>
                      <m:e>
                        <m:r>
                          <a:rPr lang="en-US" sz="1300" i="1" dirty="0">
                            <a:solidFill>
                              <a:schemeClr val="bg2"/>
                            </a:solidFill>
                            <a:latin typeface="Cambria Math" panose="02040503050406030204" pitchFamily="18" charset="0"/>
                            <a:ea typeface="Cambria Math" panose="02040503050406030204" pitchFamily="18" charset="0"/>
                          </a:rPr>
                          <m:t> </m:t>
                        </m:r>
                        <m:r>
                          <a:rPr lang="en-US" sz="1300" b="0" i="1" dirty="0" smtClean="0">
                            <a:solidFill>
                              <a:schemeClr val="bg2"/>
                            </a:solidFill>
                            <a:latin typeface="Cambria Math" panose="02040503050406030204" pitchFamily="18" charset="0"/>
                            <a:ea typeface="Cambria Math" panose="02040503050406030204" pitchFamily="18" charset="0"/>
                          </a:rPr>
                          <m:t>∀</m:t>
                        </m:r>
                        <m:r>
                          <a:rPr lang="en-US" sz="1300" b="0" i="1" dirty="0" smtClean="0">
                            <a:solidFill>
                              <a:schemeClr val="bg2"/>
                            </a:solidFill>
                            <a:latin typeface="Cambria Math" panose="02040503050406030204" pitchFamily="18" charset="0"/>
                            <a:ea typeface="Cambria Math" panose="02040503050406030204" pitchFamily="18" charset="0"/>
                          </a:rPr>
                          <m:t>𝑔</m:t>
                        </m:r>
                        <m:d>
                          <m:dPr>
                            <m:ctrlPr>
                              <a:rPr lang="en-US" sz="1300" b="0" i="1" dirty="0" smtClean="0">
                                <a:solidFill>
                                  <a:schemeClr val="bg2"/>
                                </a:solidFill>
                                <a:latin typeface="Cambria Math" panose="02040503050406030204" pitchFamily="18" charset="0"/>
                                <a:ea typeface="Cambria Math" panose="02040503050406030204" pitchFamily="18" charset="0"/>
                              </a:rPr>
                            </m:ctrlPr>
                          </m:dPr>
                          <m:e>
                            <m:r>
                              <a:rPr lang="en-US" sz="1300" i="1" dirty="0">
                                <a:solidFill>
                                  <a:schemeClr val="bg2"/>
                                </a:solidFill>
                                <a:latin typeface="Cambria Math" panose="02040503050406030204" pitchFamily="18" charset="0"/>
                                <a:ea typeface="Cambria Math" panose="02040503050406030204" pitchFamily="18" charset="0"/>
                              </a:rPr>
                              <m:t>~</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𝑆𝑡𝑎𝑡𝑒</m:t>
                                </m:r>
                                <m:d>
                                  <m:dPr>
                                    <m:ctrlPr>
                                      <a:rPr lang="en-IN" sz="1300" i="1" dirty="0">
                                        <a:solidFill>
                                          <a:schemeClr val="bg2"/>
                                        </a:solidFill>
                                        <a:latin typeface="Cambria Math" panose="02040503050406030204" pitchFamily="18" charset="0"/>
                                      </a:rPr>
                                    </m:ctrlPr>
                                  </m:dPr>
                                  <m:e>
                                    <m:r>
                                      <a:rPr lang="en-US" sz="1300" i="1" dirty="0">
                                        <a:solidFill>
                                          <a:schemeClr val="bg2"/>
                                        </a:solidFill>
                                        <a:latin typeface="Cambria Math" panose="02040503050406030204" pitchFamily="18" charset="0"/>
                                      </a:rPr>
                                      <m:t>𝑔</m:t>
                                    </m:r>
                                    <m:r>
                                      <a:rPr lang="en-US" sz="1300" i="1" dirty="0">
                                        <a:solidFill>
                                          <a:schemeClr val="bg2"/>
                                        </a:solidFill>
                                        <a:latin typeface="Cambria Math" panose="02040503050406030204" pitchFamily="18" charset="0"/>
                                      </a:rPr>
                                      <m:t>, </m:t>
                                    </m:r>
                                    <m:r>
                                      <a:rPr lang="en-US" sz="1300" i="1" dirty="0">
                                        <a:solidFill>
                                          <a:schemeClr val="bg2"/>
                                        </a:solidFill>
                                        <a:latin typeface="Cambria Math" panose="02040503050406030204" pitchFamily="18" charset="0"/>
                                      </a:rPr>
                                      <m:t>𝑡</m:t>
                                    </m:r>
                                  </m:e>
                                </m:d>
                                <m:r>
                                  <a:rPr lang="en-US" sz="1300" b="1" i="1" dirty="0">
                                    <a:solidFill>
                                      <a:schemeClr val="bg2"/>
                                    </a:solidFill>
                                    <a:latin typeface="Cambria Math" panose="02040503050406030204" pitchFamily="18" charset="0"/>
                                  </a:rPr>
                                  <m:t>=</m:t>
                                </m:r>
                                <m:r>
                                  <a:rPr lang="en-IN" sz="1300" b="1" i="1" dirty="0">
                                    <a:solidFill>
                                      <a:schemeClr val="bg2"/>
                                    </a:solidFill>
                                    <a:latin typeface="Cambria Math" panose="02040503050406030204" pitchFamily="18" charset="0"/>
                                  </a:rPr>
                                  <m:t>𝑼𝑲</m:t>
                                </m:r>
                              </m:e>
                            </m:d>
                          </m:e>
                        </m:d>
                      </m:e>
                    </m:nary>
                    <m:r>
                      <a:rPr lang="en-US" sz="1300" i="1" dirty="0">
                        <a:solidFill>
                          <a:schemeClr val="bg2"/>
                        </a:solidFill>
                        <a:latin typeface="Cambria Math" panose="02040503050406030204" pitchFamily="18" charset="0"/>
                      </a:rPr>
                      <m:t> </m:t>
                    </m:r>
                    <m:nary>
                      <m:naryPr>
                        <m:chr m:val="⋀"/>
                        <m:subHide m:val="on"/>
                        <m:supHide m:val="on"/>
                        <m:ctrlPr>
                          <a:rPr lang="en-US" sz="1300" i="1" dirty="0">
                            <a:solidFill>
                              <a:schemeClr val="bg2"/>
                            </a:solidFill>
                            <a:latin typeface="Cambria Math" panose="02040503050406030204" pitchFamily="18" charset="0"/>
                            <a:ea typeface="Cambria Math" panose="02040503050406030204" pitchFamily="18" charset="0"/>
                          </a:rPr>
                        </m:ctrlPr>
                      </m:naryPr>
                      <m:sub/>
                      <m:sup/>
                      <m:e>
                        <m:r>
                          <a:rPr lang="en-US" sz="1300" i="1" dirty="0">
                            <a:solidFill>
                              <a:schemeClr val="bg2"/>
                            </a:solidFill>
                            <a:latin typeface="Cambria Math" panose="02040503050406030204" pitchFamily="18" charset="0"/>
                            <a:ea typeface="Cambria Math" panose="02040503050406030204" pitchFamily="18" charset="0"/>
                          </a:rPr>
                          <m:t> </m:t>
                        </m:r>
                        <m:r>
                          <a:rPr lang="en-IN" sz="1300" i="1" dirty="0">
                            <a:solidFill>
                              <a:schemeClr val="bg2"/>
                            </a:solidFill>
                            <a:latin typeface="Cambria Math" panose="02040503050406030204" pitchFamily="18" charset="0"/>
                          </a:rPr>
                          <m:t>𝐸𝑝𝑜𝑐</m:t>
                        </m:r>
                        <m:r>
                          <a:rPr lang="en-US" sz="1300" i="1" dirty="0">
                            <a:solidFill>
                              <a:schemeClr val="bg2"/>
                            </a:solidFill>
                            <a:latin typeface="Cambria Math" panose="02040503050406030204" pitchFamily="18" charset="0"/>
                          </a:rPr>
                          <m:t>h</m:t>
                        </m:r>
                        <m:d>
                          <m:dPr>
                            <m:ctrlPr>
                              <a:rPr lang="en-US" sz="1300" i="1" dirty="0">
                                <a:solidFill>
                                  <a:schemeClr val="bg2"/>
                                </a:solidFill>
                                <a:latin typeface="Cambria Math" panose="02040503050406030204" pitchFamily="18" charset="0"/>
                              </a:rPr>
                            </m:ctrlPr>
                          </m:dPr>
                          <m:e>
                            <m:r>
                              <a:rPr lang="en-US" sz="1300" i="1" dirty="0">
                                <a:solidFill>
                                  <a:schemeClr val="bg2"/>
                                </a:solidFill>
                                <a:latin typeface="Cambria Math" panose="02040503050406030204" pitchFamily="18" charset="0"/>
                              </a:rPr>
                              <m:t>𝑡</m:t>
                            </m:r>
                          </m:e>
                        </m:d>
                      </m:e>
                    </m:nary>
                    <m:r>
                      <a:rPr lang="en-US"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𝑀𝑜𝑛𝑖𝑡𝑜𝑟</m:t>
                    </m:r>
                  </m:oMath>
                </a14:m>
                <a:endParaRPr lang="en-IN" sz="1300" i="1" dirty="0">
                  <a:solidFill>
                    <a:schemeClr val="bg2"/>
                  </a:solidFill>
                </a:endParaRPr>
              </a:p>
              <a:p>
                <a:pPr marL="457200" lvl="1" indent="0">
                  <a:lnSpc>
                    <a:spcPct val="150000"/>
                  </a:lnSpc>
                  <a:buNone/>
                </a:pPr>
                <a:r>
                  <a:rPr lang="en-IN" sz="1300" b="1" dirty="0">
                    <a:solidFill>
                      <a:schemeClr val="bg2"/>
                    </a:solidFill>
                  </a:rPr>
                  <a:t>RT-3: </a:t>
                </a:r>
                <a14:m>
                  <m:oMath xmlns:m="http://schemas.openxmlformats.org/officeDocument/2006/math">
                    <m:r>
                      <a:rPr lang="en-IN" sz="1300" i="1" dirty="0" smtClean="0">
                        <a:solidFill>
                          <a:schemeClr val="bg2"/>
                        </a:solidFill>
                        <a:latin typeface="Cambria Math" panose="02040503050406030204" pitchFamily="18" charset="0"/>
                      </a:rPr>
                      <m:t>𝑀𝑜𝑛𝑖𝑡𝑜𝑟</m:t>
                    </m:r>
                    <m:nary>
                      <m:naryPr>
                        <m:chr m:val="⋀"/>
                        <m:subHide m:val="on"/>
                        <m:supHide m:val="on"/>
                        <m:ctrlPr>
                          <a:rPr lang="en-IN" sz="1300" b="0" i="1" dirty="0" smtClean="0">
                            <a:solidFill>
                              <a:schemeClr val="bg2"/>
                            </a:solidFill>
                            <a:latin typeface="Cambria Math" panose="02040503050406030204" pitchFamily="18" charset="0"/>
                            <a:ea typeface="Cambria Math" panose="02040503050406030204" pitchFamily="18" charset="0"/>
                          </a:rPr>
                        </m:ctrlPr>
                      </m:naryPr>
                      <m:sub/>
                      <m:sup/>
                      <m:e>
                        <m:r>
                          <a:rPr lang="en-US" sz="1300" b="0" i="1" dirty="0" smtClean="0">
                            <a:solidFill>
                              <a:schemeClr val="bg2"/>
                            </a:solidFill>
                            <a:latin typeface="Cambria Math" panose="02040503050406030204" pitchFamily="18" charset="0"/>
                            <a:ea typeface="Cambria Math" panose="02040503050406030204" pitchFamily="18" charset="0"/>
                          </a:rPr>
                          <m:t> </m:t>
                        </m:r>
                        <m:r>
                          <a:rPr lang="en-IN" sz="1300" i="1" dirty="0">
                            <a:solidFill>
                              <a:schemeClr val="bg2"/>
                            </a:solidFill>
                            <a:latin typeface="Cambria Math" panose="02040503050406030204" pitchFamily="18" charset="0"/>
                          </a:rPr>
                          <m:t>𝐸𝑝𝑜𝑐h</m:t>
                        </m:r>
                        <m:d>
                          <m:dPr>
                            <m:ctrlPr>
                              <a:rPr lang="en-US" sz="1300" b="0" i="1" dirty="0" smtClean="0">
                                <a:solidFill>
                                  <a:schemeClr val="bg2"/>
                                </a:solidFill>
                                <a:latin typeface="Cambria Math" panose="02040503050406030204" pitchFamily="18" charset="0"/>
                              </a:rPr>
                            </m:ctrlPr>
                          </m:dPr>
                          <m:e>
                            <m:r>
                              <a:rPr lang="en-US" sz="1300" b="0" i="1" dirty="0" smtClean="0">
                                <a:solidFill>
                                  <a:schemeClr val="bg2"/>
                                </a:solidFill>
                                <a:latin typeface="Cambria Math" panose="02040503050406030204" pitchFamily="18" charset="0"/>
                              </a:rPr>
                              <m:t>𝑡</m:t>
                            </m:r>
                          </m:e>
                        </m:d>
                      </m:e>
                    </m:nary>
                    <m:r>
                      <a:rPr lang="en-IN" sz="1300" i="1" dirty="0" smtClean="0">
                        <a:solidFill>
                          <a:schemeClr val="bg2"/>
                        </a:solidFill>
                        <a:latin typeface="Cambria Math" panose="02040503050406030204" pitchFamily="18" charset="0"/>
                      </a:rPr>
                      <m:t>⇒ ∀</m:t>
                    </m:r>
                    <m:r>
                      <a:rPr lang="en-IN" sz="1300" i="1" dirty="0" smtClean="0">
                        <a:solidFill>
                          <a:schemeClr val="bg2"/>
                        </a:solidFill>
                        <a:latin typeface="Cambria Math" panose="02040503050406030204" pitchFamily="18" charset="0"/>
                      </a:rPr>
                      <m:t>𝑔</m:t>
                    </m:r>
                    <m:r>
                      <a:rPr lang="en-IN" sz="1300" i="1" dirty="0" smtClean="0">
                        <a:solidFill>
                          <a:schemeClr val="bg2"/>
                        </a:solidFill>
                        <a:latin typeface="Cambria Math" panose="02040503050406030204" pitchFamily="18" charset="0"/>
                      </a:rPr>
                      <m:t>(</m:t>
                    </m:r>
                    <m:r>
                      <a:rPr lang="en-US" sz="1300" i="1" dirty="0">
                        <a:solidFill>
                          <a:schemeClr val="dk2"/>
                        </a:solidFill>
                        <a:latin typeface="Cambria Math" panose="02040503050406030204" pitchFamily="18" charset="0"/>
                      </a:rPr>
                      <m:t>𝐺𝑒𝑡𝐸𝐹𝐴</m:t>
                    </m:r>
                    <m:r>
                      <a:rPr lang="en-IN" sz="1300" i="1" dirty="0">
                        <a:solidFill>
                          <a:schemeClr val="dk2"/>
                        </a:solidFill>
                        <a:latin typeface="Cambria Math" panose="02040503050406030204" pitchFamily="18" charset="0"/>
                      </a:rPr>
                      <m:t>(</m:t>
                    </m:r>
                    <m:r>
                      <a:rPr lang="en-US" sz="1300" i="1" dirty="0">
                        <a:solidFill>
                          <a:schemeClr val="dk2"/>
                        </a:solidFill>
                        <a:latin typeface="Cambria Math" panose="02040503050406030204" pitchFamily="18" charset="0"/>
                      </a:rPr>
                      <m:t>𝑔</m:t>
                    </m:r>
                    <m:r>
                      <a:rPr lang="en-US" sz="1300" i="1" dirty="0">
                        <a:solidFill>
                          <a:schemeClr val="dk2"/>
                        </a:solidFill>
                        <a:latin typeface="Cambria Math" panose="02040503050406030204" pitchFamily="18" charset="0"/>
                      </a:rPr>
                      <m:t>, </m:t>
                    </m:r>
                    <m:r>
                      <a:rPr lang="en-US" sz="1300" i="1" dirty="0">
                        <a:solidFill>
                          <a:schemeClr val="dk2"/>
                        </a:solidFill>
                        <a:latin typeface="Cambria Math" panose="02040503050406030204" pitchFamily="18" charset="0"/>
                      </a:rPr>
                      <m:t>𝑡</m:t>
                    </m:r>
                    <m:r>
                      <a:rPr lang="en-IN" sz="1300" i="1" dirty="0">
                        <a:solidFill>
                          <a:schemeClr val="dk2"/>
                        </a:solidFill>
                        <a:latin typeface="Cambria Math" panose="02040503050406030204" pitchFamily="18" charset="0"/>
                      </a:rPr>
                      <m:t>)</m:t>
                    </m:r>
                    <m:r>
                      <a:rPr lang="en-IN" sz="1300" i="1" dirty="0">
                        <a:solidFill>
                          <a:schemeClr val="bg2"/>
                        </a:solidFill>
                        <a:latin typeface="Cambria Math" panose="02040503050406030204" pitchFamily="18" charset="0"/>
                      </a:rPr>
                      <m:t>)</m:t>
                    </m:r>
                  </m:oMath>
                </a14:m>
                <a:endParaRPr lang="en-IN" sz="1300" dirty="0">
                  <a:solidFill>
                    <a:schemeClr val="bg2"/>
                  </a:solidFill>
                </a:endParaRPr>
              </a:p>
              <a:p>
                <a:pPr marL="457200" lvl="1" indent="0">
                  <a:lnSpc>
                    <a:spcPct val="150000"/>
                  </a:lnSpc>
                  <a:buNone/>
                </a:pPr>
                <a:r>
                  <a:rPr lang="en-IN" sz="1300" b="1" dirty="0">
                    <a:solidFill>
                      <a:schemeClr val="bg2"/>
                    </a:solidFill>
                  </a:rPr>
                  <a:t>RT-4: </a:t>
                </a:r>
                <a14:m>
                  <m:oMath xmlns:m="http://schemas.openxmlformats.org/officeDocument/2006/math">
                    <m:r>
                      <a:rPr lang="en-IN" sz="1300" i="1" dirty="0" smtClean="0">
                        <a:solidFill>
                          <a:schemeClr val="bg2"/>
                        </a:solidFill>
                        <a:latin typeface="Cambria Math" panose="02040503050406030204" pitchFamily="18" charset="0"/>
                      </a:rPr>
                      <m:t>∀</m:t>
                    </m:r>
                    <m:r>
                      <a:rPr lang="en-IN" sz="1300" i="1" dirty="0" smtClean="0">
                        <a:solidFill>
                          <a:schemeClr val="bg2"/>
                        </a:solidFill>
                        <a:latin typeface="Cambria Math" panose="02040503050406030204" pitchFamily="18" charset="0"/>
                      </a:rPr>
                      <m:t>𝑔</m:t>
                    </m:r>
                    <m:d>
                      <m:dPr>
                        <m:ctrlPr>
                          <a:rPr lang="en-US" sz="1300" b="0" i="1" dirty="0" smtClean="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𝑀𝑜𝑛𝑖𝑡𝑜𝑟</m:t>
                        </m:r>
                        <m:nary>
                          <m:naryPr>
                            <m:chr m:val="⋀"/>
                            <m:subHide m:val="on"/>
                            <m:supHide m:val="on"/>
                            <m:ctrlPr>
                              <a:rPr lang="en-IN" sz="1300" i="1" dirty="0">
                                <a:solidFill>
                                  <a:schemeClr val="bg2"/>
                                </a:solidFill>
                                <a:latin typeface="Cambria Math" panose="02040503050406030204" pitchFamily="18" charset="0"/>
                                <a:ea typeface="Cambria Math" panose="02040503050406030204" pitchFamily="18" charset="0"/>
                              </a:rPr>
                            </m:ctrlPr>
                          </m:naryPr>
                          <m:sub/>
                          <m:sup/>
                          <m:e>
                            <m:r>
                              <a:rPr lang="en-US" sz="1300" i="1" dirty="0">
                                <a:solidFill>
                                  <a:schemeClr val="bg2"/>
                                </a:solidFill>
                                <a:latin typeface="Cambria Math" panose="02040503050406030204" pitchFamily="18" charset="0"/>
                              </a:rPr>
                              <m:t> </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𝑆𝑡𝑎𝑡𝑒</m:t>
                                </m:r>
                                <m:d>
                                  <m:dPr>
                                    <m:ctrlPr>
                                      <a:rPr lang="en-IN" sz="1300" i="1" dirty="0">
                                        <a:solidFill>
                                          <a:schemeClr val="bg2"/>
                                        </a:solidFill>
                                        <a:latin typeface="Cambria Math" panose="02040503050406030204" pitchFamily="18" charset="0"/>
                                      </a:rPr>
                                    </m:ctrlPr>
                                  </m:dPr>
                                  <m:e>
                                    <m:r>
                                      <a:rPr lang="en-US" sz="1300" i="1" dirty="0">
                                        <a:solidFill>
                                          <a:schemeClr val="bg2"/>
                                        </a:solidFill>
                                        <a:latin typeface="Cambria Math" panose="02040503050406030204" pitchFamily="18" charset="0"/>
                                      </a:rPr>
                                      <m:t>𝑔</m:t>
                                    </m:r>
                                    <m:r>
                                      <a:rPr lang="en-US" sz="1300" i="1" dirty="0">
                                        <a:solidFill>
                                          <a:schemeClr val="bg2"/>
                                        </a:solidFill>
                                        <a:latin typeface="Cambria Math" panose="02040503050406030204" pitchFamily="18" charset="0"/>
                                      </a:rPr>
                                      <m:t>, </m:t>
                                    </m:r>
                                    <m:r>
                                      <a:rPr lang="en-US" sz="1300" i="1" dirty="0">
                                        <a:solidFill>
                                          <a:schemeClr val="bg2"/>
                                        </a:solidFill>
                                        <a:latin typeface="Cambria Math" panose="02040503050406030204" pitchFamily="18" charset="0"/>
                                      </a:rPr>
                                      <m:t>𝑡</m:t>
                                    </m:r>
                                  </m:e>
                                </m:d>
                                <m:r>
                                  <a:rPr lang="en-IN" sz="1300" i="1" dirty="0">
                                    <a:solidFill>
                                      <a:schemeClr val="bg2"/>
                                    </a:solidFill>
                                    <a:latin typeface="Cambria Math" panose="02040503050406030204" pitchFamily="18" charset="0"/>
                                  </a:rPr>
                                  <m:t>= </m:t>
                                </m:r>
                                <m:r>
                                  <a:rPr lang="en-IN" sz="1300" b="1" i="1" dirty="0">
                                    <a:solidFill>
                                      <a:schemeClr val="bg2"/>
                                    </a:solidFill>
                                    <a:latin typeface="Cambria Math" panose="02040503050406030204" pitchFamily="18" charset="0"/>
                                  </a:rPr>
                                  <m:t>𝑩</m:t>
                                </m:r>
                              </m:e>
                            </m:d>
                          </m:e>
                        </m:nary>
                        <m:nary>
                          <m:naryPr>
                            <m:chr m:val="⋀"/>
                            <m:subHide m:val="on"/>
                            <m:supHide m:val="on"/>
                            <m:ctrlPr>
                              <a:rPr lang="en-US" sz="1300" i="1" dirty="0">
                                <a:solidFill>
                                  <a:schemeClr val="bg2"/>
                                </a:solidFill>
                                <a:latin typeface="Cambria Math" panose="02040503050406030204" pitchFamily="18" charset="0"/>
                                <a:ea typeface="Cambria Math" panose="02040503050406030204" pitchFamily="18" charset="0"/>
                              </a:rPr>
                            </m:ctrlPr>
                          </m:naryPr>
                          <m:sub/>
                          <m:sup/>
                          <m:e>
                            <m:r>
                              <a:rPr lang="en-US" sz="1300" i="1" dirty="0">
                                <a:solidFill>
                                  <a:schemeClr val="bg2"/>
                                </a:solidFill>
                                <a:latin typeface="Cambria Math" panose="02040503050406030204" pitchFamily="18" charset="0"/>
                                <a:ea typeface="Cambria Math" panose="02040503050406030204" pitchFamily="18" charset="0"/>
                              </a:rPr>
                              <m:t> </m:t>
                            </m:r>
                            <m:r>
                              <a:rPr lang="en-IN" sz="1300" i="1" dirty="0">
                                <a:solidFill>
                                  <a:schemeClr val="bg2"/>
                                </a:solidFill>
                                <a:latin typeface="Cambria Math" panose="02040503050406030204" pitchFamily="18" charset="0"/>
                              </a:rPr>
                              <m:t>𝐸𝑝𝑜𝑐h</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𝑡</m:t>
                                </m:r>
                              </m:e>
                            </m:d>
                          </m:e>
                        </m:nary>
                      </m:e>
                    </m:d>
                    <m:r>
                      <a:rPr lang="en-IN" sz="1300" i="1" dirty="0">
                        <a:solidFill>
                          <a:schemeClr val="bg2"/>
                        </a:solidFill>
                        <a:latin typeface="Cambria Math" panose="02040503050406030204" pitchFamily="18" charset="0"/>
                      </a:rPr>
                      <m:t> ⇒ </m:t>
                    </m:r>
                    <m:r>
                      <a:rPr lang="en-IN" sz="1300" i="1" dirty="0">
                        <a:solidFill>
                          <a:schemeClr val="bg2"/>
                        </a:solidFill>
                        <a:latin typeface="Cambria Math" panose="02040503050406030204" pitchFamily="18" charset="0"/>
                      </a:rPr>
                      <m:t>𝐴𝑑𝑑</m:t>
                    </m:r>
                    <m:r>
                      <a:rPr lang="en-IN" sz="1300" i="1" dirty="0">
                        <a:solidFill>
                          <a:schemeClr val="bg2"/>
                        </a:solidFill>
                        <a:latin typeface="Cambria Math" panose="02040503050406030204" pitchFamily="18" charset="0"/>
                      </a:rPr>
                      <m:t>(</m:t>
                    </m:r>
                    <m:r>
                      <a:rPr lang="en-IN" sz="1300" b="1" i="1" dirty="0">
                        <a:solidFill>
                          <a:schemeClr val="bg2"/>
                        </a:solidFill>
                        <a:latin typeface="Cambria Math" panose="02040503050406030204" pitchFamily="18" charset="0"/>
                      </a:rPr>
                      <m:t>𝑭𝑰</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𝑔</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𝑡</m:t>
                    </m:r>
                    <m:r>
                      <a:rPr lang="en-IN" sz="1300" i="1" dirty="0">
                        <a:solidFill>
                          <a:schemeClr val="bg2"/>
                        </a:solidFill>
                        <a:latin typeface="Cambria Math" panose="02040503050406030204" pitchFamily="18" charset="0"/>
                      </a:rPr>
                      <m:t>, ~)</m:t>
                    </m:r>
                  </m:oMath>
                </a14:m>
                <a:endParaRPr lang="en-IN" sz="1300" dirty="0">
                  <a:solidFill>
                    <a:schemeClr val="bg2"/>
                  </a:solidFill>
                </a:endParaRPr>
              </a:p>
              <a:p>
                <a:pPr marL="457200" lvl="1" indent="0">
                  <a:lnSpc>
                    <a:spcPct val="150000"/>
                  </a:lnSpc>
                  <a:buClr>
                    <a:schemeClr val="dk2"/>
                  </a:buClr>
                  <a:buFont typeface="Arial"/>
                  <a:buNone/>
                </a:pPr>
                <a:r>
                  <a:rPr lang="en-IN" sz="1300" b="1" dirty="0">
                    <a:solidFill>
                      <a:schemeClr val="bg2"/>
                    </a:solidFill>
                  </a:rPr>
                  <a:t>RT-5: </a:t>
                </a:r>
                <a14:m>
                  <m:oMath xmlns:m="http://schemas.openxmlformats.org/officeDocument/2006/math">
                    <m:r>
                      <a:rPr lang="en-IN" sz="1300" i="1" dirty="0" smtClean="0">
                        <a:solidFill>
                          <a:schemeClr val="bg2"/>
                        </a:solidFill>
                        <a:latin typeface="Cambria Math" panose="02040503050406030204" pitchFamily="18" charset="0"/>
                      </a:rPr>
                      <m:t>∀</m:t>
                    </m:r>
                    <m:r>
                      <a:rPr lang="en-IN" sz="1300" i="1" dirty="0" smtClean="0">
                        <a:solidFill>
                          <a:schemeClr val="bg2"/>
                        </a:solidFill>
                        <a:latin typeface="Cambria Math" panose="02040503050406030204" pitchFamily="18" charset="0"/>
                      </a:rPr>
                      <m:t>𝑔</m:t>
                    </m:r>
                    <m:d>
                      <m:dPr>
                        <m:ctrlPr>
                          <a:rPr lang="en-US" sz="1300" b="0" i="1" dirty="0" smtClean="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𝑀𝑜𝑛𝑖𝑡𝑜</m:t>
                        </m:r>
                        <m:r>
                          <a:rPr lang="en-US" sz="1300" i="1" dirty="0">
                            <a:solidFill>
                              <a:schemeClr val="bg2"/>
                            </a:solidFill>
                            <a:latin typeface="Cambria Math" panose="02040503050406030204" pitchFamily="18" charset="0"/>
                          </a:rPr>
                          <m:t>𝑟</m:t>
                        </m:r>
                        <m:nary>
                          <m:naryPr>
                            <m:chr m:val="⋀"/>
                            <m:subHide m:val="on"/>
                            <m:supHide m:val="on"/>
                            <m:ctrlPr>
                              <a:rPr lang="en-US" sz="1300" i="1" dirty="0">
                                <a:solidFill>
                                  <a:schemeClr val="bg2"/>
                                </a:solidFill>
                                <a:latin typeface="Cambria Math" panose="02040503050406030204" pitchFamily="18" charset="0"/>
                                <a:ea typeface="Cambria Math" panose="02040503050406030204" pitchFamily="18" charset="0"/>
                              </a:rPr>
                            </m:ctrlPr>
                          </m:naryPr>
                          <m:sub/>
                          <m:sup/>
                          <m:e>
                            <m:r>
                              <a:rPr lang="en-US" sz="1300" i="1" dirty="0">
                                <a:solidFill>
                                  <a:schemeClr val="bg2"/>
                                </a:solidFill>
                                <a:latin typeface="Cambria Math" panose="02040503050406030204" pitchFamily="18" charset="0"/>
                                <a:ea typeface="Cambria Math" panose="02040503050406030204" pitchFamily="18" charset="0"/>
                              </a:rPr>
                              <m:t> </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𝑆𝑡𝑎𝑡𝑒</m:t>
                                </m:r>
                                <m:d>
                                  <m:dPr>
                                    <m:ctrlPr>
                                      <a:rPr lang="en-IN" sz="1300" i="1" dirty="0">
                                        <a:solidFill>
                                          <a:schemeClr val="bg2"/>
                                        </a:solidFill>
                                        <a:latin typeface="Cambria Math" panose="02040503050406030204" pitchFamily="18" charset="0"/>
                                      </a:rPr>
                                    </m:ctrlPr>
                                  </m:dPr>
                                  <m:e>
                                    <m:r>
                                      <a:rPr lang="en-US" sz="1300" i="1" dirty="0">
                                        <a:solidFill>
                                          <a:schemeClr val="bg2"/>
                                        </a:solidFill>
                                        <a:latin typeface="Cambria Math" panose="02040503050406030204" pitchFamily="18" charset="0"/>
                                      </a:rPr>
                                      <m:t>𝑔</m:t>
                                    </m:r>
                                    <m:r>
                                      <a:rPr lang="en-US" sz="1300" i="1" dirty="0">
                                        <a:solidFill>
                                          <a:schemeClr val="bg2"/>
                                        </a:solidFill>
                                        <a:latin typeface="Cambria Math" panose="02040503050406030204" pitchFamily="18" charset="0"/>
                                      </a:rPr>
                                      <m:t>, </m:t>
                                    </m:r>
                                    <m:r>
                                      <a:rPr lang="en-US" sz="1300" i="1" dirty="0">
                                        <a:solidFill>
                                          <a:schemeClr val="bg2"/>
                                        </a:solidFill>
                                        <a:latin typeface="Cambria Math" panose="02040503050406030204" pitchFamily="18" charset="0"/>
                                      </a:rPr>
                                      <m:t>𝑡</m:t>
                                    </m:r>
                                  </m:e>
                                </m:d>
                                <m:r>
                                  <a:rPr lang="en-IN" sz="1300" i="1" dirty="0">
                                    <a:solidFill>
                                      <a:schemeClr val="bg2"/>
                                    </a:solidFill>
                                    <a:latin typeface="Cambria Math" panose="02040503050406030204" pitchFamily="18" charset="0"/>
                                  </a:rPr>
                                  <m:t>=</m:t>
                                </m:r>
                                <m:r>
                                  <a:rPr lang="en-US" sz="1300" b="1" i="1" dirty="0" smtClean="0">
                                    <a:solidFill>
                                      <a:schemeClr val="bg2"/>
                                    </a:solidFill>
                                    <a:latin typeface="Cambria Math" panose="02040503050406030204" pitchFamily="18" charset="0"/>
                                  </a:rPr>
                                  <m:t>𝑵</m:t>
                                </m:r>
                                <m:r>
                                  <a:rPr lang="en-IN" sz="1300" b="1" i="1" dirty="0">
                                    <a:solidFill>
                                      <a:schemeClr val="bg2"/>
                                    </a:solidFill>
                                    <a:latin typeface="Cambria Math" panose="02040503050406030204" pitchFamily="18" charset="0"/>
                                  </a:rPr>
                                  <m:t>𝑩</m:t>
                                </m:r>
                              </m:e>
                            </m:d>
                          </m:e>
                        </m:nary>
                        <m:nary>
                          <m:naryPr>
                            <m:chr m:val="⋀"/>
                            <m:subHide m:val="on"/>
                            <m:supHide m:val="on"/>
                            <m:ctrlPr>
                              <a:rPr lang="en-US" sz="1300" i="1" dirty="0">
                                <a:solidFill>
                                  <a:schemeClr val="bg2"/>
                                </a:solidFill>
                                <a:latin typeface="Cambria Math" panose="02040503050406030204" pitchFamily="18" charset="0"/>
                                <a:ea typeface="Cambria Math" panose="02040503050406030204" pitchFamily="18" charset="0"/>
                              </a:rPr>
                            </m:ctrlPr>
                          </m:naryPr>
                          <m:sub/>
                          <m:sup/>
                          <m:e>
                            <m:r>
                              <a:rPr lang="en-US" sz="1300" i="1" dirty="0">
                                <a:solidFill>
                                  <a:schemeClr val="bg2"/>
                                </a:solidFill>
                                <a:latin typeface="Cambria Math" panose="02040503050406030204" pitchFamily="18" charset="0"/>
                                <a:ea typeface="Cambria Math" panose="02040503050406030204" pitchFamily="18" charset="0"/>
                              </a:rPr>
                              <m:t> </m:t>
                            </m:r>
                            <m:r>
                              <a:rPr lang="en-IN" sz="1300" i="1" dirty="0">
                                <a:solidFill>
                                  <a:schemeClr val="bg2"/>
                                </a:solidFill>
                                <a:latin typeface="Cambria Math" panose="02040503050406030204" pitchFamily="18" charset="0"/>
                              </a:rPr>
                              <m:t>𝐸𝑝𝑜𝑐h</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𝑡</m:t>
                                </m:r>
                              </m:e>
                            </m:d>
                          </m:e>
                        </m:nary>
                      </m:e>
                    </m:d>
                    <m:r>
                      <a:rPr lang="en-IN" sz="1300" i="1" dirty="0">
                        <a:solidFill>
                          <a:schemeClr val="bg2"/>
                        </a:solidFill>
                        <a:latin typeface="Cambria Math" panose="02040503050406030204" pitchFamily="18" charset="0"/>
                      </a:rPr>
                      <m:t> ⇒ </m:t>
                    </m:r>
                    <m:r>
                      <a:rPr lang="en-IN" sz="1300" i="1" dirty="0">
                        <a:solidFill>
                          <a:schemeClr val="bg2"/>
                        </a:solidFill>
                        <a:latin typeface="Cambria Math" panose="02040503050406030204" pitchFamily="18" charset="0"/>
                      </a:rPr>
                      <m:t>𝐴𝑑𝑑</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𝐵𝑀</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𝑔</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𝑡</m:t>
                        </m:r>
                        <m:r>
                          <a:rPr lang="en-IN" sz="1300" i="1" dirty="0">
                            <a:solidFill>
                              <a:schemeClr val="bg2"/>
                            </a:solidFill>
                            <a:latin typeface="Cambria Math" panose="02040503050406030204" pitchFamily="18" charset="0"/>
                          </a:rPr>
                          <m:t>,</m:t>
                        </m:r>
                        <m:func>
                          <m:funcPr>
                            <m:ctrlPr>
                              <a:rPr lang="en-IN" sz="1300" i="1" dirty="0">
                                <a:solidFill>
                                  <a:schemeClr val="bg2"/>
                                </a:solidFill>
                                <a:latin typeface="Cambria Math" panose="02040503050406030204" pitchFamily="18" charset="0"/>
                              </a:rPr>
                            </m:ctrlPr>
                          </m:funcPr>
                          <m:fName>
                            <m:r>
                              <m:rPr>
                                <m:sty m:val="p"/>
                              </m:rPr>
                              <a:rPr lang="en-IN" sz="1300" dirty="0">
                                <a:solidFill>
                                  <a:schemeClr val="bg2"/>
                                </a:solidFill>
                                <a:latin typeface="Cambria Math" panose="02040503050406030204" pitchFamily="18" charset="0"/>
                              </a:rPr>
                              <m:t>max</m:t>
                            </m:r>
                          </m:fName>
                          <m:e>
                            <m:d>
                              <m:dPr>
                                <m:begChr m:val="{"/>
                                <m:endChr m:val="}"/>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𝑡</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𝐸𝐹𝐴</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𝑔</m:t>
                                    </m:r>
                                  </m:e>
                                </m:d>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𝛿</m:t>
                                </m:r>
                                <m:r>
                                  <a:rPr lang="en-IN" sz="1300" i="1" baseline="-25000" dirty="0">
                                    <a:solidFill>
                                      <a:schemeClr val="bg2"/>
                                    </a:solidFill>
                                    <a:latin typeface="Cambria Math" panose="02040503050406030204" pitchFamily="18" charset="0"/>
                                  </a:rPr>
                                  <m:t>𝑓𝑡</m:t>
                                </m:r>
                              </m:e>
                            </m:d>
                          </m:e>
                        </m:func>
                      </m:e>
                    </m:d>
                    <m:nary>
                      <m:naryPr>
                        <m:chr m:val="⋀"/>
                        <m:subHide m:val="on"/>
                        <m:supHide m:val="on"/>
                        <m:ctrlPr>
                          <a:rPr lang="en-IN" sz="1300" i="1" dirty="0" smtClean="0">
                            <a:solidFill>
                              <a:schemeClr val="bg2"/>
                            </a:solidFill>
                            <a:latin typeface="Cambria Math" panose="02040503050406030204" pitchFamily="18" charset="0"/>
                            <a:ea typeface="Cambria Math" panose="02040503050406030204" pitchFamily="18" charset="0"/>
                          </a:rPr>
                        </m:ctrlPr>
                      </m:naryPr>
                      <m:sub/>
                      <m:sup/>
                      <m:e>
                        <m:r>
                          <a:rPr lang="en-US" sz="1300" b="0" i="1" dirty="0" smtClean="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𝐴𝑑𝑑</m:t>
                        </m:r>
                        <m:d>
                          <m:dPr>
                            <m:ctrlPr>
                              <a:rPr lang="en-IN" sz="1300" i="1" dirty="0">
                                <a:solidFill>
                                  <a:schemeClr val="bg2"/>
                                </a:solidFill>
                                <a:latin typeface="Cambria Math" panose="02040503050406030204" pitchFamily="18" charset="0"/>
                              </a:rPr>
                            </m:ctrlPr>
                          </m:dPr>
                          <m:e>
                            <m:r>
                              <a:rPr lang="en-US" sz="1300" b="0" i="1" dirty="0" smtClean="0">
                                <a:solidFill>
                                  <a:schemeClr val="bg2"/>
                                </a:solidFill>
                                <a:latin typeface="Cambria Math" panose="02040503050406030204" pitchFamily="18" charset="0"/>
                              </a:rPr>
                              <m:t>𝐹𝑇</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𝑔</m:t>
                            </m:r>
                            <m:r>
                              <a:rPr lang="en-IN" sz="1300" i="1" dirty="0">
                                <a:solidFill>
                                  <a:schemeClr val="bg2"/>
                                </a:solidFill>
                                <a:latin typeface="Cambria Math" panose="02040503050406030204" pitchFamily="18" charset="0"/>
                              </a:rPr>
                              <m:t>,</m:t>
                            </m:r>
                            <m:func>
                              <m:funcPr>
                                <m:ctrlPr>
                                  <a:rPr lang="en-IN" sz="1300" i="1" dirty="0">
                                    <a:solidFill>
                                      <a:schemeClr val="bg2"/>
                                    </a:solidFill>
                                    <a:latin typeface="Cambria Math" panose="02040503050406030204" pitchFamily="18" charset="0"/>
                                  </a:rPr>
                                </m:ctrlPr>
                              </m:funcPr>
                              <m:fName>
                                <m:r>
                                  <m:rPr>
                                    <m:sty m:val="p"/>
                                  </m:rPr>
                                  <a:rPr lang="en-IN" sz="1300" i="0" dirty="0">
                                    <a:solidFill>
                                      <a:schemeClr val="bg2"/>
                                    </a:solidFill>
                                    <a:latin typeface="Cambria Math" panose="02040503050406030204" pitchFamily="18" charset="0"/>
                                  </a:rPr>
                                  <m:t>max</m:t>
                                </m:r>
                              </m:fName>
                              <m:e>
                                <m:d>
                                  <m:dPr>
                                    <m:begChr m:val="{"/>
                                    <m:endChr m:val="}"/>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𝑡</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𝐸𝐹𝐴</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𝑔</m:t>
                                        </m:r>
                                      </m:e>
                                    </m:d>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𝛿</m:t>
                                    </m:r>
                                    <m:r>
                                      <a:rPr lang="en-IN" sz="1300" i="1" baseline="-25000" dirty="0">
                                        <a:solidFill>
                                          <a:schemeClr val="bg2"/>
                                        </a:solidFill>
                                        <a:latin typeface="Cambria Math" panose="02040503050406030204" pitchFamily="18" charset="0"/>
                                      </a:rPr>
                                      <m:t>𝑓𝑡</m:t>
                                    </m:r>
                                  </m:e>
                                </m:d>
                              </m:e>
                            </m:func>
                            <m:r>
                              <a:rPr lang="en-IN" sz="1300" i="1" dirty="0">
                                <a:solidFill>
                                  <a:schemeClr val="bg2"/>
                                </a:solidFill>
                                <a:latin typeface="Cambria Math" panose="02040503050406030204" pitchFamily="18" charset="0"/>
                              </a:rPr>
                              <m:t>,~</m:t>
                            </m:r>
                          </m:e>
                        </m:d>
                        <m:r>
                          <m:rPr>
                            <m:nor/>
                          </m:rPr>
                          <a:rPr lang="en-IN" sz="1300" dirty="0">
                            <a:solidFill>
                              <a:schemeClr val="bg2"/>
                            </a:solidFill>
                          </a:rPr>
                          <m:t> </m:t>
                        </m:r>
                      </m:e>
                    </m:nary>
                  </m:oMath>
                </a14:m>
                <a:r>
                  <a:rPr lang="en-IN" sz="1500" dirty="0">
                    <a:solidFill>
                      <a:srgbClr val="000000"/>
                    </a:solidFill>
                  </a:rPr>
                  <a:t>​</a:t>
                </a:r>
              </a:p>
              <a:p>
                <a:pPr marL="0" lvl="0" indent="0" algn="l" rtl="0">
                  <a:spcBef>
                    <a:spcPts val="1200"/>
                  </a:spcBef>
                  <a:spcAft>
                    <a:spcPts val="0"/>
                  </a:spcAft>
                  <a:buNone/>
                </a:pPr>
                <a:r>
                  <a:rPr lang="en-IN" sz="1500" dirty="0">
                    <a:solidFill>
                      <a:srgbClr val="000000"/>
                    </a:solidFill>
                  </a:rPr>
                  <a:t>​</a:t>
                </a:r>
              </a:p>
              <a:p>
                <a:pPr marL="0" lvl="0" indent="0" algn="l" rtl="0">
                  <a:spcBef>
                    <a:spcPts val="1200"/>
                  </a:spcBef>
                  <a:spcAft>
                    <a:spcPts val="0"/>
                  </a:spcAft>
                  <a:buNone/>
                </a:pPr>
                <a:r>
                  <a:rPr lang="en-IN" sz="1500" dirty="0">
                    <a:solidFill>
                      <a:srgbClr val="000000"/>
                    </a:solidFill>
                  </a:rPr>
                  <a:t>​</a:t>
                </a:r>
              </a:p>
              <a:p>
                <a:pPr marL="0" lvl="0" indent="0" algn="l" rtl="0">
                  <a:spcBef>
                    <a:spcPts val="1200"/>
                  </a:spcBef>
                  <a:spcAft>
                    <a:spcPts val="1200"/>
                  </a:spcAft>
                  <a:buNone/>
                </a:pPr>
                <a:r>
                  <a:rPr lang="en-IN" sz="1500" dirty="0">
                    <a:solidFill>
                      <a:srgbClr val="000000"/>
                    </a:solidFill>
                  </a:rPr>
                  <a:t>​</a:t>
                </a:r>
                <a:endParaRPr sz="1500" dirty="0">
                  <a:solidFill>
                    <a:srgbClr val="000000"/>
                  </a:solidFill>
                </a:endParaRPr>
              </a:p>
            </p:txBody>
          </p:sp>
        </mc:Choice>
        <mc:Fallback xmlns="">
          <p:sp>
            <p:nvSpPr>
              <p:cNvPr id="4" name="Google Shape;142;p22">
                <a:extLst>
                  <a:ext uri="{FF2B5EF4-FFF2-40B4-BE49-F238E27FC236}">
                    <a16:creationId xmlns:a16="http://schemas.microsoft.com/office/drawing/2014/main" id="{FD27FB50-B150-83DD-635A-A9E2782C0A3B}"/>
                  </a:ext>
                </a:extLst>
              </p:cNvPr>
              <p:cNvSpPr txBox="1">
                <a:spLocks noGrp="1" noRot="1" noChangeAspect="1" noMove="1" noResize="1" noEditPoints="1" noAdjustHandles="1" noChangeArrowheads="1" noChangeShapeType="1" noTextEdit="1"/>
              </p:cNvSpPr>
              <p:nvPr>
                <p:ph type="body" idx="1"/>
              </p:nvPr>
            </p:nvSpPr>
            <p:spPr>
              <a:xfrm>
                <a:off x="594731" y="1019071"/>
                <a:ext cx="8549269" cy="4192266"/>
              </a:xfrm>
              <a:prstGeom prst="rect">
                <a:avLst/>
              </a:prstGeom>
              <a:blipFill>
                <a:blip r:embed="rId3"/>
                <a:stretch>
                  <a:fillRect l="-285" b="-27907"/>
                </a:stretch>
              </a:blipFill>
            </p:spPr>
            <p:txBody>
              <a:bodyPr/>
              <a:lstStyle/>
              <a:p>
                <a:r>
                  <a:rPr lang="en-US">
                    <a:noFill/>
                  </a:rPr>
                  <a:t> </a:t>
                </a:r>
              </a:p>
            </p:txBody>
          </p:sp>
        </mc:Fallback>
      </mc:AlternateContent>
    </p:spTree>
    <p:extLst>
      <p:ext uri="{BB962C8B-B14F-4D97-AF65-F5344CB8AC3E}">
        <p14:creationId xmlns:p14="http://schemas.microsoft.com/office/powerpoint/2010/main" val="3173167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727650" y="376400"/>
            <a:ext cx="7905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Task Generation in DOME: A Physics-Inspired Approach</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p:sp>
        <p:nvSpPr>
          <p:cNvPr id="173" name="Google Shape;173;p26"/>
          <p:cNvSpPr txBox="1"/>
          <p:nvPr/>
        </p:nvSpPr>
        <p:spPr>
          <a:xfrm>
            <a:off x="844100" y="1114268"/>
            <a:ext cx="7672800" cy="2081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Lato"/>
              <a:buChar char="●"/>
            </a:pPr>
            <a:r>
              <a:rPr lang="en-GB" dirty="0">
                <a:solidFill>
                  <a:schemeClr val="dk2"/>
                </a:solidFill>
                <a:latin typeface="Lato"/>
                <a:ea typeface="Lato"/>
                <a:cs typeface="Lato"/>
                <a:sym typeface="Lato"/>
              </a:rPr>
              <a:t>To order the execution of rules that may be triggered simultaneously, state transition rules are gives priorities  as</a:t>
            </a:r>
            <a:endParaRPr dirty="0">
              <a:solidFill>
                <a:schemeClr val="dk2"/>
              </a:solidFill>
              <a:latin typeface="Lato"/>
              <a:ea typeface="Lato"/>
              <a:cs typeface="Lato"/>
              <a:sym typeface="Lato"/>
            </a:endParaRPr>
          </a:p>
          <a:p>
            <a:pPr marL="457200" lvl="0" indent="0" algn="l" rtl="0">
              <a:lnSpc>
                <a:spcPct val="150000"/>
              </a:lnSpc>
              <a:spcBef>
                <a:spcPts val="0"/>
              </a:spcBef>
              <a:spcAft>
                <a:spcPts val="0"/>
              </a:spcAft>
              <a:buNone/>
            </a:pPr>
            <a:r>
              <a:rPr lang="en-GB" dirty="0">
                <a:solidFill>
                  <a:schemeClr val="dk2"/>
                </a:solidFill>
                <a:latin typeface="Lato"/>
                <a:ea typeface="Lato"/>
                <a:cs typeface="Lato"/>
                <a:sym typeface="Lato"/>
              </a:rPr>
              <a:t>1.  </a:t>
            </a:r>
            <a:r>
              <a:rPr lang="en-GB" b="1" dirty="0">
                <a:solidFill>
                  <a:schemeClr val="dk2"/>
                </a:solidFill>
                <a:latin typeface="Lato"/>
                <a:ea typeface="Lato"/>
                <a:cs typeface="Lato"/>
                <a:sym typeface="Lato"/>
              </a:rPr>
              <a:t>RST -1</a:t>
            </a:r>
            <a:r>
              <a:rPr lang="en-GB" dirty="0">
                <a:solidFill>
                  <a:schemeClr val="dk2"/>
                </a:solidFill>
                <a:latin typeface="Lato"/>
                <a:ea typeface="Lato"/>
                <a:cs typeface="Lato"/>
                <a:sym typeface="Lato"/>
              </a:rPr>
              <a:t> to </a:t>
            </a:r>
            <a:r>
              <a:rPr lang="en-GB" b="1" dirty="0">
                <a:solidFill>
                  <a:schemeClr val="dk2"/>
                </a:solidFill>
                <a:latin typeface="Lato"/>
                <a:ea typeface="Lato"/>
                <a:cs typeface="Lato"/>
                <a:sym typeface="Lato"/>
              </a:rPr>
              <a:t>RST-4</a:t>
            </a:r>
            <a:endParaRPr b="1" dirty="0">
              <a:solidFill>
                <a:schemeClr val="dk2"/>
              </a:solidFill>
              <a:latin typeface="Lato"/>
              <a:ea typeface="Lato"/>
              <a:cs typeface="Lato"/>
              <a:sym typeface="Lato"/>
            </a:endParaRPr>
          </a:p>
          <a:p>
            <a:pPr marL="457200" lvl="0" indent="0" algn="l" rtl="0">
              <a:lnSpc>
                <a:spcPct val="150000"/>
              </a:lnSpc>
              <a:spcBef>
                <a:spcPts val="0"/>
              </a:spcBef>
              <a:spcAft>
                <a:spcPts val="0"/>
              </a:spcAft>
              <a:buNone/>
            </a:pPr>
            <a:r>
              <a:rPr lang="en-GB" dirty="0">
                <a:solidFill>
                  <a:schemeClr val="dk2"/>
                </a:solidFill>
                <a:latin typeface="Lato"/>
                <a:ea typeface="Lato"/>
                <a:cs typeface="Lato"/>
                <a:sym typeface="Lato"/>
              </a:rPr>
              <a:t>2. Rule </a:t>
            </a:r>
            <a:r>
              <a:rPr lang="en-GB" b="1" dirty="0">
                <a:solidFill>
                  <a:schemeClr val="dk2"/>
                </a:solidFill>
                <a:latin typeface="Lato"/>
                <a:ea typeface="Lato"/>
                <a:cs typeface="Lato"/>
                <a:sym typeface="Lato"/>
              </a:rPr>
              <a:t>RT-3</a:t>
            </a:r>
            <a:endParaRPr b="1" dirty="0">
              <a:solidFill>
                <a:schemeClr val="dk2"/>
              </a:solidFill>
              <a:latin typeface="Lato"/>
              <a:ea typeface="Lato"/>
              <a:cs typeface="Lato"/>
              <a:sym typeface="Lato"/>
            </a:endParaRPr>
          </a:p>
          <a:p>
            <a:pPr marL="457200" lvl="0" indent="0" algn="l" rtl="0">
              <a:lnSpc>
                <a:spcPct val="150000"/>
              </a:lnSpc>
              <a:spcBef>
                <a:spcPts val="0"/>
              </a:spcBef>
              <a:spcAft>
                <a:spcPts val="0"/>
              </a:spcAft>
              <a:buNone/>
            </a:pPr>
            <a:r>
              <a:rPr lang="en-GB" dirty="0">
                <a:solidFill>
                  <a:schemeClr val="dk2"/>
                </a:solidFill>
                <a:latin typeface="Lato"/>
                <a:ea typeface="Lato"/>
                <a:cs typeface="Lato"/>
                <a:sym typeface="Lato"/>
              </a:rPr>
              <a:t>3. Rules </a:t>
            </a:r>
            <a:r>
              <a:rPr lang="en-GB" b="1" dirty="0">
                <a:solidFill>
                  <a:schemeClr val="dk2"/>
                </a:solidFill>
                <a:latin typeface="Lato"/>
                <a:ea typeface="Lato"/>
                <a:cs typeface="Lato"/>
                <a:sym typeface="Lato"/>
              </a:rPr>
              <a:t>RT-1, RT-2, RT-4, </a:t>
            </a:r>
            <a:r>
              <a:rPr lang="en-GB" dirty="0">
                <a:solidFill>
                  <a:schemeClr val="dk2"/>
                </a:solidFill>
                <a:latin typeface="Lato"/>
                <a:ea typeface="Lato"/>
                <a:cs typeface="Lato"/>
                <a:sym typeface="Lato"/>
              </a:rPr>
              <a:t>and</a:t>
            </a:r>
            <a:r>
              <a:rPr lang="en-GB" b="1" dirty="0">
                <a:solidFill>
                  <a:schemeClr val="dk2"/>
                </a:solidFill>
                <a:latin typeface="Lato"/>
                <a:ea typeface="Lato"/>
                <a:cs typeface="Lato"/>
                <a:sym typeface="Lato"/>
              </a:rPr>
              <a:t> RT-5</a:t>
            </a:r>
            <a:endParaRPr b="1" dirty="0">
              <a:solidFill>
                <a:schemeClr val="dk2"/>
              </a:solidFill>
              <a:latin typeface="Lato"/>
              <a:ea typeface="Lato"/>
              <a:cs typeface="Lato"/>
              <a:sym typeface="Lato"/>
            </a:endParaRPr>
          </a:p>
          <a:p>
            <a:pPr marL="0" lvl="0" indent="0" algn="l" rtl="0">
              <a:lnSpc>
                <a:spcPct val="150000"/>
              </a:lnSpc>
              <a:spcBef>
                <a:spcPts val="0"/>
              </a:spcBef>
              <a:spcAft>
                <a:spcPts val="0"/>
              </a:spcAft>
              <a:buNone/>
            </a:pPr>
            <a:endParaRPr dirty="0">
              <a:solidFill>
                <a:schemeClr val="dk2"/>
              </a:solidFill>
              <a:latin typeface="Lato"/>
              <a:ea typeface="Lato"/>
              <a:cs typeface="Lato"/>
              <a:sym typeface="Lato"/>
            </a:endParaRPr>
          </a:p>
        </p:txBody>
      </p:sp>
      <p:pic>
        <p:nvPicPr>
          <p:cNvPr id="174" name="Google Shape;174;p26"/>
          <p:cNvPicPr preferRelativeResize="0"/>
          <p:nvPr/>
        </p:nvPicPr>
        <p:blipFill>
          <a:blip r:embed="rId3">
            <a:alphaModFix/>
          </a:blip>
          <a:stretch>
            <a:fillRect/>
          </a:stretch>
        </p:blipFill>
        <p:spPr>
          <a:xfrm>
            <a:off x="4470251" y="1531050"/>
            <a:ext cx="4442526" cy="2081400"/>
          </a:xfrm>
          <a:prstGeom prst="rect">
            <a:avLst/>
          </a:prstGeom>
          <a:noFill/>
          <a:ln>
            <a:noFill/>
          </a:ln>
        </p:spPr>
      </p:pic>
      <p:sp>
        <p:nvSpPr>
          <p:cNvPr id="3" name="Google Shape;180;p27">
            <a:extLst>
              <a:ext uri="{FF2B5EF4-FFF2-40B4-BE49-F238E27FC236}">
                <a16:creationId xmlns:a16="http://schemas.microsoft.com/office/drawing/2014/main" id="{A68B2614-5909-566D-4AA4-0EB192BE9B4D}"/>
              </a:ext>
            </a:extLst>
          </p:cNvPr>
          <p:cNvSpPr txBox="1">
            <a:spLocks noGrp="1"/>
          </p:cNvSpPr>
          <p:nvPr>
            <p:ph type="body" idx="1"/>
          </p:nvPr>
        </p:nvSpPr>
        <p:spPr>
          <a:xfrm>
            <a:off x="727650" y="3063714"/>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Symbols and Notations</a:t>
            </a:r>
            <a:endParaRPr sz="1500" dirty="0">
              <a:solidFill>
                <a:srgbClr val="000000"/>
              </a:solidFill>
            </a:endParaRPr>
          </a:p>
        </p:txBody>
      </p:sp>
      <mc:AlternateContent xmlns:mc="http://schemas.openxmlformats.org/markup-compatibility/2006" xmlns:a14="http://schemas.microsoft.com/office/drawing/2010/main">
        <mc:Choice Requires="a14">
          <p:sp>
            <p:nvSpPr>
              <p:cNvPr id="5" name="Google Shape;181;p27">
                <a:extLst>
                  <a:ext uri="{FF2B5EF4-FFF2-40B4-BE49-F238E27FC236}">
                    <a16:creationId xmlns:a16="http://schemas.microsoft.com/office/drawing/2014/main" id="{CE182AE3-B21D-767F-5A74-D4E05CD53B90}"/>
                  </a:ext>
                </a:extLst>
              </p:cNvPr>
              <p:cNvSpPr txBox="1"/>
              <p:nvPr/>
            </p:nvSpPr>
            <p:spPr>
              <a:xfrm>
                <a:off x="1056108" y="3465114"/>
                <a:ext cx="7688700" cy="1760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b="1" dirty="0">
                    <a:solidFill>
                      <a:schemeClr val="dk2"/>
                    </a:solidFill>
                    <a:latin typeface="Lato"/>
                    <a:ea typeface="Lato"/>
                    <a:cs typeface="Lato"/>
                    <a:sym typeface="Lato"/>
                  </a:rPr>
                  <a:t>   Missions and Tasks</a:t>
                </a:r>
              </a:p>
              <a:p>
                <a:pPr marL="457200" lvl="0" indent="-317500" algn="l" rtl="0">
                  <a:lnSpc>
                    <a:spcPct val="150000"/>
                  </a:lnSpc>
                  <a:spcBef>
                    <a:spcPts val="0"/>
                  </a:spcBef>
                  <a:spcAft>
                    <a:spcPts val="0"/>
                  </a:spcAft>
                  <a:buClr>
                    <a:schemeClr val="dk2"/>
                  </a:buClr>
                  <a:buSzPts val="1400"/>
                  <a:buFont typeface="Lato"/>
                  <a:buChar char="●"/>
                </a:pPr>
                <a:r>
                  <a:rPr lang="en-US" dirty="0">
                    <a:solidFill>
                      <a:schemeClr val="dk2"/>
                    </a:solidFill>
                    <a:latin typeface="Lato"/>
                    <a:ea typeface="Lato"/>
                    <a:cs typeface="Lato"/>
                    <a:sym typeface="Lato"/>
                  </a:rPr>
                  <a:t>Missions and generated tasks  are formulated by </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𝑗</m:t>
                    </m:r>
                    <m:r>
                      <a:rPr lang="en-US" b="0" i="1" dirty="0" smtClean="0">
                        <a:solidFill>
                          <a:schemeClr val="dk2"/>
                        </a:solidFill>
                        <a:latin typeface="Cambria Math" panose="02040503050406030204" pitchFamily="18" charset="0"/>
                        <a:ea typeface="Lato"/>
                        <a:cs typeface="Lato"/>
                        <a:sym typeface="Lato"/>
                      </a:rPr>
                      <m:t>∈</m:t>
                    </m:r>
                    <m:r>
                      <a:rPr lang="en-US" i="1" dirty="0" smtClean="0">
                        <a:solidFill>
                          <a:schemeClr val="dk2"/>
                        </a:solidFill>
                        <a:latin typeface="Cambria Math" panose="02040503050406030204" pitchFamily="18" charset="0"/>
                        <a:ea typeface="Lato"/>
                        <a:cs typeface="Lato"/>
                        <a:sym typeface="Lato"/>
                      </a:rPr>
                      <m:t>{1,</m:t>
                    </m:r>
                    <m:r>
                      <a:rPr lang="en-US" i="1" dirty="0" smtClean="0">
                        <a:solidFill>
                          <a:schemeClr val="dk2"/>
                        </a:solidFill>
                        <a:latin typeface="Cambria Math" panose="02040503050406030204" pitchFamily="18" charset="0"/>
                        <a:ea typeface="Lato"/>
                        <a:cs typeface="Lato"/>
                        <a:sym typeface="Lato"/>
                      </a:rPr>
                      <m:t>𝑀</m:t>
                    </m:r>
                    <m:r>
                      <a:rPr lang="en-US" i="1" dirty="0" smtClean="0">
                        <a:solidFill>
                          <a:schemeClr val="dk2"/>
                        </a:solidFill>
                        <a:latin typeface="Cambria Math" panose="02040503050406030204" pitchFamily="18" charset="0"/>
                        <a:ea typeface="Lato"/>
                        <a:cs typeface="Lato"/>
                        <a:sym typeface="Lato"/>
                      </a:rPr>
                      <m:t>] </m:t>
                    </m:r>
                  </m:oMath>
                </a14:m>
                <a:r>
                  <a:rPr lang="en-US" dirty="0">
                    <a:solidFill>
                      <a:schemeClr val="dk2"/>
                    </a:solidFill>
                    <a:latin typeface="Lato"/>
                    <a:ea typeface="Lato"/>
                    <a:cs typeface="Lato"/>
                    <a:sym typeface="Lato"/>
                  </a:rPr>
                  <a:t>denoting a mission which has a corresponding period </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𝑝</m:t>
                    </m:r>
                    <m:r>
                      <a:rPr lang="en-US" i="1" dirty="0" smtClean="0">
                        <a:solidFill>
                          <a:schemeClr val="dk2"/>
                        </a:solidFill>
                        <a:latin typeface="Cambria Math" panose="02040503050406030204" pitchFamily="18" charset="0"/>
                        <a:ea typeface="Lato"/>
                        <a:cs typeface="Lato"/>
                        <a:sym typeface="Lato"/>
                      </a:rPr>
                      <m:t>(</m:t>
                    </m:r>
                    <m:r>
                      <a:rPr lang="en-US" b="0" i="1" dirty="0" smtClean="0">
                        <a:solidFill>
                          <a:schemeClr val="dk2"/>
                        </a:solidFill>
                        <a:latin typeface="Cambria Math" panose="02040503050406030204" pitchFamily="18" charset="0"/>
                        <a:ea typeface="Lato"/>
                        <a:cs typeface="Lato"/>
                        <a:sym typeface="Lato"/>
                      </a:rPr>
                      <m:t>𝑗</m:t>
                    </m:r>
                    <m:r>
                      <a:rPr lang="en-US" i="1" dirty="0">
                        <a:latin typeface="Cambria Math" panose="02040503050406030204" pitchFamily="18" charset="0"/>
                      </a:rPr>
                      <m:t>) </m:t>
                    </m:r>
                  </m:oMath>
                </a14:m>
                <a:r>
                  <a:rPr lang="en-US" dirty="0"/>
                  <a:t>and significance </a:t>
                </a:r>
                <a14:m>
                  <m:oMath xmlns:m="http://schemas.openxmlformats.org/officeDocument/2006/math">
                    <m:r>
                      <a:rPr lang="en-US" b="0" i="1" dirty="0" smtClean="0">
                        <a:latin typeface="Cambria Math" panose="02040503050406030204" pitchFamily="18" charset="0"/>
                      </a:rPr>
                      <m:t>𝜎</m:t>
                    </m:r>
                    <m:r>
                      <a:rPr lang="en-US"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m:t>
                    </m:r>
                  </m:oMath>
                </a14:m>
                <a:endParaRPr i="1" dirty="0"/>
              </a:p>
            </p:txBody>
          </p:sp>
        </mc:Choice>
        <mc:Fallback xmlns="">
          <p:sp>
            <p:nvSpPr>
              <p:cNvPr id="5" name="Google Shape;181;p27">
                <a:extLst>
                  <a:ext uri="{FF2B5EF4-FFF2-40B4-BE49-F238E27FC236}">
                    <a16:creationId xmlns:a16="http://schemas.microsoft.com/office/drawing/2014/main" id="{CE182AE3-B21D-767F-5A74-D4E05CD53B90}"/>
                  </a:ext>
                </a:extLst>
              </p:cNvPr>
              <p:cNvSpPr txBox="1">
                <a:spLocks noRot="1" noChangeAspect="1" noMove="1" noResize="1" noEditPoints="1" noAdjustHandles="1" noChangeArrowheads="1" noChangeShapeType="1" noTextEdit="1"/>
              </p:cNvSpPr>
              <p:nvPr/>
            </p:nvSpPr>
            <p:spPr>
              <a:xfrm>
                <a:off x="1056108" y="3465114"/>
                <a:ext cx="7688700" cy="1760700"/>
              </a:xfrm>
              <a:prstGeom prst="rect">
                <a:avLst/>
              </a:prstGeom>
              <a:blipFill>
                <a:blip r:embed="rId4"/>
                <a:stretch>
                  <a:fillRect r="-79"/>
                </a:stretch>
              </a:blipFill>
              <a:ln>
                <a:noFill/>
              </a:ln>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p:sp>
        <p:nvSpPr>
          <p:cNvPr id="180" name="Google Shape;180;p27"/>
          <p:cNvSpPr txBox="1">
            <a:spLocks noGrp="1"/>
          </p:cNvSpPr>
          <p:nvPr>
            <p:ph type="body" idx="1"/>
          </p:nvPr>
        </p:nvSpPr>
        <p:spPr>
          <a:xfrm>
            <a:off x="727650" y="1199700"/>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Symbols and Notations</a:t>
            </a:r>
            <a:endParaRPr sz="1500" dirty="0">
              <a:solidFill>
                <a:srgbClr val="000000"/>
              </a:solidFill>
            </a:endParaRPr>
          </a:p>
        </p:txBody>
      </p:sp>
      <mc:AlternateContent xmlns:mc="http://schemas.openxmlformats.org/markup-compatibility/2006" xmlns:a14="http://schemas.microsoft.com/office/drawing/2010/main">
        <mc:Choice Requires="a14">
          <p:sp>
            <p:nvSpPr>
              <p:cNvPr id="181" name="Google Shape;181;p27"/>
              <p:cNvSpPr txBox="1"/>
              <p:nvPr/>
            </p:nvSpPr>
            <p:spPr>
              <a:xfrm>
                <a:off x="1068300" y="1601100"/>
                <a:ext cx="3893844" cy="1760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b="1" dirty="0">
                    <a:solidFill>
                      <a:schemeClr val="dk2"/>
                    </a:solidFill>
                    <a:latin typeface="Lato"/>
                    <a:ea typeface="Lato"/>
                    <a:cs typeface="Lato"/>
                    <a:sym typeface="Lato"/>
                  </a:rPr>
                  <a:t>   Missions and Tasks</a:t>
                </a:r>
              </a:p>
              <a:p>
                <a:pPr marL="457200" lvl="0" indent="-317500">
                  <a:lnSpc>
                    <a:spcPct val="150000"/>
                  </a:lnSpc>
                  <a:buSzPts val="1400"/>
                  <a:buChar char="●"/>
                </a:pPr>
                <a:r>
                  <a:rPr lang="en-GB" dirty="0"/>
                  <a:t>Data acquired by a drone to perform a mission is given a score</a:t>
                </a:r>
                <a14:m>
                  <m:oMath xmlns:m="http://schemas.openxmlformats.org/officeDocument/2006/math">
                    <m:r>
                      <a:rPr lang="en-GB" b="0" i="0" dirty="0" smtClean="0">
                        <a:latin typeface="Cambria Math" panose="02040503050406030204" pitchFamily="18" charset="0"/>
                      </a:rPr>
                      <m:t> </m:t>
                    </m:r>
                    <m:d>
                      <m:dPr>
                        <m:ctrlPr>
                          <a:rPr lang="ar-AE" i="1" dirty="0">
                            <a:latin typeface="Cambria Math" panose="02040503050406030204" pitchFamily="18" charset="0"/>
                          </a:rPr>
                        </m:ctrlPr>
                      </m:dPr>
                      <m:e>
                        <m:r>
                          <a:rPr lang="ar-AE" i="1" dirty="0">
                            <a:latin typeface="Cambria Math" panose="02040503050406030204" pitchFamily="18" charset="0"/>
                          </a:rPr>
                          <m:t>𝑆</m:t>
                        </m:r>
                        <m:sSubSup>
                          <m:sSubSupPr>
                            <m:ctrlPr>
                              <a:rPr lang="ar-AE" i="1" dirty="0">
                                <a:latin typeface="Cambria Math" panose="02040503050406030204" pitchFamily="18" charset="0"/>
                              </a:rPr>
                            </m:ctrlPr>
                          </m:sSubSupPr>
                          <m:e>
                            <m:r>
                              <a:rPr lang="ar-AE" i="1" dirty="0">
                                <a:latin typeface="Cambria Math" panose="02040503050406030204" pitchFamily="18" charset="0"/>
                              </a:rPr>
                              <m:t>𝐶</m:t>
                            </m:r>
                          </m:e>
                          <m:sub>
                            <m:r>
                              <a:rPr lang="ar-AE" i="1" dirty="0">
                                <a:latin typeface="Cambria Math" panose="02040503050406030204" pitchFamily="18" charset="0"/>
                              </a:rPr>
                              <m:t>𝑠</m:t>
                            </m:r>
                          </m:sub>
                          <m:sup>
                            <m:r>
                              <a:rPr lang="ar-AE" i="1" dirty="0">
                                <a:latin typeface="Cambria Math" panose="02040503050406030204" pitchFamily="18" charset="0"/>
                              </a:rPr>
                              <m:t>𝑗</m:t>
                            </m:r>
                          </m:sup>
                        </m:sSubSup>
                        <m:d>
                          <m:dPr>
                            <m:ctrlPr>
                              <a:rPr lang="ar-AE" i="1" dirty="0">
                                <a:latin typeface="Cambria Math" panose="02040503050406030204" pitchFamily="18" charset="0"/>
                              </a:rPr>
                            </m:ctrlPr>
                          </m:dPr>
                          <m:e>
                            <m:r>
                              <a:rPr lang="ar-AE" i="1" dirty="0">
                                <a:latin typeface="Cambria Math" panose="02040503050406030204" pitchFamily="18" charset="0"/>
                              </a:rPr>
                              <m:t>𝑝𝑚</m:t>
                            </m:r>
                          </m:e>
                        </m:d>
                      </m:e>
                    </m:d>
                    <m:r>
                      <a:rPr lang="en-US" b="0" i="1" dirty="0" smtClean="0">
                        <a:latin typeface="Cambria Math" panose="02040503050406030204" pitchFamily="18" charset="0"/>
                      </a:rPr>
                      <m:t> </m:t>
                    </m:r>
                  </m:oMath>
                </a14:m>
                <a:r>
                  <a:rPr lang="en-GB" dirty="0"/>
                  <a:t>for its quality by comparing its resolution, measured by Pixel Per Meter value </a:t>
                </a:r>
                <a14:m>
                  <m:oMath xmlns:m="http://schemas.openxmlformats.org/officeDocument/2006/math">
                    <m:r>
                      <a:rPr lang="en-GB" i="1" dirty="0" smtClean="0">
                        <a:latin typeface="Cambria Math" panose="02040503050406030204" pitchFamily="18" charset="0"/>
                      </a:rPr>
                      <m:t>𝑝𝑚</m:t>
                    </m:r>
                  </m:oMath>
                </a14:m>
                <a:endParaRPr lang="en-GB" i="1" dirty="0"/>
              </a:p>
            </p:txBody>
          </p:sp>
        </mc:Choice>
        <mc:Fallback xmlns="">
          <p:sp>
            <p:nvSpPr>
              <p:cNvPr id="181" name="Google Shape;181;p27"/>
              <p:cNvSpPr txBox="1">
                <a:spLocks noRot="1" noChangeAspect="1" noMove="1" noResize="1" noEditPoints="1" noAdjustHandles="1" noChangeArrowheads="1" noChangeShapeType="1" noTextEdit="1"/>
              </p:cNvSpPr>
              <p:nvPr/>
            </p:nvSpPr>
            <p:spPr>
              <a:xfrm>
                <a:off x="1068300" y="1601100"/>
                <a:ext cx="3893844" cy="1760700"/>
              </a:xfrm>
              <a:prstGeom prst="rect">
                <a:avLst/>
              </a:prstGeom>
              <a:blipFill>
                <a:blip r:embed="rId3"/>
                <a:stretch>
                  <a:fillRect b="-9375"/>
                </a:stretch>
              </a:blipFill>
              <a:ln>
                <a:noFill/>
              </a:ln>
            </p:spPr>
            <p:txBody>
              <a:bodyPr/>
              <a:lstStyle/>
              <a:p>
                <a:r>
                  <a:rPr lang="en-US">
                    <a:noFill/>
                  </a:rPr>
                  <a:t> </a:t>
                </a:r>
              </a:p>
            </p:txBody>
          </p:sp>
        </mc:Fallback>
      </mc:AlternateContent>
      <p:pic>
        <p:nvPicPr>
          <p:cNvPr id="182" name="Google Shape;182;p27"/>
          <p:cNvPicPr preferRelativeResize="0"/>
          <p:nvPr/>
        </p:nvPicPr>
        <p:blipFill>
          <a:blip r:embed="rId4">
            <a:alphaModFix/>
          </a:blip>
          <a:stretch>
            <a:fillRect/>
          </a:stretch>
        </p:blipFill>
        <p:spPr>
          <a:xfrm>
            <a:off x="4962144" y="1601100"/>
            <a:ext cx="3968150" cy="1512675"/>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DDD2ECB-DDB1-4EE7-6055-2E4BDA57E575}"/>
                  </a:ext>
                </a:extLst>
              </p:cNvPr>
              <p:cNvSpPr txBox="1"/>
              <p:nvPr/>
            </p:nvSpPr>
            <p:spPr>
              <a:xfrm>
                <a:off x="1068300" y="3414713"/>
                <a:ext cx="8075700" cy="1712777"/>
              </a:xfrm>
              <a:prstGeom prst="rect">
                <a:avLst/>
              </a:prstGeom>
              <a:noFill/>
            </p:spPr>
            <p:txBody>
              <a:bodyPr wrap="square" rtlCol="0">
                <a:spAutoFit/>
              </a:bodyPr>
              <a:lstStyle/>
              <a:p>
                <a:pPr marL="457200" lvl="0" indent="-317500" algn="l" rtl="0">
                  <a:lnSpc>
                    <a:spcPct val="150000"/>
                  </a:lnSpc>
                  <a:spcBef>
                    <a:spcPts val="0"/>
                  </a:spcBef>
                  <a:spcAft>
                    <a:spcPts val="0"/>
                  </a:spcAft>
                  <a:buClr>
                    <a:schemeClr val="dk2"/>
                  </a:buClr>
                  <a:buSzPts val="1400"/>
                  <a:buFont typeface="Lato"/>
                  <a:buChar char="●"/>
                </a:pPr>
                <a:r>
                  <a:rPr lang="en-GB" dirty="0">
                    <a:solidFill>
                      <a:schemeClr val="dk2"/>
                    </a:solidFill>
                    <a:latin typeface="Lato"/>
                    <a:ea typeface="Lato"/>
                    <a:cs typeface="Lato"/>
                    <a:sym typeface="Lato"/>
                  </a:rPr>
                  <a:t>Each task is defined using the 4-tuple </a:t>
                </a:r>
                <a14:m>
                  <m:oMath xmlns:m="http://schemas.openxmlformats.org/officeDocument/2006/math">
                    <m:d>
                      <m:dPr>
                        <m:ctrlPr>
                          <a:rPr lang="en-US" b="0" i="1" smtClean="0">
                            <a:solidFill>
                              <a:schemeClr val="dk2"/>
                            </a:solidFill>
                            <a:latin typeface="Cambria Math" panose="02040503050406030204" pitchFamily="18" charset="0"/>
                            <a:ea typeface="Lato"/>
                            <a:cs typeface="Lato"/>
                            <a:sym typeface="Lato"/>
                          </a:rPr>
                        </m:ctrlPr>
                      </m:dPr>
                      <m:e>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𝑚</m:t>
                            </m:r>
                          </m:e>
                          <m:sub>
                            <m:r>
                              <a:rPr lang="en-US"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 </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𝑔</m:t>
                            </m:r>
                          </m:e>
                          <m:sub>
                            <m:r>
                              <a:rPr lang="en-US"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 </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𝜙</m:t>
                            </m:r>
                          </m:e>
                          <m:sub>
                            <m:r>
                              <a:rPr lang="en-US"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 </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𝑒</m:t>
                            </m:r>
                          </m:e>
                          <m:sub>
                            <m:r>
                              <a:rPr lang="en-US" b="0" i="1" smtClean="0">
                                <a:solidFill>
                                  <a:schemeClr val="dk2"/>
                                </a:solidFill>
                                <a:latin typeface="Cambria Math" panose="02040503050406030204" pitchFamily="18" charset="0"/>
                                <a:ea typeface="Lato"/>
                                <a:cs typeface="Lato"/>
                                <a:sym typeface="Lato"/>
                              </a:rPr>
                              <m:t>𝑖</m:t>
                            </m:r>
                          </m:sub>
                        </m:sSub>
                      </m:e>
                    </m:d>
                    <m:r>
                      <a:rPr lang="en-US" b="0" i="1" smtClean="0">
                        <a:solidFill>
                          <a:schemeClr val="dk2"/>
                        </a:solidFill>
                        <a:latin typeface="Cambria Math" panose="02040503050406030204" pitchFamily="18" charset="0"/>
                        <a:ea typeface="Lato"/>
                        <a:cs typeface="Lato"/>
                        <a:sym typeface="Lato"/>
                      </a:rPr>
                      <m:t>, </m:t>
                    </m:r>
                  </m:oMath>
                </a14:m>
                <a:r>
                  <a:rPr lang="en-GB" dirty="0">
                    <a:solidFill>
                      <a:schemeClr val="dk2"/>
                    </a:solidFill>
                    <a:latin typeface="Lato"/>
                    <a:ea typeface="Lato"/>
                    <a:cs typeface="Lato"/>
                    <a:sym typeface="Lato"/>
                  </a:rPr>
                  <a:t>which are mission type, grid cell, start and end times, which are further split into subtasks</a:t>
                </a:r>
                <a14:m>
                  <m:oMath xmlns:m="http://schemas.openxmlformats.org/officeDocument/2006/math">
                    <m:r>
                      <a:rPr lang="en-GB" i="1" dirty="0" smtClean="0">
                        <a:solidFill>
                          <a:schemeClr val="dk2"/>
                        </a:solidFill>
                        <a:latin typeface="Cambria Math" panose="02040503050406030204" pitchFamily="18" charset="0"/>
                        <a:ea typeface="Lato"/>
                        <a:cs typeface="Lato"/>
                        <a:sym typeface="Lato"/>
                      </a:rPr>
                      <m:t> </m:t>
                    </m:r>
                    <m:sSubSup>
                      <m:sSubSupPr>
                        <m:ctrlPr>
                          <a:rPr lang="en-US" b="0" i="1" dirty="0" smtClean="0">
                            <a:solidFill>
                              <a:schemeClr val="dk2"/>
                            </a:solidFill>
                            <a:latin typeface="Cambria Math" panose="02040503050406030204" pitchFamily="18" charset="0"/>
                            <a:ea typeface="Lato"/>
                            <a:cs typeface="Lato"/>
                            <a:sym typeface="Lato"/>
                          </a:rPr>
                        </m:ctrlPr>
                      </m:sSubSupPr>
                      <m:e>
                        <m:r>
                          <a:rPr lang="en-GB" i="1" dirty="0" smtClean="0">
                            <a:solidFill>
                              <a:schemeClr val="dk2"/>
                            </a:solidFill>
                            <a:latin typeface="Cambria Math" panose="02040503050406030204" pitchFamily="18" charset="0"/>
                            <a:ea typeface="Lato"/>
                            <a:cs typeface="Lato"/>
                            <a:sym typeface="Lato"/>
                          </a:rPr>
                          <m:t>𝑇</m:t>
                        </m:r>
                      </m:e>
                      <m:sub>
                        <m:r>
                          <a:rPr lang="en-GB" i="1" dirty="0" smtClean="0">
                            <a:solidFill>
                              <a:schemeClr val="dk2"/>
                            </a:solidFill>
                            <a:latin typeface="Cambria Math" panose="02040503050406030204" pitchFamily="18" charset="0"/>
                            <a:ea typeface="Lato"/>
                            <a:cs typeface="Lato"/>
                            <a:sym typeface="Lato"/>
                          </a:rPr>
                          <m:t>𝑖</m:t>
                        </m:r>
                      </m:sub>
                      <m:sup>
                        <m:r>
                          <a:rPr lang="en-GB" i="1" dirty="0" smtClean="0">
                            <a:solidFill>
                              <a:schemeClr val="dk2"/>
                            </a:solidFill>
                            <a:latin typeface="Cambria Math" panose="02040503050406030204" pitchFamily="18" charset="0"/>
                            <a:ea typeface="Lato"/>
                            <a:cs typeface="Lato"/>
                            <a:sym typeface="Lato"/>
                          </a:rPr>
                          <m:t>𝑘</m:t>
                        </m:r>
                      </m:sup>
                    </m:sSubSup>
                    <m:r>
                      <a:rPr lang="en-GB" i="1" dirty="0">
                        <a:solidFill>
                          <a:schemeClr val="dk2"/>
                        </a:solidFill>
                        <a:latin typeface="Cambria Math" panose="02040503050406030204" pitchFamily="18" charset="0"/>
                        <a:ea typeface="Lato"/>
                        <a:cs typeface="Lato"/>
                        <a:sym typeface="Lato"/>
                      </a:rPr>
                      <m:t> </m:t>
                    </m:r>
                  </m:oMath>
                </a14:m>
                <a:r>
                  <a:rPr lang="en-GB" i="1" dirty="0">
                    <a:solidFill>
                      <a:schemeClr val="dk2"/>
                    </a:solidFill>
                    <a:latin typeface="Lato"/>
                    <a:ea typeface="Lato"/>
                    <a:cs typeface="Lato"/>
                    <a:sym typeface="Lato"/>
                  </a:rPr>
                  <a:t>, </a:t>
                </a:r>
                <a:r>
                  <a:rPr lang="en-GB" dirty="0">
                    <a:solidFill>
                      <a:schemeClr val="dk2"/>
                    </a:solidFill>
                    <a:latin typeface="Lato"/>
                    <a:ea typeface="Lato"/>
                    <a:cs typeface="Lato"/>
                    <a:sym typeface="Lato"/>
                  </a:rPr>
                  <a:t> </a:t>
                </a:r>
                <a14:m>
                  <m:oMath xmlns:m="http://schemas.openxmlformats.org/officeDocument/2006/math">
                    <m:sSup>
                      <m:sSupPr>
                        <m:ctrlPr>
                          <a:rPr lang="en-US" b="0" i="1" dirty="0" smtClean="0">
                            <a:solidFill>
                              <a:schemeClr val="dk2"/>
                            </a:solidFill>
                            <a:latin typeface="Cambria Math" panose="02040503050406030204" pitchFamily="18" charset="0"/>
                            <a:ea typeface="Lato"/>
                            <a:cs typeface="Lato"/>
                            <a:sym typeface="Lato"/>
                          </a:rPr>
                        </m:ctrlPr>
                      </m:sSupPr>
                      <m:e>
                        <m:r>
                          <a:rPr lang="en-GB" i="1" dirty="0" smtClean="0">
                            <a:solidFill>
                              <a:schemeClr val="dk2"/>
                            </a:solidFill>
                            <a:latin typeface="Cambria Math" panose="02040503050406030204" pitchFamily="18" charset="0"/>
                            <a:ea typeface="Lato"/>
                            <a:cs typeface="Lato"/>
                            <a:sym typeface="Lato"/>
                          </a:rPr>
                          <m:t>𝑘</m:t>
                        </m:r>
                      </m:e>
                      <m:sup>
                        <m:r>
                          <a:rPr lang="en-GB" i="1" dirty="0" smtClean="0">
                            <a:solidFill>
                              <a:schemeClr val="dk2"/>
                            </a:solidFill>
                            <a:latin typeface="Cambria Math" panose="02040503050406030204" pitchFamily="18" charset="0"/>
                            <a:ea typeface="Lato"/>
                            <a:cs typeface="Lato"/>
                            <a:sym typeface="Lato"/>
                          </a:rPr>
                          <m:t>𝑡</m:t>
                        </m:r>
                        <m:r>
                          <a:rPr lang="en-GB" i="1" dirty="0" smtClean="0">
                            <a:solidFill>
                              <a:schemeClr val="dk2"/>
                            </a:solidFill>
                            <a:latin typeface="Cambria Math" panose="02040503050406030204" pitchFamily="18" charset="0"/>
                            <a:ea typeface="Lato"/>
                            <a:cs typeface="Lato"/>
                            <a:sym typeface="Lato"/>
                          </a:rPr>
                          <m:t>h</m:t>
                        </m:r>
                      </m:sup>
                    </m:sSup>
                    <m:r>
                      <a:rPr lang="en-GB" i="1" dirty="0" smtClean="0">
                        <a:solidFill>
                          <a:schemeClr val="dk2"/>
                        </a:solidFill>
                        <a:latin typeface="Cambria Math" panose="02040503050406030204" pitchFamily="18" charset="0"/>
                        <a:ea typeface="Lato"/>
                        <a:cs typeface="Lato"/>
                        <a:sym typeface="Lato"/>
                      </a:rPr>
                      <m:t> </m:t>
                    </m:r>
                  </m:oMath>
                </a14:m>
                <a:r>
                  <a:rPr lang="en-GB" dirty="0">
                    <a:solidFill>
                      <a:schemeClr val="dk2"/>
                    </a:solidFill>
                    <a:latin typeface="Lato"/>
                    <a:ea typeface="Lato"/>
                    <a:cs typeface="Lato"/>
                    <a:sym typeface="Lato"/>
                  </a:rPr>
                  <a:t>subtask with period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𝑝</m:t>
                    </m:r>
                    <m:d>
                      <m:dPr>
                        <m:ctrlPr>
                          <a:rPr lang="en-US" b="0" i="1" smtClean="0">
                            <a:solidFill>
                              <a:schemeClr val="dk2"/>
                            </a:solidFill>
                            <a:latin typeface="Cambria Math" panose="02040503050406030204" pitchFamily="18" charset="0"/>
                            <a:ea typeface="Lato"/>
                            <a:cs typeface="Lato"/>
                            <a:sym typeface="Lato"/>
                          </a:rPr>
                        </m:ctrlPr>
                      </m:dPr>
                      <m:e>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𝑚</m:t>
                            </m:r>
                          </m:e>
                          <m:sub>
                            <m:r>
                              <a:rPr lang="en-US" b="0" i="1" smtClean="0">
                                <a:solidFill>
                                  <a:schemeClr val="dk2"/>
                                </a:solidFill>
                                <a:latin typeface="Cambria Math" panose="02040503050406030204" pitchFamily="18" charset="0"/>
                                <a:ea typeface="Lato"/>
                                <a:cs typeface="Lato"/>
                                <a:sym typeface="Lato"/>
                              </a:rPr>
                              <m:t>𝑖</m:t>
                            </m:r>
                          </m:sub>
                        </m:sSub>
                      </m:e>
                    </m:d>
                  </m:oMath>
                </a14:m>
                <a:endParaRPr lang="en-GB" dirty="0">
                  <a:solidFill>
                    <a:schemeClr val="dk2"/>
                  </a:solidFill>
                  <a:latin typeface="Lato"/>
                  <a:ea typeface="Lato"/>
                  <a:cs typeface="Lato"/>
                  <a:sym typeface="Lato"/>
                </a:endParaRPr>
              </a:p>
              <a:p>
                <a:pPr marL="457200" lvl="0" indent="0" algn="l" rtl="0">
                  <a:lnSpc>
                    <a:spcPct val="150000"/>
                  </a:lnSpc>
                  <a:spcBef>
                    <a:spcPts val="0"/>
                  </a:spcBef>
                  <a:spcAft>
                    <a:spcPts val="0"/>
                  </a:spcAft>
                  <a:buNone/>
                </a:pPr>
                <a:r>
                  <a:rPr lang="en-GB" dirty="0">
                    <a:solidFill>
                      <a:schemeClr val="dk2"/>
                    </a:solidFill>
                    <a:latin typeface="Lato"/>
                    <a:ea typeface="Lato"/>
                    <a:cs typeface="Lato"/>
                    <a:sym typeface="Lato"/>
                  </a:rPr>
                  <a:t>Subtask release time:  </a:t>
                </a:r>
                <a14:m>
                  <m:oMath xmlns:m="http://schemas.openxmlformats.org/officeDocument/2006/math">
                    <m:r>
                      <m:rPr>
                        <m:sty m:val="p"/>
                      </m:rPr>
                      <a:rPr lang="en-US" b="0" i="0" dirty="0" smtClean="0">
                        <a:solidFill>
                          <a:schemeClr val="dk2"/>
                        </a:solidFill>
                        <a:latin typeface="Cambria Math" panose="02040503050406030204" pitchFamily="18" charset="0"/>
                        <a:ea typeface="Lato"/>
                        <a:cs typeface="Lato"/>
                        <a:sym typeface="Lato"/>
                      </a:rPr>
                      <m:t>r</m:t>
                    </m:r>
                    <m:d>
                      <m:dPr>
                        <m:ctrlPr>
                          <a:rPr lang="en-GB" b="0" i="1" dirty="0" smtClean="0">
                            <a:solidFill>
                              <a:schemeClr val="dk2"/>
                            </a:solidFill>
                            <a:latin typeface="Cambria Math" panose="02040503050406030204" pitchFamily="18" charset="0"/>
                            <a:ea typeface="Lato"/>
                            <a:cs typeface="Lato"/>
                            <a:sym typeface="Lato"/>
                          </a:rPr>
                        </m:ctrlPr>
                      </m:dPr>
                      <m:e>
                        <m:sSubSup>
                          <m:sSubSupPr>
                            <m:ctrlPr>
                              <a:rPr lang="en-US" b="0" i="1" dirty="0" smtClean="0">
                                <a:solidFill>
                                  <a:schemeClr val="dk2"/>
                                </a:solidFill>
                                <a:latin typeface="Cambria Math" panose="02040503050406030204" pitchFamily="18" charset="0"/>
                                <a:ea typeface="Lato"/>
                                <a:cs typeface="Lato"/>
                                <a:sym typeface="Lato"/>
                              </a:rPr>
                            </m:ctrlPr>
                          </m:sSubSupPr>
                          <m:e>
                            <m:r>
                              <a:rPr lang="en-GB" i="1" dirty="0" smtClean="0">
                                <a:solidFill>
                                  <a:schemeClr val="dk2"/>
                                </a:solidFill>
                                <a:latin typeface="Cambria Math" panose="02040503050406030204" pitchFamily="18" charset="0"/>
                                <a:ea typeface="Lato"/>
                                <a:cs typeface="Lato"/>
                                <a:sym typeface="Lato"/>
                              </a:rPr>
                              <m:t>𝑇</m:t>
                            </m:r>
                          </m:e>
                          <m:sub>
                            <m:r>
                              <a:rPr lang="en-GB" i="1" dirty="0" smtClean="0">
                                <a:solidFill>
                                  <a:schemeClr val="dk2"/>
                                </a:solidFill>
                                <a:latin typeface="Cambria Math" panose="02040503050406030204" pitchFamily="18" charset="0"/>
                                <a:ea typeface="Lato"/>
                                <a:cs typeface="Lato"/>
                                <a:sym typeface="Lato"/>
                              </a:rPr>
                              <m:t>𝑖</m:t>
                            </m:r>
                          </m:sub>
                          <m:sup>
                            <m:r>
                              <a:rPr lang="en-GB" i="1" dirty="0" smtClean="0">
                                <a:solidFill>
                                  <a:schemeClr val="dk2"/>
                                </a:solidFill>
                                <a:latin typeface="Cambria Math" panose="02040503050406030204" pitchFamily="18" charset="0"/>
                                <a:ea typeface="Lato"/>
                                <a:cs typeface="Lato"/>
                                <a:sym typeface="Lato"/>
                              </a:rPr>
                              <m:t>𝑘</m:t>
                            </m:r>
                          </m:sup>
                        </m:sSubSup>
                      </m:e>
                    </m:d>
                    <m:r>
                      <a:rPr lang="en-GB" i="1" dirty="0" smtClean="0">
                        <a:solidFill>
                          <a:schemeClr val="dk2"/>
                        </a:solidFill>
                        <a:latin typeface="Cambria Math" panose="02040503050406030204" pitchFamily="18" charset="0"/>
                        <a:ea typeface="Lato"/>
                        <a:cs typeface="Lato"/>
                        <a:sym typeface="Lato"/>
                      </a:rPr>
                      <m:t> =</m:t>
                    </m:r>
                    <m:sSub>
                      <m:sSubPr>
                        <m:ctrlPr>
                          <a:rPr lang="en-US" b="0" i="1" dirty="0" smtClean="0">
                            <a:solidFill>
                              <a:schemeClr val="dk2"/>
                            </a:solidFill>
                            <a:latin typeface="Cambria Math" panose="02040503050406030204" pitchFamily="18" charset="0"/>
                            <a:ea typeface="Lato"/>
                            <a:cs typeface="Lato"/>
                            <a:sym typeface="Lato"/>
                          </a:rPr>
                        </m:ctrlPr>
                      </m:sSubPr>
                      <m:e>
                        <m:r>
                          <a:rPr lang="en-US" b="0" i="1" dirty="0" smtClean="0">
                            <a:solidFill>
                              <a:schemeClr val="dk2"/>
                            </a:solidFill>
                            <a:latin typeface="Cambria Math" panose="02040503050406030204" pitchFamily="18" charset="0"/>
                            <a:ea typeface="Lato"/>
                            <a:cs typeface="Lato"/>
                            <a:sym typeface="Lato"/>
                          </a:rPr>
                          <m:t>𝜙</m:t>
                        </m:r>
                      </m:e>
                      <m:sub>
                        <m:r>
                          <a:rPr lang="en-US" b="0" i="1" dirty="0" smtClean="0">
                            <a:solidFill>
                              <a:schemeClr val="dk2"/>
                            </a:solidFill>
                            <a:latin typeface="Cambria Math" panose="02040503050406030204" pitchFamily="18" charset="0"/>
                            <a:ea typeface="Lato"/>
                            <a:cs typeface="Lato"/>
                            <a:sym typeface="Lato"/>
                          </a:rPr>
                          <m:t>𝑖</m:t>
                        </m:r>
                      </m:sub>
                    </m:sSub>
                    <m:r>
                      <a:rPr lang="en-GB" i="1" dirty="0" smtClean="0">
                        <a:solidFill>
                          <a:schemeClr val="dk2"/>
                        </a:solidFill>
                        <a:latin typeface="Cambria Math" panose="02040503050406030204" pitchFamily="18" charset="0"/>
                        <a:ea typeface="Lato"/>
                        <a:cs typeface="Lato"/>
                        <a:sym typeface="Lato"/>
                      </a:rPr>
                      <m:t>− </m:t>
                    </m:r>
                    <m:d>
                      <m:dPr>
                        <m:ctrlPr>
                          <a:rPr lang="en-GB" i="1" dirty="0" smtClean="0">
                            <a:solidFill>
                              <a:schemeClr val="dk2"/>
                            </a:solidFill>
                            <a:latin typeface="Cambria Math" panose="02040503050406030204" pitchFamily="18" charset="0"/>
                            <a:ea typeface="Lato"/>
                            <a:cs typeface="Lato"/>
                            <a:sym typeface="Lato"/>
                          </a:rPr>
                        </m:ctrlPr>
                      </m:dPr>
                      <m:e>
                        <m:r>
                          <a:rPr lang="en-GB" i="1" dirty="0" smtClean="0">
                            <a:solidFill>
                              <a:schemeClr val="dk2"/>
                            </a:solidFill>
                            <a:latin typeface="Cambria Math" panose="02040503050406030204" pitchFamily="18" charset="0"/>
                            <a:ea typeface="Lato"/>
                            <a:cs typeface="Lato"/>
                            <a:sym typeface="Lato"/>
                          </a:rPr>
                          <m:t>𝑘</m:t>
                        </m:r>
                        <m:r>
                          <a:rPr lang="en-GB" i="1" dirty="0" smtClean="0">
                            <a:solidFill>
                              <a:schemeClr val="dk2"/>
                            </a:solidFill>
                            <a:latin typeface="Cambria Math" panose="02040503050406030204" pitchFamily="18" charset="0"/>
                            <a:ea typeface="Lato"/>
                            <a:cs typeface="Lato"/>
                            <a:sym typeface="Lato"/>
                          </a:rPr>
                          <m:t>−</m:t>
                        </m:r>
                        <m:r>
                          <a:rPr lang="en-GB" i="1" dirty="0" smtClean="0">
                            <a:solidFill>
                              <a:schemeClr val="dk2"/>
                            </a:solidFill>
                            <a:latin typeface="Cambria Math" panose="02040503050406030204" pitchFamily="18" charset="0"/>
                            <a:ea typeface="Lato"/>
                            <a:cs typeface="Lato"/>
                            <a:sym typeface="Lato"/>
                          </a:rPr>
                          <m:t>1</m:t>
                        </m:r>
                      </m:e>
                    </m:d>
                    <m:r>
                      <a:rPr lang="en-US" b="0" i="1" dirty="0" smtClean="0">
                        <a:solidFill>
                          <a:schemeClr val="dk2"/>
                        </a:solidFill>
                        <a:latin typeface="Cambria Math" panose="02040503050406030204" pitchFamily="18" charset="0"/>
                        <a:ea typeface="Lato"/>
                        <a:cs typeface="Lato"/>
                        <a:sym typeface="Lato"/>
                      </a:rPr>
                      <m:t> </m:t>
                    </m:r>
                    <m:r>
                      <a:rPr lang="en-US" b="0" i="1" dirty="0" smtClean="0">
                        <a:solidFill>
                          <a:schemeClr val="dk2"/>
                        </a:solidFill>
                        <a:latin typeface="Cambria Math" panose="02040503050406030204" pitchFamily="18" charset="0"/>
                        <a:ea typeface="Lato"/>
                        <a:cs typeface="Lato"/>
                        <a:sym typeface="Lato"/>
                      </a:rPr>
                      <m:t>𝑝</m:t>
                    </m:r>
                    <m:d>
                      <m:dPr>
                        <m:ctrlPr>
                          <a:rPr lang="en-US" b="0" i="1" dirty="0" smtClean="0">
                            <a:solidFill>
                              <a:schemeClr val="dk2"/>
                            </a:solidFill>
                            <a:latin typeface="Cambria Math" panose="02040503050406030204" pitchFamily="18" charset="0"/>
                            <a:ea typeface="Lato"/>
                            <a:cs typeface="Lato"/>
                            <a:sym typeface="Lato"/>
                          </a:rPr>
                        </m:ctrlPr>
                      </m:dPr>
                      <m:e>
                        <m:sSub>
                          <m:sSubPr>
                            <m:ctrlPr>
                              <a:rPr lang="en-US" b="0" i="1" dirty="0" smtClean="0">
                                <a:solidFill>
                                  <a:schemeClr val="dk2"/>
                                </a:solidFill>
                                <a:latin typeface="Cambria Math" panose="02040503050406030204" pitchFamily="18" charset="0"/>
                                <a:ea typeface="Lato"/>
                                <a:cs typeface="Lato"/>
                                <a:sym typeface="Lato"/>
                              </a:rPr>
                            </m:ctrlPr>
                          </m:sSubPr>
                          <m:e>
                            <m:r>
                              <a:rPr lang="en-US" b="0" i="1" dirty="0" smtClean="0">
                                <a:solidFill>
                                  <a:schemeClr val="dk2"/>
                                </a:solidFill>
                                <a:latin typeface="Cambria Math" panose="02040503050406030204" pitchFamily="18" charset="0"/>
                                <a:ea typeface="Lato"/>
                                <a:cs typeface="Lato"/>
                                <a:sym typeface="Lato"/>
                              </a:rPr>
                              <m:t>𝑚</m:t>
                            </m:r>
                          </m:e>
                          <m:sub>
                            <m:r>
                              <a:rPr lang="en-US" b="0" i="1" dirty="0" smtClean="0">
                                <a:solidFill>
                                  <a:schemeClr val="dk2"/>
                                </a:solidFill>
                                <a:latin typeface="Cambria Math" panose="02040503050406030204" pitchFamily="18" charset="0"/>
                                <a:ea typeface="Lato"/>
                                <a:cs typeface="Lato"/>
                                <a:sym typeface="Lato"/>
                              </a:rPr>
                              <m:t>𝑖</m:t>
                            </m:r>
                          </m:sub>
                        </m:sSub>
                      </m:e>
                    </m:d>
                    <m:r>
                      <a:rPr lang="en-US" b="0" i="1" dirty="0" smtClean="0">
                        <a:solidFill>
                          <a:schemeClr val="dk2"/>
                        </a:solidFill>
                        <a:latin typeface="Cambria Math" panose="02040503050406030204" pitchFamily="18" charset="0"/>
                        <a:ea typeface="Lato"/>
                        <a:cs typeface="Lato"/>
                        <a:sym typeface="Lato"/>
                      </a:rPr>
                      <m:t> </m:t>
                    </m:r>
                  </m:oMath>
                </a14:m>
                <a:endParaRPr lang="en-GB" i="1" dirty="0">
                  <a:solidFill>
                    <a:schemeClr val="dk2"/>
                  </a:solidFill>
                  <a:latin typeface="Lato"/>
                  <a:ea typeface="Lato"/>
                  <a:cs typeface="Lato"/>
                  <a:sym typeface="Lato"/>
                </a:endParaRPr>
              </a:p>
              <a:p>
                <a:pPr marL="457200" lvl="0" indent="0" algn="l" rtl="0">
                  <a:lnSpc>
                    <a:spcPct val="150000"/>
                  </a:lnSpc>
                  <a:spcBef>
                    <a:spcPts val="0"/>
                  </a:spcBef>
                  <a:spcAft>
                    <a:spcPts val="0"/>
                  </a:spcAft>
                  <a:buClr>
                    <a:schemeClr val="dk2"/>
                  </a:buClr>
                  <a:buSzPts val="1100"/>
                  <a:buFont typeface="Arial"/>
                  <a:buNone/>
                </a:pPr>
                <a:r>
                  <a:rPr lang="en-GB" dirty="0">
                    <a:solidFill>
                      <a:schemeClr val="dk2"/>
                    </a:solidFill>
                    <a:latin typeface="Lato"/>
                    <a:ea typeface="Lato"/>
                    <a:cs typeface="Lato"/>
                    <a:sym typeface="Lato"/>
                  </a:rPr>
                  <a:t>Subtask deadline:  </a:t>
                </a:r>
                <a14:m>
                  <m:oMath xmlns:m="http://schemas.openxmlformats.org/officeDocument/2006/math">
                    <m:r>
                      <a:rPr lang="en-GB" i="1" dirty="0" smtClean="0">
                        <a:solidFill>
                          <a:schemeClr val="dk2"/>
                        </a:solidFill>
                        <a:latin typeface="Cambria Math" panose="02040503050406030204" pitchFamily="18" charset="0"/>
                        <a:ea typeface="Lato"/>
                        <a:cs typeface="Lato"/>
                        <a:sym typeface="Lato"/>
                      </a:rPr>
                      <m:t>𝑑</m:t>
                    </m:r>
                    <m:d>
                      <m:dPr>
                        <m:ctrlPr>
                          <a:rPr lang="en-GB" i="1" dirty="0" smtClean="0">
                            <a:solidFill>
                              <a:schemeClr val="dk2"/>
                            </a:solidFill>
                            <a:latin typeface="Cambria Math" panose="02040503050406030204" pitchFamily="18" charset="0"/>
                            <a:ea typeface="Lato"/>
                            <a:cs typeface="Lato"/>
                            <a:sym typeface="Lato"/>
                          </a:rPr>
                        </m:ctrlPr>
                      </m:dPr>
                      <m:e>
                        <m:sSubSup>
                          <m:sSubSupPr>
                            <m:ctrlPr>
                              <a:rPr lang="en-US" b="0" i="1" dirty="0" smtClean="0">
                                <a:solidFill>
                                  <a:schemeClr val="dk2"/>
                                </a:solidFill>
                                <a:latin typeface="Cambria Math" panose="02040503050406030204" pitchFamily="18" charset="0"/>
                                <a:ea typeface="Lato"/>
                                <a:cs typeface="Lato"/>
                                <a:sym typeface="Lato"/>
                              </a:rPr>
                            </m:ctrlPr>
                          </m:sSubSupPr>
                          <m:e>
                            <m:r>
                              <a:rPr lang="en-GB" i="1" dirty="0" smtClean="0">
                                <a:solidFill>
                                  <a:schemeClr val="dk2"/>
                                </a:solidFill>
                                <a:latin typeface="Cambria Math" panose="02040503050406030204" pitchFamily="18" charset="0"/>
                                <a:ea typeface="Lato"/>
                                <a:cs typeface="Lato"/>
                                <a:sym typeface="Lato"/>
                              </a:rPr>
                              <m:t>𝑇</m:t>
                            </m:r>
                          </m:e>
                          <m:sub>
                            <m:r>
                              <a:rPr lang="en-GB" i="1" dirty="0" smtClean="0">
                                <a:solidFill>
                                  <a:schemeClr val="dk2"/>
                                </a:solidFill>
                                <a:latin typeface="Cambria Math" panose="02040503050406030204" pitchFamily="18" charset="0"/>
                                <a:ea typeface="Lato"/>
                                <a:cs typeface="Lato"/>
                                <a:sym typeface="Lato"/>
                              </a:rPr>
                              <m:t>𝑖</m:t>
                            </m:r>
                          </m:sub>
                          <m:sup>
                            <m:r>
                              <a:rPr lang="en-GB" i="1" dirty="0" smtClean="0">
                                <a:solidFill>
                                  <a:schemeClr val="dk2"/>
                                </a:solidFill>
                                <a:latin typeface="Cambria Math" panose="02040503050406030204" pitchFamily="18" charset="0"/>
                                <a:ea typeface="Lato"/>
                                <a:cs typeface="Lato"/>
                                <a:sym typeface="Lato"/>
                              </a:rPr>
                              <m:t>𝑘</m:t>
                            </m:r>
                          </m:sup>
                        </m:sSubSup>
                      </m:e>
                    </m:d>
                    <m:r>
                      <a:rPr lang="en-GB" i="1" dirty="0">
                        <a:solidFill>
                          <a:schemeClr val="dk2"/>
                        </a:solidFill>
                        <a:latin typeface="Cambria Math" panose="02040503050406030204" pitchFamily="18" charset="0"/>
                        <a:ea typeface="Lato"/>
                        <a:cs typeface="Lato"/>
                        <a:sym typeface="Lato"/>
                      </a:rPr>
                      <m:t> = </m:t>
                    </m:r>
                    <m:r>
                      <a:rPr lang="en-GB" i="1" dirty="0">
                        <a:solidFill>
                          <a:schemeClr val="dk2"/>
                        </a:solidFill>
                        <a:latin typeface="Cambria Math" panose="02040503050406030204" pitchFamily="18" charset="0"/>
                        <a:ea typeface="Lato"/>
                        <a:cs typeface="Lato"/>
                        <a:sym typeface="Lato"/>
                      </a:rPr>
                      <m:t>𝑟</m:t>
                    </m:r>
                    <m:d>
                      <m:dPr>
                        <m:ctrlPr>
                          <a:rPr lang="en-GB" i="1" dirty="0">
                            <a:solidFill>
                              <a:schemeClr val="dk2"/>
                            </a:solidFill>
                            <a:latin typeface="Cambria Math" panose="02040503050406030204" pitchFamily="18" charset="0"/>
                            <a:ea typeface="Lato"/>
                            <a:cs typeface="Lato"/>
                            <a:sym typeface="Lato"/>
                          </a:rPr>
                        </m:ctrlPr>
                      </m:dPr>
                      <m:e>
                        <m:sSubSup>
                          <m:sSubSupPr>
                            <m:ctrlPr>
                              <a:rPr lang="en-US" b="0" i="1" dirty="0" smtClean="0">
                                <a:solidFill>
                                  <a:schemeClr val="dk2"/>
                                </a:solidFill>
                                <a:latin typeface="Cambria Math" panose="02040503050406030204" pitchFamily="18" charset="0"/>
                                <a:ea typeface="Lato"/>
                                <a:cs typeface="Lato"/>
                                <a:sym typeface="Lato"/>
                              </a:rPr>
                            </m:ctrlPr>
                          </m:sSubSupPr>
                          <m:e>
                            <m:r>
                              <a:rPr lang="en-GB" i="1" dirty="0">
                                <a:solidFill>
                                  <a:schemeClr val="dk2"/>
                                </a:solidFill>
                                <a:latin typeface="Cambria Math" panose="02040503050406030204" pitchFamily="18" charset="0"/>
                                <a:ea typeface="Lato"/>
                                <a:cs typeface="Lato"/>
                                <a:sym typeface="Lato"/>
                              </a:rPr>
                              <m:t>𝑇</m:t>
                            </m:r>
                          </m:e>
                          <m:sub>
                            <m:r>
                              <a:rPr lang="en-GB" i="1" dirty="0">
                                <a:solidFill>
                                  <a:schemeClr val="dk2"/>
                                </a:solidFill>
                                <a:latin typeface="Cambria Math" panose="02040503050406030204" pitchFamily="18" charset="0"/>
                                <a:ea typeface="Lato"/>
                                <a:cs typeface="Lato"/>
                                <a:sym typeface="Lato"/>
                              </a:rPr>
                              <m:t>𝑖</m:t>
                            </m:r>
                          </m:sub>
                          <m:sup>
                            <m:r>
                              <a:rPr lang="en-GB" i="1" dirty="0">
                                <a:solidFill>
                                  <a:schemeClr val="dk2"/>
                                </a:solidFill>
                                <a:latin typeface="Cambria Math" panose="02040503050406030204" pitchFamily="18" charset="0"/>
                                <a:ea typeface="Lato"/>
                                <a:cs typeface="Lato"/>
                                <a:sym typeface="Lato"/>
                              </a:rPr>
                              <m:t>𝑘</m:t>
                            </m:r>
                          </m:sup>
                        </m:sSubSup>
                      </m:e>
                    </m:d>
                    <m:r>
                      <a:rPr lang="en-GB" i="1" dirty="0">
                        <a:solidFill>
                          <a:schemeClr val="dk2"/>
                        </a:solidFill>
                        <a:latin typeface="Cambria Math" panose="02040503050406030204" pitchFamily="18" charset="0"/>
                        <a:ea typeface="Lato"/>
                        <a:cs typeface="Lato"/>
                        <a:sym typeface="Lato"/>
                      </a:rPr>
                      <m:t> +</m:t>
                    </m:r>
                    <m:r>
                      <a:rPr lang="en-US" b="0" i="1" dirty="0" smtClean="0">
                        <a:solidFill>
                          <a:schemeClr val="dk2"/>
                        </a:solidFill>
                        <a:latin typeface="Cambria Math" panose="02040503050406030204" pitchFamily="18" charset="0"/>
                        <a:ea typeface="Lato"/>
                        <a:cs typeface="Lato"/>
                        <a:sym typeface="Lato"/>
                      </a:rPr>
                      <m:t>𝑝</m:t>
                    </m:r>
                    <m:d>
                      <m:dPr>
                        <m:ctrlPr>
                          <a:rPr lang="en-US" b="0" i="1" dirty="0" smtClean="0">
                            <a:solidFill>
                              <a:schemeClr val="dk2"/>
                            </a:solidFill>
                            <a:latin typeface="Cambria Math" panose="02040503050406030204" pitchFamily="18" charset="0"/>
                            <a:ea typeface="Lato"/>
                            <a:cs typeface="Lato"/>
                            <a:sym typeface="Lato"/>
                          </a:rPr>
                        </m:ctrlPr>
                      </m:dPr>
                      <m:e>
                        <m:sSub>
                          <m:sSubPr>
                            <m:ctrlPr>
                              <a:rPr lang="en-US" b="0" i="1" dirty="0" smtClean="0">
                                <a:solidFill>
                                  <a:schemeClr val="dk2"/>
                                </a:solidFill>
                                <a:latin typeface="Cambria Math" panose="02040503050406030204" pitchFamily="18" charset="0"/>
                                <a:ea typeface="Lato"/>
                                <a:cs typeface="Lato"/>
                                <a:sym typeface="Lato"/>
                              </a:rPr>
                            </m:ctrlPr>
                          </m:sSubPr>
                          <m:e>
                            <m:r>
                              <a:rPr lang="en-US" b="0" i="1" dirty="0" smtClean="0">
                                <a:solidFill>
                                  <a:schemeClr val="dk2"/>
                                </a:solidFill>
                                <a:latin typeface="Cambria Math" panose="02040503050406030204" pitchFamily="18" charset="0"/>
                                <a:ea typeface="Lato"/>
                                <a:cs typeface="Lato"/>
                                <a:sym typeface="Lato"/>
                              </a:rPr>
                              <m:t>𝑚</m:t>
                            </m:r>
                          </m:e>
                          <m:sub>
                            <m:r>
                              <a:rPr lang="en-US" b="0" i="1" dirty="0" smtClean="0">
                                <a:solidFill>
                                  <a:schemeClr val="dk2"/>
                                </a:solidFill>
                                <a:latin typeface="Cambria Math" panose="02040503050406030204" pitchFamily="18" charset="0"/>
                                <a:ea typeface="Lato"/>
                                <a:cs typeface="Lato"/>
                                <a:sym typeface="Lato"/>
                              </a:rPr>
                              <m:t>𝑖</m:t>
                            </m:r>
                          </m:sub>
                        </m:sSub>
                      </m:e>
                    </m:d>
                  </m:oMath>
                </a14:m>
                <a:endParaRPr lang="en-GB" i="1" dirty="0">
                  <a:solidFill>
                    <a:schemeClr val="dk2"/>
                  </a:solidFill>
                  <a:latin typeface="Lato"/>
                  <a:ea typeface="Lato"/>
                  <a:cs typeface="Lato"/>
                  <a:sym typeface="Lato"/>
                </a:endParaRPr>
              </a:p>
              <a:p>
                <a:endParaRPr lang="en-GB" dirty="0"/>
              </a:p>
            </p:txBody>
          </p:sp>
        </mc:Choice>
        <mc:Fallback xmlns="">
          <p:sp>
            <p:nvSpPr>
              <p:cNvPr id="4" name="TextBox 3">
                <a:extLst>
                  <a:ext uri="{FF2B5EF4-FFF2-40B4-BE49-F238E27FC236}">
                    <a16:creationId xmlns:a16="http://schemas.microsoft.com/office/drawing/2014/main" id="{FDDD2ECB-DDB1-4EE7-6055-2E4BDA57E575}"/>
                  </a:ext>
                </a:extLst>
              </p:cNvPr>
              <p:cNvSpPr txBox="1">
                <a:spLocks noRot="1" noChangeAspect="1" noMove="1" noResize="1" noEditPoints="1" noAdjustHandles="1" noChangeArrowheads="1" noChangeShapeType="1" noTextEdit="1"/>
              </p:cNvSpPr>
              <p:nvPr/>
            </p:nvSpPr>
            <p:spPr>
              <a:xfrm>
                <a:off x="1068300" y="3414713"/>
                <a:ext cx="8075700" cy="1712777"/>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p>
          <a:p>
            <a:pPr marL="0" lvl="0" indent="0" algn="l" rtl="0">
              <a:spcBef>
                <a:spcPts val="1200"/>
              </a:spcBef>
              <a:spcAft>
                <a:spcPts val="0"/>
              </a:spcAft>
              <a:buSzPts val="990"/>
              <a:buNone/>
            </a:pPr>
            <a:endParaRPr lang="en-GB" sz="2200" dirty="0">
              <a:latin typeface="Lato" panose="020F0502020204030203" pitchFamily="34" charset="0"/>
              <a:ea typeface="Lato" panose="020F0502020204030203" pitchFamily="34" charset="0"/>
              <a:cs typeface="Lato" panose="020F0502020204030203" pitchFamily="34" charset="0"/>
            </a:endParaRPr>
          </a:p>
        </p:txBody>
      </p:sp>
      <p:sp>
        <p:nvSpPr>
          <p:cNvPr id="195" name="Google Shape;195;p29"/>
          <p:cNvSpPr txBox="1">
            <a:spLocks noGrp="1"/>
          </p:cNvSpPr>
          <p:nvPr>
            <p:ph type="body" idx="1"/>
          </p:nvPr>
        </p:nvSpPr>
        <p:spPr>
          <a:xfrm>
            <a:off x="727650" y="1156839"/>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Symbols and Notations</a:t>
            </a:r>
            <a:endParaRPr sz="1500" dirty="0">
              <a:solidFill>
                <a:srgbClr val="000000"/>
              </a:solidFill>
            </a:endParaRPr>
          </a:p>
        </p:txBody>
      </p:sp>
      <mc:AlternateContent xmlns:mc="http://schemas.openxmlformats.org/markup-compatibility/2006" xmlns:a14="http://schemas.microsoft.com/office/drawing/2010/main">
        <mc:Choice Requires="a14">
          <p:sp>
            <p:nvSpPr>
              <p:cNvPr id="196" name="Google Shape;196;p29"/>
              <p:cNvSpPr txBox="1"/>
              <p:nvPr/>
            </p:nvSpPr>
            <p:spPr>
              <a:xfrm>
                <a:off x="1068300" y="1508234"/>
                <a:ext cx="7688700" cy="354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b="1" dirty="0">
                    <a:solidFill>
                      <a:schemeClr val="dk2"/>
                    </a:solidFill>
                    <a:latin typeface="Lato"/>
                    <a:ea typeface="Lato"/>
                    <a:cs typeface="Lato"/>
                    <a:sym typeface="Lato"/>
                  </a:rPr>
                  <a:t>   Drones characteristics</a:t>
                </a:r>
              </a:p>
              <a:p>
                <a:pPr marL="457200" lvl="0" indent="-317500" algn="l" rtl="0">
                  <a:lnSpc>
                    <a:spcPct val="150000"/>
                  </a:lnSpc>
                  <a:spcBef>
                    <a:spcPts val="0"/>
                  </a:spcBef>
                  <a:spcAft>
                    <a:spcPts val="0"/>
                  </a:spcAft>
                  <a:buClr>
                    <a:schemeClr val="dk2"/>
                  </a:buClr>
                  <a:buSzPts val="1400"/>
                  <a:buFont typeface="Lato"/>
                  <a:buChar char="●"/>
                </a:pPr>
                <a:r>
                  <a:rPr lang="en-GB" dirty="0">
                    <a:solidFill>
                      <a:schemeClr val="dk2"/>
                    </a:solidFill>
                    <a:latin typeface="Lato"/>
                    <a:ea typeface="Lato"/>
                    <a:cs typeface="Lato"/>
                    <a:sym typeface="Lato"/>
                  </a:rPr>
                  <a:t>Drone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𝑑</m:t>
                    </m:r>
                    <m:r>
                      <a:rPr lang="en-US" b="0" i="1" smtClean="0">
                        <a:solidFill>
                          <a:schemeClr val="dk2"/>
                        </a:solidFill>
                        <a:latin typeface="Cambria Math" panose="02040503050406030204" pitchFamily="18" charset="0"/>
                        <a:ea typeface="Lato"/>
                        <a:cs typeface="Lato"/>
                        <a:sym typeface="Lato"/>
                      </a:rPr>
                      <m:t>∈[1, </m:t>
                    </m:r>
                    <m:r>
                      <a:rPr lang="en-US" b="0" i="1" smtClean="0">
                        <a:solidFill>
                          <a:schemeClr val="dk2"/>
                        </a:solidFill>
                        <a:latin typeface="Cambria Math" panose="02040503050406030204" pitchFamily="18" charset="0"/>
                        <a:ea typeface="Lato"/>
                        <a:cs typeface="Lato"/>
                        <a:sym typeface="Lato"/>
                      </a:rPr>
                      <m:t>𝐷</m:t>
                    </m:r>
                    <m:r>
                      <a:rPr lang="en-US" b="0" i="1" smtClean="0">
                        <a:solidFill>
                          <a:schemeClr val="dk2"/>
                        </a:solidFill>
                        <a:latin typeface="Cambria Math" panose="02040503050406030204" pitchFamily="18" charset="0"/>
                        <a:ea typeface="Lato"/>
                        <a:cs typeface="Lato"/>
                        <a:sym typeface="Lato"/>
                      </a:rPr>
                      <m:t>]</m:t>
                    </m:r>
                  </m:oMath>
                </a14:m>
                <a:r>
                  <a:rPr lang="en-GB" dirty="0">
                    <a:solidFill>
                      <a:schemeClr val="dk2"/>
                    </a:solidFill>
                    <a:latin typeface="Lato"/>
                    <a:ea typeface="Lato"/>
                    <a:cs typeface="Lato"/>
                    <a:sym typeface="Lato"/>
                  </a:rPr>
                  <a:t> is defined by its maximum data transmission range </a:t>
                </a:r>
                <a14:m>
                  <m:oMath xmlns:m="http://schemas.openxmlformats.org/officeDocument/2006/math">
                    <m:r>
                      <a:rPr lang="en-GB" i="1" dirty="0" smtClean="0">
                        <a:solidFill>
                          <a:schemeClr val="dk2"/>
                        </a:solidFill>
                        <a:latin typeface="Cambria Math" panose="02040503050406030204" pitchFamily="18" charset="0"/>
                        <a:ea typeface="Lato"/>
                        <a:cs typeface="Lato"/>
                        <a:sym typeface="Lato"/>
                      </a:rPr>
                      <m:t>𝑟𝑛</m:t>
                    </m:r>
                    <m:sSub>
                      <m:sSubPr>
                        <m:ctrlPr>
                          <a:rPr lang="en-US" b="0" i="1" dirty="0" smtClean="0">
                            <a:solidFill>
                              <a:schemeClr val="dk2"/>
                            </a:solidFill>
                            <a:latin typeface="Cambria Math" panose="02040503050406030204" pitchFamily="18" charset="0"/>
                            <a:ea typeface="Lato"/>
                            <a:cs typeface="Lato"/>
                            <a:sym typeface="Lato"/>
                          </a:rPr>
                        </m:ctrlPr>
                      </m:sSubPr>
                      <m:e>
                        <m:r>
                          <a:rPr lang="en-GB" i="1" dirty="0" smtClean="0">
                            <a:solidFill>
                              <a:schemeClr val="dk2"/>
                            </a:solidFill>
                            <a:latin typeface="Cambria Math" panose="02040503050406030204" pitchFamily="18" charset="0"/>
                            <a:ea typeface="Lato"/>
                            <a:cs typeface="Lato"/>
                            <a:sym typeface="Lato"/>
                          </a:rPr>
                          <m:t>𝑔</m:t>
                        </m:r>
                      </m:e>
                      <m:sub>
                        <m:r>
                          <a:rPr lang="en-US" b="0" i="1" dirty="0" smtClean="0">
                            <a:solidFill>
                              <a:schemeClr val="dk2"/>
                            </a:solidFill>
                            <a:latin typeface="Cambria Math" panose="02040503050406030204" pitchFamily="18" charset="0"/>
                            <a:ea typeface="Lato"/>
                            <a:cs typeface="Lato"/>
                            <a:sym typeface="Lato"/>
                          </a:rPr>
                          <m:t>𝑑</m:t>
                        </m:r>
                      </m:sub>
                    </m:sSub>
                    <m:r>
                      <a:rPr lang="en-GB" i="1" dirty="0">
                        <a:solidFill>
                          <a:schemeClr val="dk2"/>
                        </a:solidFill>
                        <a:latin typeface="Cambria Math" panose="02040503050406030204" pitchFamily="18" charset="0"/>
                        <a:ea typeface="Lato"/>
                        <a:cs typeface="Lato"/>
                        <a:sym typeface="Lato"/>
                      </a:rPr>
                      <m:t> </m:t>
                    </m:r>
                  </m:oMath>
                </a14:m>
                <a:r>
                  <a:rPr lang="en-GB" i="1" dirty="0">
                    <a:solidFill>
                      <a:schemeClr val="dk2"/>
                    </a:solidFill>
                    <a:latin typeface="Lato"/>
                    <a:ea typeface="Lato"/>
                    <a:cs typeface="Lato"/>
                    <a:sym typeface="Lato"/>
                  </a:rPr>
                  <a:t>, </a:t>
                </a:r>
                <a:r>
                  <a:rPr lang="en-GB" dirty="0">
                    <a:solidFill>
                      <a:schemeClr val="dk2"/>
                    </a:solidFill>
                    <a:latin typeface="Lato"/>
                    <a:ea typeface="Lato"/>
                    <a:cs typeface="Lato"/>
                    <a:sym typeface="Lato"/>
                  </a:rPr>
                  <a:t>flying speed </a:t>
                </a:r>
                <a14:m>
                  <m:oMath xmlns:m="http://schemas.openxmlformats.org/officeDocument/2006/math">
                    <m:r>
                      <a:rPr lang="en-GB" i="1" dirty="0" smtClean="0">
                        <a:solidFill>
                          <a:schemeClr val="dk2"/>
                        </a:solidFill>
                        <a:latin typeface="Cambria Math" panose="02040503050406030204" pitchFamily="18" charset="0"/>
                        <a:ea typeface="Lato"/>
                        <a:cs typeface="Lato"/>
                        <a:sym typeface="Lato"/>
                      </a:rPr>
                      <m:t>𝑠𝑝</m:t>
                    </m:r>
                    <m:sSub>
                      <m:sSubPr>
                        <m:ctrlPr>
                          <a:rPr lang="en-US" b="0" i="1" dirty="0" smtClean="0">
                            <a:solidFill>
                              <a:schemeClr val="dk2"/>
                            </a:solidFill>
                            <a:latin typeface="Cambria Math" panose="02040503050406030204" pitchFamily="18" charset="0"/>
                            <a:ea typeface="Lato"/>
                            <a:cs typeface="Lato"/>
                            <a:sym typeface="Lato"/>
                          </a:rPr>
                        </m:ctrlPr>
                      </m:sSubPr>
                      <m:e>
                        <m:r>
                          <a:rPr lang="en-GB" i="1" dirty="0" smtClean="0">
                            <a:solidFill>
                              <a:schemeClr val="dk2"/>
                            </a:solidFill>
                            <a:latin typeface="Cambria Math" panose="02040503050406030204" pitchFamily="18" charset="0"/>
                            <a:ea typeface="Lato"/>
                            <a:cs typeface="Lato"/>
                            <a:sym typeface="Lato"/>
                          </a:rPr>
                          <m:t>𝑑</m:t>
                        </m:r>
                      </m:e>
                      <m:sub>
                        <m:r>
                          <a:rPr lang="en-US" b="0" i="1" dirty="0" smtClean="0">
                            <a:solidFill>
                              <a:schemeClr val="dk2"/>
                            </a:solidFill>
                            <a:latin typeface="Cambria Math" panose="02040503050406030204" pitchFamily="18" charset="0"/>
                            <a:ea typeface="Lato"/>
                            <a:cs typeface="Lato"/>
                            <a:sym typeface="Lato"/>
                          </a:rPr>
                          <m:t>𝑑</m:t>
                        </m:r>
                      </m:sub>
                    </m:sSub>
                    <m:r>
                      <a:rPr lang="en-GB" i="1" baseline="-25000" dirty="0">
                        <a:solidFill>
                          <a:schemeClr val="dk2"/>
                        </a:solidFill>
                        <a:latin typeface="Cambria Math" panose="02040503050406030204" pitchFamily="18" charset="0"/>
                        <a:ea typeface="Lato"/>
                        <a:cs typeface="Lato"/>
                        <a:sym typeface="Lato"/>
                      </a:rPr>
                      <m:t> </m:t>
                    </m:r>
                  </m:oMath>
                </a14:m>
                <a:r>
                  <a:rPr lang="en-GB" i="1" dirty="0">
                    <a:solidFill>
                      <a:schemeClr val="dk2"/>
                    </a:solidFill>
                    <a:latin typeface="Lato"/>
                    <a:ea typeface="Lato"/>
                    <a:cs typeface="Lato"/>
                    <a:sym typeface="Lato"/>
                  </a:rPr>
                  <a:t>, </a:t>
                </a:r>
                <a:r>
                  <a:rPr lang="en-GB" dirty="0">
                    <a:solidFill>
                      <a:schemeClr val="dk2"/>
                    </a:solidFill>
                    <a:latin typeface="Lato"/>
                    <a:ea typeface="Lato"/>
                    <a:cs typeface="Lato"/>
                    <a:sym typeface="Lato"/>
                  </a:rPr>
                  <a:t> and is equipped with a set of visibility sensors </a:t>
                </a:r>
                <a14:m>
                  <m:oMath xmlns:m="http://schemas.openxmlformats.org/officeDocument/2006/math">
                    <m:r>
                      <a:rPr lang="en-GB" i="1" dirty="0" smtClean="0">
                        <a:solidFill>
                          <a:schemeClr val="dk2"/>
                        </a:solidFill>
                        <a:latin typeface="Cambria Math" panose="02040503050406030204" pitchFamily="18" charset="0"/>
                        <a:ea typeface="Lato"/>
                        <a:cs typeface="Lato"/>
                        <a:sym typeface="Lato"/>
                      </a:rPr>
                      <m:t>𝑠𝑒𝑛</m:t>
                    </m:r>
                    <m:r>
                      <a:rPr lang="en-GB" i="1" baseline="-25000" dirty="0">
                        <a:solidFill>
                          <a:schemeClr val="dk2"/>
                        </a:solidFill>
                        <a:latin typeface="Cambria Math" panose="02040503050406030204" pitchFamily="18" charset="0"/>
                        <a:ea typeface="Lato"/>
                        <a:cs typeface="Lato"/>
                        <a:sym typeface="Lato"/>
                      </a:rPr>
                      <m:t>𝑑</m:t>
                    </m:r>
                  </m:oMath>
                </a14:m>
                <a:endParaRPr lang="en-GB" i="1" dirty="0">
                  <a:solidFill>
                    <a:schemeClr val="dk2"/>
                  </a:solidFill>
                  <a:latin typeface="Lato"/>
                  <a:ea typeface="Lato"/>
                  <a:cs typeface="Lato"/>
                  <a:sym typeface="Lato"/>
                </a:endParaRPr>
              </a:p>
              <a:p>
                <a:pPr marL="914400" lvl="0" indent="0" algn="l" rtl="0">
                  <a:lnSpc>
                    <a:spcPct val="150000"/>
                  </a:lnSpc>
                  <a:spcBef>
                    <a:spcPts val="0"/>
                  </a:spcBef>
                  <a:spcAft>
                    <a:spcPts val="0"/>
                  </a:spcAft>
                  <a:buNone/>
                </a:pPr>
                <a:r>
                  <a:rPr lang="en-GB" dirty="0">
                    <a:solidFill>
                      <a:schemeClr val="dk2"/>
                    </a:solidFill>
                    <a:latin typeface="Lato"/>
                    <a:ea typeface="Lato"/>
                    <a:cs typeface="Lato"/>
                    <a:sym typeface="Lato"/>
                  </a:rPr>
                  <a:t>Coverage range: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𝐶</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𝑅</m:t>
                        </m:r>
                      </m:e>
                      <m:sub>
                        <m:r>
                          <a:rPr lang="en-US" b="0" i="1" smtClean="0">
                            <a:solidFill>
                              <a:schemeClr val="dk2"/>
                            </a:solidFill>
                            <a:latin typeface="Cambria Math" panose="02040503050406030204" pitchFamily="18" charset="0"/>
                            <a:ea typeface="Lato"/>
                            <a:cs typeface="Lato"/>
                            <a:sym typeface="Lato"/>
                          </a:rPr>
                          <m:t>𝑠</m:t>
                        </m:r>
                      </m:sub>
                    </m:sSub>
                    <m:d>
                      <m:dPr>
                        <m:ctrlPr>
                          <a:rPr lang="en-US" b="0" i="1" smtClean="0">
                            <a:solidFill>
                              <a:schemeClr val="dk2"/>
                            </a:solidFill>
                            <a:latin typeface="Cambria Math" panose="02040503050406030204" pitchFamily="18" charset="0"/>
                            <a:ea typeface="Lato"/>
                            <a:cs typeface="Lato"/>
                            <a:sym typeface="Lato"/>
                          </a:rPr>
                        </m:ctrlPr>
                      </m:dPr>
                      <m:e>
                        <m:r>
                          <a:rPr lang="en-US" b="0" i="1" smtClean="0">
                            <a:solidFill>
                              <a:schemeClr val="dk2"/>
                            </a:solidFill>
                            <a:latin typeface="Cambria Math" panose="02040503050406030204" pitchFamily="18" charset="0"/>
                            <a:ea typeface="Lato"/>
                            <a:cs typeface="Lato"/>
                            <a:sym typeface="Lato"/>
                          </a:rPr>
                          <m:t>h</m:t>
                        </m:r>
                      </m:e>
                    </m:d>
                    <m:r>
                      <a:rPr lang="en-US" b="0" i="1" smtClean="0">
                        <a:solidFill>
                          <a:schemeClr val="dk2"/>
                        </a:solidFill>
                        <a:latin typeface="Cambria Math" panose="02040503050406030204" pitchFamily="18" charset="0"/>
                        <a:ea typeface="Lato"/>
                        <a:cs typeface="Lato"/>
                        <a:sym typeface="Lato"/>
                      </a:rPr>
                      <m:t>=2</m:t>
                    </m:r>
                    <m:r>
                      <a:rPr lang="en-US" b="0" i="1" smtClean="0">
                        <a:solidFill>
                          <a:schemeClr val="dk2"/>
                        </a:solidFill>
                        <a:latin typeface="Cambria Math" panose="02040503050406030204" pitchFamily="18" charset="0"/>
                        <a:ea typeface="Lato"/>
                        <a:cs typeface="Lato"/>
                        <a:sym typeface="Lato"/>
                      </a:rPr>
                      <m:t>h</m:t>
                    </m:r>
                    <m:func>
                      <m:funcPr>
                        <m:ctrlPr>
                          <a:rPr lang="en-US" b="0" i="1" smtClean="0">
                            <a:solidFill>
                              <a:schemeClr val="dk2"/>
                            </a:solidFill>
                            <a:latin typeface="Cambria Math" panose="02040503050406030204" pitchFamily="18" charset="0"/>
                            <a:ea typeface="Lato"/>
                            <a:cs typeface="Lato"/>
                            <a:sym typeface="Lato"/>
                          </a:rPr>
                        </m:ctrlPr>
                      </m:funcPr>
                      <m:fName>
                        <m:r>
                          <m:rPr>
                            <m:sty m:val="p"/>
                          </m:rPr>
                          <a:rPr lang="en-US" b="0" i="0" smtClean="0">
                            <a:solidFill>
                              <a:schemeClr val="dk2"/>
                            </a:solidFill>
                            <a:latin typeface="Cambria Math" panose="02040503050406030204" pitchFamily="18" charset="0"/>
                            <a:ea typeface="Lato"/>
                            <a:cs typeface="Lato"/>
                            <a:sym typeface="Lato"/>
                          </a:rPr>
                          <m:t>min</m:t>
                        </m:r>
                      </m:fName>
                      <m:e>
                        <m:d>
                          <m:dPr>
                            <m:begChr m:val="{"/>
                            <m:endChr m:val="}"/>
                            <m:ctrlPr>
                              <a:rPr lang="en-US" b="0" i="1" smtClean="0">
                                <a:solidFill>
                                  <a:schemeClr val="dk2"/>
                                </a:solidFill>
                                <a:latin typeface="Cambria Math" panose="02040503050406030204" pitchFamily="18" charset="0"/>
                                <a:ea typeface="Lato"/>
                                <a:cs typeface="Lato"/>
                                <a:sym typeface="Lato"/>
                              </a:rPr>
                            </m:ctrlPr>
                          </m:dPr>
                          <m:e>
                            <m:func>
                              <m:funcPr>
                                <m:ctrlPr>
                                  <a:rPr lang="en-US" b="0" i="1" smtClean="0">
                                    <a:solidFill>
                                      <a:schemeClr val="dk2"/>
                                    </a:solidFill>
                                    <a:latin typeface="Cambria Math" panose="02040503050406030204" pitchFamily="18" charset="0"/>
                                    <a:ea typeface="Lato"/>
                                    <a:cs typeface="Lato"/>
                                    <a:sym typeface="Lato"/>
                                  </a:rPr>
                                </m:ctrlPr>
                              </m:funcPr>
                              <m:fName>
                                <m:r>
                                  <m:rPr>
                                    <m:sty m:val="p"/>
                                  </m:rPr>
                                  <a:rPr lang="en-US" b="0" i="0" smtClean="0">
                                    <a:solidFill>
                                      <a:schemeClr val="dk2"/>
                                    </a:solidFill>
                                    <a:latin typeface="Cambria Math" panose="02040503050406030204" pitchFamily="18" charset="0"/>
                                    <a:ea typeface="Lato"/>
                                    <a:cs typeface="Lato"/>
                                    <a:sym typeface="Lato"/>
                                  </a:rPr>
                                  <m:t>tan</m:t>
                                </m:r>
                              </m:fName>
                              <m:e>
                                <m:d>
                                  <m:dPr>
                                    <m:ctrlPr>
                                      <a:rPr lang="en-US" b="0" i="1" smtClean="0">
                                        <a:solidFill>
                                          <a:schemeClr val="dk2"/>
                                        </a:solidFill>
                                        <a:latin typeface="Cambria Math" panose="02040503050406030204" pitchFamily="18" charset="0"/>
                                        <a:ea typeface="Lato"/>
                                        <a:cs typeface="Lato"/>
                                        <a:sym typeface="Lato"/>
                                      </a:rPr>
                                    </m:ctrlPr>
                                  </m:dPr>
                                  <m:e>
                                    <m:f>
                                      <m:fPr>
                                        <m:ctrlPr>
                                          <a:rPr lang="en-US" b="0" i="1" smtClean="0">
                                            <a:solidFill>
                                              <a:schemeClr val="dk2"/>
                                            </a:solidFill>
                                            <a:latin typeface="Cambria Math" panose="02040503050406030204" pitchFamily="18" charset="0"/>
                                            <a:ea typeface="Lato"/>
                                            <a:cs typeface="Lato"/>
                                            <a:sym typeface="Lato"/>
                                          </a:rPr>
                                        </m:ctrlPr>
                                      </m:fPr>
                                      <m:num>
                                        <m:r>
                                          <a:rPr lang="en-US" b="0" i="1" smtClean="0">
                                            <a:solidFill>
                                              <a:schemeClr val="dk2"/>
                                            </a:solidFill>
                                            <a:latin typeface="Cambria Math" panose="02040503050406030204" pitchFamily="18" charset="0"/>
                                            <a:ea typeface="Lato"/>
                                            <a:cs typeface="Lato"/>
                                            <a:sym typeface="Lato"/>
                                          </a:rPr>
                                          <m:t>𝐹</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𝐻</m:t>
                                            </m:r>
                                          </m:e>
                                          <m:sub>
                                            <m:r>
                                              <a:rPr lang="en-US" b="0" i="1" smtClean="0">
                                                <a:solidFill>
                                                  <a:schemeClr val="dk2"/>
                                                </a:solidFill>
                                                <a:latin typeface="Cambria Math" panose="02040503050406030204" pitchFamily="18" charset="0"/>
                                                <a:ea typeface="Lato"/>
                                                <a:cs typeface="Lato"/>
                                                <a:sym typeface="Lato"/>
                                              </a:rPr>
                                              <m:t>𝑠</m:t>
                                            </m:r>
                                          </m:sub>
                                        </m:sSub>
                                      </m:num>
                                      <m:den>
                                        <m:r>
                                          <a:rPr lang="en-US" b="0" i="1" smtClean="0">
                                            <a:solidFill>
                                              <a:schemeClr val="dk2"/>
                                            </a:solidFill>
                                            <a:latin typeface="Cambria Math" panose="02040503050406030204" pitchFamily="18" charset="0"/>
                                            <a:ea typeface="Lato"/>
                                            <a:cs typeface="Lato"/>
                                            <a:sym typeface="Lato"/>
                                          </a:rPr>
                                          <m:t>2</m:t>
                                        </m:r>
                                      </m:den>
                                    </m:f>
                                  </m:e>
                                </m:d>
                                <m:r>
                                  <a:rPr lang="en-US" b="0" i="1" smtClean="0">
                                    <a:solidFill>
                                      <a:schemeClr val="dk2"/>
                                    </a:solidFill>
                                    <a:latin typeface="Cambria Math" panose="02040503050406030204" pitchFamily="18" charset="0"/>
                                    <a:ea typeface="Lato"/>
                                    <a:cs typeface="Lato"/>
                                    <a:sym typeface="Lato"/>
                                  </a:rPr>
                                  <m:t>,</m:t>
                                </m:r>
                                <m:func>
                                  <m:funcPr>
                                    <m:ctrlPr>
                                      <a:rPr lang="en-US" b="0" i="1" smtClean="0">
                                        <a:solidFill>
                                          <a:schemeClr val="dk2"/>
                                        </a:solidFill>
                                        <a:latin typeface="Cambria Math" panose="02040503050406030204" pitchFamily="18" charset="0"/>
                                        <a:ea typeface="Lato"/>
                                        <a:cs typeface="Lato"/>
                                        <a:sym typeface="Lato"/>
                                      </a:rPr>
                                    </m:ctrlPr>
                                  </m:funcPr>
                                  <m:fName>
                                    <m:r>
                                      <m:rPr>
                                        <m:sty m:val="p"/>
                                      </m:rPr>
                                      <a:rPr lang="en-US" b="0" i="0" smtClean="0">
                                        <a:solidFill>
                                          <a:schemeClr val="dk2"/>
                                        </a:solidFill>
                                        <a:latin typeface="Cambria Math" panose="02040503050406030204" pitchFamily="18" charset="0"/>
                                        <a:ea typeface="Lato"/>
                                        <a:cs typeface="Lato"/>
                                        <a:sym typeface="Lato"/>
                                      </a:rPr>
                                      <m:t>tan</m:t>
                                    </m:r>
                                  </m:fName>
                                  <m:e>
                                    <m:d>
                                      <m:dPr>
                                        <m:ctrlPr>
                                          <a:rPr lang="en-US" b="0" i="1" smtClean="0">
                                            <a:solidFill>
                                              <a:schemeClr val="dk2"/>
                                            </a:solidFill>
                                            <a:latin typeface="Cambria Math" panose="02040503050406030204" pitchFamily="18" charset="0"/>
                                            <a:ea typeface="Lato"/>
                                            <a:cs typeface="Lato"/>
                                            <a:sym typeface="Lato"/>
                                          </a:rPr>
                                        </m:ctrlPr>
                                      </m:dPr>
                                      <m:e>
                                        <m:f>
                                          <m:fPr>
                                            <m:ctrlPr>
                                              <a:rPr lang="en-US" b="0" i="1" smtClean="0">
                                                <a:solidFill>
                                                  <a:schemeClr val="dk2"/>
                                                </a:solidFill>
                                                <a:latin typeface="Cambria Math" panose="02040503050406030204" pitchFamily="18" charset="0"/>
                                                <a:ea typeface="Lato"/>
                                                <a:cs typeface="Lato"/>
                                                <a:sym typeface="Lato"/>
                                              </a:rPr>
                                            </m:ctrlPr>
                                          </m:fPr>
                                          <m:num>
                                            <m:r>
                                              <a:rPr lang="en-US" b="0" i="1" smtClean="0">
                                                <a:solidFill>
                                                  <a:schemeClr val="dk2"/>
                                                </a:solidFill>
                                                <a:latin typeface="Cambria Math" panose="02040503050406030204" pitchFamily="18" charset="0"/>
                                                <a:ea typeface="Lato"/>
                                                <a:cs typeface="Lato"/>
                                                <a:sym typeface="Lato"/>
                                              </a:rPr>
                                              <m:t>𝐹</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𝑉</m:t>
                                                </m:r>
                                              </m:e>
                                              <m:sub>
                                                <m:r>
                                                  <a:rPr lang="en-US" b="0" i="1" smtClean="0">
                                                    <a:solidFill>
                                                      <a:schemeClr val="dk2"/>
                                                    </a:solidFill>
                                                    <a:latin typeface="Cambria Math" panose="02040503050406030204" pitchFamily="18" charset="0"/>
                                                    <a:ea typeface="Lato"/>
                                                    <a:cs typeface="Lato"/>
                                                    <a:sym typeface="Lato"/>
                                                  </a:rPr>
                                                  <m:t>𝑠</m:t>
                                                </m:r>
                                              </m:sub>
                                            </m:sSub>
                                          </m:num>
                                          <m:den>
                                            <m:r>
                                              <a:rPr lang="en-US" b="0" i="1" smtClean="0">
                                                <a:solidFill>
                                                  <a:schemeClr val="dk2"/>
                                                </a:solidFill>
                                                <a:latin typeface="Cambria Math" panose="02040503050406030204" pitchFamily="18" charset="0"/>
                                                <a:ea typeface="Lato"/>
                                                <a:cs typeface="Lato"/>
                                                <a:sym typeface="Lato"/>
                                              </a:rPr>
                                              <m:t>2</m:t>
                                            </m:r>
                                          </m:den>
                                        </m:f>
                                      </m:e>
                                    </m:d>
                                  </m:e>
                                </m:func>
                              </m:e>
                            </m:func>
                          </m:e>
                        </m:d>
                      </m:e>
                    </m:func>
                  </m:oMath>
                </a14:m>
                <a:endParaRPr lang="en-GB" i="1" dirty="0">
                  <a:solidFill>
                    <a:schemeClr val="dk2"/>
                  </a:solidFill>
                  <a:latin typeface="Lato"/>
                  <a:ea typeface="Lato"/>
                  <a:cs typeface="Lato"/>
                  <a:sym typeface="Lato"/>
                </a:endParaRPr>
              </a:p>
              <a:p>
                <a:pPr marL="914400" lvl="0" indent="0" algn="l" rtl="0">
                  <a:lnSpc>
                    <a:spcPct val="150000"/>
                  </a:lnSpc>
                  <a:spcBef>
                    <a:spcPts val="0"/>
                  </a:spcBef>
                  <a:spcAft>
                    <a:spcPts val="0"/>
                  </a:spcAft>
                  <a:buNone/>
                </a:pPr>
                <a:r>
                  <a:rPr lang="en-GB" dirty="0">
                    <a:solidFill>
                      <a:schemeClr val="dk2"/>
                    </a:solidFill>
                    <a:latin typeface="Lato"/>
                    <a:ea typeface="Lato"/>
                    <a:cs typeface="Lato"/>
                    <a:sym typeface="Lato"/>
                  </a:rPr>
                  <a:t>Pixel per Meter: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𝑃𝑃</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𝑀</m:t>
                        </m:r>
                      </m:e>
                      <m:sub>
                        <m:r>
                          <a:rPr lang="en-US" b="0" i="1" smtClean="0">
                            <a:solidFill>
                              <a:schemeClr val="dk2"/>
                            </a:solidFill>
                            <a:latin typeface="Cambria Math" panose="02040503050406030204" pitchFamily="18" charset="0"/>
                            <a:ea typeface="Lato"/>
                            <a:cs typeface="Lato"/>
                            <a:sym typeface="Lato"/>
                          </a:rPr>
                          <m:t>𝑠</m:t>
                        </m:r>
                      </m:sub>
                    </m:sSub>
                    <m:d>
                      <m:dPr>
                        <m:ctrlPr>
                          <a:rPr lang="en-US" b="0" i="1" smtClean="0">
                            <a:solidFill>
                              <a:schemeClr val="dk2"/>
                            </a:solidFill>
                            <a:latin typeface="Cambria Math" panose="02040503050406030204" pitchFamily="18" charset="0"/>
                            <a:ea typeface="Lato"/>
                            <a:cs typeface="Lato"/>
                            <a:sym typeface="Lato"/>
                          </a:rPr>
                        </m:ctrlPr>
                      </m:dPr>
                      <m:e>
                        <m:r>
                          <a:rPr lang="en-US" b="0" i="1" smtClean="0">
                            <a:solidFill>
                              <a:schemeClr val="dk2"/>
                            </a:solidFill>
                            <a:latin typeface="Cambria Math" panose="02040503050406030204" pitchFamily="18" charset="0"/>
                            <a:ea typeface="Lato"/>
                            <a:cs typeface="Lato"/>
                            <a:sym typeface="Lato"/>
                          </a:rPr>
                          <m:t>h</m:t>
                        </m:r>
                      </m:e>
                    </m:d>
                    <m:r>
                      <a:rPr lang="en-US" b="0" i="1" smtClean="0">
                        <a:solidFill>
                          <a:schemeClr val="dk2"/>
                        </a:solidFill>
                        <a:latin typeface="Cambria Math" panose="02040503050406030204" pitchFamily="18" charset="0"/>
                        <a:ea typeface="Lato"/>
                        <a:cs typeface="Lato"/>
                        <a:sym typeface="Lato"/>
                      </a:rPr>
                      <m:t>=</m:t>
                    </m:r>
                    <m:f>
                      <m:fPr>
                        <m:ctrlPr>
                          <a:rPr lang="en-US" b="0" i="1" smtClean="0">
                            <a:solidFill>
                              <a:schemeClr val="dk2"/>
                            </a:solidFill>
                            <a:latin typeface="Cambria Math" panose="02040503050406030204" pitchFamily="18" charset="0"/>
                            <a:ea typeface="Lato"/>
                            <a:cs typeface="Lato"/>
                            <a:sym typeface="Lato"/>
                          </a:rPr>
                        </m:ctrlPr>
                      </m:fPr>
                      <m:num>
                        <m:r>
                          <a:rPr lang="en-US" b="0" i="1" smtClean="0">
                            <a:solidFill>
                              <a:schemeClr val="dk2"/>
                            </a:solidFill>
                            <a:latin typeface="Cambria Math" panose="02040503050406030204" pitchFamily="18" charset="0"/>
                            <a:ea typeface="Lato"/>
                            <a:cs typeface="Lato"/>
                            <a:sym typeface="Lato"/>
                          </a:rPr>
                          <m:t>𝑃</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𝐻</m:t>
                            </m:r>
                          </m:e>
                          <m:sub>
                            <m:r>
                              <a:rPr lang="en-US" b="0" i="1" smtClean="0">
                                <a:solidFill>
                                  <a:schemeClr val="dk2"/>
                                </a:solidFill>
                                <a:latin typeface="Cambria Math" panose="02040503050406030204" pitchFamily="18" charset="0"/>
                                <a:ea typeface="Lato"/>
                                <a:cs typeface="Lato"/>
                                <a:sym typeface="Lato"/>
                              </a:rPr>
                              <m:t>𝑠</m:t>
                            </m:r>
                          </m:sub>
                        </m:sSub>
                      </m:num>
                      <m:den>
                        <m:r>
                          <a:rPr lang="en-US" b="0" i="1" smtClean="0">
                            <a:solidFill>
                              <a:schemeClr val="dk2"/>
                            </a:solidFill>
                            <a:latin typeface="Cambria Math" panose="02040503050406030204" pitchFamily="18" charset="0"/>
                            <a:ea typeface="Lato"/>
                            <a:cs typeface="Lato"/>
                            <a:sym typeface="Lato"/>
                          </a:rPr>
                          <m:t>2</m:t>
                        </m:r>
                        <m:r>
                          <a:rPr lang="en-US" b="0" i="1" smtClean="0">
                            <a:solidFill>
                              <a:schemeClr val="dk2"/>
                            </a:solidFill>
                            <a:latin typeface="Cambria Math" panose="02040503050406030204" pitchFamily="18" charset="0"/>
                            <a:ea typeface="Lato"/>
                            <a:cs typeface="Lato"/>
                            <a:sym typeface="Lato"/>
                          </a:rPr>
                          <m:t>h</m:t>
                        </m:r>
                        <m:func>
                          <m:funcPr>
                            <m:ctrlPr>
                              <a:rPr lang="en-US" b="0" i="1" smtClean="0">
                                <a:solidFill>
                                  <a:schemeClr val="dk2"/>
                                </a:solidFill>
                                <a:latin typeface="Cambria Math" panose="02040503050406030204" pitchFamily="18" charset="0"/>
                                <a:ea typeface="Lato"/>
                                <a:cs typeface="Lato"/>
                                <a:sym typeface="Lato"/>
                              </a:rPr>
                            </m:ctrlPr>
                          </m:funcPr>
                          <m:fName>
                            <m:r>
                              <m:rPr>
                                <m:sty m:val="p"/>
                              </m:rPr>
                              <a:rPr lang="en-US" b="0" i="0" smtClean="0">
                                <a:solidFill>
                                  <a:schemeClr val="dk2"/>
                                </a:solidFill>
                                <a:latin typeface="Cambria Math" panose="02040503050406030204" pitchFamily="18" charset="0"/>
                                <a:ea typeface="Lato"/>
                                <a:cs typeface="Lato"/>
                                <a:sym typeface="Lato"/>
                              </a:rPr>
                              <m:t>tan</m:t>
                            </m:r>
                          </m:fName>
                          <m:e>
                            <m:d>
                              <m:dPr>
                                <m:ctrlPr>
                                  <a:rPr lang="en-US" b="0" i="1" smtClean="0">
                                    <a:solidFill>
                                      <a:schemeClr val="dk2"/>
                                    </a:solidFill>
                                    <a:latin typeface="Cambria Math" panose="02040503050406030204" pitchFamily="18" charset="0"/>
                                    <a:ea typeface="Lato"/>
                                    <a:cs typeface="Lato"/>
                                    <a:sym typeface="Lato"/>
                                  </a:rPr>
                                </m:ctrlPr>
                              </m:dPr>
                              <m:e>
                                <m:f>
                                  <m:fPr>
                                    <m:ctrlPr>
                                      <a:rPr lang="en-US" b="0" i="1" smtClean="0">
                                        <a:solidFill>
                                          <a:schemeClr val="dk2"/>
                                        </a:solidFill>
                                        <a:latin typeface="Cambria Math" panose="02040503050406030204" pitchFamily="18" charset="0"/>
                                        <a:ea typeface="Lato"/>
                                        <a:cs typeface="Lato"/>
                                        <a:sym typeface="Lato"/>
                                      </a:rPr>
                                    </m:ctrlPr>
                                  </m:fPr>
                                  <m:num>
                                    <m:r>
                                      <a:rPr lang="en-US" b="0" i="1" smtClean="0">
                                        <a:solidFill>
                                          <a:schemeClr val="dk2"/>
                                        </a:solidFill>
                                        <a:latin typeface="Cambria Math" panose="02040503050406030204" pitchFamily="18" charset="0"/>
                                        <a:ea typeface="Lato"/>
                                        <a:cs typeface="Lato"/>
                                        <a:sym typeface="Lato"/>
                                      </a:rPr>
                                      <m:t>𝐹</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𝐻</m:t>
                                        </m:r>
                                      </m:e>
                                      <m:sub>
                                        <m:r>
                                          <a:rPr lang="en-US" b="0" i="1" smtClean="0">
                                            <a:solidFill>
                                              <a:schemeClr val="dk2"/>
                                            </a:solidFill>
                                            <a:latin typeface="Cambria Math" panose="02040503050406030204" pitchFamily="18" charset="0"/>
                                            <a:ea typeface="Lato"/>
                                            <a:cs typeface="Lato"/>
                                            <a:sym typeface="Lato"/>
                                          </a:rPr>
                                          <m:t>𝑠</m:t>
                                        </m:r>
                                      </m:sub>
                                    </m:sSub>
                                  </m:num>
                                  <m:den>
                                    <m:r>
                                      <a:rPr lang="en-US" b="0" i="1" smtClean="0">
                                        <a:solidFill>
                                          <a:schemeClr val="dk2"/>
                                        </a:solidFill>
                                        <a:latin typeface="Cambria Math" panose="02040503050406030204" pitchFamily="18" charset="0"/>
                                        <a:ea typeface="Lato"/>
                                        <a:cs typeface="Lato"/>
                                        <a:sym typeface="Lato"/>
                                      </a:rPr>
                                      <m:t>2</m:t>
                                    </m:r>
                                  </m:den>
                                </m:f>
                              </m:e>
                            </m:d>
                          </m:e>
                        </m:func>
                      </m:den>
                    </m:f>
                  </m:oMath>
                </a14:m>
                <a:endParaRPr lang="en-GB" i="1" dirty="0">
                  <a:solidFill>
                    <a:schemeClr val="dk2"/>
                  </a:solidFill>
                  <a:latin typeface="Lato"/>
                  <a:ea typeface="Lato"/>
                  <a:cs typeface="Lato"/>
                  <a:sym typeface="Lato"/>
                </a:endParaRPr>
              </a:p>
              <a:p>
                <a:pPr lvl="0">
                  <a:lnSpc>
                    <a:spcPct val="150000"/>
                  </a:lnSpc>
                </a:pPr>
                <a:r>
                  <a:rPr lang="en-GB" dirty="0">
                    <a:solidFill>
                      <a:schemeClr val="dk2"/>
                    </a:solidFill>
                    <a:latin typeface="Lato"/>
                    <a:ea typeface="Lato"/>
                    <a:cs typeface="Lato"/>
                    <a:sym typeface="Lato"/>
                  </a:rPr>
                  <a:t>     Where,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𝐹</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𝐻</m:t>
                        </m:r>
                      </m:e>
                      <m:sub>
                        <m:r>
                          <a:rPr lang="en-US" b="0" i="1" smtClean="0">
                            <a:solidFill>
                              <a:schemeClr val="dk2"/>
                            </a:solidFill>
                            <a:latin typeface="Cambria Math" panose="02040503050406030204" pitchFamily="18" charset="0"/>
                            <a:ea typeface="Lato"/>
                            <a:cs typeface="Lato"/>
                            <a:sym typeface="Lato"/>
                          </a:rPr>
                          <m:t>𝑠</m:t>
                        </m:r>
                      </m:sub>
                    </m:sSub>
                  </m:oMath>
                </a14:m>
                <a:r>
                  <a:rPr lang="en-GB" i="1" dirty="0">
                    <a:solidFill>
                      <a:schemeClr val="dk2"/>
                    </a:solidFill>
                    <a:latin typeface="Lato"/>
                    <a:ea typeface="Lato"/>
                    <a:cs typeface="Lato"/>
                    <a:sym typeface="Lato"/>
                  </a:rPr>
                  <a:t>  and </a:t>
                </a:r>
                <a14:m>
                  <m:oMath xmlns:m="http://schemas.openxmlformats.org/officeDocument/2006/math">
                    <m:r>
                      <a:rPr lang="en-US" i="1">
                        <a:solidFill>
                          <a:schemeClr val="dk2"/>
                        </a:solidFill>
                        <a:latin typeface="Cambria Math" panose="02040503050406030204" pitchFamily="18" charset="0"/>
                        <a:ea typeface="Lato"/>
                        <a:cs typeface="Lato"/>
                        <a:sym typeface="Lato"/>
                      </a:rPr>
                      <m:t>𝐹</m:t>
                    </m:r>
                    <m:sSub>
                      <m:sSubPr>
                        <m:ctrlPr>
                          <a:rPr lang="en-US" i="1">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𝑉</m:t>
                        </m:r>
                      </m:e>
                      <m:sub>
                        <m:r>
                          <a:rPr lang="en-US" i="1">
                            <a:solidFill>
                              <a:schemeClr val="dk2"/>
                            </a:solidFill>
                            <a:latin typeface="Cambria Math" panose="02040503050406030204" pitchFamily="18" charset="0"/>
                            <a:ea typeface="Lato"/>
                            <a:cs typeface="Lato"/>
                            <a:sym typeface="Lato"/>
                          </a:rPr>
                          <m:t>𝑠</m:t>
                        </m:r>
                      </m:sub>
                    </m:sSub>
                  </m:oMath>
                </a14:m>
                <a:r>
                  <a:rPr lang="en-GB" dirty="0">
                    <a:solidFill>
                      <a:schemeClr val="dk2"/>
                    </a:solidFill>
                    <a:latin typeface="Lato"/>
                    <a:ea typeface="Lato"/>
                    <a:cs typeface="Lato"/>
                    <a:sym typeface="Lato"/>
                  </a:rPr>
                  <a:t> (degree) indicate its horizontal and vertical field of view (FOV)</a:t>
                </a:r>
              </a:p>
              <a:p>
                <a:pPr lvl="0">
                  <a:lnSpc>
                    <a:spcPct val="150000"/>
                  </a:lnSpc>
                </a:pPr>
                <a:r>
                  <a:rPr lang="en-GB" i="1" dirty="0">
                    <a:solidFill>
                      <a:schemeClr val="dk2"/>
                    </a:solidFill>
                    <a:latin typeface="Lato"/>
                    <a:ea typeface="Lato"/>
                    <a:cs typeface="Lato"/>
                    <a:sym typeface="Lato"/>
                  </a:rPr>
                  <a:t>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𝑃</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𝐻</m:t>
                        </m:r>
                      </m:e>
                      <m:sub>
                        <m:r>
                          <a:rPr lang="en-US" b="0" i="1" smtClean="0">
                            <a:solidFill>
                              <a:schemeClr val="dk2"/>
                            </a:solidFill>
                            <a:latin typeface="Cambria Math" panose="02040503050406030204" pitchFamily="18" charset="0"/>
                            <a:ea typeface="Lato"/>
                            <a:cs typeface="Lato"/>
                            <a:sym typeface="Lato"/>
                          </a:rPr>
                          <m:t>𝑠</m:t>
                        </m:r>
                      </m:sub>
                    </m:sSub>
                    <m:r>
                      <a:rPr lang="en-US" b="0" i="1" smtClean="0">
                        <a:solidFill>
                          <a:schemeClr val="dk2"/>
                        </a:solidFill>
                        <a:latin typeface="Cambria Math" panose="02040503050406030204" pitchFamily="18" charset="0"/>
                        <a:ea typeface="Lato"/>
                        <a:cs typeface="Lato"/>
                        <a:sym typeface="Lato"/>
                      </a:rPr>
                      <m:t> </m:t>
                    </m:r>
                  </m:oMath>
                </a14:m>
                <a:r>
                  <a:rPr lang="en-GB" i="1" dirty="0">
                    <a:solidFill>
                      <a:schemeClr val="dk2"/>
                    </a:solidFill>
                    <a:latin typeface="Lato"/>
                    <a:ea typeface="Lato"/>
                    <a:cs typeface="Lato"/>
                    <a:sym typeface="Lato"/>
                  </a:rPr>
                  <a:t>and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𝑃</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𝑉</m:t>
                        </m:r>
                      </m:e>
                      <m:sub>
                        <m:r>
                          <a:rPr lang="en-US" b="0" i="1" smtClean="0">
                            <a:solidFill>
                              <a:schemeClr val="dk2"/>
                            </a:solidFill>
                            <a:latin typeface="Cambria Math" panose="02040503050406030204" pitchFamily="18" charset="0"/>
                            <a:ea typeface="Lato"/>
                            <a:cs typeface="Lato"/>
                            <a:sym typeface="Lato"/>
                          </a:rPr>
                          <m:t>𝑠</m:t>
                        </m:r>
                      </m:sub>
                    </m:sSub>
                  </m:oMath>
                </a14:m>
                <a:r>
                  <a:rPr lang="en-GB" i="1" baseline="-25000" dirty="0">
                    <a:solidFill>
                      <a:schemeClr val="dk2"/>
                    </a:solidFill>
                    <a:latin typeface="Lato"/>
                    <a:ea typeface="Lato"/>
                    <a:cs typeface="Lato"/>
                    <a:sym typeface="Lato"/>
                  </a:rPr>
                  <a:t> </a:t>
                </a:r>
                <a:r>
                  <a:rPr lang="en-GB" i="1" dirty="0">
                    <a:solidFill>
                      <a:schemeClr val="dk2"/>
                    </a:solidFill>
                    <a:latin typeface="Lato"/>
                    <a:ea typeface="Lato"/>
                    <a:cs typeface="Lato"/>
                    <a:sym typeface="Lato"/>
                  </a:rPr>
                  <a:t> </a:t>
                </a:r>
                <a:r>
                  <a:rPr lang="en-GB" dirty="0">
                    <a:solidFill>
                      <a:schemeClr val="dk2"/>
                    </a:solidFill>
                    <a:latin typeface="Lato"/>
                    <a:ea typeface="Lato"/>
                    <a:cs typeface="Lato"/>
                    <a:sym typeface="Lato"/>
                  </a:rPr>
                  <a:t>(pixels) represent horizontal and vertical image resolution</a:t>
                </a:r>
                <a:endParaRPr dirty="0">
                  <a:solidFill>
                    <a:schemeClr val="dk2"/>
                  </a:solidFill>
                  <a:latin typeface="Lato"/>
                  <a:ea typeface="Lato"/>
                  <a:cs typeface="Lato"/>
                  <a:sym typeface="Lato"/>
                </a:endParaRPr>
              </a:p>
            </p:txBody>
          </p:sp>
        </mc:Choice>
        <mc:Fallback xmlns="">
          <p:sp>
            <p:nvSpPr>
              <p:cNvPr id="196" name="Google Shape;196;p29"/>
              <p:cNvSpPr txBox="1">
                <a:spLocks noRot="1" noChangeAspect="1" noMove="1" noResize="1" noEditPoints="1" noAdjustHandles="1" noChangeArrowheads="1" noChangeShapeType="1" noTextEdit="1"/>
              </p:cNvSpPr>
              <p:nvPr/>
            </p:nvSpPr>
            <p:spPr>
              <a:xfrm>
                <a:off x="1068300" y="1508234"/>
                <a:ext cx="7688700" cy="3542400"/>
              </a:xfrm>
              <a:prstGeom prst="rect">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p>
          <a:p>
            <a:pPr marL="0" lvl="0" indent="0" algn="l" rtl="0">
              <a:spcBef>
                <a:spcPts val="1200"/>
              </a:spcBef>
              <a:spcAft>
                <a:spcPts val="0"/>
              </a:spcAft>
              <a:buSzPts val="990"/>
              <a:buNone/>
            </a:pPr>
            <a:endParaRPr lang="en-GB" sz="2200" dirty="0">
              <a:latin typeface="Lato" panose="020F0502020204030203" pitchFamily="34" charset="0"/>
              <a:ea typeface="Lato" panose="020F0502020204030203" pitchFamily="34" charset="0"/>
              <a:cs typeface="Lato" panose="020F0502020204030203" pitchFamily="34" charset="0"/>
            </a:endParaRPr>
          </a:p>
        </p:txBody>
      </p:sp>
      <p:sp>
        <p:nvSpPr>
          <p:cNvPr id="202" name="Google Shape;202;p30"/>
          <p:cNvSpPr txBox="1">
            <a:spLocks noGrp="1"/>
          </p:cNvSpPr>
          <p:nvPr>
            <p:ph type="body" idx="1"/>
          </p:nvPr>
        </p:nvSpPr>
        <p:spPr>
          <a:xfrm>
            <a:off x="727650" y="1156836"/>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a:solidFill>
                  <a:srgbClr val="000000"/>
                </a:solidFill>
              </a:rPr>
              <a:t>Symbols and Notations</a:t>
            </a:r>
            <a:endParaRPr sz="1500">
              <a:solidFill>
                <a:srgbClr val="000000"/>
              </a:solidFill>
            </a:endParaRPr>
          </a:p>
        </p:txBody>
      </p:sp>
      <mc:AlternateContent xmlns:mc="http://schemas.openxmlformats.org/markup-compatibility/2006" xmlns:a14="http://schemas.microsoft.com/office/drawing/2010/main">
        <mc:Choice Requires="a14">
          <p:sp>
            <p:nvSpPr>
              <p:cNvPr id="203" name="Google Shape;203;p30"/>
              <p:cNvSpPr txBox="1"/>
              <p:nvPr/>
            </p:nvSpPr>
            <p:spPr>
              <a:xfrm>
                <a:off x="1088136" y="1515372"/>
                <a:ext cx="7909216" cy="3542400"/>
              </a:xfrm>
              <a:prstGeom prst="rect">
                <a:avLst/>
              </a:prstGeom>
              <a:noFill/>
              <a:ln>
                <a:noFill/>
              </a:ln>
            </p:spPr>
            <p:txBody>
              <a:bodyPr spcFirstLastPara="1" wrap="square" lIns="91425" tIns="91425" rIns="91425" bIns="91425" anchor="t" anchorCtr="0">
                <a:noAutofit/>
              </a:bodyPr>
              <a:lstStyle/>
              <a:p>
                <a:pPr lvl="5">
                  <a:lnSpc>
                    <a:spcPct val="150000"/>
                  </a:lnSpc>
                </a:pPr>
                <a:r>
                  <a:rPr lang="en-US" b="1" dirty="0">
                    <a:solidFill>
                      <a:schemeClr val="dk2"/>
                    </a:solidFill>
                    <a:latin typeface="Lato"/>
                    <a:ea typeface="Lato"/>
                    <a:cs typeface="Lato"/>
                    <a:sym typeface="Lato"/>
                  </a:rPr>
                  <a:t>   Waypoint candidate generation</a:t>
                </a:r>
              </a:p>
              <a:p>
                <a:pPr marL="457200" indent="-317500">
                  <a:lnSpc>
                    <a:spcPct val="150000"/>
                  </a:lnSpc>
                  <a:buClr>
                    <a:schemeClr val="dk2"/>
                  </a:buClr>
                  <a:buSzPts val="1400"/>
                  <a:buFont typeface="Lato"/>
                  <a:buChar char="●"/>
                </a:pPr>
                <a:r>
                  <a:rPr lang="en-US" dirty="0">
                    <a:solidFill>
                      <a:schemeClr val="dk2"/>
                    </a:solidFill>
                    <a:latin typeface="Lato"/>
                    <a:ea typeface="Lato"/>
                    <a:cs typeface="Lato"/>
                    <a:sym typeface="Lato"/>
                  </a:rPr>
                  <a:t>For an Rx fire site </a:t>
                </a:r>
                <a14:m>
                  <m:oMath xmlns:m="http://schemas.openxmlformats.org/officeDocument/2006/math">
                    <m:r>
                      <a:rPr lang="en-US" b="1" i="1" smtClean="0">
                        <a:solidFill>
                          <a:schemeClr val="dk2"/>
                        </a:solidFill>
                        <a:latin typeface="Cambria Math" panose="02040503050406030204" pitchFamily="18" charset="0"/>
                        <a:ea typeface="Lato"/>
                        <a:cs typeface="Lato"/>
                        <a:sym typeface="Lato"/>
                      </a:rPr>
                      <m:t>𝑮</m:t>
                    </m:r>
                  </m:oMath>
                </a14:m>
                <a:r>
                  <a:rPr lang="en-US" dirty="0">
                    <a:solidFill>
                      <a:schemeClr val="dk2"/>
                    </a:solidFill>
                    <a:latin typeface="Lato"/>
                    <a:ea typeface="Lato"/>
                    <a:cs typeface="Lato"/>
                    <a:sym typeface="Lato"/>
                  </a:rPr>
                  <a:t>,  acquiring potential  locations above the burn side for each drone </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𝑑</m:t>
                    </m:r>
                    <m:r>
                      <a:rPr lang="en-US" i="1" dirty="0" smtClean="0">
                        <a:solidFill>
                          <a:schemeClr val="dk2"/>
                        </a:solidFill>
                        <a:latin typeface="Cambria Math" panose="02040503050406030204" pitchFamily="18" charset="0"/>
                        <a:ea typeface="Lato"/>
                        <a:cs typeface="Lato"/>
                        <a:sym typeface="Lato"/>
                      </a:rPr>
                      <m:t> </m:t>
                    </m:r>
                    <m:r>
                      <a:rPr lang="en-US" i="1" dirty="0" smtClean="0">
                        <a:solidFill>
                          <a:schemeClr val="dk2"/>
                        </a:solidFill>
                        <a:latin typeface="Cambria Math" panose="02040503050406030204" pitchFamily="18" charset="0"/>
                        <a:ea typeface="Lato"/>
                        <a:cs typeface="Lato"/>
                        <a:sym typeface="Lato"/>
                      </a:rPr>
                      <m:t>𝜖</m:t>
                    </m:r>
                    <m:r>
                      <a:rPr lang="en-US" i="1" dirty="0" smtClean="0">
                        <a:solidFill>
                          <a:schemeClr val="dk2"/>
                        </a:solidFill>
                        <a:latin typeface="Cambria Math" panose="02040503050406030204" pitchFamily="18" charset="0"/>
                        <a:ea typeface="Lato"/>
                        <a:cs typeface="Lato"/>
                        <a:sym typeface="Lato"/>
                      </a:rPr>
                      <m:t> [</m:t>
                    </m:r>
                    <m:r>
                      <a:rPr lang="en-US" i="1" dirty="0" smtClean="0">
                        <a:solidFill>
                          <a:schemeClr val="dk2"/>
                        </a:solidFill>
                        <a:latin typeface="Cambria Math" panose="02040503050406030204" pitchFamily="18" charset="0"/>
                        <a:ea typeface="Lato"/>
                        <a:cs typeface="Lato"/>
                        <a:sym typeface="Lato"/>
                      </a:rPr>
                      <m:t>1</m:t>
                    </m:r>
                    <m:r>
                      <a:rPr lang="en-US" i="1" dirty="0" smtClean="0">
                        <a:solidFill>
                          <a:schemeClr val="dk2"/>
                        </a:solidFill>
                        <a:latin typeface="Cambria Math" panose="02040503050406030204" pitchFamily="18" charset="0"/>
                        <a:ea typeface="Lato"/>
                        <a:cs typeface="Lato"/>
                        <a:sym typeface="Lato"/>
                      </a:rPr>
                      <m:t>, </m:t>
                    </m:r>
                    <m:r>
                      <a:rPr lang="en-US" i="1" dirty="0" smtClean="0">
                        <a:solidFill>
                          <a:schemeClr val="dk2"/>
                        </a:solidFill>
                        <a:latin typeface="Cambria Math" panose="02040503050406030204" pitchFamily="18" charset="0"/>
                        <a:ea typeface="Lato"/>
                        <a:cs typeface="Lato"/>
                        <a:sym typeface="Lato"/>
                      </a:rPr>
                      <m:t>𝐷</m:t>
                    </m:r>
                    <m:r>
                      <a:rPr lang="en-US" i="1" dirty="0" smtClean="0">
                        <a:solidFill>
                          <a:schemeClr val="dk2"/>
                        </a:solidFill>
                        <a:latin typeface="Cambria Math" panose="02040503050406030204" pitchFamily="18" charset="0"/>
                        <a:ea typeface="Lato"/>
                        <a:cs typeface="Lato"/>
                        <a:sym typeface="Lato"/>
                      </a:rPr>
                      <m:t>]  </m:t>
                    </m:r>
                  </m:oMath>
                </a14:m>
                <a:r>
                  <a:rPr lang="en-US" dirty="0">
                    <a:solidFill>
                      <a:schemeClr val="dk2"/>
                    </a:solidFill>
                    <a:latin typeface="Lato"/>
                    <a:ea typeface="Lato"/>
                    <a:cs typeface="Lato"/>
                    <a:sym typeface="Lato"/>
                  </a:rPr>
                  <a:t>to ensure the proper coverage range and data quality </a:t>
                </a:r>
              </a:p>
              <a:p>
                <a:pPr marL="457200" lvl="8" indent="-317500">
                  <a:lnSpc>
                    <a:spcPct val="150000"/>
                  </a:lnSpc>
                  <a:buClr>
                    <a:schemeClr val="dk2"/>
                  </a:buClr>
                  <a:buSzPts val="1400"/>
                  <a:buFont typeface="Lato"/>
                  <a:buChar char="●"/>
                </a:pPr>
                <a:r>
                  <a:rPr lang="en-US" dirty="0">
                    <a:solidFill>
                      <a:schemeClr val="dk2"/>
                    </a:solidFill>
                    <a:latin typeface="Lato"/>
                    <a:ea typeface="Lato"/>
                    <a:cs typeface="Lato"/>
                    <a:sym typeface="Lato"/>
                  </a:rPr>
                  <a:t>These locations are referred to as drone</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 </m:t>
                    </m:r>
                    <m:r>
                      <a:rPr lang="en-US" i="1" dirty="0" smtClean="0">
                        <a:solidFill>
                          <a:schemeClr val="dk2"/>
                        </a:solidFill>
                        <a:latin typeface="Cambria Math" panose="02040503050406030204" pitchFamily="18" charset="0"/>
                        <a:ea typeface="Lato"/>
                        <a:cs typeface="Lato"/>
                        <a:sym typeface="Lato"/>
                      </a:rPr>
                      <m:t>𝑑</m:t>
                    </m:r>
                    <m:r>
                      <a:rPr lang="en-US" i="1" dirty="0" smtClean="0">
                        <a:solidFill>
                          <a:schemeClr val="dk2"/>
                        </a:solidFill>
                        <a:latin typeface="Cambria Math" panose="02040503050406030204" pitchFamily="18" charset="0"/>
                        <a:ea typeface="Lato"/>
                        <a:cs typeface="Lato"/>
                        <a:sym typeface="Lato"/>
                      </a:rPr>
                      <m:t>’</m:t>
                    </m:r>
                    <m:r>
                      <a:rPr lang="en-US" i="1" dirty="0" smtClean="0">
                        <a:solidFill>
                          <a:schemeClr val="dk2"/>
                        </a:solidFill>
                        <a:latin typeface="Cambria Math" panose="02040503050406030204" pitchFamily="18" charset="0"/>
                        <a:ea typeface="Lato"/>
                        <a:cs typeface="Lato"/>
                        <a:sym typeface="Lato"/>
                      </a:rPr>
                      <m:t>𝑠</m:t>
                    </m:r>
                    <m:r>
                      <a:rPr lang="en-US" i="1" dirty="0" smtClean="0">
                        <a:solidFill>
                          <a:schemeClr val="dk2"/>
                        </a:solidFill>
                        <a:latin typeface="Cambria Math" panose="02040503050406030204" pitchFamily="18" charset="0"/>
                        <a:ea typeface="Lato"/>
                        <a:cs typeface="Lato"/>
                        <a:sym typeface="Lato"/>
                      </a:rPr>
                      <m:t> </m:t>
                    </m:r>
                  </m:oMath>
                </a14:m>
                <a:r>
                  <a:rPr lang="en-US" i="1" dirty="0">
                    <a:solidFill>
                      <a:schemeClr val="dk2"/>
                    </a:solidFill>
                    <a:latin typeface="Lato"/>
                    <a:ea typeface="Lato"/>
                    <a:cs typeface="Lato"/>
                    <a:sym typeface="Lato"/>
                  </a:rPr>
                  <a:t>waypoint candidates (</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𝑊𝑃𝐶𝑠</m:t>
                    </m:r>
                  </m:oMath>
                </a14:m>
                <a:r>
                  <a:rPr lang="en-US" i="1" dirty="0">
                    <a:solidFill>
                      <a:schemeClr val="dk2"/>
                    </a:solidFill>
                    <a:latin typeface="Lato"/>
                    <a:ea typeface="Lato"/>
                    <a:cs typeface="Lato"/>
                    <a:sym typeface="Lato"/>
                  </a:rPr>
                  <a:t>) ,  </a:t>
                </a:r>
                <a:r>
                  <a:rPr lang="en-US" dirty="0">
                    <a:solidFill>
                      <a:schemeClr val="dk2"/>
                    </a:solidFill>
                    <a:latin typeface="Lato"/>
                    <a:ea typeface="Lato"/>
                    <a:cs typeface="Lato"/>
                    <a:sym typeface="Lato"/>
                  </a:rPr>
                  <a:t>a set pf 3D coordinates </a:t>
                </a:r>
                <a14:m>
                  <m:oMath xmlns:m="http://schemas.openxmlformats.org/officeDocument/2006/math">
                    <m:sSub>
                      <m:sSubPr>
                        <m:ctrlPr>
                          <a:rPr lang="en-US" b="1" i="1" dirty="0" smtClean="0">
                            <a:solidFill>
                              <a:schemeClr val="dk2"/>
                            </a:solidFill>
                            <a:latin typeface="Cambria Math" panose="02040503050406030204" pitchFamily="18" charset="0"/>
                            <a:ea typeface="Lato"/>
                            <a:cs typeface="Lato"/>
                            <a:sym typeface="Lato"/>
                          </a:rPr>
                        </m:ctrlPr>
                      </m:sSubPr>
                      <m:e>
                        <m:r>
                          <a:rPr lang="en-US" b="1" i="1" dirty="0" smtClean="0">
                            <a:solidFill>
                              <a:schemeClr val="dk2"/>
                            </a:solidFill>
                            <a:latin typeface="Cambria Math" panose="02040503050406030204" pitchFamily="18" charset="0"/>
                            <a:ea typeface="Lato"/>
                            <a:cs typeface="Lato"/>
                            <a:sym typeface="Lato"/>
                          </a:rPr>
                          <m:t>𝑾</m:t>
                        </m:r>
                      </m:e>
                      <m:sub>
                        <m:r>
                          <a:rPr lang="en-US" b="0" i="1" dirty="0" smtClean="0">
                            <a:solidFill>
                              <a:schemeClr val="dk2"/>
                            </a:solidFill>
                            <a:latin typeface="Cambria Math" panose="02040503050406030204" pitchFamily="18" charset="0"/>
                            <a:ea typeface="Lato"/>
                            <a:cs typeface="Lato"/>
                            <a:sym typeface="Lato"/>
                          </a:rPr>
                          <m:t>𝑑</m:t>
                        </m:r>
                      </m:sub>
                    </m:sSub>
                    <m:r>
                      <a:rPr lang="en-US" i="1" dirty="0">
                        <a:solidFill>
                          <a:schemeClr val="dk2"/>
                        </a:solidFill>
                        <a:latin typeface="Cambria Math" panose="02040503050406030204" pitchFamily="18" charset="0"/>
                        <a:ea typeface="Lato"/>
                        <a:cs typeface="Lato"/>
                        <a:sym typeface="Lato"/>
                      </a:rPr>
                      <m:t> = </m:t>
                    </m:r>
                    <m:d>
                      <m:dPr>
                        <m:begChr m:val="{"/>
                        <m:endChr m:val="}"/>
                        <m:ctrlPr>
                          <a:rPr lang="en-US" i="1" dirty="0">
                            <a:solidFill>
                              <a:schemeClr val="dk2"/>
                            </a:solidFill>
                            <a:latin typeface="Cambria Math" panose="02040503050406030204" pitchFamily="18" charset="0"/>
                            <a:ea typeface="Lato"/>
                            <a:cs typeface="Lato"/>
                            <a:sym typeface="Lato"/>
                          </a:rPr>
                        </m:ctrlPr>
                      </m:dPr>
                      <m:e>
                        <m:r>
                          <a:rPr lang="en-US" i="1" dirty="0">
                            <a:solidFill>
                              <a:schemeClr val="dk2"/>
                            </a:solidFill>
                            <a:latin typeface="Cambria Math" panose="02040503050406030204" pitchFamily="18" charset="0"/>
                            <a:ea typeface="Lato"/>
                            <a:cs typeface="Lato"/>
                            <a:sym typeface="Lato"/>
                          </a:rPr>
                          <m:t> </m:t>
                        </m:r>
                        <m:sSub>
                          <m:sSubPr>
                            <m:ctrlPr>
                              <a:rPr lang="en-US" b="0" i="1" dirty="0" smtClean="0">
                                <a:solidFill>
                                  <a:schemeClr val="dk2"/>
                                </a:solidFill>
                                <a:latin typeface="Cambria Math" panose="02040503050406030204" pitchFamily="18" charset="0"/>
                                <a:ea typeface="Lato"/>
                                <a:cs typeface="Lato"/>
                                <a:sym typeface="Lato"/>
                              </a:rPr>
                            </m:ctrlPr>
                          </m:sSubPr>
                          <m:e>
                            <m:r>
                              <a:rPr lang="en-US" b="0" i="1" dirty="0" smtClean="0">
                                <a:solidFill>
                                  <a:schemeClr val="dk2"/>
                                </a:solidFill>
                                <a:latin typeface="Cambria Math" panose="02040503050406030204" pitchFamily="18" charset="0"/>
                                <a:ea typeface="Lato"/>
                                <a:cs typeface="Lato"/>
                                <a:sym typeface="Lato"/>
                              </a:rPr>
                              <m:t>𝑤</m:t>
                            </m:r>
                          </m:e>
                          <m:sub>
                            <m:r>
                              <a:rPr lang="en-US" b="0" i="1" dirty="0" smtClean="0">
                                <a:solidFill>
                                  <a:schemeClr val="dk2"/>
                                </a:solidFill>
                                <a:latin typeface="Cambria Math" panose="02040503050406030204" pitchFamily="18" charset="0"/>
                                <a:ea typeface="Lato"/>
                                <a:cs typeface="Lato"/>
                                <a:sym typeface="Lato"/>
                              </a:rPr>
                              <m:t>𝑖</m:t>
                            </m:r>
                          </m:sub>
                        </m:sSub>
                        <m:r>
                          <a:rPr lang="en-US" i="1" baseline="-25000" dirty="0">
                            <a:solidFill>
                              <a:schemeClr val="dk2"/>
                            </a:solidFill>
                            <a:latin typeface="Cambria Math" panose="02040503050406030204" pitchFamily="18" charset="0"/>
                            <a:ea typeface="Lato"/>
                            <a:cs typeface="Lato"/>
                            <a:sym typeface="Lato"/>
                          </a:rPr>
                          <m:t> </m:t>
                        </m:r>
                        <m:r>
                          <a:rPr lang="en-US" i="1" dirty="0">
                            <a:solidFill>
                              <a:schemeClr val="dk2"/>
                            </a:solidFill>
                            <a:latin typeface="Cambria Math" panose="02040503050406030204" pitchFamily="18" charset="0"/>
                            <a:ea typeface="Lato"/>
                            <a:cs typeface="Lato"/>
                            <a:sym typeface="Lato"/>
                          </a:rPr>
                          <m:t>:</m:t>
                        </m:r>
                        <m:sSub>
                          <m:sSubPr>
                            <m:ctrlPr>
                              <a:rPr lang="en-US" b="0" i="1" dirty="0" smtClean="0">
                                <a:solidFill>
                                  <a:schemeClr val="dk2"/>
                                </a:solidFill>
                                <a:latin typeface="Cambria Math" panose="02040503050406030204" pitchFamily="18" charset="0"/>
                                <a:ea typeface="Lato"/>
                                <a:cs typeface="Lato"/>
                                <a:sym typeface="Lato"/>
                              </a:rPr>
                            </m:ctrlPr>
                          </m:sSubPr>
                          <m:e>
                            <m:r>
                              <a:rPr lang="en-US" b="0" i="1" dirty="0" smtClean="0">
                                <a:solidFill>
                                  <a:schemeClr val="dk2"/>
                                </a:solidFill>
                                <a:latin typeface="Cambria Math" panose="02040503050406030204" pitchFamily="18" charset="0"/>
                                <a:ea typeface="Lato"/>
                                <a:cs typeface="Lato"/>
                                <a:sym typeface="Lato"/>
                              </a:rPr>
                              <m:t>𝑤</m:t>
                            </m:r>
                          </m:e>
                          <m:sub>
                            <m:r>
                              <a:rPr lang="en-US" b="0" i="1" dirty="0" smtClean="0">
                                <a:solidFill>
                                  <a:schemeClr val="dk2"/>
                                </a:solidFill>
                                <a:latin typeface="Cambria Math" panose="02040503050406030204" pitchFamily="18" charset="0"/>
                                <a:ea typeface="Lato"/>
                                <a:cs typeface="Lato"/>
                                <a:sym typeface="Lato"/>
                              </a:rPr>
                              <m:t>𝑖</m:t>
                            </m:r>
                          </m:sub>
                        </m:sSub>
                        <m:r>
                          <a:rPr lang="en-US" i="1" dirty="0">
                            <a:solidFill>
                              <a:schemeClr val="dk2"/>
                            </a:solidFill>
                            <a:latin typeface="Cambria Math" panose="02040503050406030204" pitchFamily="18" charset="0"/>
                            <a:ea typeface="Lato"/>
                            <a:cs typeface="Lato"/>
                            <a:sym typeface="Lato"/>
                          </a:rPr>
                          <m:t>=</m:t>
                        </m:r>
                        <m:d>
                          <m:dPr>
                            <m:ctrlPr>
                              <a:rPr lang="en-US" b="0" i="1" dirty="0">
                                <a:solidFill>
                                  <a:schemeClr val="dk2"/>
                                </a:solidFill>
                                <a:latin typeface="Cambria Math" panose="02040503050406030204" pitchFamily="18" charset="0"/>
                                <a:ea typeface="Lato"/>
                                <a:cs typeface="Lato"/>
                                <a:sym typeface="Lato"/>
                              </a:rPr>
                            </m:ctrlPr>
                          </m:dPr>
                          <m:e>
                            <m:r>
                              <a:rPr lang="en-US" i="1" dirty="0">
                                <a:solidFill>
                                  <a:schemeClr val="dk2"/>
                                </a:solidFill>
                                <a:latin typeface="Cambria Math" panose="02040503050406030204" pitchFamily="18" charset="0"/>
                                <a:ea typeface="Lato"/>
                                <a:cs typeface="Lato"/>
                                <a:sym typeface="Lato"/>
                              </a:rPr>
                              <m:t>𝑥</m:t>
                            </m:r>
                            <m:d>
                              <m:dPr>
                                <m:ctrlPr>
                                  <a:rPr lang="en-US" i="1" dirty="0">
                                    <a:solidFill>
                                      <a:schemeClr val="dk2"/>
                                    </a:solidFill>
                                    <a:latin typeface="Cambria Math" panose="02040503050406030204" pitchFamily="18" charset="0"/>
                                    <a:ea typeface="Lato"/>
                                    <a:cs typeface="Lato"/>
                                    <a:sym typeface="Lato"/>
                                  </a:rPr>
                                </m:ctrlPr>
                              </m:dPr>
                              <m:e>
                                <m:sSub>
                                  <m:sSubPr>
                                    <m:ctrlPr>
                                      <a:rPr lang="en-US" i="1" dirty="0">
                                        <a:solidFill>
                                          <a:schemeClr val="dk2"/>
                                        </a:solidFill>
                                        <a:latin typeface="Cambria Math" panose="02040503050406030204" pitchFamily="18" charset="0"/>
                                        <a:ea typeface="Lato"/>
                                        <a:cs typeface="Lato"/>
                                        <a:sym typeface="Lato"/>
                                      </a:rPr>
                                    </m:ctrlPr>
                                  </m:sSubPr>
                                  <m:e>
                                    <m:r>
                                      <a:rPr lang="en-US" i="1" dirty="0">
                                        <a:solidFill>
                                          <a:schemeClr val="dk2"/>
                                        </a:solidFill>
                                        <a:latin typeface="Cambria Math" panose="02040503050406030204" pitchFamily="18" charset="0"/>
                                        <a:ea typeface="Lato"/>
                                        <a:cs typeface="Lato"/>
                                        <a:sym typeface="Lato"/>
                                      </a:rPr>
                                      <m:t>𝑤</m:t>
                                    </m:r>
                                  </m:e>
                                  <m:sub>
                                    <m:r>
                                      <a:rPr lang="en-US" i="1" dirty="0">
                                        <a:solidFill>
                                          <a:schemeClr val="dk2"/>
                                        </a:solidFill>
                                        <a:latin typeface="Cambria Math" panose="02040503050406030204" pitchFamily="18" charset="0"/>
                                        <a:ea typeface="Lato"/>
                                        <a:cs typeface="Lato"/>
                                        <a:sym typeface="Lato"/>
                                      </a:rPr>
                                      <m:t>𝑖</m:t>
                                    </m:r>
                                  </m:sub>
                                </m:sSub>
                              </m:e>
                            </m:d>
                            <m:r>
                              <a:rPr lang="en-US" i="1" dirty="0">
                                <a:solidFill>
                                  <a:schemeClr val="dk2"/>
                                </a:solidFill>
                                <a:latin typeface="Cambria Math" panose="02040503050406030204" pitchFamily="18" charset="0"/>
                                <a:ea typeface="Lato"/>
                                <a:cs typeface="Lato"/>
                                <a:sym typeface="Lato"/>
                              </a:rPr>
                              <m:t>, </m:t>
                            </m:r>
                            <m:r>
                              <a:rPr lang="en-US" i="1" dirty="0">
                                <a:solidFill>
                                  <a:schemeClr val="dk2"/>
                                </a:solidFill>
                                <a:latin typeface="Cambria Math" panose="02040503050406030204" pitchFamily="18" charset="0"/>
                                <a:ea typeface="Lato"/>
                                <a:cs typeface="Lato"/>
                                <a:sym typeface="Lato"/>
                              </a:rPr>
                              <m:t>𝑦</m:t>
                            </m:r>
                            <m:d>
                              <m:dPr>
                                <m:ctrlPr>
                                  <a:rPr lang="en-US" i="1" dirty="0">
                                    <a:solidFill>
                                      <a:schemeClr val="dk2"/>
                                    </a:solidFill>
                                    <a:latin typeface="Cambria Math" panose="02040503050406030204" pitchFamily="18" charset="0"/>
                                    <a:ea typeface="Lato"/>
                                    <a:cs typeface="Lato"/>
                                    <a:sym typeface="Lato"/>
                                  </a:rPr>
                                </m:ctrlPr>
                              </m:dPr>
                              <m:e>
                                <m:sSub>
                                  <m:sSubPr>
                                    <m:ctrlPr>
                                      <a:rPr lang="en-US" i="1" dirty="0">
                                        <a:solidFill>
                                          <a:schemeClr val="dk2"/>
                                        </a:solidFill>
                                        <a:latin typeface="Cambria Math" panose="02040503050406030204" pitchFamily="18" charset="0"/>
                                        <a:ea typeface="Lato"/>
                                        <a:cs typeface="Lato"/>
                                        <a:sym typeface="Lato"/>
                                      </a:rPr>
                                    </m:ctrlPr>
                                  </m:sSubPr>
                                  <m:e>
                                    <m:r>
                                      <a:rPr lang="en-US" i="1" dirty="0">
                                        <a:solidFill>
                                          <a:schemeClr val="dk2"/>
                                        </a:solidFill>
                                        <a:latin typeface="Cambria Math" panose="02040503050406030204" pitchFamily="18" charset="0"/>
                                        <a:ea typeface="Lato"/>
                                        <a:cs typeface="Lato"/>
                                        <a:sym typeface="Lato"/>
                                      </a:rPr>
                                      <m:t>𝑤</m:t>
                                    </m:r>
                                  </m:e>
                                  <m:sub>
                                    <m:r>
                                      <a:rPr lang="en-US" i="1" dirty="0">
                                        <a:solidFill>
                                          <a:schemeClr val="dk2"/>
                                        </a:solidFill>
                                        <a:latin typeface="Cambria Math" panose="02040503050406030204" pitchFamily="18" charset="0"/>
                                        <a:ea typeface="Lato"/>
                                        <a:cs typeface="Lato"/>
                                        <a:sym typeface="Lato"/>
                                      </a:rPr>
                                      <m:t>𝑖</m:t>
                                    </m:r>
                                  </m:sub>
                                </m:sSub>
                              </m:e>
                            </m:d>
                            <m:r>
                              <a:rPr lang="en-US" i="1" dirty="0">
                                <a:solidFill>
                                  <a:schemeClr val="dk2"/>
                                </a:solidFill>
                                <a:latin typeface="Cambria Math" panose="02040503050406030204" pitchFamily="18" charset="0"/>
                                <a:ea typeface="Lato"/>
                                <a:cs typeface="Lato"/>
                                <a:sym typeface="Lato"/>
                              </a:rPr>
                              <m:t>, </m:t>
                            </m:r>
                            <m:r>
                              <a:rPr lang="en-US" i="1" dirty="0">
                                <a:solidFill>
                                  <a:schemeClr val="dk2"/>
                                </a:solidFill>
                                <a:latin typeface="Cambria Math" panose="02040503050406030204" pitchFamily="18" charset="0"/>
                                <a:ea typeface="Lato"/>
                                <a:cs typeface="Lato"/>
                                <a:sym typeface="Lato"/>
                              </a:rPr>
                              <m:t>𝑧</m:t>
                            </m:r>
                            <m:d>
                              <m:dPr>
                                <m:ctrlPr>
                                  <a:rPr lang="en-US" i="1" dirty="0">
                                    <a:solidFill>
                                      <a:schemeClr val="dk2"/>
                                    </a:solidFill>
                                    <a:latin typeface="Cambria Math" panose="02040503050406030204" pitchFamily="18" charset="0"/>
                                    <a:ea typeface="Lato"/>
                                    <a:cs typeface="Lato"/>
                                    <a:sym typeface="Lato"/>
                                  </a:rPr>
                                </m:ctrlPr>
                              </m:dPr>
                              <m:e>
                                <m:sSub>
                                  <m:sSubPr>
                                    <m:ctrlPr>
                                      <a:rPr lang="en-US" i="1" dirty="0">
                                        <a:solidFill>
                                          <a:schemeClr val="dk2"/>
                                        </a:solidFill>
                                        <a:latin typeface="Cambria Math" panose="02040503050406030204" pitchFamily="18" charset="0"/>
                                        <a:ea typeface="Lato"/>
                                        <a:cs typeface="Lato"/>
                                        <a:sym typeface="Lato"/>
                                      </a:rPr>
                                    </m:ctrlPr>
                                  </m:sSubPr>
                                  <m:e>
                                    <m:r>
                                      <a:rPr lang="en-US" i="1" dirty="0">
                                        <a:solidFill>
                                          <a:schemeClr val="dk2"/>
                                        </a:solidFill>
                                        <a:latin typeface="Cambria Math" panose="02040503050406030204" pitchFamily="18" charset="0"/>
                                        <a:ea typeface="Lato"/>
                                        <a:cs typeface="Lato"/>
                                        <a:sym typeface="Lato"/>
                                      </a:rPr>
                                      <m:t>𝑤</m:t>
                                    </m:r>
                                  </m:e>
                                  <m:sub>
                                    <m:r>
                                      <a:rPr lang="en-US" i="1" dirty="0">
                                        <a:solidFill>
                                          <a:schemeClr val="dk2"/>
                                        </a:solidFill>
                                        <a:latin typeface="Cambria Math" panose="02040503050406030204" pitchFamily="18" charset="0"/>
                                        <a:ea typeface="Lato"/>
                                        <a:cs typeface="Lato"/>
                                        <a:sym typeface="Lato"/>
                                      </a:rPr>
                                      <m:t>𝑖</m:t>
                                    </m:r>
                                  </m:sub>
                                </m:sSub>
                              </m:e>
                            </m:d>
                          </m:e>
                        </m:d>
                      </m:e>
                    </m:d>
                  </m:oMath>
                </a14:m>
                <a:r>
                  <a:rPr lang="en-US" i="1" dirty="0">
                    <a:solidFill>
                      <a:schemeClr val="dk2"/>
                    </a:solidFill>
                    <a:latin typeface="Lato"/>
                    <a:ea typeface="Lato"/>
                    <a:cs typeface="Lato"/>
                    <a:sym typeface="Lato"/>
                  </a:rPr>
                  <a:t> </a:t>
                </a:r>
              </a:p>
              <a:p>
                <a:pPr marL="457200" lvl="8" indent="-317500">
                  <a:lnSpc>
                    <a:spcPct val="150000"/>
                  </a:lnSpc>
                  <a:buClr>
                    <a:schemeClr val="dk2"/>
                  </a:buClr>
                  <a:buSzPts val="1400"/>
                  <a:buFont typeface="Lato"/>
                  <a:buChar char="●"/>
                </a:pPr>
                <a:r>
                  <a:rPr lang="en-US" dirty="0">
                    <a:solidFill>
                      <a:schemeClr val="dk2"/>
                    </a:solidFill>
                    <a:latin typeface="Lato"/>
                    <a:ea typeface="Lato"/>
                    <a:cs typeface="Lato"/>
                    <a:sym typeface="Lato"/>
                  </a:rPr>
                  <a:t>Drones flight height is bound within </a:t>
                </a:r>
                <a14:m>
                  <m:oMath xmlns:m="http://schemas.openxmlformats.org/officeDocument/2006/math">
                    <m:d>
                      <m:dPr>
                        <m:begChr m:val="["/>
                        <m:endChr m:val="]"/>
                        <m:ctrlPr>
                          <a:rPr lang="en-US" i="1" dirty="0" smtClean="0">
                            <a:solidFill>
                              <a:schemeClr val="dk2"/>
                            </a:solidFill>
                            <a:latin typeface="Cambria Math" panose="02040503050406030204" pitchFamily="18" charset="0"/>
                            <a:ea typeface="Lato"/>
                            <a:cs typeface="Lato"/>
                            <a:sym typeface="Lato"/>
                          </a:rPr>
                        </m:ctrlPr>
                      </m:dPr>
                      <m:e>
                        <m:r>
                          <a:rPr lang="en-US" i="1" dirty="0" smtClean="0">
                            <a:solidFill>
                              <a:schemeClr val="dk2"/>
                            </a:solidFill>
                            <a:latin typeface="Cambria Math" panose="02040503050406030204" pitchFamily="18" charset="0"/>
                            <a:ea typeface="Lato"/>
                            <a:cs typeface="Lato"/>
                            <a:sym typeface="Lato"/>
                          </a:rPr>
                          <m:t> </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𝐻</m:t>
                            </m:r>
                          </m:e>
                          <m:sub>
                            <m:r>
                              <a:rPr lang="en-IN" b="0" i="1" smtClean="0">
                                <a:solidFill>
                                  <a:schemeClr val="dk2"/>
                                </a:solidFill>
                                <a:latin typeface="Cambria Math" panose="02040503050406030204" pitchFamily="18" charset="0"/>
                                <a:ea typeface="Lato"/>
                                <a:cs typeface="Lato"/>
                                <a:sym typeface="Lato"/>
                              </a:rPr>
                              <m:t>𝑚𝑖𝑛</m:t>
                            </m:r>
                          </m:sub>
                        </m:sSub>
                        <m:r>
                          <a:rPr lang="en-IN" i="1" dirty="0" smtClean="0">
                            <a:solidFill>
                              <a:schemeClr val="dk2"/>
                            </a:solidFill>
                            <a:latin typeface="Cambria Math" panose="02040503050406030204" pitchFamily="18" charset="0"/>
                            <a:ea typeface="Lato"/>
                            <a:cs typeface="Lato"/>
                            <a:sym typeface="Lato"/>
                          </a:rPr>
                          <m:t>, </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𝐻</m:t>
                            </m:r>
                          </m:e>
                          <m:sub>
                            <m:r>
                              <a:rPr lang="en-US" b="0" i="1" smtClean="0">
                                <a:solidFill>
                                  <a:schemeClr val="dk2"/>
                                </a:solidFill>
                                <a:latin typeface="Cambria Math" panose="02040503050406030204" pitchFamily="18" charset="0"/>
                                <a:ea typeface="Lato"/>
                                <a:cs typeface="Lato"/>
                                <a:sym typeface="Lato"/>
                              </a:rPr>
                              <m:t>𝑚𝑎𝑥</m:t>
                            </m:r>
                          </m:sub>
                        </m:sSub>
                        <m:r>
                          <a:rPr lang="en-US" i="1" dirty="0" smtClean="0">
                            <a:solidFill>
                              <a:schemeClr val="dk2"/>
                            </a:solidFill>
                            <a:latin typeface="Cambria Math" panose="02040503050406030204" pitchFamily="18" charset="0"/>
                            <a:ea typeface="Lato"/>
                            <a:cs typeface="Lato"/>
                            <a:sym typeface="Lato"/>
                          </a:rPr>
                          <m:t> </m:t>
                        </m:r>
                      </m:e>
                    </m:d>
                    <m:r>
                      <a:rPr lang="en-US" i="1" dirty="0" smtClean="0">
                        <a:solidFill>
                          <a:schemeClr val="dk2"/>
                        </a:solidFill>
                        <a:latin typeface="Cambria Math" panose="02040503050406030204" pitchFamily="18" charset="0"/>
                        <a:ea typeface="Lato"/>
                        <a:cs typeface="Lato"/>
                        <a:sym typeface="Lato"/>
                      </a:rPr>
                      <m:t> </m:t>
                    </m:r>
                  </m:oMath>
                </a14:m>
                <a:r>
                  <a:rPr lang="en-US" dirty="0">
                    <a:solidFill>
                      <a:schemeClr val="dk2"/>
                    </a:solidFill>
                    <a:latin typeface="Lato"/>
                    <a:ea typeface="Lato"/>
                    <a:cs typeface="Lato"/>
                    <a:sym typeface="Lato"/>
                  </a:rPr>
                  <a:t>to keep their distance from trees/fire and fly legally</a:t>
                </a:r>
              </a:p>
              <a:p>
                <a:pPr marL="457200" lvl="8" indent="-317500">
                  <a:lnSpc>
                    <a:spcPct val="150000"/>
                  </a:lnSpc>
                  <a:buClr>
                    <a:schemeClr val="dk2"/>
                  </a:buClr>
                  <a:buSzPts val="1400"/>
                  <a:buFont typeface="Lato"/>
                  <a:buChar char="●"/>
                </a:pPr>
                <a:r>
                  <a:rPr lang="en-US" dirty="0">
                    <a:solidFill>
                      <a:schemeClr val="dk2"/>
                    </a:solidFill>
                    <a:latin typeface="Lato"/>
                    <a:ea typeface="Lato"/>
                    <a:cs typeface="Lato"/>
                    <a:sym typeface="Lato"/>
                  </a:rPr>
                  <a:t>A set of </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𝑊𝑃𝐶𝑠</m:t>
                    </m:r>
                  </m:oMath>
                </a14:m>
                <a:r>
                  <a:rPr lang="en-US" dirty="0">
                    <a:solidFill>
                      <a:schemeClr val="dk2"/>
                    </a:solidFill>
                    <a:latin typeface="Lato"/>
                    <a:ea typeface="Lato"/>
                    <a:cs typeface="Lato"/>
                    <a:sym typeface="Lato"/>
                  </a:rPr>
                  <a:t> for each drone</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 </m:t>
                    </m:r>
                    <m:r>
                      <a:rPr lang="en-US" i="1" dirty="0" smtClean="0">
                        <a:solidFill>
                          <a:schemeClr val="dk2"/>
                        </a:solidFill>
                        <a:latin typeface="Cambria Math" panose="02040503050406030204" pitchFamily="18" charset="0"/>
                        <a:ea typeface="Lato"/>
                        <a:cs typeface="Lato"/>
                        <a:sym typeface="Lato"/>
                      </a:rPr>
                      <m:t>𝑑</m:t>
                    </m:r>
                    <m:r>
                      <a:rPr lang="en-US" i="1" dirty="0" smtClean="0">
                        <a:solidFill>
                          <a:schemeClr val="dk2"/>
                        </a:solidFill>
                        <a:latin typeface="Cambria Math" panose="02040503050406030204" pitchFamily="18" charset="0"/>
                        <a:ea typeface="Lato"/>
                        <a:cs typeface="Lato"/>
                        <a:sym typeface="Lato"/>
                      </a:rPr>
                      <m:t>’</m:t>
                    </m:r>
                    <m:r>
                      <a:rPr lang="en-US" i="1" dirty="0" smtClean="0">
                        <a:solidFill>
                          <a:schemeClr val="dk2"/>
                        </a:solidFill>
                        <a:latin typeface="Cambria Math" panose="02040503050406030204" pitchFamily="18" charset="0"/>
                        <a:ea typeface="Lato"/>
                        <a:cs typeface="Lato"/>
                        <a:sym typeface="Lato"/>
                      </a:rPr>
                      <m:t>𝑠</m:t>
                    </m:r>
                    <m:r>
                      <a:rPr lang="en-US" i="1" dirty="0">
                        <a:solidFill>
                          <a:schemeClr val="dk2"/>
                        </a:solidFill>
                        <a:latin typeface="Cambria Math" panose="02040503050406030204" pitchFamily="18" charset="0"/>
                        <a:ea typeface="Lato"/>
                        <a:cs typeface="Lato"/>
                        <a:sym typeface="Lato"/>
                      </a:rPr>
                      <m:t> </m:t>
                    </m:r>
                  </m:oMath>
                </a14:m>
                <a:r>
                  <a:rPr lang="en-US" dirty="0">
                    <a:solidFill>
                      <a:schemeClr val="dk2"/>
                    </a:solidFill>
                    <a:latin typeface="Lato"/>
                    <a:ea typeface="Lato"/>
                    <a:cs typeface="Lato"/>
                    <a:sym typeface="Lato"/>
                  </a:rPr>
                  <a:t>sensor </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𝑠</m:t>
                    </m:r>
                    <m:r>
                      <a:rPr lang="en-US" i="1" dirty="0">
                        <a:solidFill>
                          <a:schemeClr val="dk2"/>
                        </a:solidFill>
                        <a:latin typeface="Cambria Math" panose="02040503050406030204" pitchFamily="18" charset="0"/>
                        <a:ea typeface="Lato"/>
                        <a:cs typeface="Lato"/>
                        <a:sym typeface="Lato"/>
                      </a:rPr>
                      <m:t> </m:t>
                    </m:r>
                    <m:r>
                      <a:rPr lang="en-US" b="0" i="1" smtClean="0">
                        <a:solidFill>
                          <a:schemeClr val="dk2"/>
                        </a:solidFill>
                        <a:latin typeface="Cambria Math" panose="02040503050406030204" pitchFamily="18" charset="0"/>
                        <a:ea typeface="Lato"/>
                        <a:cs typeface="Lato"/>
                        <a:sym typeface="Lato"/>
                      </a:rPr>
                      <m:t>𝜖</m:t>
                    </m:r>
                    <m:r>
                      <a:rPr lang="en-US" i="1" dirty="0" smtClean="0">
                        <a:solidFill>
                          <a:schemeClr val="dk2"/>
                        </a:solidFill>
                        <a:latin typeface="Cambria Math" panose="02040503050406030204" pitchFamily="18" charset="0"/>
                        <a:ea typeface="Lato"/>
                        <a:cs typeface="Lato"/>
                        <a:sym typeface="Lato"/>
                      </a:rPr>
                      <m:t> </m:t>
                    </m:r>
                    <m:r>
                      <a:rPr lang="en-US" b="0" i="1" dirty="0" smtClean="0">
                        <a:solidFill>
                          <a:schemeClr val="dk2"/>
                        </a:solidFill>
                        <a:latin typeface="Cambria Math" panose="02040503050406030204" pitchFamily="18" charset="0"/>
                        <a:ea typeface="Lato"/>
                        <a:cs typeface="Lato"/>
                        <a:sym typeface="Lato"/>
                      </a:rPr>
                      <m:t>𝑠𝑒</m:t>
                    </m:r>
                    <m:sSub>
                      <m:sSubPr>
                        <m:ctrlPr>
                          <a:rPr lang="en-US" b="0" i="1" dirty="0" smtClean="0">
                            <a:solidFill>
                              <a:schemeClr val="dk2"/>
                            </a:solidFill>
                            <a:latin typeface="Cambria Math" panose="02040503050406030204" pitchFamily="18" charset="0"/>
                            <a:ea typeface="Lato"/>
                            <a:cs typeface="Lato"/>
                            <a:sym typeface="Lato"/>
                          </a:rPr>
                        </m:ctrlPr>
                      </m:sSubPr>
                      <m:e>
                        <m:r>
                          <a:rPr lang="en-US" b="0" i="1" dirty="0" smtClean="0">
                            <a:solidFill>
                              <a:schemeClr val="dk2"/>
                            </a:solidFill>
                            <a:latin typeface="Cambria Math" panose="02040503050406030204" pitchFamily="18" charset="0"/>
                            <a:ea typeface="Lato"/>
                            <a:cs typeface="Lato"/>
                            <a:sym typeface="Lato"/>
                          </a:rPr>
                          <m:t>𝑛</m:t>
                        </m:r>
                      </m:e>
                      <m:sub>
                        <m:r>
                          <a:rPr lang="en-US" b="0" i="1" dirty="0" smtClean="0">
                            <a:solidFill>
                              <a:schemeClr val="dk2"/>
                            </a:solidFill>
                            <a:latin typeface="Cambria Math" panose="02040503050406030204" pitchFamily="18" charset="0"/>
                            <a:ea typeface="Lato"/>
                            <a:cs typeface="Lato"/>
                            <a:sym typeface="Lato"/>
                          </a:rPr>
                          <m:t>𝑑</m:t>
                        </m:r>
                      </m:sub>
                    </m:sSub>
                  </m:oMath>
                </a14:m>
                <a:r>
                  <a:rPr lang="en-US" dirty="0">
                    <a:solidFill>
                      <a:schemeClr val="dk2"/>
                    </a:solidFill>
                    <a:latin typeface="Lato"/>
                    <a:ea typeface="Lato"/>
                    <a:cs typeface="Lato"/>
                    <a:sym typeface="Lato"/>
                  </a:rPr>
                  <a:t>, and each mission </a:t>
                </a:r>
                <a14:m>
                  <m:oMath xmlns:m="http://schemas.openxmlformats.org/officeDocument/2006/math">
                    <m:r>
                      <m:rPr>
                        <m:sty m:val="p"/>
                      </m:rPr>
                      <a:rPr lang="en-US" b="0" i="0" dirty="0" smtClean="0">
                        <a:solidFill>
                          <a:schemeClr val="dk2"/>
                        </a:solidFill>
                        <a:latin typeface="Cambria Math" panose="02040503050406030204" pitchFamily="18" charset="0"/>
                        <a:ea typeface="Lato"/>
                        <a:cs typeface="Lato"/>
                        <a:sym typeface="Lato"/>
                      </a:rPr>
                      <m:t>j</m:t>
                    </m:r>
                    <m:r>
                      <a:rPr lang="en-US" b="0" i="1" dirty="0" smtClean="0">
                        <a:solidFill>
                          <a:schemeClr val="dk2"/>
                        </a:solidFill>
                        <a:latin typeface="Cambria Math" panose="02040503050406030204" pitchFamily="18" charset="0"/>
                        <a:ea typeface="Lato"/>
                        <a:cs typeface="Lato"/>
                        <a:sym typeface="Lato"/>
                      </a:rPr>
                      <m:t>∈</m:t>
                    </m:r>
                    <m:r>
                      <a:rPr lang="en-IN" b="0" i="1" dirty="0" smtClean="0">
                        <a:solidFill>
                          <a:schemeClr val="dk2"/>
                        </a:solidFill>
                        <a:latin typeface="Cambria Math" panose="02040503050406030204" pitchFamily="18" charset="0"/>
                        <a:ea typeface="Lato"/>
                        <a:cs typeface="Lato"/>
                        <a:sym typeface="Lato"/>
                      </a:rPr>
                      <m:t>[</m:t>
                    </m:r>
                    <m:r>
                      <a:rPr lang="en-IN" b="0" i="1" dirty="0" smtClean="0">
                        <a:solidFill>
                          <a:schemeClr val="dk2"/>
                        </a:solidFill>
                        <a:latin typeface="Cambria Math" panose="02040503050406030204" pitchFamily="18" charset="0"/>
                        <a:ea typeface="Lato"/>
                        <a:cs typeface="Lato"/>
                        <a:sym typeface="Lato"/>
                      </a:rPr>
                      <m:t>1</m:t>
                    </m:r>
                    <m:r>
                      <a:rPr lang="en-IN" b="0" i="1" dirty="0" smtClean="0">
                        <a:solidFill>
                          <a:schemeClr val="dk2"/>
                        </a:solidFill>
                        <a:latin typeface="Cambria Math" panose="02040503050406030204" pitchFamily="18" charset="0"/>
                        <a:ea typeface="Lato"/>
                        <a:cs typeface="Lato"/>
                        <a:sym typeface="Lato"/>
                      </a:rPr>
                      <m:t>,</m:t>
                    </m:r>
                    <m:r>
                      <a:rPr lang="en-IN" b="0" i="1" dirty="0" smtClean="0">
                        <a:solidFill>
                          <a:schemeClr val="dk2"/>
                        </a:solidFill>
                        <a:latin typeface="Cambria Math" panose="02040503050406030204" pitchFamily="18" charset="0"/>
                        <a:ea typeface="Lato"/>
                        <a:cs typeface="Lato"/>
                        <a:sym typeface="Lato"/>
                      </a:rPr>
                      <m:t>𝑀</m:t>
                    </m:r>
                    <m:r>
                      <a:rPr lang="en-IN" b="0" i="1" dirty="0" smtClean="0">
                        <a:solidFill>
                          <a:schemeClr val="dk2"/>
                        </a:solidFill>
                        <a:latin typeface="Cambria Math" panose="02040503050406030204" pitchFamily="18" charset="0"/>
                        <a:ea typeface="Lato"/>
                        <a:cs typeface="Lato"/>
                        <a:sym typeface="Lato"/>
                      </a:rPr>
                      <m:t>] </m:t>
                    </m:r>
                  </m:oMath>
                </a14:m>
                <a:r>
                  <a:rPr lang="en-IN" dirty="0">
                    <a:solidFill>
                      <a:schemeClr val="dk2"/>
                    </a:solidFill>
                    <a:latin typeface="Lato"/>
                    <a:ea typeface="Lato"/>
                    <a:cs typeface="Lato"/>
                    <a:sym typeface="Lato"/>
                  </a:rPr>
                  <a:t>to construct </a:t>
                </a:r>
                <a14:m>
                  <m:oMath xmlns:m="http://schemas.openxmlformats.org/officeDocument/2006/math">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𝑊</m:t>
                        </m:r>
                      </m:e>
                      <m:sub>
                        <m:r>
                          <a:rPr lang="en-IN" b="0" i="1" smtClean="0">
                            <a:solidFill>
                              <a:schemeClr val="dk2"/>
                            </a:solidFill>
                            <a:latin typeface="Cambria Math" panose="02040503050406030204" pitchFamily="18" charset="0"/>
                            <a:ea typeface="Lato"/>
                            <a:cs typeface="Lato"/>
                            <a:sym typeface="Lato"/>
                          </a:rPr>
                          <m:t>𝑑</m:t>
                        </m:r>
                      </m:sub>
                    </m:sSub>
                  </m:oMath>
                </a14:m>
                <a:endParaRPr lang="en-IN" dirty="0">
                  <a:solidFill>
                    <a:schemeClr val="dk2"/>
                  </a:solidFill>
                  <a:latin typeface="Lato"/>
                  <a:ea typeface="Lato"/>
                  <a:cs typeface="Lato"/>
                  <a:sym typeface="Lato"/>
                </a:endParaRPr>
              </a:p>
              <a:p>
                <a:pPr marL="457200" lvl="8" indent="-317500">
                  <a:lnSpc>
                    <a:spcPct val="150000"/>
                  </a:lnSpc>
                  <a:buClr>
                    <a:schemeClr val="dk2"/>
                  </a:buClr>
                  <a:buSzPts val="1400"/>
                  <a:buFont typeface="Lato"/>
                  <a:buChar char="●"/>
                </a:pPr>
                <a14:m>
                  <m:oMath xmlns:m="http://schemas.openxmlformats.org/officeDocument/2006/math">
                    <m:r>
                      <a:rPr lang="en-IN" b="1" i="1" smtClean="0">
                        <a:solidFill>
                          <a:schemeClr val="dk2"/>
                        </a:solidFill>
                        <a:latin typeface="Cambria Math" panose="02040503050406030204" pitchFamily="18" charset="0"/>
                        <a:ea typeface="Lato"/>
                        <a:cs typeface="Lato"/>
                        <a:sym typeface="Lato"/>
                      </a:rPr>
                      <m:t>𝑻𝑯</m:t>
                    </m:r>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𝑗</m:t>
                        </m:r>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𝑠</m:t>
                        </m:r>
                      </m:e>
                    </m:d>
                  </m:oMath>
                </a14:m>
                <a:r>
                  <a:rPr lang="en-IN" dirty="0">
                    <a:solidFill>
                      <a:schemeClr val="dk2"/>
                    </a:solidFill>
                    <a:latin typeface="Lato"/>
                    <a:ea typeface="Lato"/>
                    <a:cs typeface="Lato"/>
                    <a:sym typeface="Lato"/>
                  </a:rPr>
                  <a:t> denotes the set of PPM threshold values to execute mission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𝑗</m:t>
                    </m:r>
                  </m:oMath>
                </a14:m>
                <a:r>
                  <a:rPr lang="en-IN" dirty="0">
                    <a:solidFill>
                      <a:schemeClr val="dk2"/>
                    </a:solidFill>
                    <a:latin typeface="Lato"/>
                    <a:ea typeface="Lato"/>
                    <a:cs typeface="Lato"/>
                    <a:sym typeface="Lato"/>
                  </a:rPr>
                  <a:t> using sensor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𝑠</m:t>
                    </m:r>
                  </m:oMath>
                </a14:m>
                <a:endParaRPr lang="en-IN" dirty="0">
                  <a:solidFill>
                    <a:schemeClr val="dk2"/>
                  </a:solidFill>
                  <a:latin typeface="Lato"/>
                  <a:ea typeface="Lato"/>
                  <a:cs typeface="Lato"/>
                  <a:sym typeface="Lato"/>
                </a:endParaRPr>
              </a:p>
            </p:txBody>
          </p:sp>
        </mc:Choice>
        <mc:Fallback xmlns="">
          <p:sp>
            <p:nvSpPr>
              <p:cNvPr id="203" name="Google Shape;203;p30"/>
              <p:cNvSpPr txBox="1">
                <a:spLocks noRot="1" noChangeAspect="1" noMove="1" noResize="1" noEditPoints="1" noAdjustHandles="1" noChangeArrowheads="1" noChangeShapeType="1" noTextEdit="1"/>
              </p:cNvSpPr>
              <p:nvPr/>
            </p:nvSpPr>
            <p:spPr>
              <a:xfrm>
                <a:off x="1088136" y="1515372"/>
                <a:ext cx="7909216" cy="3542400"/>
              </a:xfrm>
              <a:prstGeom prst="rect">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61AA7CA8-FBBB-290C-6620-B24E12E4273E}"/>
            </a:ext>
          </a:extLst>
        </p:cNvPr>
        <p:cNvGrpSpPr/>
        <p:nvPr/>
      </p:nvGrpSpPr>
      <p:grpSpPr>
        <a:xfrm>
          <a:off x="0" y="0"/>
          <a:ext cx="0" cy="0"/>
          <a:chOff x="0" y="0"/>
          <a:chExt cx="0" cy="0"/>
        </a:xfrm>
      </p:grpSpPr>
      <p:sp>
        <p:nvSpPr>
          <p:cNvPr id="201" name="Google Shape;201;p30">
            <a:extLst>
              <a:ext uri="{FF2B5EF4-FFF2-40B4-BE49-F238E27FC236}">
                <a16:creationId xmlns:a16="http://schemas.microsoft.com/office/drawing/2014/main" id="{B98E59A6-9D7C-C21C-7D78-D732326E13AD}"/>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p:sp>
        <p:nvSpPr>
          <p:cNvPr id="202" name="Google Shape;202;p30">
            <a:extLst>
              <a:ext uri="{FF2B5EF4-FFF2-40B4-BE49-F238E27FC236}">
                <a16:creationId xmlns:a16="http://schemas.microsoft.com/office/drawing/2014/main" id="{55C71809-1B3E-E086-D482-B4F30C71F9E1}"/>
              </a:ext>
            </a:extLst>
          </p:cNvPr>
          <p:cNvSpPr txBox="1">
            <a:spLocks noGrp="1"/>
          </p:cNvSpPr>
          <p:nvPr>
            <p:ph type="body" idx="1"/>
          </p:nvPr>
        </p:nvSpPr>
        <p:spPr>
          <a:xfrm>
            <a:off x="727650" y="1156836"/>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Symbols and Notations</a:t>
            </a:r>
            <a:endParaRPr sz="1500" dirty="0">
              <a:solidFill>
                <a:srgbClr val="000000"/>
              </a:solidFill>
            </a:endParaRPr>
          </a:p>
        </p:txBody>
      </p:sp>
      <mc:AlternateContent xmlns:mc="http://schemas.openxmlformats.org/markup-compatibility/2006" xmlns:a14="http://schemas.microsoft.com/office/drawing/2010/main">
        <mc:Choice Requires="a14">
          <p:sp>
            <p:nvSpPr>
              <p:cNvPr id="203" name="Google Shape;203;p30">
                <a:extLst>
                  <a:ext uri="{FF2B5EF4-FFF2-40B4-BE49-F238E27FC236}">
                    <a16:creationId xmlns:a16="http://schemas.microsoft.com/office/drawing/2014/main" id="{DA2836E7-C85F-63FD-848D-333E371D8FAD}"/>
                  </a:ext>
                </a:extLst>
              </p:cNvPr>
              <p:cNvSpPr txBox="1"/>
              <p:nvPr/>
            </p:nvSpPr>
            <p:spPr>
              <a:xfrm>
                <a:off x="1088136" y="1515372"/>
                <a:ext cx="7771508" cy="354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b="1" dirty="0">
                    <a:solidFill>
                      <a:schemeClr val="dk2"/>
                    </a:solidFill>
                    <a:latin typeface="Lato"/>
                    <a:ea typeface="Lato"/>
                    <a:cs typeface="Lato"/>
                    <a:sym typeface="Lato"/>
                  </a:rPr>
                  <a:t>   Waypoint candidate generation</a:t>
                </a:r>
              </a:p>
              <a:p>
                <a:pPr marL="457200" lvl="0" indent="-317500" algn="l" rtl="0">
                  <a:lnSpc>
                    <a:spcPct val="150000"/>
                  </a:lnSpc>
                  <a:spcBef>
                    <a:spcPts val="0"/>
                  </a:spcBef>
                  <a:spcAft>
                    <a:spcPts val="0"/>
                  </a:spcAft>
                  <a:buClr>
                    <a:schemeClr val="dk2"/>
                  </a:buClr>
                  <a:buSzPts val="1400"/>
                  <a:buFont typeface="Lato"/>
                  <a:buChar char="●"/>
                </a:pPr>
                <a:r>
                  <a:rPr lang="en-US" dirty="0">
                    <a:solidFill>
                      <a:schemeClr val="dk2"/>
                    </a:solidFill>
                    <a:latin typeface="Lato"/>
                    <a:ea typeface="Lato"/>
                    <a:cs typeface="Lato"/>
                    <a:sym typeface="Lato"/>
                  </a:rPr>
                  <a:t>A set of potential heights at which sensor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𝑠</m:t>
                    </m:r>
                  </m:oMath>
                </a14:m>
                <a:r>
                  <a:rPr lang="en-IN" dirty="0">
                    <a:solidFill>
                      <a:schemeClr val="dk2"/>
                    </a:solidFill>
                    <a:latin typeface="Lato"/>
                    <a:ea typeface="Lato"/>
                    <a:cs typeface="Lato"/>
                    <a:sym typeface="Lato"/>
                  </a:rPr>
                  <a:t> should capture data</a:t>
                </a:r>
              </a:p>
              <a:p>
                <a:pPr marL="139700" lvl="0" algn="l" rtl="0">
                  <a:lnSpc>
                    <a:spcPct val="150000"/>
                  </a:lnSpc>
                  <a:spcBef>
                    <a:spcPts val="0"/>
                  </a:spcBef>
                  <a:spcAft>
                    <a:spcPts val="0"/>
                  </a:spcAft>
                  <a:buClr>
                    <a:schemeClr val="dk2"/>
                  </a:buClr>
                  <a:buSzPts val="1400"/>
                </a:pPr>
                <a:r>
                  <a:rPr lang="en-IN" dirty="0">
                    <a:solidFill>
                      <a:schemeClr val="dk2"/>
                    </a:solidFill>
                    <a:latin typeface="Lato"/>
                    <a:ea typeface="Lato"/>
                    <a:cs typeface="Lato"/>
                    <a:sym typeface="Lato"/>
                  </a:rPr>
                  <a:t>              </a:t>
                </a:r>
                <a14:m>
                  <m:oMath xmlns:m="http://schemas.openxmlformats.org/officeDocument/2006/math">
                    <m:r>
                      <a:rPr lang="en-IN" b="1" i="1" smtClean="0">
                        <a:solidFill>
                          <a:schemeClr val="dk2"/>
                        </a:solidFill>
                        <a:latin typeface="Cambria Math" panose="02040503050406030204" pitchFamily="18" charset="0"/>
                        <a:ea typeface="Lato"/>
                        <a:cs typeface="Lato"/>
                        <a:sym typeface="Lato"/>
                      </a:rPr>
                      <m:t>𝑯𝑺𝒆𝒕</m:t>
                    </m:r>
                    <m:d>
                      <m:dPr>
                        <m:ctrlPr>
                          <a:rPr lang="en-IN" b="1"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𝑗</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𝑠</m:t>
                        </m:r>
                      </m:e>
                    </m:d>
                    <m:r>
                      <a:rPr lang="en-IN" b="0" i="1" smtClean="0">
                        <a:solidFill>
                          <a:schemeClr val="dk2"/>
                        </a:solidFill>
                        <a:latin typeface="Cambria Math" panose="02040503050406030204" pitchFamily="18" charset="0"/>
                        <a:ea typeface="Lato"/>
                        <a:cs typeface="Lato"/>
                        <a:sym typeface="Lato"/>
                      </a:rPr>
                      <m:t>=</m:t>
                    </m:r>
                    <m:func>
                      <m:funcPr>
                        <m:ctrlPr>
                          <a:rPr lang="en-IN" b="0" i="1" smtClean="0">
                            <a:solidFill>
                              <a:schemeClr val="dk2"/>
                            </a:solidFill>
                            <a:latin typeface="Cambria Math" panose="02040503050406030204" pitchFamily="18" charset="0"/>
                            <a:ea typeface="Lato"/>
                            <a:cs typeface="Lato"/>
                            <a:sym typeface="Lato"/>
                          </a:rPr>
                        </m:ctrlPr>
                      </m:funcPr>
                      <m:fName>
                        <m:r>
                          <m:rPr>
                            <m:sty m:val="p"/>
                          </m:rPr>
                          <a:rPr lang="en-IN" b="0" i="0" smtClean="0">
                            <a:solidFill>
                              <a:schemeClr val="dk2"/>
                            </a:solidFill>
                            <a:latin typeface="Cambria Math" panose="02040503050406030204" pitchFamily="18" charset="0"/>
                            <a:ea typeface="Lato"/>
                            <a:cs typeface="Lato"/>
                            <a:sym typeface="Lato"/>
                          </a:rPr>
                          <m:t>min</m:t>
                        </m:r>
                      </m:fName>
                      <m:e>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h</m:t>
                            </m:r>
                            <m:r>
                              <a:rPr lang="en-IN" b="0" i="1" smtClean="0">
                                <a:solidFill>
                                  <a:schemeClr val="dk2"/>
                                </a:solidFill>
                                <a:latin typeface="Cambria Math" panose="02040503050406030204" pitchFamily="18" charset="0"/>
                                <a:ea typeface="Lato"/>
                                <a:cs typeface="Lato"/>
                                <a:sym typeface="Lato"/>
                              </a:rPr>
                              <m:t>, </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𝐻</m:t>
                                </m:r>
                              </m:e>
                              <m:sub>
                                <m:r>
                                  <a:rPr lang="en-IN" b="0" i="1" smtClean="0">
                                    <a:solidFill>
                                      <a:schemeClr val="dk2"/>
                                    </a:solidFill>
                                    <a:latin typeface="Cambria Math" panose="02040503050406030204" pitchFamily="18" charset="0"/>
                                    <a:ea typeface="Lato"/>
                                    <a:cs typeface="Lato"/>
                                    <a:sym typeface="Lato"/>
                                  </a:rPr>
                                  <m:t>𝑚𝑎𝑥</m:t>
                                </m:r>
                              </m:sub>
                            </m:sSub>
                          </m:e>
                        </m:d>
                      </m:e>
                    </m:func>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𝑃𝑃</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𝑀</m:t>
                        </m:r>
                      </m:e>
                      <m:sub>
                        <m:r>
                          <a:rPr lang="en-IN" b="0" i="1" smtClean="0">
                            <a:solidFill>
                              <a:schemeClr val="dk2"/>
                            </a:solidFill>
                            <a:latin typeface="Cambria Math" panose="02040503050406030204" pitchFamily="18" charset="0"/>
                            <a:ea typeface="Lato"/>
                            <a:cs typeface="Lato"/>
                            <a:sym typeface="Lato"/>
                          </a:rPr>
                          <m:t>𝑠</m:t>
                        </m:r>
                      </m:sub>
                    </m:sSub>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h</m:t>
                        </m:r>
                      </m:e>
                    </m:d>
                    <m:r>
                      <a:rPr lang="en-IN" b="0" i="1" smtClean="0">
                        <a:solidFill>
                          <a:schemeClr val="dk2"/>
                        </a:solidFill>
                        <a:latin typeface="Cambria Math" panose="02040503050406030204" pitchFamily="18" charset="0"/>
                        <a:ea typeface="Lato"/>
                        <a:cs typeface="Lato"/>
                        <a:sym typeface="Lato"/>
                      </a:rPr>
                      <m:t> </m:t>
                    </m:r>
                    <m:r>
                      <a:rPr lang="en-US"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  </m:t>
                    </m:r>
                    <m:r>
                      <a:rPr lang="en-IN" b="1" i="1" smtClean="0">
                        <a:solidFill>
                          <a:schemeClr val="dk2"/>
                        </a:solidFill>
                        <a:latin typeface="Cambria Math" panose="02040503050406030204" pitchFamily="18" charset="0"/>
                        <a:ea typeface="Lato"/>
                        <a:cs typeface="Lato"/>
                        <a:sym typeface="Lato"/>
                      </a:rPr>
                      <m:t>𝑻𝑯</m:t>
                    </m:r>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𝑗</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𝑠</m:t>
                        </m:r>
                      </m:e>
                    </m:d>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h</m:t>
                    </m:r>
                    <m:r>
                      <a:rPr lang="en-IN" b="0" i="1" smtClean="0">
                        <a:solidFill>
                          <a:schemeClr val="dk2"/>
                        </a:solidFill>
                        <a:latin typeface="Cambria Math" panose="02040503050406030204" pitchFamily="18" charset="0"/>
                        <a:ea typeface="Lato"/>
                        <a:cs typeface="Lato"/>
                        <a:sym typeface="Lato"/>
                      </a:rPr>
                      <m:t>≥</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𝐻</m:t>
                        </m:r>
                      </m:e>
                      <m:sub>
                        <m:r>
                          <a:rPr lang="en-IN" b="0" i="1" smtClean="0">
                            <a:solidFill>
                              <a:schemeClr val="dk2"/>
                            </a:solidFill>
                            <a:latin typeface="Cambria Math" panose="02040503050406030204" pitchFamily="18" charset="0"/>
                            <a:ea typeface="Lato"/>
                            <a:cs typeface="Lato"/>
                            <a:sym typeface="Lato"/>
                          </a:rPr>
                          <m:t>𝑚𝑖𝑛</m:t>
                        </m:r>
                      </m:sub>
                    </m:sSub>
                  </m:oMath>
                </a14:m>
                <a:endParaRPr lang="en-IN"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 First, coverage range is rounded off to its nearest multiple of a burn site’s grid size</a:t>
                </a:r>
              </a:p>
              <a:p>
                <a:pPr marL="139700" lvl="0" algn="l" rtl="0">
                  <a:lnSpc>
                    <a:spcPct val="150000"/>
                  </a:lnSpc>
                  <a:spcBef>
                    <a:spcPts val="0"/>
                  </a:spcBef>
                  <a:spcAft>
                    <a:spcPts val="0"/>
                  </a:spcAft>
                  <a:buClr>
                    <a:schemeClr val="dk2"/>
                  </a:buClr>
                  <a:buSzPts val="1400"/>
                </a:pPr>
                <a:r>
                  <a:rPr lang="en-IN" dirty="0">
                    <a:solidFill>
                      <a:schemeClr val="dk2"/>
                    </a:solidFill>
                    <a:latin typeface="Lato"/>
                    <a:ea typeface="Lato"/>
                    <a:cs typeface="Lato"/>
                    <a:sym typeface="Lato"/>
                  </a:rPr>
                  <a:t>           </a:t>
                </a:r>
                <a14:m>
                  <m:oMath xmlns:m="http://schemas.openxmlformats.org/officeDocument/2006/math">
                    <m:d>
                      <m:dPr>
                        <m:begChr m:val="⌊"/>
                        <m:endChr m:val="⌋"/>
                        <m:ctrlPr>
                          <a:rPr lang="en-IN" b="0" i="1" smtClean="0">
                            <a:solidFill>
                              <a:schemeClr val="dk2"/>
                            </a:solidFill>
                            <a:latin typeface="Cambria Math" panose="02040503050406030204" pitchFamily="18" charset="0"/>
                            <a:ea typeface="Lato"/>
                            <a:cs typeface="Lato"/>
                            <a:sym typeface="Lato"/>
                          </a:rPr>
                        </m:ctrlPr>
                      </m:dPr>
                      <m:e>
                        <m:f>
                          <m:fPr>
                            <m:ctrlPr>
                              <a:rPr lang="en-US" b="0" i="1" smtClean="0">
                                <a:solidFill>
                                  <a:schemeClr val="dk2"/>
                                </a:solidFill>
                                <a:latin typeface="Cambria Math" panose="02040503050406030204" pitchFamily="18" charset="0"/>
                                <a:ea typeface="Lato"/>
                                <a:cs typeface="Lato"/>
                                <a:sym typeface="Lato"/>
                              </a:rPr>
                            </m:ctrlPr>
                          </m:fPr>
                          <m:num>
                            <m:r>
                              <a:rPr lang="en-IN" b="0" i="1" smtClean="0">
                                <a:solidFill>
                                  <a:schemeClr val="dk2"/>
                                </a:solidFill>
                                <a:latin typeface="Cambria Math" panose="02040503050406030204" pitchFamily="18" charset="0"/>
                                <a:ea typeface="Lato"/>
                                <a:cs typeface="Lato"/>
                                <a:sym typeface="Lato"/>
                              </a:rPr>
                              <m:t>𝐶</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𝑅</m:t>
                                </m:r>
                              </m:e>
                              <m:sub>
                                <m:r>
                                  <a:rPr lang="en-IN" b="0" i="1" smtClean="0">
                                    <a:solidFill>
                                      <a:schemeClr val="dk2"/>
                                    </a:solidFill>
                                    <a:latin typeface="Cambria Math" panose="02040503050406030204" pitchFamily="18" charset="0"/>
                                    <a:ea typeface="Lato"/>
                                    <a:cs typeface="Lato"/>
                                    <a:sym typeface="Lato"/>
                                  </a:rPr>
                                  <m:t>𝑠</m:t>
                                </m:r>
                              </m:sub>
                            </m:sSub>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h</m:t>
                                </m:r>
                              </m:e>
                            </m:d>
                          </m:num>
                          <m:den>
                            <m:r>
                              <a:rPr lang="en-IN" b="0" i="1" smtClean="0">
                                <a:solidFill>
                                  <a:schemeClr val="dk2"/>
                                </a:solidFill>
                                <a:latin typeface="Cambria Math" panose="02040503050406030204" pitchFamily="18" charset="0"/>
                                <a:ea typeface="Lato"/>
                                <a:cs typeface="Lato"/>
                                <a:sym typeface="Lato"/>
                              </a:rPr>
                              <m:t>𝑠𝑖𝑧𝑒</m:t>
                            </m:r>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𝑔</m:t>
                                </m:r>
                              </m:e>
                            </m:d>
                          </m:den>
                        </m:f>
                        <m:r>
                          <a:rPr lang="en-IN" b="0" i="1" smtClean="0">
                            <a:solidFill>
                              <a:schemeClr val="dk2"/>
                            </a:solidFill>
                            <a:latin typeface="Cambria Math" panose="02040503050406030204" pitchFamily="18" charset="0"/>
                            <a:ea typeface="Lato"/>
                            <a:cs typeface="Lato"/>
                            <a:sym typeface="Lato"/>
                          </a:rPr>
                          <m:t> </m:t>
                        </m:r>
                      </m:e>
                    </m:d>
                  </m:oMath>
                </a14:m>
                <a:r>
                  <a:rPr lang="en-IN" dirty="0">
                    <a:solidFill>
                      <a:schemeClr val="dk2"/>
                    </a:solidFill>
                    <a:latin typeface="Lato"/>
                    <a:ea typeface="Lato"/>
                    <a:cs typeface="Lato"/>
                    <a:sym typeface="Lato"/>
                  </a:rPr>
                  <a:t> </a:t>
                </a:r>
                <a14:m>
                  <m:oMath xmlns:m="http://schemas.openxmlformats.org/officeDocument/2006/math">
                    <m:r>
                      <a:rPr lang="en-IN" b="0" i="1" dirty="0" smtClean="0">
                        <a:solidFill>
                          <a:schemeClr val="dk2"/>
                        </a:solidFill>
                        <a:latin typeface="Cambria Math" panose="02040503050406030204" pitchFamily="18" charset="0"/>
                        <a:ea typeface="Lato"/>
                        <a:cs typeface="Lato"/>
                        <a:sym typeface="Lato"/>
                      </a:rPr>
                      <m:t>× </m:t>
                    </m:r>
                    <m:r>
                      <a:rPr lang="en-IN" b="0" i="1" dirty="0" smtClean="0">
                        <a:solidFill>
                          <a:schemeClr val="dk2"/>
                        </a:solidFill>
                        <a:latin typeface="Cambria Math" panose="02040503050406030204" pitchFamily="18" charset="0"/>
                        <a:ea typeface="Lato"/>
                        <a:cs typeface="Lato"/>
                        <a:sym typeface="Lato"/>
                      </a:rPr>
                      <m:t>𝑠𝑖𝑧𝑒</m:t>
                    </m:r>
                    <m:r>
                      <a:rPr lang="en-IN" b="0" i="1" dirty="0" smtClean="0">
                        <a:solidFill>
                          <a:schemeClr val="dk2"/>
                        </a:solidFill>
                        <a:latin typeface="Cambria Math" panose="02040503050406030204" pitchFamily="18" charset="0"/>
                        <a:ea typeface="Lato"/>
                        <a:cs typeface="Lato"/>
                        <a:sym typeface="Lato"/>
                      </a:rPr>
                      <m:t>(</m:t>
                    </m:r>
                    <m:r>
                      <a:rPr lang="en-IN" b="0" i="1" dirty="0" smtClean="0">
                        <a:solidFill>
                          <a:schemeClr val="dk2"/>
                        </a:solidFill>
                        <a:latin typeface="Cambria Math" panose="02040503050406030204" pitchFamily="18" charset="0"/>
                        <a:ea typeface="Lato"/>
                        <a:cs typeface="Lato"/>
                        <a:sym typeface="Lato"/>
                      </a:rPr>
                      <m:t>𝑔</m:t>
                    </m:r>
                    <m:r>
                      <a:rPr lang="en-IN" b="0" i="1" dirty="0" smtClean="0">
                        <a:solidFill>
                          <a:schemeClr val="dk2"/>
                        </a:solidFill>
                        <a:latin typeface="Cambria Math" panose="02040503050406030204" pitchFamily="18" charset="0"/>
                        <a:ea typeface="Lato"/>
                        <a:cs typeface="Lato"/>
                        <a:sym typeface="Lato"/>
                      </a:rPr>
                      <m:t>)</m:t>
                    </m:r>
                  </m:oMath>
                </a14:m>
                <a:endParaRPr lang="en-IN"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𝑊𝑃𝐶𝑠</m:t>
                    </m:r>
                  </m:oMath>
                </a14:m>
                <a:r>
                  <a:rPr lang="en-IN" dirty="0">
                    <a:solidFill>
                      <a:schemeClr val="dk2"/>
                    </a:solidFill>
                    <a:latin typeface="Lato"/>
                    <a:ea typeface="Lato"/>
                    <a:cs typeface="Lato"/>
                    <a:sym typeface="Lato"/>
                  </a:rPr>
                  <a:t> are generated to let sensor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𝑠</m:t>
                    </m:r>
                  </m:oMath>
                </a14:m>
                <a:r>
                  <a:rPr lang="en-IN" dirty="0">
                    <a:solidFill>
                      <a:schemeClr val="dk2"/>
                    </a:solidFill>
                    <a:latin typeface="Lato"/>
                    <a:ea typeface="Lato"/>
                    <a:cs typeface="Lato"/>
                    <a:sym typeface="Lato"/>
                  </a:rPr>
                  <a:t> cover the whole burn site at each height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h</m:t>
                    </m:r>
                    <m:r>
                      <a:rPr lang="en-US" b="1" i="1" smtClean="0">
                        <a:solidFill>
                          <a:schemeClr val="dk2"/>
                        </a:solidFill>
                        <a:latin typeface="Cambria Math" panose="02040503050406030204" pitchFamily="18" charset="0"/>
                        <a:ea typeface="Lato"/>
                        <a:cs typeface="Lato"/>
                        <a:sym typeface="Lato"/>
                      </a:rPr>
                      <m:t>∈</m:t>
                    </m:r>
                    <m:r>
                      <a:rPr lang="en-IN" b="1" i="1" smtClean="0">
                        <a:solidFill>
                          <a:schemeClr val="dk2"/>
                        </a:solidFill>
                        <a:latin typeface="Cambria Math" panose="02040503050406030204" pitchFamily="18" charset="0"/>
                        <a:ea typeface="Lato"/>
                        <a:cs typeface="Lato"/>
                        <a:sym typeface="Lato"/>
                      </a:rPr>
                      <m:t>𝑯𝑺𝒆𝒕</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𝑗</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𝑠</m:t>
                    </m:r>
                    <m:r>
                      <a:rPr lang="en-IN" b="0" i="1" smtClean="0">
                        <a:solidFill>
                          <a:schemeClr val="dk2"/>
                        </a:solidFill>
                        <a:latin typeface="Cambria Math" panose="02040503050406030204" pitchFamily="18" charset="0"/>
                        <a:ea typeface="Lato"/>
                        <a:cs typeface="Lato"/>
                        <a:sym typeface="Lato"/>
                      </a:rPr>
                      <m:t>)</m:t>
                    </m:r>
                  </m:oMath>
                </a14:m>
                <a:endParaRPr lang="en-IN"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The burn site is divided into squares for the rounded off coverage range to get a set of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𝑊𝑃𝐶𝑠</m:t>
                    </m:r>
                  </m:oMath>
                </a14:m>
                <a:r>
                  <a:rPr lang="en-IN" dirty="0">
                    <a:solidFill>
                      <a:schemeClr val="dk2"/>
                    </a:solidFill>
                    <a:latin typeface="Lato"/>
                    <a:ea typeface="Lato"/>
                    <a:cs typeface="Lato"/>
                    <a:sym typeface="Lato"/>
                  </a:rPr>
                  <a:t> positioned at the </a:t>
                </a:r>
                <a:r>
                  <a:rPr lang="en-IN" dirty="0" err="1">
                    <a:solidFill>
                      <a:schemeClr val="dk2"/>
                    </a:solidFill>
                    <a:latin typeface="Lato"/>
                    <a:ea typeface="Lato"/>
                    <a:cs typeface="Lato"/>
                    <a:sym typeface="Lato"/>
                  </a:rPr>
                  <a:t>center</a:t>
                </a:r>
                <a:r>
                  <a:rPr lang="en-IN" dirty="0">
                    <a:solidFill>
                      <a:schemeClr val="dk2"/>
                    </a:solidFill>
                    <a:latin typeface="Lato"/>
                    <a:ea typeface="Lato"/>
                    <a:cs typeface="Lato"/>
                    <a:sym typeface="Lato"/>
                  </a:rPr>
                  <a:t> of these squares</a:t>
                </a: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This is repeated for each sensor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𝑠</m:t>
                    </m:r>
                    <m:r>
                      <a:rPr lang="en-US"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𝑠𝑒</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𝑛</m:t>
                        </m:r>
                      </m:e>
                      <m:sub>
                        <m:r>
                          <a:rPr lang="en-IN" b="0" i="1" smtClean="0">
                            <a:solidFill>
                              <a:schemeClr val="dk2"/>
                            </a:solidFill>
                            <a:latin typeface="Cambria Math" panose="02040503050406030204" pitchFamily="18" charset="0"/>
                            <a:ea typeface="Lato"/>
                            <a:cs typeface="Lato"/>
                            <a:sym typeface="Lato"/>
                          </a:rPr>
                          <m:t>𝑑</m:t>
                        </m:r>
                      </m:sub>
                    </m:sSub>
                  </m:oMath>
                </a14:m>
                <a:r>
                  <a:rPr lang="en-IN" dirty="0">
                    <a:solidFill>
                      <a:schemeClr val="dk2"/>
                    </a:solidFill>
                    <a:latin typeface="Lato"/>
                    <a:ea typeface="Lato"/>
                    <a:cs typeface="Lato"/>
                    <a:sym typeface="Lato"/>
                  </a:rPr>
                  <a:t> and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𝑗</m:t>
                    </m:r>
                    <m:r>
                      <a:rPr lang="en-US"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1</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𝑀</m:t>
                    </m:r>
                    <m:r>
                      <a:rPr lang="en-IN" b="0" i="1" smtClean="0">
                        <a:solidFill>
                          <a:schemeClr val="dk2"/>
                        </a:solidFill>
                        <a:latin typeface="Cambria Math" panose="02040503050406030204" pitchFamily="18" charset="0"/>
                        <a:ea typeface="Lato"/>
                        <a:cs typeface="Lato"/>
                        <a:sym typeface="Lato"/>
                      </a:rPr>
                      <m:t>]</m:t>
                    </m:r>
                  </m:oMath>
                </a14:m>
                <a:r>
                  <a:rPr lang="en-IN" dirty="0">
                    <a:solidFill>
                      <a:schemeClr val="dk2"/>
                    </a:solidFill>
                    <a:latin typeface="Lato"/>
                    <a:ea typeface="Lato"/>
                    <a:cs typeface="Lato"/>
                    <a:sym typeface="Lato"/>
                  </a:rPr>
                  <a:t> to produce </a:t>
                </a:r>
                <a14:m>
                  <m:oMath xmlns:m="http://schemas.openxmlformats.org/officeDocument/2006/math">
                    <m:sSub>
                      <m:sSubPr>
                        <m:ctrlPr>
                          <a:rPr lang="en-IN" b="1" i="1" smtClean="0">
                            <a:solidFill>
                              <a:schemeClr val="dk2"/>
                            </a:solidFill>
                            <a:latin typeface="Cambria Math" panose="02040503050406030204" pitchFamily="18" charset="0"/>
                            <a:ea typeface="Lato"/>
                            <a:cs typeface="Lato"/>
                            <a:sym typeface="Lato"/>
                          </a:rPr>
                        </m:ctrlPr>
                      </m:sSubPr>
                      <m:e>
                        <m:r>
                          <a:rPr lang="en-IN" b="1" i="1" smtClean="0">
                            <a:solidFill>
                              <a:schemeClr val="dk2"/>
                            </a:solidFill>
                            <a:latin typeface="Cambria Math" panose="02040503050406030204" pitchFamily="18" charset="0"/>
                            <a:ea typeface="Lato"/>
                            <a:cs typeface="Lato"/>
                            <a:sym typeface="Lato"/>
                          </a:rPr>
                          <m:t>𝑾</m:t>
                        </m:r>
                      </m:e>
                      <m:sub>
                        <m:r>
                          <a:rPr lang="en-IN" b="1" i="1" smtClean="0">
                            <a:solidFill>
                              <a:schemeClr val="dk2"/>
                            </a:solidFill>
                            <a:latin typeface="Cambria Math" panose="02040503050406030204" pitchFamily="18" charset="0"/>
                            <a:ea typeface="Lato"/>
                            <a:cs typeface="Lato"/>
                            <a:sym typeface="Lato"/>
                          </a:rPr>
                          <m:t>𝒅</m:t>
                        </m:r>
                      </m:sub>
                    </m:sSub>
                  </m:oMath>
                </a14:m>
                <a:endParaRPr lang="en-IN" b="1"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14:m>
                  <m:oMath xmlns:m="http://schemas.openxmlformats.org/officeDocument/2006/math">
                    <m:sSub>
                      <m:sSubPr>
                        <m:ctrlPr>
                          <a:rPr lang="en-IN" i="1" smtClean="0">
                            <a:solidFill>
                              <a:schemeClr val="dk2"/>
                            </a:solidFill>
                            <a:latin typeface="Cambria Math" panose="02040503050406030204" pitchFamily="18" charset="0"/>
                            <a:ea typeface="Lato"/>
                            <a:cs typeface="Lato"/>
                            <a:sym typeface="Lato"/>
                          </a:rPr>
                        </m:ctrlPr>
                      </m:sSubPr>
                      <m:e>
                        <m:r>
                          <m:rPr>
                            <m:sty m:val="p"/>
                          </m:rPr>
                          <a:rPr lang="en-IN" b="0" i="0" smtClean="0">
                            <a:solidFill>
                              <a:schemeClr val="dk2"/>
                            </a:solidFill>
                            <a:latin typeface="Cambria Math" panose="02040503050406030204" pitchFamily="18" charset="0"/>
                            <a:ea typeface="Lato"/>
                            <a:cs typeface="Lato"/>
                            <a:sym typeface="Lato"/>
                          </a:rPr>
                          <m:t>Λ</m:t>
                        </m:r>
                      </m:e>
                      <m:sub>
                        <m:r>
                          <m:rPr>
                            <m:sty m:val="p"/>
                          </m:rPr>
                          <a:rPr lang="en-IN" b="0" i="0" smtClean="0">
                            <a:solidFill>
                              <a:schemeClr val="dk2"/>
                            </a:solidFill>
                            <a:latin typeface="Cambria Math" panose="02040503050406030204" pitchFamily="18" charset="0"/>
                            <a:ea typeface="Lato"/>
                            <a:cs typeface="Lato"/>
                            <a:sym typeface="Lato"/>
                          </a:rPr>
                          <m:t>d</m:t>
                        </m:r>
                      </m:sub>
                    </m:sSub>
                    <m:r>
                      <a:rPr lang="en-IN" b="0" i="0" smtClean="0">
                        <a:solidFill>
                          <a:schemeClr val="dk2"/>
                        </a:solidFill>
                        <a:latin typeface="Cambria Math" panose="02040503050406030204" pitchFamily="18" charset="0"/>
                        <a:ea typeface="Lato"/>
                        <a:cs typeface="Lato"/>
                        <a:sym typeface="Lato"/>
                      </a:rPr>
                      <m:t>(</m:t>
                    </m:r>
                    <m:sSub>
                      <m:sSubPr>
                        <m:ctrlPr>
                          <a:rPr lang="en-IN" i="1" smtClean="0">
                            <a:solidFill>
                              <a:schemeClr val="dk2"/>
                            </a:solidFill>
                            <a:latin typeface="Cambria Math" panose="02040503050406030204" pitchFamily="18" charset="0"/>
                            <a:ea typeface="Lato"/>
                            <a:cs typeface="Lato"/>
                            <a:sym typeface="Lato"/>
                          </a:rPr>
                        </m:ctrlPr>
                      </m:sSubPr>
                      <m:e>
                        <m:r>
                          <m:rPr>
                            <m:sty m:val="p"/>
                          </m:rPr>
                          <a:rPr lang="en-IN" b="0" i="0" smtClean="0">
                            <a:solidFill>
                              <a:schemeClr val="dk2"/>
                            </a:solidFill>
                            <a:latin typeface="Cambria Math" panose="02040503050406030204" pitchFamily="18" charset="0"/>
                            <a:ea typeface="Lato"/>
                            <a:cs typeface="Lato"/>
                            <a:sym typeface="Lato"/>
                          </a:rPr>
                          <m:t>w</m:t>
                        </m:r>
                      </m:e>
                      <m:sub>
                        <m:r>
                          <m:rPr>
                            <m:sty m:val="p"/>
                          </m:rPr>
                          <a:rPr lang="en-IN" b="0" i="0" smtClean="0">
                            <a:solidFill>
                              <a:schemeClr val="dk2"/>
                            </a:solidFill>
                            <a:latin typeface="Cambria Math" panose="02040503050406030204" pitchFamily="18" charset="0"/>
                            <a:ea typeface="Lato"/>
                            <a:cs typeface="Lato"/>
                            <a:sym typeface="Lato"/>
                          </a:rPr>
                          <m:t>i</m:t>
                        </m:r>
                      </m:sub>
                    </m:sSub>
                    <m:r>
                      <a:rPr lang="en-IN" b="0" i="0" smtClean="0">
                        <a:solidFill>
                          <a:schemeClr val="dk2"/>
                        </a:solidFill>
                        <a:latin typeface="Cambria Math" panose="02040503050406030204" pitchFamily="18" charset="0"/>
                        <a:ea typeface="Lato"/>
                        <a:cs typeface="Lato"/>
                        <a:sym typeface="Lato"/>
                      </a:rPr>
                      <m:t>)</m:t>
                    </m:r>
                  </m:oMath>
                </a14:m>
                <a:r>
                  <a:rPr lang="en-IN" dirty="0">
                    <a:solidFill>
                      <a:schemeClr val="dk2"/>
                    </a:solidFill>
                    <a:latin typeface="Lato"/>
                    <a:ea typeface="Lato"/>
                    <a:cs typeface="Lato"/>
                    <a:sym typeface="Lato"/>
                  </a:rPr>
                  <a:t> denotes the </a:t>
                </a:r>
                <a:r>
                  <a:rPr lang="en-IN" i="1" dirty="0">
                    <a:solidFill>
                      <a:schemeClr val="dk2"/>
                    </a:solidFill>
                    <a:latin typeface="Lato"/>
                    <a:ea typeface="Lato"/>
                    <a:cs typeface="Lato"/>
                    <a:sym typeface="Lato"/>
                  </a:rPr>
                  <a:t>network connectivity status </a:t>
                </a:r>
                <a:r>
                  <a:rPr lang="en-US" dirty="0">
                    <a:solidFill>
                      <a:schemeClr val="dk2"/>
                    </a:solidFill>
                    <a:latin typeface="Lato"/>
                    <a:ea typeface="Lato"/>
                    <a:cs typeface="Lato"/>
                    <a:sym typeface="Lato"/>
                  </a:rPr>
                  <a:t>where </a:t>
                </a:r>
                <a14:m>
                  <m:oMath xmlns:m="http://schemas.openxmlformats.org/officeDocument/2006/math">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m:t>
                    </m:r>
                    <m:sSub>
                      <m:sSubPr>
                        <m:ctrlPr>
                          <a:rPr lang="en-US" b="1" i="1" smtClean="0">
                            <a:solidFill>
                              <a:schemeClr val="dk2"/>
                            </a:solidFill>
                            <a:latin typeface="Cambria Math" panose="02040503050406030204" pitchFamily="18" charset="0"/>
                            <a:ea typeface="Lato"/>
                            <a:cs typeface="Lato"/>
                            <a:sym typeface="Lato"/>
                          </a:rPr>
                        </m:ctrlPr>
                      </m:sSubPr>
                      <m:e>
                        <m:r>
                          <a:rPr lang="en-US" b="1" i="1" smtClean="0">
                            <a:solidFill>
                              <a:schemeClr val="dk2"/>
                            </a:solidFill>
                            <a:latin typeface="Cambria Math" panose="02040503050406030204" pitchFamily="18" charset="0"/>
                            <a:ea typeface="Lato"/>
                            <a:cs typeface="Lato"/>
                            <a:sym typeface="Lato"/>
                          </a:rPr>
                          <m:t>𝑾</m:t>
                        </m:r>
                      </m:e>
                      <m:sub>
                        <m:r>
                          <a:rPr lang="en-US" b="1" i="1" smtClean="0">
                            <a:solidFill>
                              <a:schemeClr val="dk2"/>
                            </a:solidFill>
                            <a:latin typeface="Cambria Math" panose="02040503050406030204" pitchFamily="18" charset="0"/>
                            <a:ea typeface="Lato"/>
                            <a:cs typeface="Lato"/>
                            <a:sym typeface="Lato"/>
                          </a:rPr>
                          <m:t>𝒅</m:t>
                        </m:r>
                      </m:sub>
                    </m:sSub>
                  </m:oMath>
                </a14:m>
                <a:endParaRPr lang="en-IN" i="1" dirty="0">
                  <a:solidFill>
                    <a:schemeClr val="dk2"/>
                  </a:solidFill>
                  <a:latin typeface="Lato"/>
                  <a:ea typeface="Lato"/>
                  <a:cs typeface="Lato"/>
                  <a:sym typeface="Lato"/>
                </a:endParaRPr>
              </a:p>
              <a:p>
                <a:pPr marL="139700" lvl="0" algn="l" rtl="0">
                  <a:lnSpc>
                    <a:spcPct val="150000"/>
                  </a:lnSpc>
                  <a:spcBef>
                    <a:spcPts val="0"/>
                  </a:spcBef>
                  <a:spcAft>
                    <a:spcPts val="0"/>
                  </a:spcAft>
                  <a:buClr>
                    <a:schemeClr val="dk2"/>
                  </a:buClr>
                  <a:buSzPts val="1400"/>
                </a:pPr>
                <a:endParaRPr lang="en-IN" b="1" dirty="0">
                  <a:solidFill>
                    <a:schemeClr val="dk2"/>
                  </a:solidFill>
                  <a:latin typeface="Lato"/>
                  <a:ea typeface="Lato"/>
                  <a:cs typeface="Lato"/>
                  <a:sym typeface="Lato"/>
                </a:endParaRPr>
              </a:p>
            </p:txBody>
          </p:sp>
        </mc:Choice>
        <mc:Fallback xmlns="">
          <p:sp>
            <p:nvSpPr>
              <p:cNvPr id="203" name="Google Shape;203;p30">
                <a:extLst>
                  <a:ext uri="{FF2B5EF4-FFF2-40B4-BE49-F238E27FC236}">
                    <a16:creationId xmlns:a16="http://schemas.microsoft.com/office/drawing/2014/main" id="{DA2836E7-C85F-63FD-848D-333E371D8FAD}"/>
                  </a:ext>
                </a:extLst>
              </p:cNvPr>
              <p:cNvSpPr txBox="1">
                <a:spLocks noRot="1" noChangeAspect="1" noMove="1" noResize="1" noEditPoints="1" noAdjustHandles="1" noChangeArrowheads="1" noChangeShapeType="1" noTextEdit="1"/>
              </p:cNvSpPr>
              <p:nvPr/>
            </p:nvSpPr>
            <p:spPr>
              <a:xfrm>
                <a:off x="1088136" y="1515372"/>
                <a:ext cx="7771508" cy="3542400"/>
              </a:xfrm>
              <a:prstGeom prst="rect">
                <a:avLst/>
              </a:prstGeom>
              <a:blipFill>
                <a:blip r:embed="rId3"/>
                <a:stretch>
                  <a:fillRect b="-34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18448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7EC7FDBD-AC38-A0BD-A018-51F2089E426A}"/>
            </a:ext>
          </a:extLst>
        </p:cNvPr>
        <p:cNvGrpSpPr/>
        <p:nvPr/>
      </p:nvGrpSpPr>
      <p:grpSpPr>
        <a:xfrm>
          <a:off x="0" y="0"/>
          <a:ext cx="0" cy="0"/>
          <a:chOff x="0" y="0"/>
          <a:chExt cx="0" cy="0"/>
        </a:xfrm>
      </p:grpSpPr>
      <p:sp>
        <p:nvSpPr>
          <p:cNvPr id="201" name="Google Shape;201;p30">
            <a:extLst>
              <a:ext uri="{FF2B5EF4-FFF2-40B4-BE49-F238E27FC236}">
                <a16:creationId xmlns:a16="http://schemas.microsoft.com/office/drawing/2014/main" id="{A962EFDF-FD9B-3937-BF31-78FA6E3352BC}"/>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p:sp>
        <p:nvSpPr>
          <p:cNvPr id="202" name="Google Shape;202;p30">
            <a:extLst>
              <a:ext uri="{FF2B5EF4-FFF2-40B4-BE49-F238E27FC236}">
                <a16:creationId xmlns:a16="http://schemas.microsoft.com/office/drawing/2014/main" id="{8CB383B1-891F-0FB9-9C47-D10F1C4F927E}"/>
              </a:ext>
            </a:extLst>
          </p:cNvPr>
          <p:cNvSpPr txBox="1">
            <a:spLocks noGrp="1"/>
          </p:cNvSpPr>
          <p:nvPr>
            <p:ph type="body" idx="1"/>
          </p:nvPr>
        </p:nvSpPr>
        <p:spPr>
          <a:xfrm>
            <a:off x="727650" y="1156836"/>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Symbols and Notations</a:t>
            </a:r>
            <a:endParaRPr sz="1500" dirty="0">
              <a:solidFill>
                <a:srgbClr val="000000"/>
              </a:solidFill>
            </a:endParaRPr>
          </a:p>
        </p:txBody>
      </p:sp>
      <mc:AlternateContent xmlns:mc="http://schemas.openxmlformats.org/markup-compatibility/2006" xmlns:a14="http://schemas.microsoft.com/office/drawing/2010/main">
        <mc:Choice Requires="a14">
          <p:sp>
            <p:nvSpPr>
              <p:cNvPr id="203" name="Google Shape;203;p30">
                <a:extLst>
                  <a:ext uri="{FF2B5EF4-FFF2-40B4-BE49-F238E27FC236}">
                    <a16:creationId xmlns:a16="http://schemas.microsoft.com/office/drawing/2014/main" id="{E36DD8D0-7083-0A6D-0F07-9F0730660332}"/>
                  </a:ext>
                </a:extLst>
              </p:cNvPr>
              <p:cNvSpPr txBox="1"/>
              <p:nvPr/>
            </p:nvSpPr>
            <p:spPr>
              <a:xfrm>
                <a:off x="1087635" y="1515372"/>
                <a:ext cx="7688700" cy="194894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b="1" dirty="0">
                    <a:solidFill>
                      <a:schemeClr val="dk2"/>
                    </a:solidFill>
                    <a:latin typeface="Lato"/>
                    <a:ea typeface="Lato"/>
                    <a:cs typeface="Lato"/>
                    <a:sym typeface="Lato"/>
                  </a:rPr>
                  <a:t>   Waypoint candidate generation</a:t>
                </a:r>
              </a:p>
              <a:p>
                <a:pPr marL="457200" lvl="0" indent="-317500" algn="l" rtl="0">
                  <a:lnSpc>
                    <a:spcPct val="150000"/>
                  </a:lnSpc>
                  <a:spcBef>
                    <a:spcPts val="0"/>
                  </a:spcBef>
                  <a:spcAft>
                    <a:spcPts val="0"/>
                  </a:spcAft>
                  <a:buClr>
                    <a:schemeClr val="dk2"/>
                  </a:buClr>
                  <a:buSzPts val="1400"/>
                  <a:buFont typeface="Lato"/>
                  <a:buChar char="●"/>
                </a:pPr>
                <a14:m>
                  <m:oMath xmlns:m="http://schemas.openxmlformats.org/officeDocument/2006/math">
                    <m:sSub>
                      <m:sSubPr>
                        <m:ctrlPr>
                          <a:rPr lang="en-US" b="0" i="1" smtClean="0">
                            <a:solidFill>
                              <a:schemeClr val="dk2"/>
                            </a:solidFill>
                            <a:latin typeface="Cambria Math" panose="02040503050406030204" pitchFamily="18" charset="0"/>
                            <a:ea typeface="Lato"/>
                            <a:cs typeface="Lato"/>
                            <a:sym typeface="Lato"/>
                          </a:rPr>
                        </m:ctrlPr>
                      </m:sSubPr>
                      <m:e>
                        <m:r>
                          <m:rPr>
                            <m:sty m:val="p"/>
                          </m:rPr>
                          <a:rPr lang="en-US" b="0" i="0" smtClean="0">
                            <a:solidFill>
                              <a:schemeClr val="dk2"/>
                            </a:solidFill>
                            <a:latin typeface="Cambria Math" panose="02040503050406030204" pitchFamily="18" charset="0"/>
                            <a:ea typeface="Lato"/>
                            <a:cs typeface="Lato"/>
                            <a:sym typeface="Lato"/>
                          </a:rPr>
                          <m:t>Λ</m:t>
                        </m:r>
                      </m:e>
                      <m:sub>
                        <m:r>
                          <a:rPr lang="en-US" b="0" i="1" smtClean="0">
                            <a:solidFill>
                              <a:schemeClr val="dk2"/>
                            </a:solidFill>
                            <a:latin typeface="Cambria Math" panose="02040503050406030204" pitchFamily="18" charset="0"/>
                            <a:ea typeface="Lato"/>
                            <a:cs typeface="Lato"/>
                            <a:sym typeface="Lato"/>
                          </a:rPr>
                          <m:t>𝑑</m:t>
                        </m:r>
                      </m:sub>
                    </m:sSub>
                    <m:d>
                      <m:dPr>
                        <m:ctrlPr>
                          <a:rPr lang="en-US" b="0" i="1" smtClean="0">
                            <a:solidFill>
                              <a:schemeClr val="dk2"/>
                            </a:solidFill>
                            <a:latin typeface="Cambria Math" panose="02040503050406030204" pitchFamily="18" charset="0"/>
                            <a:ea typeface="Lato"/>
                            <a:cs typeface="Lato"/>
                            <a:sym typeface="Lato"/>
                          </a:rPr>
                        </m:ctrlPr>
                      </m:dPr>
                      <m:e>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𝑖</m:t>
                            </m:r>
                          </m:sub>
                        </m:sSub>
                      </m:e>
                    </m:d>
                    <m:r>
                      <a:rPr lang="en-US" b="0" i="1" smtClean="0">
                        <a:solidFill>
                          <a:schemeClr val="dk2"/>
                        </a:solidFill>
                        <a:latin typeface="Cambria Math" panose="02040503050406030204" pitchFamily="18" charset="0"/>
                        <a:ea typeface="Lato"/>
                        <a:cs typeface="Lato"/>
                        <a:sym typeface="Lato"/>
                      </a:rPr>
                      <m:t>=1</m:t>
                    </m:r>
                  </m:oMath>
                </a14:m>
                <a:r>
                  <a:rPr lang="en-IN" dirty="0">
                    <a:solidFill>
                      <a:schemeClr val="dk2"/>
                    </a:solidFill>
                    <a:latin typeface="Lato"/>
                    <a:ea typeface="Lato"/>
                    <a:cs typeface="Lato"/>
                    <a:sym typeface="Lato"/>
                  </a:rPr>
                  <a:t>,  if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𝑟𝑛</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𝑔</m:t>
                        </m:r>
                      </m:e>
                      <m:sub>
                        <m:r>
                          <a:rPr lang="en-US" b="0" i="1" smtClean="0">
                            <a:solidFill>
                              <a:schemeClr val="dk2"/>
                            </a:solidFill>
                            <a:latin typeface="Cambria Math" panose="02040503050406030204" pitchFamily="18" charset="0"/>
                            <a:ea typeface="Lato"/>
                            <a:cs typeface="Lato"/>
                            <a:sym typeface="Lato"/>
                          </a:rPr>
                          <m:t>𝑑</m:t>
                        </m:r>
                      </m:sub>
                    </m:sSub>
                    <m:r>
                      <a:rPr lang="en-US" b="0" i="1" smtClean="0">
                        <a:solidFill>
                          <a:schemeClr val="dk2"/>
                        </a:solidFill>
                        <a:latin typeface="Cambria Math" panose="02040503050406030204" pitchFamily="18" charset="0"/>
                        <a:ea typeface="Lato"/>
                        <a:cs typeface="Lato"/>
                        <a:sym typeface="Lato"/>
                      </a:rPr>
                      <m:t>≥</m:t>
                    </m:r>
                    <m:r>
                      <a:rPr lang="en-US" b="0" i="1" smtClean="0">
                        <a:solidFill>
                          <a:schemeClr val="dk2"/>
                        </a:solidFill>
                        <a:latin typeface="Cambria Math" panose="02040503050406030204" pitchFamily="18" charset="0"/>
                        <a:ea typeface="Lato"/>
                        <a:cs typeface="Lato"/>
                        <a:sym typeface="Lato"/>
                      </a:rPr>
                      <m:t>𝐷𝑖𝑠</m:t>
                    </m:r>
                    <m:r>
                      <a:rPr lang="en-US" b="0" i="1" smtClean="0">
                        <a:solidFill>
                          <a:schemeClr val="dk2"/>
                        </a:solidFill>
                        <a:latin typeface="Cambria Math" panose="02040503050406030204" pitchFamily="18" charset="0"/>
                        <a:ea typeface="Lato"/>
                        <a:cs typeface="Lato"/>
                        <a:sym typeface="Lato"/>
                      </a:rPr>
                      <m:t>(</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 </m:t>
                    </m:r>
                    <m:sSup>
                      <m:sSupPr>
                        <m:ctrlPr>
                          <a:rPr lang="en-US" b="0" i="1" smtClean="0">
                            <a:solidFill>
                              <a:schemeClr val="dk2"/>
                            </a:solidFill>
                            <a:latin typeface="Cambria Math" panose="02040503050406030204" pitchFamily="18" charset="0"/>
                            <a:ea typeface="Lato"/>
                            <a:cs typeface="Lato"/>
                            <a:sym typeface="Lato"/>
                          </a:rPr>
                        </m:ctrlPr>
                      </m:sSupPr>
                      <m:e>
                        <m:r>
                          <a:rPr lang="en-US" b="0" i="1" smtClean="0">
                            <a:solidFill>
                              <a:schemeClr val="dk2"/>
                            </a:solidFill>
                            <a:latin typeface="Cambria Math" panose="02040503050406030204" pitchFamily="18" charset="0"/>
                            <a:ea typeface="Lato"/>
                            <a:cs typeface="Lato"/>
                            <a:sym typeface="Lato"/>
                          </a:rPr>
                          <m:t>𝑔</m:t>
                        </m:r>
                      </m:e>
                      <m:sup>
                        <m:r>
                          <a:rPr lang="en-US" b="0" i="1" smtClean="0">
                            <a:solidFill>
                              <a:schemeClr val="dk2"/>
                            </a:solidFill>
                            <a:latin typeface="Cambria Math" panose="02040503050406030204" pitchFamily="18" charset="0"/>
                            <a:ea typeface="Lato"/>
                            <a:cs typeface="Lato"/>
                            <a:sym typeface="Lato"/>
                          </a:rPr>
                          <m:t>′</m:t>
                        </m:r>
                      </m:sup>
                    </m:sSup>
                    <m:r>
                      <a:rPr lang="en-US" b="0" i="1" smtClean="0">
                        <a:solidFill>
                          <a:schemeClr val="dk2"/>
                        </a:solidFill>
                        <a:latin typeface="Cambria Math" panose="02040503050406030204" pitchFamily="18" charset="0"/>
                        <a:ea typeface="Lato"/>
                        <a:cs typeface="Lato"/>
                        <a:sym typeface="Lato"/>
                      </a:rPr>
                      <m:t>)</m:t>
                    </m:r>
                  </m:oMath>
                </a14:m>
                <a:r>
                  <a:rPr lang="en-IN" dirty="0">
                    <a:solidFill>
                      <a:schemeClr val="dk2"/>
                    </a:solidFill>
                    <a:latin typeface="Lato"/>
                    <a:ea typeface="Lato"/>
                    <a:cs typeface="Lato"/>
                    <a:sym typeface="Lato"/>
                  </a:rPr>
                  <a:t> where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𝑔</m:t>
                    </m:r>
                    <m:r>
                      <a:rPr lang="en-US" b="0" i="1" smtClean="0">
                        <a:solidFill>
                          <a:schemeClr val="dk2"/>
                        </a:solidFill>
                        <a:latin typeface="Cambria Math" panose="02040503050406030204" pitchFamily="18" charset="0"/>
                        <a:ea typeface="Lato"/>
                        <a:cs typeface="Lato"/>
                        <a:sym typeface="Lato"/>
                      </a:rPr>
                      <m:t>′</m:t>
                    </m:r>
                  </m:oMath>
                </a14:m>
                <a:r>
                  <a:rPr lang="en-IN" dirty="0">
                    <a:solidFill>
                      <a:schemeClr val="dk2"/>
                    </a:solidFill>
                    <a:latin typeface="Lato"/>
                    <a:ea typeface="Lato"/>
                    <a:cs typeface="Lato"/>
                    <a:sym typeface="Lato"/>
                  </a:rPr>
                  <a:t> is the location of the GC</a:t>
                </a:r>
              </a:p>
              <a:p>
                <a:pPr marL="139700" lvl="0" algn="l" rtl="0">
                  <a:lnSpc>
                    <a:spcPct val="150000"/>
                  </a:lnSpc>
                  <a:spcBef>
                    <a:spcPts val="0"/>
                  </a:spcBef>
                  <a:spcAft>
                    <a:spcPts val="0"/>
                  </a:spcAft>
                  <a:buClr>
                    <a:schemeClr val="dk2"/>
                  </a:buClr>
                  <a:buSzPts val="1400"/>
                </a:pPr>
                <a:r>
                  <a:rPr lang="en-US" b="0" dirty="0">
                    <a:solidFill>
                      <a:schemeClr val="dk2"/>
                    </a:solidFill>
                    <a:ea typeface="Lato"/>
                    <a:cs typeface="Lato"/>
                    <a:sym typeface="Lato"/>
                  </a:rPr>
                  <a:t>      </a:t>
                </a:r>
                <a14:m>
                  <m:oMath xmlns:m="http://schemas.openxmlformats.org/officeDocument/2006/math">
                    <m:sSub>
                      <m:sSubPr>
                        <m:ctrlPr>
                          <a:rPr lang="en-US" b="0" i="1" smtClean="0">
                            <a:solidFill>
                              <a:schemeClr val="dk2"/>
                            </a:solidFill>
                            <a:latin typeface="Cambria Math" panose="02040503050406030204" pitchFamily="18" charset="0"/>
                            <a:ea typeface="Lato"/>
                            <a:cs typeface="Lato"/>
                            <a:sym typeface="Lato"/>
                          </a:rPr>
                        </m:ctrlPr>
                      </m:sSubPr>
                      <m:e>
                        <m:r>
                          <m:rPr>
                            <m:sty m:val="p"/>
                          </m:rPr>
                          <a:rPr lang="en-US" b="0" i="0" smtClean="0">
                            <a:solidFill>
                              <a:schemeClr val="dk2"/>
                            </a:solidFill>
                            <a:latin typeface="Cambria Math" panose="02040503050406030204" pitchFamily="18" charset="0"/>
                            <a:ea typeface="Lato"/>
                            <a:cs typeface="Lato"/>
                            <a:sym typeface="Lato"/>
                          </a:rPr>
                          <m:t>Λ</m:t>
                        </m:r>
                      </m:e>
                      <m:sub>
                        <m:r>
                          <a:rPr lang="en-US" b="0" i="1" smtClean="0">
                            <a:solidFill>
                              <a:schemeClr val="dk2"/>
                            </a:solidFill>
                            <a:latin typeface="Cambria Math" panose="02040503050406030204" pitchFamily="18" charset="0"/>
                            <a:ea typeface="Lato"/>
                            <a:cs typeface="Lato"/>
                            <a:sym typeface="Lato"/>
                          </a:rPr>
                          <m:t>𝑑</m:t>
                        </m:r>
                      </m:sub>
                    </m:sSub>
                    <m:d>
                      <m:dPr>
                        <m:ctrlPr>
                          <a:rPr lang="en-US" b="0" i="1" smtClean="0">
                            <a:solidFill>
                              <a:schemeClr val="dk2"/>
                            </a:solidFill>
                            <a:latin typeface="Cambria Math" panose="02040503050406030204" pitchFamily="18" charset="0"/>
                            <a:ea typeface="Lato"/>
                            <a:cs typeface="Lato"/>
                            <a:sym typeface="Lato"/>
                          </a:rPr>
                        </m:ctrlPr>
                      </m:dPr>
                      <m:e>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𝑖</m:t>
                            </m:r>
                          </m:sub>
                        </m:sSub>
                      </m:e>
                    </m:d>
                    <m:r>
                      <a:rPr lang="en-US" b="0" i="1" smtClean="0">
                        <a:solidFill>
                          <a:schemeClr val="dk2"/>
                        </a:solidFill>
                        <a:latin typeface="Cambria Math" panose="02040503050406030204" pitchFamily="18" charset="0"/>
                        <a:ea typeface="Lato"/>
                        <a:cs typeface="Lato"/>
                        <a:sym typeface="Lato"/>
                      </a:rPr>
                      <m:t>=0</m:t>
                    </m:r>
                  </m:oMath>
                </a14:m>
                <a:r>
                  <a:rPr lang="en-IN" dirty="0">
                    <a:solidFill>
                      <a:schemeClr val="dk2"/>
                    </a:solidFill>
                    <a:latin typeface="Lato"/>
                    <a:ea typeface="Lato"/>
                    <a:cs typeface="Lato"/>
                    <a:sym typeface="Lato"/>
                  </a:rPr>
                  <a:t>, otherwise</a:t>
                </a: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Drone </a:t>
                </a:r>
                <a14:m>
                  <m:oMath xmlns:m="http://schemas.openxmlformats.org/officeDocument/2006/math">
                    <m:sSup>
                      <m:sSupPr>
                        <m:ctrlPr>
                          <a:rPr lang="en-US" b="0" i="1" smtClean="0">
                            <a:solidFill>
                              <a:schemeClr val="dk2"/>
                            </a:solidFill>
                            <a:latin typeface="Cambria Math" panose="02040503050406030204" pitchFamily="18" charset="0"/>
                            <a:ea typeface="Lato"/>
                            <a:cs typeface="Lato"/>
                            <a:sym typeface="Lato"/>
                          </a:rPr>
                        </m:ctrlPr>
                      </m:sSupPr>
                      <m:e>
                        <m:r>
                          <a:rPr lang="en-US" b="0" i="1" smtClean="0">
                            <a:solidFill>
                              <a:schemeClr val="dk2"/>
                            </a:solidFill>
                            <a:latin typeface="Cambria Math" panose="02040503050406030204" pitchFamily="18" charset="0"/>
                            <a:ea typeface="Lato"/>
                            <a:cs typeface="Lato"/>
                            <a:sym typeface="Lato"/>
                          </a:rPr>
                          <m:t>𝑑</m:t>
                        </m:r>
                      </m:e>
                      <m:sup>
                        <m:r>
                          <a:rPr lang="en-US" b="0" i="1" smtClean="0">
                            <a:solidFill>
                              <a:schemeClr val="dk2"/>
                            </a:solidFill>
                            <a:latin typeface="Cambria Math" panose="02040503050406030204" pitchFamily="18" charset="0"/>
                            <a:ea typeface="Lato"/>
                            <a:cs typeface="Lato"/>
                            <a:sym typeface="Lato"/>
                          </a:rPr>
                          <m:t>′</m:t>
                        </m:r>
                      </m:sup>
                    </m:sSup>
                    <m:r>
                      <a:rPr lang="en-US" b="0" i="1" smtClean="0">
                        <a:solidFill>
                          <a:schemeClr val="dk2"/>
                        </a:solidFill>
                        <a:latin typeface="Cambria Math" panose="02040503050406030204" pitchFamily="18" charset="0"/>
                        <a:ea typeface="Lato"/>
                        <a:cs typeface="Lato"/>
                        <a:sym typeface="Lato"/>
                      </a:rPr>
                      <m:t>𝑠</m:t>
                    </m:r>
                  </m:oMath>
                </a14:m>
                <a:r>
                  <a:rPr lang="en-IN" dirty="0">
                    <a:solidFill>
                      <a:schemeClr val="dk2"/>
                    </a:solidFill>
                    <a:latin typeface="Lato"/>
                    <a:ea typeface="Lato"/>
                    <a:cs typeface="Lato"/>
                    <a:sym typeface="Lato"/>
                  </a:rPr>
                  <a:t> flying time between two waypoints is given by </a:t>
                </a:r>
              </a:p>
              <a:p>
                <a:pPr marL="139700" lvl="0">
                  <a:lnSpc>
                    <a:spcPct val="150000"/>
                  </a:lnSpc>
                  <a:buClr>
                    <a:schemeClr val="dk2"/>
                  </a:buClr>
                  <a:buSzPts val="1400"/>
                </a:pPr>
                <a:r>
                  <a:rPr lang="en-IN" dirty="0">
                    <a:solidFill>
                      <a:schemeClr val="dk2"/>
                    </a:solidFill>
                    <a:latin typeface="Lato"/>
                    <a:ea typeface="Lato"/>
                    <a:cs typeface="Lato"/>
                    <a:sym typeface="Lato"/>
                  </a:rPr>
                  <a:t>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𝐹𝐿</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𝑇</m:t>
                        </m:r>
                      </m:e>
                      <m:sub>
                        <m:r>
                          <a:rPr lang="en-US" b="0" i="1" smtClean="0">
                            <a:solidFill>
                              <a:schemeClr val="dk2"/>
                            </a:solidFill>
                            <a:latin typeface="Cambria Math" panose="02040503050406030204" pitchFamily="18" charset="0"/>
                            <a:ea typeface="Lato"/>
                            <a:cs typeface="Lato"/>
                            <a:sym typeface="Lato"/>
                          </a:rPr>
                          <m:t>𝑑</m:t>
                        </m:r>
                      </m:sub>
                    </m:sSub>
                    <m:d>
                      <m:dPr>
                        <m:ctrlPr>
                          <a:rPr lang="en-US" b="0" i="1" smtClean="0">
                            <a:solidFill>
                              <a:schemeClr val="dk2"/>
                            </a:solidFill>
                            <a:latin typeface="Cambria Math" panose="02040503050406030204" pitchFamily="18" charset="0"/>
                            <a:ea typeface="Lato"/>
                            <a:cs typeface="Lato"/>
                            <a:sym typeface="Lato"/>
                          </a:rPr>
                        </m:ctrlPr>
                      </m:dPr>
                      <m:e>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 </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𝑗</m:t>
                            </m:r>
                          </m:sub>
                        </m:sSub>
                      </m:e>
                    </m:d>
                    <m:r>
                      <a:rPr lang="en-US" b="0" i="1" smtClean="0">
                        <a:solidFill>
                          <a:schemeClr val="dk2"/>
                        </a:solidFill>
                        <a:latin typeface="Cambria Math" panose="02040503050406030204" pitchFamily="18" charset="0"/>
                        <a:ea typeface="Lato"/>
                        <a:cs typeface="Lato"/>
                        <a:sym typeface="Lato"/>
                      </a:rPr>
                      <m:t>=</m:t>
                    </m:r>
                    <m:d>
                      <m:dPr>
                        <m:ctrlPr>
                          <a:rPr lang="en-US" b="0" i="1" smtClean="0">
                            <a:solidFill>
                              <a:schemeClr val="dk2"/>
                            </a:solidFill>
                            <a:latin typeface="Cambria Math" panose="02040503050406030204" pitchFamily="18" charset="0"/>
                            <a:ea typeface="Lato"/>
                            <a:cs typeface="Lato"/>
                            <a:sym typeface="Lato"/>
                          </a:rPr>
                        </m:ctrlPr>
                      </m:dPr>
                      <m:e>
                        <m:f>
                          <m:fPr>
                            <m:ctrlPr>
                              <a:rPr lang="en-US" b="0" i="1" smtClean="0">
                                <a:solidFill>
                                  <a:schemeClr val="dk2"/>
                                </a:solidFill>
                                <a:latin typeface="Cambria Math" panose="02040503050406030204" pitchFamily="18" charset="0"/>
                                <a:ea typeface="Lato"/>
                                <a:cs typeface="Lato"/>
                                <a:sym typeface="Lato"/>
                              </a:rPr>
                            </m:ctrlPr>
                          </m:fPr>
                          <m:num>
                            <m:r>
                              <a:rPr lang="en-US" b="0" i="1" smtClean="0">
                                <a:solidFill>
                                  <a:schemeClr val="dk2"/>
                                </a:solidFill>
                                <a:latin typeface="Cambria Math" panose="02040503050406030204" pitchFamily="18" charset="0"/>
                                <a:ea typeface="Lato"/>
                                <a:cs typeface="Lato"/>
                                <a:sym typeface="Lato"/>
                              </a:rPr>
                              <m:t>𝐷𝑖𝑠</m:t>
                            </m:r>
                            <m:d>
                              <m:dPr>
                                <m:ctrlPr>
                                  <a:rPr lang="en-US" b="0" i="1" smtClean="0">
                                    <a:solidFill>
                                      <a:schemeClr val="dk2"/>
                                    </a:solidFill>
                                    <a:latin typeface="Cambria Math" panose="02040503050406030204" pitchFamily="18" charset="0"/>
                                    <a:ea typeface="Lato"/>
                                    <a:cs typeface="Lato"/>
                                    <a:sym typeface="Lato"/>
                                  </a:rPr>
                                </m:ctrlPr>
                              </m:dPr>
                              <m:e>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 </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𝑗</m:t>
                                    </m:r>
                                  </m:sub>
                                </m:sSub>
                              </m:e>
                            </m:d>
                          </m:num>
                          <m:den>
                            <m:r>
                              <a:rPr lang="en-US" i="1" dirty="0">
                                <a:solidFill>
                                  <a:schemeClr val="dk2"/>
                                </a:solidFill>
                                <a:latin typeface="Cambria Math" panose="02040503050406030204" pitchFamily="18" charset="0"/>
                                <a:ea typeface="Lato"/>
                                <a:cs typeface="Lato"/>
                                <a:sym typeface="Lato"/>
                              </a:rPr>
                              <m:t>𝑠𝑝</m:t>
                            </m:r>
                            <m:sSub>
                              <m:sSubPr>
                                <m:ctrlPr>
                                  <a:rPr lang="en-US" i="1" dirty="0">
                                    <a:solidFill>
                                      <a:schemeClr val="dk2"/>
                                    </a:solidFill>
                                    <a:latin typeface="Cambria Math" panose="02040503050406030204" pitchFamily="18" charset="0"/>
                                    <a:ea typeface="Lato"/>
                                    <a:cs typeface="Lato"/>
                                    <a:sym typeface="Lato"/>
                                  </a:rPr>
                                </m:ctrlPr>
                              </m:sSubPr>
                              <m:e>
                                <m:r>
                                  <a:rPr lang="en-US" i="1" dirty="0">
                                    <a:solidFill>
                                      <a:schemeClr val="dk2"/>
                                    </a:solidFill>
                                    <a:latin typeface="Cambria Math" panose="02040503050406030204" pitchFamily="18" charset="0"/>
                                    <a:ea typeface="Lato"/>
                                    <a:cs typeface="Lato"/>
                                    <a:sym typeface="Lato"/>
                                  </a:rPr>
                                  <m:t>𝑑</m:t>
                                </m:r>
                              </m:e>
                              <m:sub>
                                <m:r>
                                  <a:rPr lang="en-US" i="1" dirty="0">
                                    <a:solidFill>
                                      <a:schemeClr val="dk2"/>
                                    </a:solidFill>
                                    <a:latin typeface="Cambria Math" panose="02040503050406030204" pitchFamily="18" charset="0"/>
                                    <a:ea typeface="Lato"/>
                                    <a:cs typeface="Lato"/>
                                    <a:sym typeface="Lato"/>
                                  </a:rPr>
                                  <m:t>𝑑</m:t>
                                </m:r>
                              </m:sub>
                            </m:sSub>
                          </m:den>
                        </m:f>
                      </m:e>
                    </m:d>
                    <m:r>
                      <a:rPr lang="en-US" b="0" i="1" dirty="0" smtClean="0">
                        <a:solidFill>
                          <a:schemeClr val="dk2"/>
                        </a:solidFill>
                        <a:latin typeface="Cambria Math" panose="02040503050406030204" pitchFamily="18" charset="0"/>
                        <a:ea typeface="Lato"/>
                        <a:cs typeface="Lato"/>
                        <a:sym typeface="Lato"/>
                      </a:rPr>
                      <m:t>+</m:t>
                    </m:r>
                  </m:oMath>
                </a14:m>
                <a:r>
                  <a:rPr lang="en-US" b="0" dirty="0">
                    <a:solidFill>
                      <a:schemeClr val="dk2"/>
                    </a:solidFill>
                    <a:latin typeface="Lato"/>
                    <a:ea typeface="Lato"/>
                    <a:cs typeface="Lato"/>
                    <a:sym typeface="Lato"/>
                  </a:rPr>
                  <a:t> </a:t>
                </a:r>
                <a14:m>
                  <m:oMath xmlns:m="http://schemas.openxmlformats.org/officeDocument/2006/math">
                    <m:sSub>
                      <m:sSubPr>
                        <m:ctrlPr>
                          <a:rPr lang="en-US" b="0" i="1" dirty="0" smtClean="0">
                            <a:solidFill>
                              <a:schemeClr val="dk2"/>
                            </a:solidFill>
                            <a:latin typeface="Cambria Math" panose="02040503050406030204" pitchFamily="18" charset="0"/>
                            <a:ea typeface="Lato"/>
                            <a:cs typeface="Lato"/>
                            <a:sym typeface="Lato"/>
                          </a:rPr>
                        </m:ctrlPr>
                      </m:sSubPr>
                      <m:e>
                        <m:r>
                          <a:rPr lang="en-US" b="0" i="1" dirty="0" smtClean="0">
                            <a:solidFill>
                              <a:schemeClr val="dk2"/>
                            </a:solidFill>
                            <a:latin typeface="Cambria Math" panose="02040503050406030204" pitchFamily="18" charset="0"/>
                            <a:ea typeface="Lato"/>
                            <a:cs typeface="Lato"/>
                            <a:sym typeface="Lato"/>
                          </a:rPr>
                          <m:t>𝑇</m:t>
                        </m:r>
                      </m:e>
                      <m:sub>
                        <m:r>
                          <a:rPr lang="en-US" b="0" i="1" dirty="0" smtClean="0">
                            <a:solidFill>
                              <a:schemeClr val="dk2"/>
                            </a:solidFill>
                            <a:latin typeface="Cambria Math" panose="02040503050406030204" pitchFamily="18" charset="0"/>
                            <a:ea typeface="Lato"/>
                            <a:cs typeface="Lato"/>
                            <a:sym typeface="Lato"/>
                          </a:rPr>
                          <m:t>𝑙𝑜𝑖</m:t>
                        </m:r>
                      </m:sub>
                    </m:sSub>
                  </m:oMath>
                </a14:m>
                <a:r>
                  <a:rPr lang="en-US" b="0" dirty="0">
                    <a:solidFill>
                      <a:schemeClr val="dk2"/>
                    </a:solidFill>
                    <a:latin typeface="Lato"/>
                    <a:ea typeface="Lato"/>
                    <a:cs typeface="Lato"/>
                    <a:sym typeface="Lato"/>
                  </a:rPr>
                  <a:t> ;  </a:t>
                </a:r>
                <a14:m>
                  <m:oMath xmlns:m="http://schemas.openxmlformats.org/officeDocument/2006/math">
                    <m:sSub>
                      <m:sSubPr>
                        <m:ctrlPr>
                          <a:rPr lang="en-US" i="1" dirty="0">
                            <a:solidFill>
                              <a:schemeClr val="dk2"/>
                            </a:solidFill>
                            <a:latin typeface="Cambria Math" panose="02040503050406030204" pitchFamily="18" charset="0"/>
                            <a:ea typeface="Lato"/>
                            <a:cs typeface="Lato"/>
                            <a:sym typeface="Lato"/>
                          </a:rPr>
                        </m:ctrlPr>
                      </m:sSubPr>
                      <m:e>
                        <m:r>
                          <a:rPr lang="en-US" i="1" dirty="0">
                            <a:solidFill>
                              <a:schemeClr val="dk2"/>
                            </a:solidFill>
                            <a:latin typeface="Cambria Math" panose="02040503050406030204" pitchFamily="18" charset="0"/>
                            <a:ea typeface="Lato"/>
                            <a:cs typeface="Lato"/>
                            <a:sym typeface="Lato"/>
                          </a:rPr>
                          <m:t>𝑇</m:t>
                        </m:r>
                      </m:e>
                      <m:sub>
                        <m:r>
                          <a:rPr lang="en-US" i="1" dirty="0">
                            <a:solidFill>
                              <a:schemeClr val="dk2"/>
                            </a:solidFill>
                            <a:latin typeface="Cambria Math" panose="02040503050406030204" pitchFamily="18" charset="0"/>
                            <a:ea typeface="Lato"/>
                            <a:cs typeface="Lato"/>
                            <a:sym typeface="Lato"/>
                          </a:rPr>
                          <m:t>𝑙𝑜𝑖</m:t>
                        </m:r>
                      </m:sub>
                    </m:sSub>
                  </m:oMath>
                </a14:m>
                <a:r>
                  <a:rPr lang="en-US" b="0" dirty="0">
                    <a:solidFill>
                      <a:schemeClr val="dk2"/>
                    </a:solidFill>
                    <a:latin typeface="Lato"/>
                    <a:ea typeface="Lato"/>
                    <a:cs typeface="Lato"/>
                    <a:sym typeface="Lato"/>
                  </a:rPr>
                  <a:t> = </a:t>
                </a:r>
                <a:r>
                  <a:rPr lang="en-US" b="0" i="1" dirty="0">
                    <a:solidFill>
                      <a:schemeClr val="dk2"/>
                    </a:solidFill>
                    <a:latin typeface="Lato"/>
                    <a:ea typeface="Lato"/>
                    <a:cs typeface="Lato"/>
                    <a:sym typeface="Lato"/>
                  </a:rPr>
                  <a:t>loiter time</a:t>
                </a:r>
                <a:endParaRPr lang="en-US" b="0" dirty="0">
                  <a:solidFill>
                    <a:schemeClr val="dk2"/>
                  </a:solidFill>
                  <a:latin typeface="Lato"/>
                  <a:ea typeface="Lato"/>
                  <a:cs typeface="Lato"/>
                  <a:sym typeface="Lato"/>
                </a:endParaRPr>
              </a:p>
              <a:p>
                <a:pPr marL="139700" lvl="0" algn="l" rtl="0">
                  <a:lnSpc>
                    <a:spcPct val="150000"/>
                  </a:lnSpc>
                  <a:spcBef>
                    <a:spcPts val="0"/>
                  </a:spcBef>
                  <a:spcAft>
                    <a:spcPts val="0"/>
                  </a:spcAft>
                  <a:buClr>
                    <a:schemeClr val="dk2"/>
                  </a:buClr>
                  <a:buSzPts val="1400"/>
                </a:pPr>
                <a:endParaRPr lang="en-US" b="0" dirty="0">
                  <a:solidFill>
                    <a:schemeClr val="dk2"/>
                  </a:solidFill>
                  <a:latin typeface="Lato"/>
                  <a:ea typeface="Lato"/>
                  <a:cs typeface="Lato"/>
                  <a:sym typeface="Lato"/>
                </a:endParaRPr>
              </a:p>
              <a:p>
                <a:pPr marL="139700" lvl="0" algn="l" rtl="0">
                  <a:lnSpc>
                    <a:spcPct val="150000"/>
                  </a:lnSpc>
                  <a:spcBef>
                    <a:spcPts val="0"/>
                  </a:spcBef>
                  <a:spcAft>
                    <a:spcPts val="0"/>
                  </a:spcAft>
                  <a:buClr>
                    <a:schemeClr val="dk2"/>
                  </a:buClr>
                  <a:buSzPts val="1400"/>
                </a:pPr>
                <a:endParaRPr lang="en-IN" dirty="0">
                  <a:solidFill>
                    <a:schemeClr val="dk2"/>
                  </a:solidFill>
                  <a:latin typeface="Lato"/>
                  <a:ea typeface="Lato"/>
                  <a:cs typeface="Lato"/>
                  <a:sym typeface="Lato"/>
                </a:endParaRPr>
              </a:p>
              <a:p>
                <a:pPr marL="139700" lvl="0" algn="l" rtl="0">
                  <a:lnSpc>
                    <a:spcPct val="150000"/>
                  </a:lnSpc>
                  <a:spcBef>
                    <a:spcPts val="0"/>
                  </a:spcBef>
                  <a:spcAft>
                    <a:spcPts val="0"/>
                  </a:spcAft>
                  <a:buClr>
                    <a:schemeClr val="dk2"/>
                  </a:buClr>
                  <a:buSzPts val="1400"/>
                </a:pPr>
                <a:r>
                  <a:rPr lang="en-IN" b="1" dirty="0">
                    <a:solidFill>
                      <a:schemeClr val="dk2"/>
                    </a:solidFill>
                    <a:latin typeface="Lato"/>
                    <a:ea typeface="Lato"/>
                    <a:cs typeface="Lato"/>
                    <a:sym typeface="Lato"/>
                  </a:rPr>
                  <a:t>  </a:t>
                </a:r>
              </a:p>
            </p:txBody>
          </p:sp>
        </mc:Choice>
        <mc:Fallback xmlns="">
          <p:sp>
            <p:nvSpPr>
              <p:cNvPr id="203" name="Google Shape;203;p30">
                <a:extLst>
                  <a:ext uri="{FF2B5EF4-FFF2-40B4-BE49-F238E27FC236}">
                    <a16:creationId xmlns:a16="http://schemas.microsoft.com/office/drawing/2014/main" id="{E36DD8D0-7083-0A6D-0F07-9F0730660332}"/>
                  </a:ext>
                </a:extLst>
              </p:cNvPr>
              <p:cNvSpPr txBox="1">
                <a:spLocks noRot="1" noChangeAspect="1" noMove="1" noResize="1" noEditPoints="1" noAdjustHandles="1" noChangeArrowheads="1" noChangeShapeType="1" noTextEdit="1"/>
              </p:cNvSpPr>
              <p:nvPr/>
            </p:nvSpPr>
            <p:spPr>
              <a:xfrm>
                <a:off x="1087635" y="1515372"/>
                <a:ext cx="7688700" cy="1948940"/>
              </a:xfrm>
              <a:prstGeom prst="rect">
                <a:avLst/>
              </a:prstGeom>
              <a:blipFill>
                <a:blip r:embed="rId3"/>
                <a:stretch>
                  <a:fillRect/>
                </a:stretch>
              </a:blipFill>
              <a:ln>
                <a:noFill/>
              </a:ln>
            </p:spPr>
            <p:txBody>
              <a:bodyPr/>
              <a:lstStyle/>
              <a:p>
                <a:r>
                  <a:rPr lang="en-US">
                    <a:noFill/>
                  </a:rPr>
                  <a:t> </a:t>
                </a:r>
              </a:p>
            </p:txBody>
          </p:sp>
        </mc:Fallback>
      </mc:AlternateContent>
      <p:sp>
        <p:nvSpPr>
          <p:cNvPr id="4" name="Google Shape;202;p30">
            <a:extLst>
              <a:ext uri="{FF2B5EF4-FFF2-40B4-BE49-F238E27FC236}">
                <a16:creationId xmlns:a16="http://schemas.microsoft.com/office/drawing/2014/main" id="{15D1FB52-8BC1-9B7A-2898-0A5705EB76B2}"/>
              </a:ext>
            </a:extLst>
          </p:cNvPr>
          <p:cNvSpPr txBox="1">
            <a:spLocks/>
          </p:cNvSpPr>
          <p:nvPr/>
        </p:nvSpPr>
        <p:spPr>
          <a:xfrm>
            <a:off x="727650" y="3384565"/>
            <a:ext cx="7688700" cy="40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indent="-323850">
              <a:buClr>
                <a:srgbClr val="000000"/>
              </a:buClr>
              <a:buSzPts val="1500"/>
              <a:buFont typeface="Lato"/>
              <a:buChar char="❏"/>
            </a:pPr>
            <a:r>
              <a:rPr lang="en-GB" sz="1500" b="1" dirty="0">
                <a:solidFill>
                  <a:srgbClr val="000000"/>
                </a:solidFill>
              </a:rPr>
              <a:t>Spatial-temporal Factors for Task Execution</a:t>
            </a:r>
            <a:endParaRPr lang="en-GB" sz="1500" dirty="0">
              <a:solidFill>
                <a:srgbClr val="000000"/>
              </a:solidFill>
            </a:endParaRPr>
          </a:p>
        </p:txBody>
      </p:sp>
      <mc:AlternateContent xmlns:mc="http://schemas.openxmlformats.org/markup-compatibility/2006" xmlns:a14="http://schemas.microsoft.com/office/drawing/2010/main">
        <mc:Choice Requires="a14">
          <p:sp>
            <p:nvSpPr>
              <p:cNvPr id="5" name="Google Shape;203;p30">
                <a:extLst>
                  <a:ext uri="{FF2B5EF4-FFF2-40B4-BE49-F238E27FC236}">
                    <a16:creationId xmlns:a16="http://schemas.microsoft.com/office/drawing/2014/main" id="{440E76C6-A3CB-94A2-88B8-64BF0ED6DC96}"/>
                  </a:ext>
                </a:extLst>
              </p:cNvPr>
              <p:cNvSpPr txBox="1"/>
              <p:nvPr/>
            </p:nvSpPr>
            <p:spPr>
              <a:xfrm>
                <a:off x="1087635" y="3743101"/>
                <a:ext cx="7688700" cy="1869193"/>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Lato"/>
                  <a:buChar char="●"/>
                </a:pPr>
                <a14:m>
                  <m:oMath xmlns:m="http://schemas.openxmlformats.org/officeDocument/2006/math">
                    <m:r>
                      <a:rPr lang="en-US" b="1" i="1" smtClean="0">
                        <a:solidFill>
                          <a:schemeClr val="dk2"/>
                        </a:solidFill>
                        <a:latin typeface="Cambria Math" panose="02040503050406030204" pitchFamily="18" charset="0"/>
                        <a:ea typeface="Lato"/>
                        <a:cs typeface="Lato"/>
                        <a:sym typeface="Lato"/>
                      </a:rPr>
                      <m:t>𝑸</m:t>
                    </m:r>
                    <m:r>
                      <a:rPr lang="en-US" b="0" i="1" smtClean="0">
                        <a:solidFill>
                          <a:schemeClr val="dk2"/>
                        </a:solidFill>
                        <a:latin typeface="Cambria Math" panose="02040503050406030204" pitchFamily="18" charset="0"/>
                        <a:ea typeface="Lato"/>
                        <a:cs typeface="Lato"/>
                        <a:sym typeface="Lato"/>
                      </a:rPr>
                      <m:t>={</m:t>
                    </m:r>
                    <m:sSup>
                      <m:sSupPr>
                        <m:ctrlPr>
                          <a:rPr lang="en-US" b="0" i="1" smtClean="0">
                            <a:solidFill>
                              <a:schemeClr val="dk2"/>
                            </a:solidFill>
                            <a:latin typeface="Cambria Math" panose="02040503050406030204" pitchFamily="18" charset="0"/>
                            <a:ea typeface="Lato"/>
                            <a:cs typeface="Lato"/>
                            <a:sym typeface="Lato"/>
                          </a:rPr>
                        </m:ctrlPr>
                      </m:sSupPr>
                      <m:e>
                        <m:r>
                          <a:rPr lang="en-US" b="1" i="1" smtClean="0">
                            <a:solidFill>
                              <a:schemeClr val="dk2"/>
                            </a:solidFill>
                            <a:latin typeface="Cambria Math" panose="02040503050406030204" pitchFamily="18" charset="0"/>
                            <a:ea typeface="Lato"/>
                            <a:cs typeface="Lato"/>
                            <a:sym typeface="Lato"/>
                          </a:rPr>
                          <m:t>𝑸</m:t>
                        </m:r>
                      </m:e>
                      <m:sup>
                        <m:r>
                          <a:rPr lang="en-US" b="0" i="1" smtClean="0">
                            <a:solidFill>
                              <a:schemeClr val="dk2"/>
                            </a:solidFill>
                            <a:latin typeface="Cambria Math" panose="02040503050406030204" pitchFamily="18" charset="0"/>
                            <a:ea typeface="Lato"/>
                            <a:cs typeface="Lato"/>
                            <a:sym typeface="Lato"/>
                          </a:rPr>
                          <m:t>1</m:t>
                        </m:r>
                      </m:sup>
                    </m:sSup>
                    <m:r>
                      <a:rPr lang="en-US" b="0" i="1" smtClean="0">
                        <a:solidFill>
                          <a:schemeClr val="dk2"/>
                        </a:solidFill>
                        <a:latin typeface="Cambria Math" panose="02040503050406030204" pitchFamily="18" charset="0"/>
                        <a:ea typeface="Lato"/>
                        <a:cs typeface="Lato"/>
                        <a:sym typeface="Lato"/>
                      </a:rPr>
                      <m:t>,  </m:t>
                    </m:r>
                    <m:sSup>
                      <m:sSupPr>
                        <m:ctrlPr>
                          <a:rPr lang="en-US" b="0" i="1" smtClean="0">
                            <a:solidFill>
                              <a:schemeClr val="dk2"/>
                            </a:solidFill>
                            <a:latin typeface="Cambria Math" panose="02040503050406030204" pitchFamily="18" charset="0"/>
                            <a:ea typeface="Lato"/>
                            <a:cs typeface="Lato"/>
                            <a:sym typeface="Lato"/>
                          </a:rPr>
                        </m:ctrlPr>
                      </m:sSupPr>
                      <m:e>
                        <m:r>
                          <a:rPr lang="en-US" b="1" i="1" smtClean="0">
                            <a:solidFill>
                              <a:schemeClr val="dk2"/>
                            </a:solidFill>
                            <a:latin typeface="Cambria Math" panose="02040503050406030204" pitchFamily="18" charset="0"/>
                            <a:ea typeface="Lato"/>
                            <a:cs typeface="Lato"/>
                            <a:sym typeface="Lato"/>
                          </a:rPr>
                          <m:t>𝑸</m:t>
                        </m:r>
                      </m:e>
                      <m:sup>
                        <m:r>
                          <a:rPr lang="en-US" b="0" i="1" smtClean="0">
                            <a:solidFill>
                              <a:schemeClr val="dk2"/>
                            </a:solidFill>
                            <a:latin typeface="Cambria Math" panose="02040503050406030204" pitchFamily="18" charset="0"/>
                            <a:ea typeface="Lato"/>
                            <a:cs typeface="Lato"/>
                            <a:sym typeface="Lato"/>
                          </a:rPr>
                          <m:t>2</m:t>
                        </m:r>
                      </m:sup>
                    </m:sSup>
                    <m:r>
                      <a:rPr lang="en-US" b="0" i="1" smtClean="0">
                        <a:solidFill>
                          <a:schemeClr val="dk2"/>
                        </a:solidFill>
                        <a:latin typeface="Cambria Math" panose="02040503050406030204" pitchFamily="18" charset="0"/>
                        <a:ea typeface="Lato"/>
                        <a:cs typeface="Lato"/>
                        <a:sym typeface="Lato"/>
                      </a:rPr>
                      <m:t>,  . . . </m:t>
                    </m:r>
                    <m:sSup>
                      <m:sSupPr>
                        <m:ctrlPr>
                          <a:rPr lang="en-US" b="0" i="1" smtClean="0">
                            <a:solidFill>
                              <a:schemeClr val="dk2"/>
                            </a:solidFill>
                            <a:latin typeface="Cambria Math" panose="02040503050406030204" pitchFamily="18" charset="0"/>
                            <a:ea typeface="Lato"/>
                            <a:cs typeface="Lato"/>
                            <a:sym typeface="Lato"/>
                          </a:rPr>
                        </m:ctrlPr>
                      </m:sSupPr>
                      <m:e>
                        <m:r>
                          <a:rPr lang="en-US" b="1" i="1" smtClean="0">
                            <a:solidFill>
                              <a:schemeClr val="dk2"/>
                            </a:solidFill>
                            <a:latin typeface="Cambria Math" panose="02040503050406030204" pitchFamily="18" charset="0"/>
                            <a:ea typeface="Lato"/>
                            <a:cs typeface="Lato"/>
                            <a:sym typeface="Lato"/>
                          </a:rPr>
                          <m:t>𝑸</m:t>
                        </m:r>
                      </m:e>
                      <m:sup>
                        <m:r>
                          <a:rPr lang="en-US" b="0" i="1" smtClean="0">
                            <a:solidFill>
                              <a:schemeClr val="dk2"/>
                            </a:solidFill>
                            <a:latin typeface="Cambria Math" panose="02040503050406030204" pitchFamily="18" charset="0"/>
                            <a:ea typeface="Lato"/>
                            <a:cs typeface="Lato"/>
                            <a:sym typeface="Lato"/>
                          </a:rPr>
                          <m:t>𝐷</m:t>
                        </m:r>
                      </m:sup>
                    </m:sSup>
                    <m:r>
                      <a:rPr lang="en-US" b="0" i="1" smtClean="0">
                        <a:solidFill>
                          <a:schemeClr val="dk2"/>
                        </a:solidFill>
                        <a:latin typeface="Cambria Math" panose="02040503050406030204" pitchFamily="18" charset="0"/>
                        <a:ea typeface="Lato"/>
                        <a:cs typeface="Lato"/>
                        <a:sym typeface="Lato"/>
                      </a:rPr>
                      <m:t>}</m:t>
                    </m:r>
                  </m:oMath>
                </a14:m>
                <a:r>
                  <a:rPr lang="en-US" b="0" dirty="0">
                    <a:solidFill>
                      <a:schemeClr val="dk2"/>
                    </a:solidFill>
                    <a:latin typeface="Lato"/>
                    <a:ea typeface="Lato"/>
                    <a:cs typeface="Lato"/>
                    <a:sym typeface="Lato"/>
                  </a:rPr>
                  <a:t> denotes the waypoint sequences of all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𝐷</m:t>
                    </m:r>
                  </m:oMath>
                </a14:m>
                <a:r>
                  <a:rPr lang="en-US" b="0" dirty="0">
                    <a:solidFill>
                      <a:schemeClr val="dk2"/>
                    </a:solidFill>
                    <a:latin typeface="Lato"/>
                    <a:ea typeface="Lato"/>
                    <a:cs typeface="Lato"/>
                    <a:sym typeface="Lato"/>
                  </a:rPr>
                  <a:t> drones on which drones perform tasks </a:t>
                </a:r>
                <a14:m>
                  <m:oMath xmlns:m="http://schemas.openxmlformats.org/officeDocument/2006/math">
                    <m:r>
                      <a:rPr lang="en-IN" b="1" i="1" smtClean="0">
                        <a:solidFill>
                          <a:schemeClr val="dk2"/>
                        </a:solidFill>
                        <a:latin typeface="Cambria Math" panose="02040503050406030204" pitchFamily="18" charset="0"/>
                        <a:ea typeface="Lato"/>
                        <a:cs typeface="Lato"/>
                        <a:sym typeface="Lato"/>
                      </a:rPr>
                      <m:t>𝑻</m:t>
                    </m:r>
                  </m:oMath>
                </a14:m>
                <a:r>
                  <a:rPr lang="en-US" b="1" dirty="0">
                    <a:solidFill>
                      <a:schemeClr val="dk2"/>
                    </a:solidFill>
                    <a:latin typeface="Lato"/>
                    <a:ea typeface="Lato"/>
                    <a:cs typeface="Lato"/>
                    <a:sym typeface="Lato"/>
                  </a:rPr>
                  <a:t> </a:t>
                </a:r>
                <a:r>
                  <a:rPr lang="en-US" dirty="0">
                    <a:solidFill>
                      <a:schemeClr val="dk2"/>
                    </a:solidFill>
                    <a:latin typeface="Lato"/>
                    <a:ea typeface="Lato"/>
                    <a:cs typeface="Lato"/>
                    <a:sym typeface="Lato"/>
                  </a:rPr>
                  <a:t>during time duration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𝑡</m:t>
                        </m:r>
                      </m:e>
                      <m:sub>
                        <m:r>
                          <a:rPr lang="en-IN" b="0" i="1" smtClean="0">
                            <a:solidFill>
                              <a:schemeClr val="dk2"/>
                            </a:solidFill>
                            <a:latin typeface="Cambria Math" panose="02040503050406030204" pitchFamily="18" charset="0"/>
                            <a:ea typeface="Lato"/>
                            <a:cs typeface="Lato"/>
                            <a:sym typeface="Lato"/>
                          </a:rPr>
                          <m:t>0</m:t>
                        </m:r>
                      </m:sub>
                    </m:sSub>
                    <m:r>
                      <a:rPr lang="en-IN" b="0" i="1" smtClean="0">
                        <a:solidFill>
                          <a:schemeClr val="dk2"/>
                        </a:solidFill>
                        <a:latin typeface="Cambria Math" panose="02040503050406030204" pitchFamily="18" charset="0"/>
                        <a:ea typeface="Lato"/>
                        <a:cs typeface="Lato"/>
                        <a:sym typeface="Lato"/>
                      </a:rPr>
                      <m:t>, </m:t>
                    </m:r>
                    <m:sSup>
                      <m:sSupPr>
                        <m:ctrlPr>
                          <a:rPr lang="en-IN" b="0" i="1" smtClean="0">
                            <a:solidFill>
                              <a:schemeClr val="dk2"/>
                            </a:solidFill>
                            <a:latin typeface="Cambria Math" panose="02040503050406030204" pitchFamily="18" charset="0"/>
                            <a:ea typeface="Lato"/>
                            <a:cs typeface="Lato"/>
                            <a:sym typeface="Lato"/>
                          </a:rPr>
                        </m:ctrlPr>
                      </m:sSupPr>
                      <m:e>
                        <m:r>
                          <a:rPr lang="en-IN" b="0" i="1" smtClean="0">
                            <a:solidFill>
                              <a:schemeClr val="dk2"/>
                            </a:solidFill>
                            <a:latin typeface="Cambria Math" panose="02040503050406030204" pitchFamily="18" charset="0"/>
                            <a:ea typeface="Lato"/>
                            <a:cs typeface="Lato"/>
                            <a:sym typeface="Lato"/>
                          </a:rPr>
                          <m:t>𝑡</m:t>
                        </m:r>
                      </m:e>
                      <m:sup>
                        <m:r>
                          <a:rPr lang="en-IN" b="0" i="1" smtClean="0">
                            <a:solidFill>
                              <a:schemeClr val="dk2"/>
                            </a:solidFill>
                            <a:latin typeface="Cambria Math" panose="02040503050406030204" pitchFamily="18" charset="0"/>
                            <a:ea typeface="Lato"/>
                            <a:cs typeface="Lato"/>
                            <a:sym typeface="Lato"/>
                          </a:rPr>
                          <m:t>∗</m:t>
                        </m:r>
                      </m:sup>
                    </m:sSup>
                    <m:r>
                      <a:rPr lang="en-IN" b="0" i="1" smtClean="0">
                        <a:solidFill>
                          <a:schemeClr val="dk2"/>
                        </a:solidFill>
                        <a:latin typeface="Cambria Math" panose="02040503050406030204" pitchFamily="18" charset="0"/>
                        <a:ea typeface="Lato"/>
                        <a:cs typeface="Lato"/>
                        <a:sym typeface="Lato"/>
                      </a:rPr>
                      <m:t>]</m:t>
                    </m:r>
                  </m:oMath>
                </a14:m>
                <a:endParaRPr lang="en-US" b="1" dirty="0">
                  <a:solidFill>
                    <a:schemeClr val="dk2"/>
                  </a:solidFill>
                  <a:latin typeface="Lato"/>
                  <a:ea typeface="Lato"/>
                  <a:cs typeface="Lato"/>
                  <a:sym typeface="Lato"/>
                </a:endParaRPr>
              </a:p>
              <a:p>
                <a:pPr marL="139700" lvl="0" algn="l" rtl="0">
                  <a:lnSpc>
                    <a:spcPct val="150000"/>
                  </a:lnSpc>
                  <a:spcBef>
                    <a:spcPts val="0"/>
                  </a:spcBef>
                  <a:spcAft>
                    <a:spcPts val="0"/>
                  </a:spcAft>
                  <a:buClr>
                    <a:schemeClr val="dk2"/>
                  </a:buClr>
                  <a:buSzPts val="1400"/>
                </a:pPr>
                <a:endParaRPr lang="en-US" b="0" dirty="0">
                  <a:solidFill>
                    <a:schemeClr val="dk2"/>
                  </a:solidFill>
                  <a:latin typeface="Lato"/>
                  <a:ea typeface="Lato"/>
                  <a:cs typeface="Lato"/>
                  <a:sym typeface="Lato"/>
                </a:endParaRPr>
              </a:p>
              <a:p>
                <a:pPr marL="139700" lvl="0" algn="l" rtl="0">
                  <a:lnSpc>
                    <a:spcPct val="150000"/>
                  </a:lnSpc>
                  <a:spcBef>
                    <a:spcPts val="0"/>
                  </a:spcBef>
                  <a:spcAft>
                    <a:spcPts val="0"/>
                  </a:spcAft>
                  <a:buClr>
                    <a:schemeClr val="dk2"/>
                  </a:buClr>
                  <a:buSzPts val="1400"/>
                </a:pPr>
                <a:endParaRPr lang="en-IN" dirty="0">
                  <a:solidFill>
                    <a:schemeClr val="dk2"/>
                  </a:solidFill>
                  <a:latin typeface="Lato"/>
                  <a:ea typeface="Lato"/>
                  <a:cs typeface="Lato"/>
                  <a:sym typeface="Lato"/>
                </a:endParaRPr>
              </a:p>
              <a:p>
                <a:pPr marL="139700" lvl="0" algn="l" rtl="0">
                  <a:lnSpc>
                    <a:spcPct val="150000"/>
                  </a:lnSpc>
                  <a:spcBef>
                    <a:spcPts val="0"/>
                  </a:spcBef>
                  <a:spcAft>
                    <a:spcPts val="0"/>
                  </a:spcAft>
                  <a:buClr>
                    <a:schemeClr val="dk2"/>
                  </a:buClr>
                  <a:buSzPts val="1400"/>
                </a:pPr>
                <a:r>
                  <a:rPr lang="en-IN" b="1" dirty="0">
                    <a:solidFill>
                      <a:schemeClr val="dk2"/>
                    </a:solidFill>
                    <a:latin typeface="Lato"/>
                    <a:ea typeface="Lato"/>
                    <a:cs typeface="Lato"/>
                    <a:sym typeface="Lato"/>
                  </a:rPr>
                  <a:t>  </a:t>
                </a:r>
              </a:p>
            </p:txBody>
          </p:sp>
        </mc:Choice>
        <mc:Fallback xmlns="">
          <p:sp>
            <p:nvSpPr>
              <p:cNvPr id="5" name="Google Shape;203;p30">
                <a:extLst>
                  <a:ext uri="{FF2B5EF4-FFF2-40B4-BE49-F238E27FC236}">
                    <a16:creationId xmlns:a16="http://schemas.microsoft.com/office/drawing/2014/main" id="{440E76C6-A3CB-94A2-88B8-64BF0ED6DC96}"/>
                  </a:ext>
                </a:extLst>
              </p:cNvPr>
              <p:cNvSpPr txBox="1">
                <a:spLocks noRot="1" noChangeAspect="1" noMove="1" noResize="1" noEditPoints="1" noAdjustHandles="1" noChangeArrowheads="1" noChangeShapeType="1" noTextEdit="1"/>
              </p:cNvSpPr>
              <p:nvPr/>
            </p:nvSpPr>
            <p:spPr>
              <a:xfrm>
                <a:off x="1087635" y="3743101"/>
                <a:ext cx="7688700" cy="1869193"/>
              </a:xfrm>
              <a:prstGeom prst="rect">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64932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GB" sz="2200" dirty="0">
                <a:latin typeface="Lato"/>
                <a:ea typeface="Lato"/>
                <a:cs typeface="Lato"/>
                <a:sym typeface="Lato"/>
              </a:rPr>
              <a:t>Introduction to Emergent Event Monitoring</a:t>
            </a:r>
            <a:endParaRPr sz="2200" dirty="0">
              <a:latin typeface="Lato"/>
              <a:ea typeface="Lato"/>
              <a:cs typeface="Lato"/>
              <a:sym typeface="Lato"/>
            </a:endParaRPr>
          </a:p>
          <a:p>
            <a:pPr marL="0" lvl="0" indent="0" algn="l" rtl="0">
              <a:lnSpc>
                <a:spcPct val="115000"/>
              </a:lnSpc>
              <a:spcBef>
                <a:spcPts val="1200"/>
              </a:spcBef>
              <a:spcAft>
                <a:spcPts val="0"/>
              </a:spcAft>
              <a:buNone/>
            </a:pPr>
            <a:r>
              <a:rPr lang="en-GB" sz="2200" b="0" dirty="0">
                <a:latin typeface="Arial"/>
                <a:ea typeface="Arial"/>
                <a:cs typeface="Arial"/>
                <a:sym typeface="Arial"/>
              </a:rPr>
              <a:t>​</a:t>
            </a:r>
            <a:br>
              <a:rPr lang="en-GB" sz="2200" b="0" dirty="0">
                <a:latin typeface="Arial"/>
                <a:ea typeface="Arial"/>
                <a:cs typeface="Arial"/>
                <a:sym typeface="Arial"/>
              </a:rPr>
            </a:br>
            <a:r>
              <a:rPr lang="en-GB" sz="2200" b="0" dirty="0">
                <a:latin typeface="Arial"/>
                <a:ea typeface="Arial"/>
                <a:cs typeface="Arial"/>
                <a:sym typeface="Arial"/>
              </a:rPr>
              <a:t>​</a:t>
            </a:r>
            <a:endParaRPr sz="2200" b="0" dirty="0">
              <a:latin typeface="Arial"/>
              <a:ea typeface="Arial"/>
              <a:cs typeface="Arial"/>
              <a:sym typeface="Arial"/>
            </a:endParaRPr>
          </a:p>
          <a:p>
            <a:pPr marL="0" lvl="0" indent="0" algn="l" rtl="0">
              <a:spcBef>
                <a:spcPts val="1200"/>
              </a:spcBef>
              <a:spcAft>
                <a:spcPts val="0"/>
              </a:spcAft>
              <a:buNone/>
            </a:pPr>
            <a:endParaRPr sz="2200" dirty="0"/>
          </a:p>
        </p:txBody>
      </p:sp>
      <p:sp>
        <p:nvSpPr>
          <p:cNvPr id="91" name="Google Shape;91;p14"/>
          <p:cNvSpPr txBox="1">
            <a:spLocks noGrp="1"/>
          </p:cNvSpPr>
          <p:nvPr>
            <p:ph type="body" idx="1"/>
          </p:nvPr>
        </p:nvSpPr>
        <p:spPr>
          <a:xfrm>
            <a:off x="729450" y="1259750"/>
            <a:ext cx="8028788" cy="3612288"/>
          </a:xfrm>
          <a:prstGeom prst="rect">
            <a:avLst/>
          </a:prstGeom>
        </p:spPr>
        <p:txBody>
          <a:bodyPr spcFirstLastPara="1" wrap="square" lIns="0" tIns="91425" rIns="50275" bIns="91425" anchor="t" anchorCtr="0">
            <a:noAutofit/>
          </a:bodyPr>
          <a:lstStyle/>
          <a:p>
            <a:pPr marL="457200" lvl="0" indent="-317500" algn="just" rtl="0">
              <a:lnSpc>
                <a:spcPct val="100000"/>
              </a:lnSpc>
              <a:spcBef>
                <a:spcPts val="0"/>
              </a:spcBef>
              <a:spcAft>
                <a:spcPts val="0"/>
              </a:spcAft>
              <a:buClr>
                <a:srgbClr val="000000"/>
              </a:buClr>
              <a:buSzPts val="1400"/>
              <a:buChar char="❏"/>
            </a:pPr>
            <a:r>
              <a:rPr lang="en-GB" sz="1400" b="1" dirty="0">
                <a:solidFill>
                  <a:srgbClr val="000000"/>
                </a:solidFill>
              </a:rPr>
              <a:t>Purpose</a:t>
            </a:r>
            <a:r>
              <a:rPr lang="en-GB" sz="1400" dirty="0">
                <a:solidFill>
                  <a:srgbClr val="000000"/>
                </a:solidFill>
              </a:rPr>
              <a:t>: This paper focuses on strategies for monitoring dynamic, emergent events which are critical for community safety and disaster management</a:t>
            </a:r>
            <a:endParaRPr sz="1400" dirty="0">
              <a:solidFill>
                <a:srgbClr val="000000"/>
              </a:solidFill>
            </a:endParaRPr>
          </a:p>
          <a:p>
            <a:pPr marL="457200" lvl="0" indent="-317500" algn="just" rtl="0">
              <a:lnSpc>
                <a:spcPct val="100000"/>
              </a:lnSpc>
              <a:spcBef>
                <a:spcPts val="1200"/>
              </a:spcBef>
              <a:spcAft>
                <a:spcPts val="0"/>
              </a:spcAft>
              <a:buClr>
                <a:srgbClr val="000000"/>
              </a:buClr>
              <a:buSzPts val="1400"/>
              <a:buChar char="❏"/>
            </a:pPr>
            <a:r>
              <a:rPr lang="en-GB" sz="1400" b="1" dirty="0">
                <a:solidFill>
                  <a:srgbClr val="000000"/>
                </a:solidFill>
              </a:rPr>
              <a:t>Emergent Events</a:t>
            </a:r>
            <a:r>
              <a:rPr lang="en-GB" sz="1400" dirty="0">
                <a:solidFill>
                  <a:srgbClr val="000000"/>
                </a:solidFill>
              </a:rPr>
              <a:t>: These are the events that can be planned or unplanned, such as large gatherings, military operations, or natural disasters (e.g., earthquakes, fires, floods)</a:t>
            </a:r>
            <a:endParaRPr sz="1400" dirty="0">
              <a:solidFill>
                <a:srgbClr val="000000"/>
              </a:solidFill>
            </a:endParaRPr>
          </a:p>
          <a:p>
            <a:pPr marL="457200" lvl="0" indent="-317500" algn="just" rtl="0">
              <a:lnSpc>
                <a:spcPct val="100000"/>
              </a:lnSpc>
              <a:spcBef>
                <a:spcPts val="1200"/>
              </a:spcBef>
              <a:spcAft>
                <a:spcPts val="0"/>
              </a:spcAft>
              <a:buClr>
                <a:srgbClr val="000000"/>
              </a:buClr>
              <a:buSzPts val="1400"/>
              <a:buChar char="❏"/>
            </a:pPr>
            <a:r>
              <a:rPr lang="en-GB" sz="1400" b="1" dirty="0">
                <a:solidFill>
                  <a:srgbClr val="000000"/>
                </a:solidFill>
              </a:rPr>
              <a:t>Use Case</a:t>
            </a:r>
            <a:r>
              <a:rPr lang="en-GB" sz="1400" dirty="0">
                <a:solidFill>
                  <a:srgbClr val="000000"/>
                </a:solidFill>
              </a:rPr>
              <a:t>: We examine Wildland Fires, targeting prescribed (Rx) fires which are controlled burns used by forest services to manage hazardous fuel that can cause future wildfires</a:t>
            </a:r>
            <a:endParaRPr sz="1400" dirty="0">
              <a:solidFill>
                <a:srgbClr val="000000"/>
              </a:solidFill>
            </a:endParaRPr>
          </a:p>
          <a:p>
            <a:pPr marL="457200" lvl="0" indent="-317500" algn="just" rtl="0">
              <a:lnSpc>
                <a:spcPct val="100000"/>
              </a:lnSpc>
              <a:spcBef>
                <a:spcPts val="1200"/>
              </a:spcBef>
              <a:spcAft>
                <a:spcPts val="0"/>
              </a:spcAft>
              <a:buClr>
                <a:srgbClr val="000000"/>
              </a:buClr>
              <a:buSzPts val="1400"/>
              <a:buChar char="❏"/>
            </a:pPr>
            <a:r>
              <a:rPr lang="en-GB" sz="1400" dirty="0">
                <a:solidFill>
                  <a:srgbClr val="000000"/>
                </a:solidFill>
              </a:rPr>
              <a:t>In addition, Rx burns are beneficial in restoring healthy ecosystems by removing species that threaten the ecosystem, thus promoting the growth of trees, wildflowers, and other plants</a:t>
            </a:r>
            <a:endParaRPr sz="1400" dirty="0">
              <a:solidFill>
                <a:srgbClr val="000000"/>
              </a:solidFill>
            </a:endParaRPr>
          </a:p>
          <a:p>
            <a:pPr marL="457200" lvl="0" indent="-317500" algn="just" rtl="0">
              <a:lnSpc>
                <a:spcPct val="100000"/>
              </a:lnSpc>
              <a:spcBef>
                <a:spcPts val="1200"/>
              </a:spcBef>
              <a:spcAft>
                <a:spcPts val="0"/>
              </a:spcAft>
              <a:buClr>
                <a:srgbClr val="000000"/>
              </a:buClr>
              <a:buSzPts val="1400"/>
              <a:buChar char="❏"/>
            </a:pPr>
            <a:r>
              <a:rPr lang="en-GB" sz="1400" b="1" dirty="0">
                <a:solidFill>
                  <a:srgbClr val="000000"/>
                </a:solidFill>
              </a:rPr>
              <a:t>DOME System</a:t>
            </a:r>
            <a:r>
              <a:rPr lang="en-GB" sz="1400" dirty="0">
                <a:solidFill>
                  <a:srgbClr val="000000"/>
                </a:solidFill>
              </a:rPr>
              <a:t>: We introduce DOME, a drone-based system for enhanced Rx fire monitoring, coordinating multiple drones above burn sites</a:t>
            </a:r>
            <a:endParaRPr sz="1400" dirty="0">
              <a:solidFill>
                <a:srgbClr val="000000"/>
              </a:solidFill>
            </a:endParaRPr>
          </a:p>
          <a:p>
            <a:pPr marL="457200" lvl="0" indent="-317500" algn="just" rtl="0">
              <a:lnSpc>
                <a:spcPct val="100000"/>
              </a:lnSpc>
              <a:spcBef>
                <a:spcPts val="1200"/>
              </a:spcBef>
              <a:spcAft>
                <a:spcPts val="1200"/>
              </a:spcAft>
              <a:buClr>
                <a:srgbClr val="000000"/>
              </a:buClr>
              <a:buSzPts val="1400"/>
              <a:buChar char="❏"/>
            </a:pPr>
            <a:r>
              <a:rPr lang="en-GB" sz="1400" b="1" dirty="0">
                <a:solidFill>
                  <a:schemeClr val="dk2"/>
                </a:solidFill>
              </a:rPr>
              <a:t>Role of Drones</a:t>
            </a:r>
            <a:r>
              <a:rPr lang="en-GB" sz="1400" dirty="0">
                <a:solidFill>
                  <a:schemeClr val="dk2"/>
                </a:solidFill>
              </a:rPr>
              <a:t>: Equipped with sensors, drones can provide real-time monitoring of such events, acting as "eyes in the sky.</a:t>
            </a:r>
            <a:endParaRPr sz="14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A09AE8A2-0933-7CB9-2AA1-AE4AF966153E}"/>
            </a:ext>
          </a:extLst>
        </p:cNvPr>
        <p:cNvGrpSpPr/>
        <p:nvPr/>
      </p:nvGrpSpPr>
      <p:grpSpPr>
        <a:xfrm>
          <a:off x="0" y="0"/>
          <a:ext cx="0" cy="0"/>
          <a:chOff x="0" y="0"/>
          <a:chExt cx="0" cy="0"/>
        </a:xfrm>
      </p:grpSpPr>
      <p:sp>
        <p:nvSpPr>
          <p:cNvPr id="201" name="Google Shape;201;p30">
            <a:extLst>
              <a:ext uri="{FF2B5EF4-FFF2-40B4-BE49-F238E27FC236}">
                <a16:creationId xmlns:a16="http://schemas.microsoft.com/office/drawing/2014/main" id="{A10F7B97-9063-A55D-AE29-E83A41A2ADD8}"/>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p>
          <a:p>
            <a:pPr marL="0" lvl="0" indent="0" algn="l" rtl="0">
              <a:spcBef>
                <a:spcPts val="1200"/>
              </a:spcBef>
              <a:spcAft>
                <a:spcPts val="0"/>
              </a:spcAft>
              <a:buSzPts val="990"/>
              <a:buNone/>
            </a:pPr>
            <a:endParaRPr lang="en-GB" sz="2200" dirty="0">
              <a:latin typeface="Lato" panose="020F0502020204030203" pitchFamily="34" charset="0"/>
              <a:ea typeface="Lato" panose="020F0502020204030203" pitchFamily="34" charset="0"/>
              <a:cs typeface="Lato" panose="020F0502020204030203" pitchFamily="34" charset="0"/>
            </a:endParaRPr>
          </a:p>
        </p:txBody>
      </p:sp>
      <p:sp>
        <p:nvSpPr>
          <p:cNvPr id="202" name="Google Shape;202;p30">
            <a:extLst>
              <a:ext uri="{FF2B5EF4-FFF2-40B4-BE49-F238E27FC236}">
                <a16:creationId xmlns:a16="http://schemas.microsoft.com/office/drawing/2014/main" id="{3F6EE26F-14BB-76E2-F878-C68A6017393C}"/>
              </a:ext>
            </a:extLst>
          </p:cNvPr>
          <p:cNvSpPr txBox="1">
            <a:spLocks noGrp="1"/>
          </p:cNvSpPr>
          <p:nvPr>
            <p:ph type="body" idx="1"/>
          </p:nvPr>
        </p:nvSpPr>
        <p:spPr>
          <a:xfrm>
            <a:off x="727650" y="1156836"/>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Spatial-temporal Factors for Task Execution</a:t>
            </a:r>
            <a:endParaRPr sz="1500" dirty="0">
              <a:solidFill>
                <a:srgbClr val="000000"/>
              </a:solidFill>
            </a:endParaRPr>
          </a:p>
        </p:txBody>
      </p:sp>
      <mc:AlternateContent xmlns:mc="http://schemas.openxmlformats.org/markup-compatibility/2006" xmlns:a14="http://schemas.microsoft.com/office/drawing/2010/main">
        <mc:Choice Requires="a14">
          <p:sp>
            <p:nvSpPr>
              <p:cNvPr id="203" name="Google Shape;203;p30">
                <a:extLst>
                  <a:ext uri="{FF2B5EF4-FFF2-40B4-BE49-F238E27FC236}">
                    <a16:creationId xmlns:a16="http://schemas.microsoft.com/office/drawing/2014/main" id="{5BAA7850-75C8-15CB-8A23-D2C9A1E0EE7A}"/>
                  </a:ext>
                </a:extLst>
              </p:cNvPr>
              <p:cNvSpPr txBox="1"/>
              <p:nvPr/>
            </p:nvSpPr>
            <p:spPr>
              <a:xfrm>
                <a:off x="923544" y="1515372"/>
                <a:ext cx="7849101" cy="1869193"/>
              </a:xfrm>
              <a:prstGeom prst="rect">
                <a:avLst/>
              </a:prstGeom>
              <a:noFill/>
              <a:ln>
                <a:noFill/>
              </a:ln>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dk2"/>
                  </a:buClr>
                  <a:buSzPts val="1400"/>
                </a:pPr>
                <a:r>
                  <a:rPr lang="en-IN" b="1" dirty="0">
                    <a:solidFill>
                      <a:schemeClr val="dk2"/>
                    </a:solidFill>
                    <a:latin typeface="Lato"/>
                    <a:ea typeface="Lato"/>
                    <a:cs typeface="Lato"/>
                    <a:sym typeface="Lato"/>
                  </a:rPr>
                  <a:t>Spatial factors</a:t>
                </a:r>
                <a:endParaRPr lang="en-IN"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Data value function evaluates the data that drone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𝑑</m:t>
                    </m:r>
                  </m:oMath>
                </a14:m>
                <a:r>
                  <a:rPr lang="en-IN" dirty="0">
                    <a:solidFill>
                      <a:schemeClr val="dk2"/>
                    </a:solidFill>
                    <a:latin typeface="Lato"/>
                    <a:ea typeface="Lato"/>
                    <a:cs typeface="Lato"/>
                    <a:sym typeface="Lato"/>
                  </a:rPr>
                  <a:t> captured at </a:t>
                </a:r>
                <a14:m>
                  <m:oMath xmlns:m="http://schemas.openxmlformats.org/officeDocument/2006/math">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𝑤</m:t>
                        </m:r>
                      </m:e>
                      <m:sub>
                        <m:r>
                          <a:rPr lang="en-IN" b="0" i="1" smtClean="0">
                            <a:solidFill>
                              <a:schemeClr val="dk2"/>
                            </a:solidFill>
                            <a:latin typeface="Cambria Math" panose="02040503050406030204" pitchFamily="18" charset="0"/>
                            <a:ea typeface="Lato"/>
                            <a:cs typeface="Lato"/>
                            <a:sym typeface="Lato"/>
                          </a:rPr>
                          <m:t>𝑗</m:t>
                        </m:r>
                      </m:sub>
                    </m:sSub>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𝜖</m:t>
                    </m:r>
                    <m:r>
                      <a:rPr lang="en-IN" b="0" i="1" smtClean="0">
                        <a:solidFill>
                          <a:schemeClr val="dk2"/>
                        </a:solidFill>
                        <a:latin typeface="Cambria Math" panose="02040503050406030204" pitchFamily="18" charset="0"/>
                        <a:ea typeface="Lato"/>
                        <a:cs typeface="Lato"/>
                        <a:sym typeface="Lato"/>
                      </a:rPr>
                      <m:t> </m:t>
                    </m:r>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oMath>
                </a14:m>
                <a:r>
                  <a:rPr lang="en-IN" dirty="0">
                    <a:solidFill>
                      <a:schemeClr val="dk2"/>
                    </a:solidFill>
                    <a:latin typeface="Lato"/>
                    <a:ea typeface="Lato"/>
                    <a:cs typeface="Lato"/>
                    <a:sym typeface="Lato"/>
                  </a:rPr>
                  <a:t> for task </a:t>
                </a:r>
                <a14:m>
                  <m:oMath xmlns:m="http://schemas.openxmlformats.org/officeDocument/2006/math">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Sub>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𝜖</m:t>
                    </m:r>
                    <m:r>
                      <a:rPr lang="en-IN" b="0" i="1" smtClean="0">
                        <a:solidFill>
                          <a:schemeClr val="dk2"/>
                        </a:solidFill>
                        <a:latin typeface="Cambria Math" panose="02040503050406030204" pitchFamily="18" charset="0"/>
                        <a:ea typeface="Lato"/>
                        <a:cs typeface="Lato"/>
                        <a:sym typeface="Lato"/>
                      </a:rPr>
                      <m:t> </m:t>
                    </m:r>
                    <m:r>
                      <a:rPr lang="en-IN" b="1" i="1" smtClean="0">
                        <a:solidFill>
                          <a:schemeClr val="dk2"/>
                        </a:solidFill>
                        <a:latin typeface="Cambria Math" panose="02040503050406030204" pitchFamily="18" charset="0"/>
                        <a:ea typeface="Lato"/>
                        <a:cs typeface="Lato"/>
                        <a:sym typeface="Lato"/>
                      </a:rPr>
                      <m:t>𝑻</m:t>
                    </m:r>
                  </m:oMath>
                </a14:m>
                <a:endParaRPr lang="en-IN" dirty="0">
                  <a:solidFill>
                    <a:schemeClr val="dk2"/>
                  </a:solidFill>
                  <a:latin typeface="Lato"/>
                  <a:ea typeface="Lato"/>
                  <a:cs typeface="Lato"/>
                  <a:sym typeface="Lato"/>
                </a:endParaRPr>
              </a:p>
              <a:p>
                <a:pPr marL="139700" lvl="0">
                  <a:lnSpc>
                    <a:spcPct val="150000"/>
                  </a:lnSpc>
                  <a:buClr>
                    <a:schemeClr val="dk2"/>
                  </a:buClr>
                  <a:buSzPts val="1400"/>
                </a:pPr>
                <a:r>
                  <a:rPr lang="en-IN" dirty="0">
                    <a:solidFill>
                      <a:schemeClr val="dk2"/>
                    </a:solidFill>
                    <a:latin typeface="Lato"/>
                    <a:ea typeface="Lato"/>
                    <a:cs typeface="Lato"/>
                    <a:sym typeface="Lato"/>
                  </a:rPr>
                  <a:t>              </a:t>
                </a:r>
                <a14:m>
                  <m:oMath xmlns:m="http://schemas.openxmlformats.org/officeDocument/2006/math">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𝑉</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𝑤</m:t>
                            </m:r>
                          </m:e>
                          <m:sub>
                            <m:r>
                              <a:rPr lang="en-IN" b="0" i="1" smtClean="0">
                                <a:solidFill>
                                  <a:schemeClr val="dk2"/>
                                </a:solidFill>
                                <a:latin typeface="Cambria Math" panose="02040503050406030204" pitchFamily="18" charset="0"/>
                                <a:ea typeface="Lato"/>
                                <a:cs typeface="Lato"/>
                                <a:sym typeface="Lato"/>
                              </a:rPr>
                              <m:t>𝑗</m:t>
                            </m:r>
                          </m:sub>
                        </m:sSub>
                        <m:r>
                          <a:rPr lang="en-IN" b="0" i="1" smtClean="0">
                            <a:solidFill>
                              <a:schemeClr val="dk2"/>
                            </a:solidFill>
                            <a:latin typeface="Cambria Math" panose="02040503050406030204" pitchFamily="18" charset="0"/>
                            <a:ea typeface="Lato"/>
                            <a:cs typeface="Lato"/>
                            <a:sym typeface="Lato"/>
                          </a:rPr>
                          <m:t>, </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Sub>
                      </m:e>
                    </m:d>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𝜎</m:t>
                    </m:r>
                    <m:d>
                      <m:dPr>
                        <m:ctrlPr>
                          <a:rPr lang="en-IN" b="0" i="1" smtClean="0">
                            <a:solidFill>
                              <a:schemeClr val="dk2"/>
                            </a:solidFill>
                            <a:latin typeface="Cambria Math" panose="02040503050406030204" pitchFamily="18" charset="0"/>
                            <a:ea typeface="Lato"/>
                            <a:cs typeface="Lato"/>
                            <a:sym typeface="Lato"/>
                          </a:rPr>
                        </m:ctrlPr>
                      </m:dPr>
                      <m:e>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𝑚</m:t>
                            </m:r>
                          </m:e>
                          <m:sub>
                            <m:r>
                              <a:rPr lang="en-IN" b="0" i="1" smtClean="0">
                                <a:solidFill>
                                  <a:schemeClr val="dk2"/>
                                </a:solidFill>
                                <a:latin typeface="Cambria Math" panose="02040503050406030204" pitchFamily="18" charset="0"/>
                                <a:ea typeface="Lato"/>
                                <a:cs typeface="Lato"/>
                                <a:sym typeface="Lato"/>
                              </a:rPr>
                              <m:t>𝑖</m:t>
                            </m:r>
                          </m:sub>
                        </m:sSub>
                      </m:e>
                    </m:d>
                    <m:r>
                      <a:rPr lang="en-IN" b="0" i="1" smtClean="0">
                        <a:solidFill>
                          <a:schemeClr val="dk2"/>
                        </a:solidFill>
                        <a:latin typeface="Cambria Math" panose="02040503050406030204" pitchFamily="18" charset="0"/>
                        <a:ea typeface="Lato"/>
                        <a:cs typeface="Lato"/>
                        <a:sym typeface="Lato"/>
                      </a:rPr>
                      <m:t>×</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𝑚𝑎𝑥</m:t>
                        </m:r>
                      </m:e>
                      <m:sub>
                        <m:d>
                          <m:dPr>
                            <m:begChr m:val="{"/>
                            <m:endChr m:val="}"/>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𝑠</m:t>
                            </m:r>
                            <m:r>
                              <a:rPr lang="en-US"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𝑠𝑒</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𝑛</m:t>
                                </m:r>
                              </m:e>
                              <m:sub>
                                <m:r>
                                  <a:rPr lang="en-IN" b="0" i="1" smtClean="0">
                                    <a:solidFill>
                                      <a:schemeClr val="dk2"/>
                                    </a:solidFill>
                                    <a:latin typeface="Cambria Math" panose="02040503050406030204" pitchFamily="18" charset="0"/>
                                    <a:ea typeface="Lato"/>
                                    <a:cs typeface="Lato"/>
                                    <a:sym typeface="Lato"/>
                                  </a:rPr>
                                  <m:t>𝑑</m:t>
                                </m:r>
                              </m:sub>
                            </m:sSub>
                          </m:e>
                        </m:d>
                      </m:sub>
                    </m:sSub>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𝑆</m:t>
                        </m:r>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𝐶</m:t>
                            </m:r>
                          </m:e>
                          <m:sub>
                            <m:r>
                              <a:rPr lang="en-IN" b="0" i="1" smtClean="0">
                                <a:solidFill>
                                  <a:schemeClr val="dk2"/>
                                </a:solidFill>
                                <a:latin typeface="Cambria Math" panose="02040503050406030204" pitchFamily="18" charset="0"/>
                                <a:ea typeface="Lato"/>
                                <a:cs typeface="Lato"/>
                                <a:sym typeface="Lato"/>
                              </a:rPr>
                              <m:t>𝑠</m:t>
                            </m:r>
                          </m:sub>
                          <m:sup>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𝑚</m:t>
                                </m:r>
                              </m:e>
                              <m:sub>
                                <m:r>
                                  <a:rPr lang="en-IN" b="0" i="1" smtClean="0">
                                    <a:solidFill>
                                      <a:schemeClr val="dk2"/>
                                    </a:solidFill>
                                    <a:latin typeface="Cambria Math" panose="02040503050406030204" pitchFamily="18" charset="0"/>
                                    <a:ea typeface="Lato"/>
                                    <a:cs typeface="Lato"/>
                                    <a:sym typeface="Lato"/>
                                  </a:rPr>
                                  <m:t>𝑖</m:t>
                                </m:r>
                              </m:sub>
                            </m:sSub>
                          </m:sup>
                        </m:sSubSup>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𝑃𝑃</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𝑀</m:t>
                                </m:r>
                              </m:e>
                              <m:sub>
                                <m:r>
                                  <a:rPr lang="en-IN" b="0" i="1" smtClean="0">
                                    <a:solidFill>
                                      <a:schemeClr val="dk2"/>
                                    </a:solidFill>
                                    <a:latin typeface="Cambria Math" panose="02040503050406030204" pitchFamily="18" charset="0"/>
                                    <a:ea typeface="Lato"/>
                                    <a:cs typeface="Lato"/>
                                    <a:sym typeface="Lato"/>
                                  </a:rPr>
                                  <m:t>𝑠</m:t>
                                </m:r>
                              </m:sub>
                            </m:sSub>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𝑧</m:t>
                                </m:r>
                                <m:d>
                                  <m:dPr>
                                    <m:ctrlPr>
                                      <a:rPr lang="en-IN" b="0" i="1" smtClean="0">
                                        <a:solidFill>
                                          <a:schemeClr val="dk2"/>
                                        </a:solidFill>
                                        <a:latin typeface="Cambria Math" panose="02040503050406030204" pitchFamily="18" charset="0"/>
                                        <a:ea typeface="Lato"/>
                                        <a:cs typeface="Lato"/>
                                        <a:sym typeface="Lato"/>
                                      </a:rPr>
                                    </m:ctrlPr>
                                  </m:dPr>
                                  <m:e>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𝑤</m:t>
                                        </m:r>
                                      </m:e>
                                      <m:sub>
                                        <m:r>
                                          <a:rPr lang="en-IN" b="0" i="1" smtClean="0">
                                            <a:solidFill>
                                              <a:schemeClr val="dk2"/>
                                            </a:solidFill>
                                            <a:latin typeface="Cambria Math" panose="02040503050406030204" pitchFamily="18" charset="0"/>
                                            <a:ea typeface="Lato"/>
                                            <a:cs typeface="Lato"/>
                                            <a:sym typeface="Lato"/>
                                          </a:rPr>
                                          <m:t>𝑗</m:t>
                                        </m:r>
                                      </m:sub>
                                    </m:sSub>
                                  </m:e>
                                </m:d>
                              </m:e>
                            </m:d>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𝐶𝑜</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𝑣</m:t>
                                </m:r>
                              </m:e>
                              <m:sub>
                                <m:r>
                                  <a:rPr lang="en-IN" b="0" i="1" smtClean="0">
                                    <a:solidFill>
                                      <a:schemeClr val="dk2"/>
                                    </a:solidFill>
                                    <a:latin typeface="Cambria Math" panose="02040503050406030204" pitchFamily="18" charset="0"/>
                                    <a:ea typeface="Lato"/>
                                    <a:cs typeface="Lato"/>
                                    <a:sym typeface="Lato"/>
                                  </a:rPr>
                                  <m:t>𝑠</m:t>
                                </m:r>
                              </m:sub>
                            </m:sSub>
                            <m:d>
                              <m:dPr>
                                <m:ctrlPr>
                                  <a:rPr lang="en-IN" b="0" i="1" smtClean="0">
                                    <a:solidFill>
                                      <a:schemeClr val="dk2"/>
                                    </a:solidFill>
                                    <a:latin typeface="Cambria Math" panose="02040503050406030204" pitchFamily="18" charset="0"/>
                                    <a:ea typeface="Lato"/>
                                    <a:cs typeface="Lato"/>
                                    <a:sym typeface="Lato"/>
                                  </a:rPr>
                                </m:ctrlPr>
                              </m:dPr>
                              <m:e>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𝑤</m:t>
                                    </m:r>
                                  </m:e>
                                  <m:sub>
                                    <m:r>
                                      <a:rPr lang="en-IN" b="0" i="1" smtClean="0">
                                        <a:solidFill>
                                          <a:schemeClr val="dk2"/>
                                        </a:solidFill>
                                        <a:latin typeface="Cambria Math" panose="02040503050406030204" pitchFamily="18" charset="0"/>
                                        <a:ea typeface="Lato"/>
                                        <a:cs typeface="Lato"/>
                                        <a:sym typeface="Lato"/>
                                      </a:rPr>
                                      <m:t>𝑗</m:t>
                                    </m:r>
                                  </m:sub>
                                </m:sSub>
                                <m:r>
                                  <a:rPr lang="en-IN" b="0" i="1" smtClean="0">
                                    <a:solidFill>
                                      <a:schemeClr val="dk2"/>
                                    </a:solidFill>
                                    <a:latin typeface="Cambria Math" panose="02040503050406030204" pitchFamily="18" charset="0"/>
                                    <a:ea typeface="Lato"/>
                                    <a:cs typeface="Lato"/>
                                    <a:sym typeface="Lato"/>
                                  </a:rPr>
                                  <m:t>, </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Sub>
                              </m:e>
                            </m:d>
                          </m:e>
                        </m:d>
                      </m:e>
                    </m:d>
                  </m:oMath>
                </a14:m>
                <a:endParaRPr lang="en-IN" dirty="0">
                  <a:solidFill>
                    <a:schemeClr val="dk2"/>
                  </a:solidFill>
                  <a:latin typeface="Lato"/>
                  <a:ea typeface="Lato"/>
                  <a:cs typeface="Lato"/>
                  <a:sym typeface="Lato"/>
                </a:endParaRPr>
              </a:p>
              <a:p>
                <a:pPr marL="139700" lvl="0">
                  <a:lnSpc>
                    <a:spcPct val="150000"/>
                  </a:lnSpc>
                  <a:buClr>
                    <a:schemeClr val="dk2"/>
                  </a:buClr>
                  <a:buSzPts val="1400"/>
                </a:pPr>
                <a14:m>
                  <m:oMath xmlns:m="http://schemas.openxmlformats.org/officeDocument/2006/math">
                    <m:r>
                      <a:rPr lang="en-IN" sz="1300" b="0" i="1" smtClean="0">
                        <a:solidFill>
                          <a:schemeClr val="dk2"/>
                        </a:solidFill>
                        <a:latin typeface="Cambria Math" panose="02040503050406030204" pitchFamily="18" charset="0"/>
                        <a:ea typeface="Lato"/>
                        <a:cs typeface="Lato"/>
                        <a:sym typeface="Lato"/>
                      </a:rPr>
                      <m:t>𝐶𝑜</m:t>
                    </m:r>
                    <m:sSub>
                      <m:sSubPr>
                        <m:ctrlPr>
                          <a:rPr lang="en-IN" sz="1300" b="0" i="1" smtClean="0">
                            <a:solidFill>
                              <a:schemeClr val="dk2"/>
                            </a:solidFill>
                            <a:latin typeface="Cambria Math" panose="02040503050406030204" pitchFamily="18" charset="0"/>
                            <a:ea typeface="Lato"/>
                            <a:cs typeface="Lato"/>
                            <a:sym typeface="Lato"/>
                          </a:rPr>
                        </m:ctrlPr>
                      </m:sSubPr>
                      <m:e>
                        <m:r>
                          <a:rPr lang="en-IN" sz="1300" b="0" i="1" smtClean="0">
                            <a:solidFill>
                              <a:schemeClr val="dk2"/>
                            </a:solidFill>
                            <a:latin typeface="Cambria Math" panose="02040503050406030204" pitchFamily="18" charset="0"/>
                            <a:ea typeface="Lato"/>
                            <a:cs typeface="Lato"/>
                            <a:sym typeface="Lato"/>
                          </a:rPr>
                          <m:t>𝑣</m:t>
                        </m:r>
                      </m:e>
                      <m:sub>
                        <m:r>
                          <a:rPr lang="en-IN" sz="1300" b="0" i="1" smtClean="0">
                            <a:solidFill>
                              <a:schemeClr val="dk2"/>
                            </a:solidFill>
                            <a:latin typeface="Cambria Math" panose="02040503050406030204" pitchFamily="18" charset="0"/>
                            <a:ea typeface="Lato"/>
                            <a:cs typeface="Lato"/>
                            <a:sym typeface="Lato"/>
                          </a:rPr>
                          <m:t>𝑠</m:t>
                        </m:r>
                      </m:sub>
                    </m:sSub>
                    <m:d>
                      <m:dPr>
                        <m:ctrlPr>
                          <a:rPr lang="en-IN" sz="1300" b="0" i="1" smtClean="0">
                            <a:solidFill>
                              <a:schemeClr val="dk2"/>
                            </a:solidFill>
                            <a:latin typeface="Cambria Math" panose="02040503050406030204" pitchFamily="18" charset="0"/>
                            <a:ea typeface="Lato"/>
                            <a:cs typeface="Lato"/>
                            <a:sym typeface="Lato"/>
                          </a:rPr>
                        </m:ctrlPr>
                      </m:dPr>
                      <m:e>
                        <m:sSub>
                          <m:sSubPr>
                            <m:ctrlPr>
                              <a:rPr lang="en-IN" sz="1300" b="0" i="1" smtClean="0">
                                <a:solidFill>
                                  <a:schemeClr val="dk2"/>
                                </a:solidFill>
                                <a:latin typeface="Cambria Math" panose="02040503050406030204" pitchFamily="18" charset="0"/>
                                <a:ea typeface="Lato"/>
                                <a:cs typeface="Lato"/>
                                <a:sym typeface="Lato"/>
                              </a:rPr>
                            </m:ctrlPr>
                          </m:sSubPr>
                          <m:e>
                            <m:r>
                              <a:rPr lang="en-IN" sz="1300" b="0" i="1" smtClean="0">
                                <a:solidFill>
                                  <a:schemeClr val="dk2"/>
                                </a:solidFill>
                                <a:latin typeface="Cambria Math" panose="02040503050406030204" pitchFamily="18" charset="0"/>
                                <a:ea typeface="Lato"/>
                                <a:cs typeface="Lato"/>
                                <a:sym typeface="Lato"/>
                              </a:rPr>
                              <m:t>𝑤</m:t>
                            </m:r>
                          </m:e>
                          <m:sub>
                            <m:r>
                              <a:rPr lang="en-IN" sz="1300" b="0" i="1" smtClean="0">
                                <a:solidFill>
                                  <a:schemeClr val="dk2"/>
                                </a:solidFill>
                                <a:latin typeface="Cambria Math" panose="02040503050406030204" pitchFamily="18" charset="0"/>
                                <a:ea typeface="Lato"/>
                                <a:cs typeface="Lato"/>
                                <a:sym typeface="Lato"/>
                              </a:rPr>
                              <m:t>𝑗</m:t>
                            </m:r>
                          </m:sub>
                        </m:sSub>
                        <m:r>
                          <a:rPr lang="en-IN" sz="1300" b="0" i="1" smtClean="0">
                            <a:solidFill>
                              <a:schemeClr val="dk2"/>
                            </a:solidFill>
                            <a:latin typeface="Cambria Math" panose="02040503050406030204" pitchFamily="18" charset="0"/>
                            <a:ea typeface="Lato"/>
                            <a:cs typeface="Lato"/>
                            <a:sym typeface="Lato"/>
                          </a:rPr>
                          <m:t>, </m:t>
                        </m:r>
                        <m:sSub>
                          <m:sSubPr>
                            <m:ctrlPr>
                              <a:rPr lang="en-IN" sz="1300" b="0" i="1" smtClean="0">
                                <a:solidFill>
                                  <a:schemeClr val="dk2"/>
                                </a:solidFill>
                                <a:latin typeface="Cambria Math" panose="02040503050406030204" pitchFamily="18" charset="0"/>
                                <a:ea typeface="Lato"/>
                                <a:cs typeface="Lato"/>
                                <a:sym typeface="Lato"/>
                              </a:rPr>
                            </m:ctrlPr>
                          </m:sSubPr>
                          <m:e>
                            <m:r>
                              <a:rPr lang="en-IN" sz="1300" b="0" i="1" smtClean="0">
                                <a:solidFill>
                                  <a:schemeClr val="dk2"/>
                                </a:solidFill>
                                <a:latin typeface="Cambria Math" panose="02040503050406030204" pitchFamily="18" charset="0"/>
                                <a:ea typeface="Lato"/>
                                <a:cs typeface="Lato"/>
                                <a:sym typeface="Lato"/>
                              </a:rPr>
                              <m:t>𝑇</m:t>
                            </m:r>
                          </m:e>
                          <m:sub>
                            <m:r>
                              <a:rPr lang="en-IN" sz="1300" b="0" i="1" smtClean="0">
                                <a:solidFill>
                                  <a:schemeClr val="dk2"/>
                                </a:solidFill>
                                <a:latin typeface="Cambria Math" panose="02040503050406030204" pitchFamily="18" charset="0"/>
                                <a:ea typeface="Lato"/>
                                <a:cs typeface="Lato"/>
                                <a:sym typeface="Lato"/>
                              </a:rPr>
                              <m:t>𝑖</m:t>
                            </m:r>
                          </m:sub>
                        </m:sSub>
                      </m:e>
                    </m:d>
                    <m:r>
                      <a:rPr lang="en-IN" sz="1300" b="0" i="1" smtClean="0">
                        <a:solidFill>
                          <a:schemeClr val="dk2"/>
                        </a:solidFill>
                        <a:latin typeface="Cambria Math" panose="02040503050406030204" pitchFamily="18" charset="0"/>
                        <a:ea typeface="Lato"/>
                        <a:cs typeface="Lato"/>
                        <a:sym typeface="Lato"/>
                      </a:rPr>
                      <m:t>=1</m:t>
                    </m:r>
                  </m:oMath>
                </a14:m>
                <a:r>
                  <a:rPr lang="en-IN" sz="1300" dirty="0">
                    <a:solidFill>
                      <a:schemeClr val="dk2"/>
                    </a:solidFill>
                    <a:latin typeface="Lato"/>
                    <a:ea typeface="Lato"/>
                    <a:cs typeface="Lato"/>
                    <a:sym typeface="Lato"/>
                  </a:rPr>
                  <a:t> if task </a:t>
                </a:r>
                <a14:m>
                  <m:oMath xmlns:m="http://schemas.openxmlformats.org/officeDocument/2006/math">
                    <m:sSub>
                      <m:sSubPr>
                        <m:ctrlPr>
                          <a:rPr lang="en-IN" sz="1300" b="0" i="1" smtClean="0">
                            <a:solidFill>
                              <a:schemeClr val="dk2"/>
                            </a:solidFill>
                            <a:latin typeface="Cambria Math" panose="02040503050406030204" pitchFamily="18" charset="0"/>
                            <a:ea typeface="Lato"/>
                            <a:cs typeface="Lato"/>
                            <a:sym typeface="Lato"/>
                          </a:rPr>
                        </m:ctrlPr>
                      </m:sSubPr>
                      <m:e>
                        <m:r>
                          <a:rPr lang="en-IN" sz="1300" b="0" i="1" smtClean="0">
                            <a:solidFill>
                              <a:schemeClr val="dk2"/>
                            </a:solidFill>
                            <a:latin typeface="Cambria Math" panose="02040503050406030204" pitchFamily="18" charset="0"/>
                            <a:ea typeface="Lato"/>
                            <a:cs typeface="Lato"/>
                            <a:sym typeface="Lato"/>
                          </a:rPr>
                          <m:t>𝑇</m:t>
                        </m:r>
                      </m:e>
                      <m:sub>
                        <m:r>
                          <a:rPr lang="en-IN" sz="1300" b="0" i="1" smtClean="0">
                            <a:solidFill>
                              <a:schemeClr val="dk2"/>
                            </a:solidFill>
                            <a:latin typeface="Cambria Math" panose="02040503050406030204" pitchFamily="18" charset="0"/>
                            <a:ea typeface="Lato"/>
                            <a:cs typeface="Lato"/>
                            <a:sym typeface="Lato"/>
                          </a:rPr>
                          <m:t>𝑖</m:t>
                        </m:r>
                      </m:sub>
                    </m:sSub>
                  </m:oMath>
                </a14:m>
                <a:r>
                  <a:rPr lang="en-IN" sz="1300" dirty="0">
                    <a:solidFill>
                      <a:schemeClr val="dk2"/>
                    </a:solidFill>
                    <a:latin typeface="Lato"/>
                    <a:ea typeface="Lato"/>
                    <a:cs typeface="Lato"/>
                    <a:sym typeface="Lato"/>
                  </a:rPr>
                  <a:t> (at </a:t>
                </a:r>
                <a14:m>
                  <m:oMath xmlns:m="http://schemas.openxmlformats.org/officeDocument/2006/math">
                    <m:sSub>
                      <m:sSubPr>
                        <m:ctrlPr>
                          <a:rPr lang="en-IN" sz="1300" b="0" i="1" smtClean="0">
                            <a:solidFill>
                              <a:schemeClr val="dk2"/>
                            </a:solidFill>
                            <a:latin typeface="Cambria Math" panose="02040503050406030204" pitchFamily="18" charset="0"/>
                            <a:ea typeface="Lato"/>
                            <a:cs typeface="Lato"/>
                            <a:sym typeface="Lato"/>
                          </a:rPr>
                        </m:ctrlPr>
                      </m:sSubPr>
                      <m:e>
                        <m:r>
                          <a:rPr lang="en-IN" sz="1300" b="0" i="1" smtClean="0">
                            <a:solidFill>
                              <a:schemeClr val="dk2"/>
                            </a:solidFill>
                            <a:latin typeface="Cambria Math" panose="02040503050406030204" pitchFamily="18" charset="0"/>
                            <a:ea typeface="Lato"/>
                            <a:cs typeface="Lato"/>
                            <a:sym typeface="Lato"/>
                          </a:rPr>
                          <m:t>𝑔</m:t>
                        </m:r>
                      </m:e>
                      <m:sub>
                        <m:r>
                          <a:rPr lang="en-IN" sz="1300" b="0" i="1" smtClean="0">
                            <a:solidFill>
                              <a:schemeClr val="dk2"/>
                            </a:solidFill>
                            <a:latin typeface="Cambria Math" panose="02040503050406030204" pitchFamily="18" charset="0"/>
                            <a:ea typeface="Lato"/>
                            <a:cs typeface="Lato"/>
                            <a:sym typeface="Lato"/>
                          </a:rPr>
                          <m:t>𝑖</m:t>
                        </m:r>
                      </m:sub>
                    </m:sSub>
                  </m:oMath>
                </a14:m>
                <a:r>
                  <a:rPr lang="en-IN" sz="1300" dirty="0">
                    <a:solidFill>
                      <a:schemeClr val="dk2"/>
                    </a:solidFill>
                    <a:latin typeface="Lato"/>
                    <a:ea typeface="Lato"/>
                    <a:cs typeface="Lato"/>
                    <a:sym typeface="Lato"/>
                  </a:rPr>
                  <a:t>) is within the coverage range of drone </a:t>
                </a:r>
                <a14:m>
                  <m:oMath xmlns:m="http://schemas.openxmlformats.org/officeDocument/2006/math">
                    <m:sSup>
                      <m:sSupPr>
                        <m:ctrlPr>
                          <a:rPr lang="en-IN" sz="1300" b="0" i="1" smtClean="0">
                            <a:solidFill>
                              <a:schemeClr val="dk2"/>
                            </a:solidFill>
                            <a:latin typeface="Cambria Math" panose="02040503050406030204" pitchFamily="18" charset="0"/>
                            <a:ea typeface="Lato"/>
                            <a:cs typeface="Lato"/>
                            <a:sym typeface="Lato"/>
                          </a:rPr>
                        </m:ctrlPr>
                      </m:sSupPr>
                      <m:e>
                        <m:r>
                          <a:rPr lang="en-IN" sz="1300" b="0" i="1" smtClean="0">
                            <a:solidFill>
                              <a:schemeClr val="dk2"/>
                            </a:solidFill>
                            <a:latin typeface="Cambria Math" panose="02040503050406030204" pitchFamily="18" charset="0"/>
                            <a:ea typeface="Lato"/>
                            <a:cs typeface="Lato"/>
                            <a:sym typeface="Lato"/>
                          </a:rPr>
                          <m:t>𝑑</m:t>
                        </m:r>
                      </m:e>
                      <m:sup>
                        <m:r>
                          <a:rPr lang="en-IN" sz="1300" b="0" i="1" smtClean="0">
                            <a:solidFill>
                              <a:schemeClr val="dk2"/>
                            </a:solidFill>
                            <a:latin typeface="Cambria Math" panose="02040503050406030204" pitchFamily="18" charset="0"/>
                            <a:ea typeface="Lato"/>
                            <a:cs typeface="Lato"/>
                            <a:sym typeface="Lato"/>
                          </a:rPr>
                          <m:t>′</m:t>
                        </m:r>
                      </m:sup>
                    </m:sSup>
                    <m:r>
                      <a:rPr lang="en-IN" sz="1300" b="0" i="1" smtClean="0">
                        <a:solidFill>
                          <a:schemeClr val="dk2"/>
                        </a:solidFill>
                        <a:latin typeface="Cambria Math" panose="02040503050406030204" pitchFamily="18" charset="0"/>
                        <a:ea typeface="Lato"/>
                        <a:cs typeface="Lato"/>
                        <a:sym typeface="Lato"/>
                      </a:rPr>
                      <m:t>𝑠</m:t>
                    </m:r>
                  </m:oMath>
                </a14:m>
                <a:r>
                  <a:rPr lang="en-IN" sz="1300" dirty="0">
                    <a:solidFill>
                      <a:schemeClr val="dk2"/>
                    </a:solidFill>
                    <a:latin typeface="Lato"/>
                    <a:ea typeface="Lato"/>
                    <a:cs typeface="Lato"/>
                    <a:sym typeface="Lato"/>
                  </a:rPr>
                  <a:t> sensor </a:t>
                </a:r>
                <a14:m>
                  <m:oMath xmlns:m="http://schemas.openxmlformats.org/officeDocument/2006/math">
                    <m:r>
                      <a:rPr lang="en-IN" sz="1300" b="0" i="1" smtClean="0">
                        <a:solidFill>
                          <a:schemeClr val="dk2"/>
                        </a:solidFill>
                        <a:latin typeface="Cambria Math" panose="02040503050406030204" pitchFamily="18" charset="0"/>
                        <a:ea typeface="Lato"/>
                        <a:cs typeface="Lato"/>
                        <a:sym typeface="Lato"/>
                      </a:rPr>
                      <m:t>𝑠</m:t>
                    </m:r>
                  </m:oMath>
                </a14:m>
                <a:r>
                  <a:rPr lang="en-IN" sz="1300" dirty="0">
                    <a:solidFill>
                      <a:schemeClr val="dk2"/>
                    </a:solidFill>
                    <a:latin typeface="Lato"/>
                    <a:ea typeface="Lato"/>
                    <a:cs typeface="Lato"/>
                    <a:sym typeface="Lato"/>
                  </a:rPr>
                  <a:t> at </a:t>
                </a:r>
                <a14:m>
                  <m:oMath xmlns:m="http://schemas.openxmlformats.org/officeDocument/2006/math">
                    <m:sSub>
                      <m:sSubPr>
                        <m:ctrlPr>
                          <a:rPr lang="en-IN" sz="1300" b="0" i="1" smtClean="0">
                            <a:solidFill>
                              <a:schemeClr val="dk2"/>
                            </a:solidFill>
                            <a:latin typeface="Cambria Math" panose="02040503050406030204" pitchFamily="18" charset="0"/>
                            <a:ea typeface="Lato"/>
                            <a:cs typeface="Lato"/>
                            <a:sym typeface="Lato"/>
                          </a:rPr>
                        </m:ctrlPr>
                      </m:sSubPr>
                      <m:e>
                        <m:r>
                          <a:rPr lang="en-IN" sz="1300" b="0" i="1" smtClean="0">
                            <a:solidFill>
                              <a:schemeClr val="dk2"/>
                            </a:solidFill>
                            <a:latin typeface="Cambria Math" panose="02040503050406030204" pitchFamily="18" charset="0"/>
                            <a:ea typeface="Lato"/>
                            <a:cs typeface="Lato"/>
                            <a:sym typeface="Lato"/>
                          </a:rPr>
                          <m:t>𝑤</m:t>
                        </m:r>
                      </m:e>
                      <m:sub>
                        <m:r>
                          <a:rPr lang="en-IN" sz="1300" b="0" i="1" smtClean="0">
                            <a:solidFill>
                              <a:schemeClr val="dk2"/>
                            </a:solidFill>
                            <a:latin typeface="Cambria Math" panose="02040503050406030204" pitchFamily="18" charset="0"/>
                            <a:ea typeface="Lato"/>
                            <a:cs typeface="Lato"/>
                            <a:sym typeface="Lato"/>
                          </a:rPr>
                          <m:t>𝑗</m:t>
                        </m:r>
                      </m:sub>
                    </m:sSub>
                  </m:oMath>
                </a14:m>
                <a:r>
                  <a:rPr lang="en-IN" sz="1300" dirty="0">
                    <a:solidFill>
                      <a:schemeClr val="dk2"/>
                    </a:solidFill>
                    <a:latin typeface="Lato"/>
                    <a:ea typeface="Lato"/>
                    <a:cs typeface="Lato"/>
                    <a:sym typeface="Lato"/>
                  </a:rPr>
                  <a:t>, 0 otherwise</a:t>
                </a:r>
              </a:p>
            </p:txBody>
          </p:sp>
        </mc:Choice>
        <mc:Fallback xmlns="">
          <p:sp>
            <p:nvSpPr>
              <p:cNvPr id="203" name="Google Shape;203;p30">
                <a:extLst>
                  <a:ext uri="{FF2B5EF4-FFF2-40B4-BE49-F238E27FC236}">
                    <a16:creationId xmlns:a16="http://schemas.microsoft.com/office/drawing/2014/main" id="{5BAA7850-75C8-15CB-8A23-D2C9A1E0EE7A}"/>
                  </a:ext>
                </a:extLst>
              </p:cNvPr>
              <p:cNvSpPr txBox="1">
                <a:spLocks noRot="1" noChangeAspect="1" noMove="1" noResize="1" noEditPoints="1" noAdjustHandles="1" noChangeArrowheads="1" noChangeShapeType="1" noTextEdit="1"/>
              </p:cNvSpPr>
              <p:nvPr/>
            </p:nvSpPr>
            <p:spPr>
              <a:xfrm>
                <a:off x="923544" y="1515372"/>
                <a:ext cx="7849101" cy="1869193"/>
              </a:xfrm>
              <a:prstGeom prst="rect">
                <a:avLst/>
              </a:prstGeom>
              <a:blipFill>
                <a:blip r:embed="rId3"/>
                <a:stretch>
                  <a:fillRect b="-65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Google Shape;203;p30">
                <a:extLst>
                  <a:ext uri="{FF2B5EF4-FFF2-40B4-BE49-F238E27FC236}">
                    <a16:creationId xmlns:a16="http://schemas.microsoft.com/office/drawing/2014/main" id="{E562E7D1-68AF-3611-1091-168BF9D2AF1F}"/>
                  </a:ext>
                </a:extLst>
              </p:cNvPr>
              <p:cNvSpPr txBox="1"/>
              <p:nvPr/>
            </p:nvSpPr>
            <p:spPr>
              <a:xfrm>
                <a:off x="923543" y="3384565"/>
                <a:ext cx="7849101" cy="1322077"/>
              </a:xfrm>
              <a:prstGeom prst="rect">
                <a:avLst/>
              </a:prstGeom>
              <a:noFill/>
              <a:ln>
                <a:noFill/>
              </a:ln>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dk2"/>
                  </a:buClr>
                  <a:buSzPts val="1400"/>
                </a:pPr>
                <a:r>
                  <a:rPr lang="en-IN" b="1" dirty="0">
                    <a:solidFill>
                      <a:schemeClr val="dk2"/>
                    </a:solidFill>
                    <a:latin typeface="Lato"/>
                    <a:ea typeface="Lato"/>
                    <a:cs typeface="Lato"/>
                    <a:sym typeface="Lato"/>
                  </a:rPr>
                  <a:t>Temporal factors</a:t>
                </a:r>
                <a:endParaRPr lang="en-IN"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Data captured at a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𝑊𝑃𝐶</m:t>
                    </m:r>
                  </m:oMath>
                </a14:m>
                <a:r>
                  <a:rPr lang="en-IN" dirty="0">
                    <a:solidFill>
                      <a:schemeClr val="dk2"/>
                    </a:solidFill>
                    <a:latin typeface="Lato"/>
                    <a:ea typeface="Lato"/>
                    <a:cs typeface="Lato"/>
                    <a:sym typeface="Lato"/>
                  </a:rPr>
                  <a:t> for a subtask is only useful if its collection and upload time are within the subtask’s release and deadline</a:t>
                </a:r>
              </a:p>
              <a:p>
                <a:pPr marL="139700" lvl="0" algn="l" rtl="0">
                  <a:lnSpc>
                    <a:spcPct val="150000"/>
                  </a:lnSpc>
                  <a:spcBef>
                    <a:spcPts val="0"/>
                  </a:spcBef>
                  <a:spcAft>
                    <a:spcPts val="0"/>
                  </a:spcAft>
                  <a:buClr>
                    <a:schemeClr val="dk2"/>
                  </a:buClr>
                  <a:buSzPts val="1400"/>
                </a:pPr>
                <a:r>
                  <a:rPr lang="en-IN" b="1" dirty="0">
                    <a:solidFill>
                      <a:schemeClr val="dk2"/>
                    </a:solidFill>
                    <a:latin typeface="Lato"/>
                    <a:ea typeface="Lato"/>
                    <a:cs typeface="Lato"/>
                    <a:sym typeface="Lato"/>
                  </a:rPr>
                  <a:t>  </a:t>
                </a:r>
              </a:p>
            </p:txBody>
          </p:sp>
        </mc:Choice>
        <mc:Fallback xmlns="">
          <p:sp>
            <p:nvSpPr>
              <p:cNvPr id="2" name="Google Shape;203;p30">
                <a:extLst>
                  <a:ext uri="{FF2B5EF4-FFF2-40B4-BE49-F238E27FC236}">
                    <a16:creationId xmlns:a16="http://schemas.microsoft.com/office/drawing/2014/main" id="{E562E7D1-68AF-3611-1091-168BF9D2AF1F}"/>
                  </a:ext>
                </a:extLst>
              </p:cNvPr>
              <p:cNvSpPr txBox="1">
                <a:spLocks noRot="1" noChangeAspect="1" noMove="1" noResize="1" noEditPoints="1" noAdjustHandles="1" noChangeArrowheads="1" noChangeShapeType="1" noTextEdit="1"/>
              </p:cNvSpPr>
              <p:nvPr/>
            </p:nvSpPr>
            <p:spPr>
              <a:xfrm>
                <a:off x="923543" y="3384565"/>
                <a:ext cx="7849101" cy="1322077"/>
              </a:xfrm>
              <a:prstGeom prst="rect">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202671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399CE501-3DE1-293D-8845-6D495BAE8C54}"/>
            </a:ext>
          </a:extLst>
        </p:cNvPr>
        <p:cNvGrpSpPr/>
        <p:nvPr/>
      </p:nvGrpSpPr>
      <p:grpSpPr>
        <a:xfrm>
          <a:off x="0" y="0"/>
          <a:ext cx="0" cy="0"/>
          <a:chOff x="0" y="0"/>
          <a:chExt cx="0" cy="0"/>
        </a:xfrm>
      </p:grpSpPr>
      <p:sp>
        <p:nvSpPr>
          <p:cNvPr id="201" name="Google Shape;201;p30">
            <a:extLst>
              <a:ext uri="{FF2B5EF4-FFF2-40B4-BE49-F238E27FC236}">
                <a16:creationId xmlns:a16="http://schemas.microsoft.com/office/drawing/2014/main" id="{557AB500-70BD-7A74-06D1-7DBC02BD1A99}"/>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p>
          <a:p>
            <a:pPr marL="0" lvl="0" indent="0" algn="l" rtl="0">
              <a:spcBef>
                <a:spcPts val="1200"/>
              </a:spcBef>
              <a:spcAft>
                <a:spcPts val="0"/>
              </a:spcAft>
              <a:buSzPts val="990"/>
              <a:buNone/>
            </a:pPr>
            <a:endParaRPr lang="en-GB" sz="2200" dirty="0">
              <a:latin typeface="Lato" panose="020F0502020204030203" pitchFamily="34" charset="0"/>
              <a:ea typeface="Lato" panose="020F0502020204030203" pitchFamily="34" charset="0"/>
              <a:cs typeface="Lato" panose="020F0502020204030203" pitchFamily="34" charset="0"/>
            </a:endParaRPr>
          </a:p>
        </p:txBody>
      </p:sp>
      <p:sp>
        <p:nvSpPr>
          <p:cNvPr id="202" name="Google Shape;202;p30">
            <a:extLst>
              <a:ext uri="{FF2B5EF4-FFF2-40B4-BE49-F238E27FC236}">
                <a16:creationId xmlns:a16="http://schemas.microsoft.com/office/drawing/2014/main" id="{C3EEE536-208C-1847-EC34-3B7457A42B23}"/>
              </a:ext>
            </a:extLst>
          </p:cNvPr>
          <p:cNvSpPr txBox="1">
            <a:spLocks noGrp="1"/>
          </p:cNvSpPr>
          <p:nvPr>
            <p:ph type="body" idx="1"/>
          </p:nvPr>
        </p:nvSpPr>
        <p:spPr>
          <a:xfrm>
            <a:off x="727650" y="1156836"/>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Spatial-temporal Factors for Task Execution</a:t>
            </a:r>
            <a:endParaRPr sz="1500" dirty="0">
              <a:solidFill>
                <a:srgbClr val="000000"/>
              </a:solidFill>
            </a:endParaRPr>
          </a:p>
        </p:txBody>
      </p:sp>
      <mc:AlternateContent xmlns:mc="http://schemas.openxmlformats.org/markup-compatibility/2006" xmlns:a14="http://schemas.microsoft.com/office/drawing/2010/main">
        <mc:Choice Requires="a14">
          <p:sp>
            <p:nvSpPr>
              <p:cNvPr id="203" name="Google Shape;203;p30">
                <a:extLst>
                  <a:ext uri="{FF2B5EF4-FFF2-40B4-BE49-F238E27FC236}">
                    <a16:creationId xmlns:a16="http://schemas.microsoft.com/office/drawing/2014/main" id="{013BE73E-AFCF-9C8B-8D78-62EBA6B48AD7}"/>
                  </a:ext>
                </a:extLst>
              </p:cNvPr>
              <p:cNvSpPr txBox="1"/>
              <p:nvPr/>
            </p:nvSpPr>
            <p:spPr>
              <a:xfrm>
                <a:off x="921544" y="1515372"/>
                <a:ext cx="8015191" cy="3458964"/>
              </a:xfrm>
              <a:prstGeom prst="rect">
                <a:avLst/>
              </a:prstGeom>
              <a:noFill/>
              <a:ln>
                <a:noFill/>
              </a:ln>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dk2"/>
                  </a:buClr>
                  <a:buSzPts val="1400"/>
                </a:pPr>
                <a:r>
                  <a:rPr lang="en-IN" b="1" dirty="0">
                    <a:solidFill>
                      <a:schemeClr val="dk2"/>
                    </a:solidFill>
                    <a:latin typeface="Lato"/>
                    <a:ea typeface="Lato"/>
                    <a:cs typeface="Lato"/>
                    <a:sym typeface="Lato"/>
                  </a:rPr>
                  <a:t>Temporal factors</a:t>
                </a:r>
                <a:endParaRPr lang="en-IN"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Data value function evaluates the data that drone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𝑑</m:t>
                    </m:r>
                  </m:oMath>
                </a14:m>
                <a:r>
                  <a:rPr lang="en-IN" dirty="0">
                    <a:solidFill>
                      <a:schemeClr val="dk2"/>
                    </a:solidFill>
                    <a:latin typeface="Lato"/>
                    <a:ea typeface="Lato"/>
                    <a:cs typeface="Lato"/>
                    <a:sym typeface="Lato"/>
                  </a:rPr>
                  <a:t> captured at </a:t>
                </a:r>
                <a14:m>
                  <m:oMath xmlns:m="http://schemas.openxmlformats.org/officeDocument/2006/math">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𝑤</m:t>
                        </m:r>
                      </m:e>
                      <m:sub>
                        <m:r>
                          <a:rPr lang="en-IN" b="0" i="1" smtClean="0">
                            <a:solidFill>
                              <a:schemeClr val="dk2"/>
                            </a:solidFill>
                            <a:latin typeface="Cambria Math" panose="02040503050406030204" pitchFamily="18" charset="0"/>
                            <a:ea typeface="Lato"/>
                            <a:cs typeface="Lato"/>
                            <a:sym typeface="Lato"/>
                          </a:rPr>
                          <m:t>𝑗</m:t>
                        </m:r>
                      </m:sub>
                    </m:sSub>
                    <m:r>
                      <a:rPr lang="en-US" b="0" i="1" smtClean="0">
                        <a:solidFill>
                          <a:schemeClr val="dk2"/>
                        </a:solidFill>
                        <a:latin typeface="Cambria Math" panose="02040503050406030204" pitchFamily="18" charset="0"/>
                        <a:ea typeface="Lato"/>
                        <a:cs typeface="Lato"/>
                        <a:sym typeface="Lato"/>
                      </a:rPr>
                      <m:t>∈</m:t>
                    </m:r>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oMath>
                </a14:m>
                <a:r>
                  <a:rPr lang="en-IN" dirty="0">
                    <a:solidFill>
                      <a:schemeClr val="dk2"/>
                    </a:solidFill>
                    <a:latin typeface="Lato"/>
                    <a:ea typeface="Lato"/>
                    <a:cs typeface="Lato"/>
                    <a:sym typeface="Lato"/>
                  </a:rPr>
                  <a:t> for task </a:t>
                </a:r>
                <a14:m>
                  <m:oMath xmlns:m="http://schemas.openxmlformats.org/officeDocument/2006/math">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 </m:t>
                    </m:r>
                    <m:r>
                      <a:rPr lang="en-IN" b="1" i="1" smtClean="0">
                        <a:solidFill>
                          <a:schemeClr val="dk2"/>
                        </a:solidFill>
                        <a:latin typeface="Cambria Math" panose="02040503050406030204" pitchFamily="18" charset="0"/>
                        <a:ea typeface="Lato"/>
                        <a:cs typeface="Lato"/>
                        <a:sym typeface="Lato"/>
                      </a:rPr>
                      <m:t>𝑻</m:t>
                    </m:r>
                  </m:oMath>
                </a14:m>
                <a:endParaRPr lang="en-IN"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14:m>
                  <m:oMath xmlns:m="http://schemas.openxmlformats.org/officeDocument/2006/math">
                    <m:r>
                      <m:rPr>
                        <m:sty m:val="p"/>
                      </m:rPr>
                      <a:rPr lang="en-IN" b="0" i="0" smtClean="0">
                        <a:solidFill>
                          <a:schemeClr val="dk2"/>
                        </a:solidFill>
                        <a:latin typeface="Cambria Math" panose="02040503050406030204" pitchFamily="18" charset="0"/>
                        <a:ea typeface="Lato"/>
                        <a:cs typeface="Lato"/>
                        <a:sym typeface="Lato"/>
                      </a:rPr>
                      <m:t>Θ</m:t>
                    </m:r>
                    <m:d>
                      <m:dPr>
                        <m:ctrlPr>
                          <a:rPr lang="en-IN" b="0" i="1" smtClean="0">
                            <a:solidFill>
                              <a:schemeClr val="dk2"/>
                            </a:solidFill>
                            <a:latin typeface="Cambria Math" panose="02040503050406030204" pitchFamily="18" charset="0"/>
                            <a:ea typeface="Lato"/>
                            <a:cs typeface="Lato"/>
                            <a:sym typeface="Lato"/>
                          </a:rPr>
                        </m:ctrlPr>
                      </m:dPr>
                      <m:e>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r>
                          <a:rPr lang="en-IN" b="0" i="1" smtClean="0">
                            <a:solidFill>
                              <a:schemeClr val="dk2"/>
                            </a:solidFill>
                            <a:latin typeface="Cambria Math" panose="02040503050406030204" pitchFamily="18" charset="0"/>
                            <a:ea typeface="Lato"/>
                            <a:cs typeface="Lato"/>
                            <a:sym typeface="Lato"/>
                          </a:rPr>
                          <m:t>, </m:t>
                        </m:r>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up>
                            <m:r>
                              <a:rPr lang="en-IN" b="0" i="1" smtClean="0">
                                <a:solidFill>
                                  <a:schemeClr val="dk2"/>
                                </a:solidFill>
                                <a:latin typeface="Cambria Math" panose="02040503050406030204" pitchFamily="18" charset="0"/>
                                <a:ea typeface="Lato"/>
                                <a:cs typeface="Lato"/>
                                <a:sym typeface="Lato"/>
                              </a:rPr>
                              <m:t>𝑘</m:t>
                            </m:r>
                          </m:sup>
                        </m:sSubSup>
                      </m:e>
                    </m:d>
                  </m:oMath>
                </a14:m>
                <a:r>
                  <a:rPr lang="en-IN" dirty="0">
                    <a:solidFill>
                      <a:schemeClr val="dk2"/>
                    </a:solidFill>
                    <a:latin typeface="Lato"/>
                    <a:ea typeface="Lato"/>
                    <a:cs typeface="Lato"/>
                    <a:sym typeface="Lato"/>
                  </a:rPr>
                  <a:t> denotes the indices in </a:t>
                </a:r>
                <a14:m>
                  <m:oMath xmlns:m="http://schemas.openxmlformats.org/officeDocument/2006/math">
                    <m:sSup>
                      <m:sSupPr>
                        <m:ctrlPr>
                          <a:rPr lang="en-IN" b="0" i="1" smtClean="0">
                            <a:solidFill>
                              <a:schemeClr val="dk2"/>
                            </a:solidFill>
                            <a:latin typeface="Cambria Math" panose="02040503050406030204" pitchFamily="18" charset="0"/>
                            <a:ea typeface="Lato"/>
                            <a:cs typeface="Lato"/>
                            <a:sym typeface="Lato"/>
                          </a:rPr>
                        </m:ctrlPr>
                      </m:sSupPr>
                      <m:e>
                        <m:r>
                          <a:rPr lang="en-IN" b="0" i="1" smtClean="0">
                            <a:solidFill>
                              <a:schemeClr val="dk2"/>
                            </a:solidFill>
                            <a:latin typeface="Cambria Math" panose="02040503050406030204" pitchFamily="18" charset="0"/>
                            <a:ea typeface="Lato"/>
                            <a:cs typeface="Lato"/>
                            <a:sym typeface="Lato"/>
                          </a:rPr>
                          <m:t>𝑄</m:t>
                        </m:r>
                      </m:e>
                      <m:sup>
                        <m:r>
                          <a:rPr lang="en-IN" b="0" i="1" smtClean="0">
                            <a:solidFill>
                              <a:schemeClr val="dk2"/>
                            </a:solidFill>
                            <a:latin typeface="Cambria Math" panose="02040503050406030204" pitchFamily="18" charset="0"/>
                            <a:ea typeface="Lato"/>
                            <a:cs typeface="Lato"/>
                            <a:sym typeface="Lato"/>
                          </a:rPr>
                          <m:t>𝑑</m:t>
                        </m:r>
                      </m:sup>
                    </m:sSup>
                  </m:oMath>
                </a14:m>
                <a:r>
                  <a:rPr lang="en-IN" dirty="0">
                    <a:solidFill>
                      <a:schemeClr val="dk2"/>
                    </a:solidFill>
                    <a:latin typeface="Lato"/>
                    <a:ea typeface="Lato"/>
                    <a:cs typeface="Lato"/>
                    <a:sym typeface="Lato"/>
                  </a:rPr>
                  <a:t> indicating the waypoints at which drone d collects valuable data for subtask </a:t>
                </a:r>
                <a14:m>
                  <m:oMath xmlns:m="http://schemas.openxmlformats.org/officeDocument/2006/math">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up>
                        <m:r>
                          <a:rPr lang="en-IN" b="0" i="1" smtClean="0">
                            <a:solidFill>
                              <a:schemeClr val="dk2"/>
                            </a:solidFill>
                            <a:latin typeface="Cambria Math" panose="02040503050406030204" pitchFamily="18" charset="0"/>
                            <a:ea typeface="Lato"/>
                            <a:cs typeface="Lato"/>
                            <a:sym typeface="Lato"/>
                          </a:rPr>
                          <m:t>𝑘</m:t>
                        </m:r>
                      </m:sup>
                    </m:sSubSup>
                  </m:oMath>
                </a14:m>
                <a:endParaRPr lang="en-IN" dirty="0">
                  <a:solidFill>
                    <a:schemeClr val="dk2"/>
                  </a:solidFill>
                  <a:latin typeface="Lato"/>
                  <a:ea typeface="Lato"/>
                  <a:cs typeface="Lato"/>
                  <a:sym typeface="Lato"/>
                </a:endParaRPr>
              </a:p>
              <a:p>
                <a:pPr marL="139700" lvl="0">
                  <a:lnSpc>
                    <a:spcPct val="150000"/>
                  </a:lnSpc>
                  <a:buClr>
                    <a:schemeClr val="dk2"/>
                  </a:buClr>
                  <a:buSzPts val="1400"/>
                </a:pPr>
                <a:r>
                  <a:rPr lang="en-IN" dirty="0">
                    <a:solidFill>
                      <a:schemeClr val="dk2"/>
                    </a:solidFill>
                    <a:latin typeface="Lato"/>
                    <a:ea typeface="Lato"/>
                    <a:cs typeface="Lato"/>
                    <a:sym typeface="Lato"/>
                  </a:rPr>
                  <a:t>              </a:t>
                </a:r>
                <a14:m>
                  <m:oMath xmlns:m="http://schemas.openxmlformats.org/officeDocument/2006/math">
                    <m:r>
                      <m:rPr>
                        <m:sty m:val="p"/>
                      </m:rPr>
                      <a:rPr lang="en-IN" b="0" i="0" smtClean="0">
                        <a:solidFill>
                          <a:schemeClr val="dk2"/>
                        </a:solidFill>
                        <a:latin typeface="Cambria Math" panose="02040503050406030204" pitchFamily="18" charset="0"/>
                        <a:ea typeface="Lato"/>
                        <a:cs typeface="Lato"/>
                        <a:sym typeface="Lato"/>
                      </a:rPr>
                      <m:t>Θ</m:t>
                    </m:r>
                    <m:d>
                      <m:dPr>
                        <m:ctrlPr>
                          <a:rPr lang="en-IN" b="0" i="1" smtClean="0">
                            <a:solidFill>
                              <a:schemeClr val="dk2"/>
                            </a:solidFill>
                            <a:latin typeface="Cambria Math" panose="02040503050406030204" pitchFamily="18" charset="0"/>
                            <a:ea typeface="Lato"/>
                            <a:cs typeface="Lato"/>
                            <a:sym typeface="Lato"/>
                          </a:rPr>
                        </m:ctrlPr>
                      </m:dPr>
                      <m:e>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r>
                          <a:rPr lang="en-IN" b="0" i="1" smtClean="0">
                            <a:solidFill>
                              <a:schemeClr val="dk2"/>
                            </a:solidFill>
                            <a:latin typeface="Cambria Math" panose="02040503050406030204" pitchFamily="18" charset="0"/>
                            <a:ea typeface="Lato"/>
                            <a:cs typeface="Lato"/>
                            <a:sym typeface="Lato"/>
                          </a:rPr>
                          <m:t>, </m:t>
                        </m:r>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up>
                            <m:r>
                              <a:rPr lang="en-IN" b="0" i="1" smtClean="0">
                                <a:solidFill>
                                  <a:schemeClr val="dk2"/>
                                </a:solidFill>
                                <a:latin typeface="Cambria Math" panose="02040503050406030204" pitchFamily="18" charset="0"/>
                                <a:ea typeface="Lato"/>
                                <a:cs typeface="Lato"/>
                                <a:sym typeface="Lato"/>
                              </a:rPr>
                              <m:t>𝑘</m:t>
                            </m:r>
                          </m:sup>
                        </m:sSubSup>
                      </m:e>
                    </m:d>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𝑛</m:t>
                    </m:r>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𝑛</m:t>
                    </m:r>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𝜖</m:t>
                    </m:r>
                    <m:r>
                      <a:rPr lang="en-IN" b="0" i="1" smtClean="0">
                        <a:solidFill>
                          <a:schemeClr val="dk2"/>
                        </a:solidFill>
                        <a:latin typeface="Cambria Math" panose="02040503050406030204" pitchFamily="18" charset="0"/>
                        <a:ea typeface="Lato"/>
                        <a:cs typeface="Lato"/>
                        <a:sym typeface="Lato"/>
                      </a:rPr>
                      <m:t> </m:t>
                    </m:r>
                    <m:d>
                      <m:dPr>
                        <m:begChr m:val="["/>
                        <m:endChr m:val="]"/>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1</m:t>
                        </m:r>
                        <m:r>
                          <a:rPr lang="en-IN" b="0" i="1" smtClean="0">
                            <a:solidFill>
                              <a:schemeClr val="dk2"/>
                            </a:solidFill>
                            <a:latin typeface="Cambria Math" panose="02040503050406030204" pitchFamily="18" charset="0"/>
                            <a:ea typeface="Lato"/>
                            <a:cs typeface="Lato"/>
                            <a:sym typeface="Lato"/>
                          </a:rPr>
                          <m:t>, </m:t>
                        </m:r>
                        <m:d>
                          <m:dPr>
                            <m:begChr m:val="|"/>
                            <m:endChr m:val="|"/>
                            <m:ctrlPr>
                              <a:rPr lang="en-IN" b="0" i="1" smtClean="0">
                                <a:solidFill>
                                  <a:schemeClr val="dk2"/>
                                </a:solidFill>
                                <a:latin typeface="Cambria Math" panose="02040503050406030204" pitchFamily="18" charset="0"/>
                                <a:ea typeface="Lato"/>
                                <a:cs typeface="Lato"/>
                                <a:sym typeface="Lato"/>
                              </a:rPr>
                            </m:ctrlPr>
                          </m:dPr>
                          <m:e>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e>
                        </m:d>
                      </m:e>
                    </m:d>
                    <m:r>
                      <a:rPr lang="en-IN" b="0" i="1" smtClean="0">
                        <a:solidFill>
                          <a:schemeClr val="dk2"/>
                        </a:solidFill>
                        <a:latin typeface="Cambria Math" panose="02040503050406030204" pitchFamily="18" charset="0"/>
                        <a:ea typeface="Lato"/>
                        <a:cs typeface="Lato"/>
                        <a:sym typeface="Lato"/>
                      </a:rPr>
                      <m:t>, </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𝑉</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𝑤</m:t>
                            </m:r>
                          </m:e>
                          <m:sub>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𝑞</m:t>
                                </m:r>
                              </m:e>
                              <m:sub>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𝑛</m:t>
                                    </m:r>
                                  </m:e>
                                </m:d>
                                <m:r>
                                  <a:rPr lang="en-IN" b="0" i="1" smtClean="0">
                                    <a:solidFill>
                                      <a:schemeClr val="dk2"/>
                                    </a:solidFill>
                                    <a:latin typeface="Cambria Math" panose="02040503050406030204" pitchFamily="18" charset="0"/>
                                    <a:ea typeface="Lato"/>
                                    <a:cs typeface="Lato"/>
                                    <a:sym typeface="Lato"/>
                                  </a:rPr>
                                  <m:t>  </m:t>
                                </m:r>
                              </m:sub>
                              <m:sup>
                                <m:r>
                                  <a:rPr lang="en-IN" b="0" i="1" smtClean="0">
                                    <a:solidFill>
                                      <a:schemeClr val="dk2"/>
                                    </a:solidFill>
                                    <a:latin typeface="Cambria Math" panose="02040503050406030204" pitchFamily="18" charset="0"/>
                                    <a:ea typeface="Lato"/>
                                    <a:cs typeface="Lato"/>
                                    <a:sym typeface="Lato"/>
                                  </a:rPr>
                                  <m:t>𝑑</m:t>
                                </m:r>
                              </m:sup>
                            </m:sSubSup>
                          </m:sub>
                        </m:sSub>
                        <m:r>
                          <a:rPr lang="en-IN" b="0" i="1" smtClean="0">
                            <a:solidFill>
                              <a:schemeClr val="dk2"/>
                            </a:solidFill>
                            <a:latin typeface="Cambria Math" panose="02040503050406030204" pitchFamily="18" charset="0"/>
                            <a:ea typeface="Lato"/>
                            <a:cs typeface="Lato"/>
                            <a:sym typeface="Lato"/>
                          </a:rPr>
                          <m:t> , </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Sub>
                      </m:e>
                    </m:d>
                    <m:r>
                      <a:rPr lang="en-IN" b="0" i="1" smtClean="0">
                        <a:solidFill>
                          <a:schemeClr val="dk2"/>
                        </a:solidFill>
                        <a:latin typeface="Cambria Math" panose="02040503050406030204" pitchFamily="18" charset="0"/>
                        <a:ea typeface="Lato"/>
                        <a:cs typeface="Lato"/>
                        <a:sym typeface="Lato"/>
                      </a:rPr>
                      <m:t>&gt;</m:t>
                    </m:r>
                    <m:r>
                      <a:rPr lang="en-IN" b="0" i="1" smtClean="0">
                        <a:solidFill>
                          <a:schemeClr val="dk2"/>
                        </a:solidFill>
                        <a:latin typeface="Cambria Math" panose="02040503050406030204" pitchFamily="18" charset="0"/>
                        <a:ea typeface="Lato"/>
                        <a:cs typeface="Lato"/>
                        <a:sym typeface="Lato"/>
                      </a:rPr>
                      <m:t>0</m:t>
                    </m:r>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𝐴</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𝑛</m:t>
                        </m:r>
                      </m:e>
                    </m:d>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𝑈</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b>
                          <m:sSubPr>
                            <m:ctrlPr>
                              <a:rPr lang="en-IN" b="0" i="1" smtClean="0">
                                <a:solidFill>
                                  <a:schemeClr val="dk2"/>
                                </a:solidFill>
                                <a:latin typeface="Cambria Math" panose="02040503050406030204" pitchFamily="18" charset="0"/>
                                <a:ea typeface="Lato"/>
                                <a:cs typeface="Lato"/>
                                <a:sym typeface="Lato"/>
                              </a:rPr>
                            </m:ctrlPr>
                          </m:sSubPr>
                          <m:e>
                            <m:r>
                              <a:rPr lang="en-IN" b="1" i="1" smtClean="0">
                                <a:solidFill>
                                  <a:schemeClr val="dk2"/>
                                </a:solidFill>
                                <a:latin typeface="Cambria Math" panose="02040503050406030204" pitchFamily="18" charset="0"/>
                                <a:ea typeface="Lato"/>
                                <a:cs typeface="Lato"/>
                                <a:sym typeface="Lato"/>
                              </a:rPr>
                              <m:t>𝑸</m:t>
                            </m:r>
                          </m:e>
                          <m:sub>
                            <m:r>
                              <a:rPr lang="en-IN" b="0" i="1" smtClean="0">
                                <a:solidFill>
                                  <a:schemeClr val="dk2"/>
                                </a:solidFill>
                                <a:latin typeface="Cambria Math" panose="02040503050406030204" pitchFamily="18" charset="0"/>
                                <a:ea typeface="Lato"/>
                                <a:cs typeface="Lato"/>
                                <a:sym typeface="Lato"/>
                              </a:rPr>
                              <m:t>𝑑</m:t>
                            </m:r>
                          </m:sub>
                        </m:sSub>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𝑛</m:t>
                        </m:r>
                      </m:e>
                    </m:d>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𝜖</m:t>
                    </m:r>
                    <m:r>
                      <a:rPr lang="en-IN" b="0" i="1" smtClean="0">
                        <a:solidFill>
                          <a:schemeClr val="dk2"/>
                        </a:solidFill>
                        <a:latin typeface="Cambria Math" panose="02040503050406030204" pitchFamily="18" charset="0"/>
                        <a:ea typeface="Lato"/>
                        <a:cs typeface="Lato"/>
                        <a:sym typeface="Lato"/>
                      </a:rPr>
                      <m:t> </m:t>
                    </m:r>
                    <m:d>
                      <m:dPr>
                        <m:endChr m:val="]"/>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𝑟</m:t>
                        </m:r>
                        <m:d>
                          <m:dPr>
                            <m:ctrlPr>
                              <a:rPr lang="en-IN" b="0" i="1" smtClean="0">
                                <a:solidFill>
                                  <a:schemeClr val="dk2"/>
                                </a:solidFill>
                                <a:latin typeface="Cambria Math" panose="02040503050406030204" pitchFamily="18" charset="0"/>
                                <a:ea typeface="Lato"/>
                                <a:cs typeface="Lato"/>
                                <a:sym typeface="Lato"/>
                              </a:rPr>
                            </m:ctrlPr>
                          </m:dPr>
                          <m:e>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up>
                                <m:r>
                                  <a:rPr lang="en-IN" b="0" i="1" smtClean="0">
                                    <a:solidFill>
                                      <a:schemeClr val="dk2"/>
                                    </a:solidFill>
                                    <a:latin typeface="Cambria Math" panose="02040503050406030204" pitchFamily="18" charset="0"/>
                                    <a:ea typeface="Lato"/>
                                    <a:cs typeface="Lato"/>
                                    <a:sym typeface="Lato"/>
                                  </a:rPr>
                                  <m:t>𝑘</m:t>
                                </m:r>
                              </m:sup>
                            </m:sSubSup>
                          </m:e>
                        </m:d>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𝑑</m:t>
                        </m:r>
                        <m:d>
                          <m:dPr>
                            <m:ctrlPr>
                              <a:rPr lang="en-IN" b="0" i="1" smtClean="0">
                                <a:solidFill>
                                  <a:schemeClr val="dk2"/>
                                </a:solidFill>
                                <a:latin typeface="Cambria Math" panose="02040503050406030204" pitchFamily="18" charset="0"/>
                                <a:ea typeface="Lato"/>
                                <a:cs typeface="Lato"/>
                                <a:sym typeface="Lato"/>
                              </a:rPr>
                            </m:ctrlPr>
                          </m:dPr>
                          <m:e>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up>
                                <m:r>
                                  <a:rPr lang="en-IN" b="0" i="1" smtClean="0">
                                    <a:solidFill>
                                      <a:schemeClr val="dk2"/>
                                    </a:solidFill>
                                    <a:latin typeface="Cambria Math" panose="02040503050406030204" pitchFamily="18" charset="0"/>
                                    <a:ea typeface="Lato"/>
                                    <a:cs typeface="Lato"/>
                                    <a:sym typeface="Lato"/>
                                  </a:rPr>
                                  <m:t>𝑘</m:t>
                                </m:r>
                              </m:sup>
                            </m:sSubSup>
                          </m:e>
                        </m:d>
                      </m:e>
                    </m:d>
                    <m:r>
                      <a:rPr lang="en-IN" b="0" i="1" smtClean="0">
                        <a:solidFill>
                          <a:schemeClr val="dk2"/>
                        </a:solidFill>
                        <a:latin typeface="Cambria Math" panose="02040503050406030204" pitchFamily="18" charset="0"/>
                        <a:ea typeface="Lato"/>
                        <a:cs typeface="Lato"/>
                        <a:sym typeface="Lato"/>
                      </a:rPr>
                      <m:t>} </m:t>
                    </m:r>
                  </m:oMath>
                </a14:m>
                <a:endParaRPr lang="en-IN" dirty="0">
                  <a:solidFill>
                    <a:schemeClr val="dk2"/>
                  </a:solidFill>
                  <a:latin typeface="Lato"/>
                  <a:ea typeface="Lato"/>
                  <a:cs typeface="Lato"/>
                  <a:sym typeface="Lato"/>
                </a:endParaRPr>
              </a:p>
              <a:p>
                <a:pPr marL="139700" lvl="0">
                  <a:lnSpc>
                    <a:spcPct val="150000"/>
                  </a:lnSpc>
                  <a:buClr>
                    <a:schemeClr val="dk2"/>
                  </a:buClr>
                  <a:buSzPts val="1400"/>
                </a:pPr>
                <a:r>
                  <a:rPr lang="en-IN" b="1" dirty="0">
                    <a:solidFill>
                      <a:schemeClr val="dk2"/>
                    </a:solidFill>
                    <a:latin typeface="Lato"/>
                    <a:ea typeface="Lato"/>
                    <a:cs typeface="Lato"/>
                    <a:sym typeface="Lato"/>
                  </a:rPr>
                  <a:t>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𝐴</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𝑛</m:t>
                        </m:r>
                      </m:e>
                    </m:d>
                  </m:oMath>
                </a14:m>
                <a:r>
                  <a:rPr lang="en-IN" b="1" dirty="0">
                    <a:solidFill>
                      <a:schemeClr val="dk2"/>
                    </a:solidFill>
                    <a:latin typeface="Lato"/>
                    <a:ea typeface="Lato"/>
                    <a:cs typeface="Lato"/>
                    <a:sym typeface="Lato"/>
                  </a:rPr>
                  <a:t> </a:t>
                </a:r>
                <a14:m>
                  <m:oMath xmlns:m="http://schemas.openxmlformats.org/officeDocument/2006/math">
                    <m:r>
                      <a:rPr lang="en-IN" b="0" i="1" dirty="0" smtClean="0">
                        <a:solidFill>
                          <a:schemeClr val="dk2"/>
                        </a:solidFill>
                        <a:latin typeface="Cambria Math" panose="02040503050406030204" pitchFamily="18" charset="0"/>
                        <a:ea typeface="Lato"/>
                        <a:cs typeface="Lato"/>
                        <a:sym typeface="Lato"/>
                      </a:rPr>
                      <m:t>=</m:t>
                    </m:r>
                    <m:sSub>
                      <m:sSubPr>
                        <m:ctrlPr>
                          <a:rPr lang="en-IN" b="0" i="1" dirty="0" smtClean="0">
                            <a:solidFill>
                              <a:schemeClr val="dk2"/>
                            </a:solidFill>
                            <a:latin typeface="Cambria Math" panose="02040503050406030204" pitchFamily="18" charset="0"/>
                            <a:ea typeface="Lato"/>
                            <a:cs typeface="Lato"/>
                            <a:sym typeface="Lato"/>
                          </a:rPr>
                        </m:ctrlPr>
                      </m:sSubPr>
                      <m:e>
                        <m:r>
                          <m:rPr>
                            <m:sty m:val="p"/>
                          </m:rPr>
                          <a:rPr lang="en-IN" b="0" i="0" dirty="0" smtClean="0">
                            <a:solidFill>
                              <a:schemeClr val="dk2"/>
                            </a:solidFill>
                            <a:latin typeface="Cambria Math" panose="02040503050406030204" pitchFamily="18" charset="0"/>
                            <a:ea typeface="Lato"/>
                            <a:cs typeface="Lato"/>
                            <a:sym typeface="Lato"/>
                          </a:rPr>
                          <m:t>Σ</m:t>
                        </m:r>
                      </m:e>
                      <m:sub>
                        <m:r>
                          <a:rPr lang="en-IN" b="0" i="1" dirty="0" smtClean="0">
                            <a:solidFill>
                              <a:schemeClr val="dk2"/>
                            </a:solidFill>
                            <a:latin typeface="Cambria Math" panose="02040503050406030204" pitchFamily="18" charset="0"/>
                            <a:ea typeface="Lato"/>
                            <a:cs typeface="Lato"/>
                            <a:sym typeface="Lato"/>
                          </a:rPr>
                          <m:t>𝑖</m:t>
                        </m:r>
                        <m:r>
                          <a:rPr lang="en-IN" b="0" i="1" dirty="0" smtClean="0">
                            <a:solidFill>
                              <a:schemeClr val="dk2"/>
                            </a:solidFill>
                            <a:latin typeface="Cambria Math" panose="02040503050406030204" pitchFamily="18" charset="0"/>
                            <a:ea typeface="Lato"/>
                            <a:cs typeface="Lato"/>
                            <a:sym typeface="Lato"/>
                          </a:rPr>
                          <m:t>𝜖</m:t>
                        </m:r>
                        <m:d>
                          <m:dPr>
                            <m:begChr m:val="["/>
                            <m:endChr m:val="]"/>
                            <m:ctrlPr>
                              <a:rPr lang="en-IN" b="0" i="1" dirty="0" smtClean="0">
                                <a:solidFill>
                                  <a:schemeClr val="dk2"/>
                                </a:solidFill>
                                <a:latin typeface="Cambria Math" panose="02040503050406030204" pitchFamily="18" charset="0"/>
                                <a:ea typeface="Lato"/>
                                <a:cs typeface="Lato"/>
                                <a:sym typeface="Lato"/>
                              </a:rPr>
                            </m:ctrlPr>
                          </m:dPr>
                          <m:e>
                            <m:r>
                              <a:rPr lang="en-IN" b="0" i="1" dirty="0" smtClean="0">
                                <a:solidFill>
                                  <a:schemeClr val="dk2"/>
                                </a:solidFill>
                                <a:latin typeface="Cambria Math" panose="02040503050406030204" pitchFamily="18" charset="0"/>
                                <a:ea typeface="Lato"/>
                                <a:cs typeface="Lato"/>
                                <a:sym typeface="Lato"/>
                              </a:rPr>
                              <m:t>0</m:t>
                            </m:r>
                            <m:r>
                              <a:rPr lang="en-IN" b="0" i="1" dirty="0" smtClean="0">
                                <a:solidFill>
                                  <a:schemeClr val="dk2"/>
                                </a:solidFill>
                                <a:latin typeface="Cambria Math" panose="02040503050406030204" pitchFamily="18" charset="0"/>
                                <a:ea typeface="Lato"/>
                                <a:cs typeface="Lato"/>
                                <a:sym typeface="Lato"/>
                              </a:rPr>
                              <m:t>, </m:t>
                            </m:r>
                            <m:r>
                              <a:rPr lang="en-IN" b="0" i="1" dirty="0" smtClean="0">
                                <a:solidFill>
                                  <a:schemeClr val="dk2"/>
                                </a:solidFill>
                                <a:latin typeface="Cambria Math" panose="02040503050406030204" pitchFamily="18" charset="0"/>
                                <a:ea typeface="Lato"/>
                                <a:cs typeface="Lato"/>
                                <a:sym typeface="Lato"/>
                              </a:rPr>
                              <m:t>𝑛</m:t>
                            </m:r>
                            <m:r>
                              <a:rPr lang="en-IN" b="0" i="1" dirty="0" smtClean="0">
                                <a:solidFill>
                                  <a:schemeClr val="dk2"/>
                                </a:solidFill>
                                <a:latin typeface="Cambria Math" panose="02040503050406030204" pitchFamily="18" charset="0"/>
                                <a:ea typeface="Lato"/>
                                <a:cs typeface="Lato"/>
                                <a:sym typeface="Lato"/>
                              </a:rPr>
                              <m:t>−</m:t>
                            </m:r>
                            <m:r>
                              <a:rPr lang="en-IN" b="0" i="1" dirty="0" smtClean="0">
                                <a:solidFill>
                                  <a:schemeClr val="dk2"/>
                                </a:solidFill>
                                <a:latin typeface="Cambria Math" panose="02040503050406030204" pitchFamily="18" charset="0"/>
                                <a:ea typeface="Lato"/>
                                <a:cs typeface="Lato"/>
                                <a:sym typeface="Lato"/>
                              </a:rPr>
                              <m:t>1</m:t>
                            </m:r>
                          </m:e>
                        </m:d>
                      </m:sub>
                    </m:sSub>
                    <m:r>
                      <a:rPr lang="en-IN" b="0" i="1" dirty="0" smtClean="0">
                        <a:solidFill>
                          <a:schemeClr val="dk2"/>
                        </a:solidFill>
                        <a:latin typeface="Cambria Math" panose="02040503050406030204" pitchFamily="18" charset="0"/>
                        <a:ea typeface="Lato"/>
                        <a:cs typeface="Lato"/>
                        <a:sym typeface="Lato"/>
                      </a:rPr>
                      <m:t>𝐹𝐿</m:t>
                    </m:r>
                    <m:sSub>
                      <m:sSubPr>
                        <m:ctrlPr>
                          <a:rPr lang="en-IN" b="0" i="1" dirty="0" smtClean="0">
                            <a:solidFill>
                              <a:schemeClr val="dk2"/>
                            </a:solidFill>
                            <a:latin typeface="Cambria Math" panose="02040503050406030204" pitchFamily="18" charset="0"/>
                            <a:ea typeface="Lato"/>
                            <a:cs typeface="Lato"/>
                            <a:sym typeface="Lato"/>
                          </a:rPr>
                        </m:ctrlPr>
                      </m:sSubPr>
                      <m:e>
                        <m:r>
                          <a:rPr lang="en-IN" b="0" i="1" dirty="0" smtClean="0">
                            <a:solidFill>
                              <a:schemeClr val="dk2"/>
                            </a:solidFill>
                            <a:latin typeface="Cambria Math" panose="02040503050406030204" pitchFamily="18" charset="0"/>
                            <a:ea typeface="Lato"/>
                            <a:cs typeface="Lato"/>
                            <a:sym typeface="Lato"/>
                          </a:rPr>
                          <m:t>𝑇</m:t>
                        </m:r>
                      </m:e>
                      <m:sub>
                        <m:r>
                          <a:rPr lang="en-IN" b="0" i="1" dirty="0" smtClean="0">
                            <a:solidFill>
                              <a:schemeClr val="dk2"/>
                            </a:solidFill>
                            <a:latin typeface="Cambria Math" panose="02040503050406030204" pitchFamily="18" charset="0"/>
                            <a:ea typeface="Lato"/>
                            <a:cs typeface="Lato"/>
                            <a:sym typeface="Lato"/>
                          </a:rPr>
                          <m:t>𝑑</m:t>
                        </m:r>
                      </m:sub>
                    </m:sSub>
                    <m:r>
                      <a:rPr lang="en-IN" b="0" i="1" dirty="0" smtClean="0">
                        <a:solidFill>
                          <a:schemeClr val="dk2"/>
                        </a:solidFill>
                        <a:latin typeface="Cambria Math" panose="02040503050406030204" pitchFamily="18" charset="0"/>
                        <a:ea typeface="Lato"/>
                        <a:cs typeface="Lato"/>
                        <a:sym typeface="Lato"/>
                      </a:rPr>
                      <m:t>(</m:t>
                    </m:r>
                    <m:sSub>
                      <m:sSubPr>
                        <m:ctrlPr>
                          <a:rPr lang="en-IN" i="1">
                            <a:solidFill>
                              <a:schemeClr val="dk2"/>
                            </a:solidFill>
                            <a:latin typeface="Cambria Math" panose="02040503050406030204" pitchFamily="18" charset="0"/>
                            <a:ea typeface="Lato"/>
                            <a:cs typeface="Lato"/>
                            <a:sym typeface="Lato"/>
                          </a:rPr>
                        </m:ctrlPr>
                      </m:sSubPr>
                      <m:e>
                        <m:r>
                          <a:rPr lang="en-IN" i="1">
                            <a:solidFill>
                              <a:schemeClr val="dk2"/>
                            </a:solidFill>
                            <a:latin typeface="Cambria Math" panose="02040503050406030204" pitchFamily="18" charset="0"/>
                            <a:ea typeface="Lato"/>
                            <a:cs typeface="Lato"/>
                            <a:sym typeface="Lato"/>
                          </a:rPr>
                          <m:t>𝑤</m:t>
                        </m:r>
                      </m:e>
                      <m:sub>
                        <m:sSubSup>
                          <m:sSubSupPr>
                            <m:ctrlPr>
                              <a:rPr lang="en-IN" i="1">
                                <a:solidFill>
                                  <a:schemeClr val="dk2"/>
                                </a:solidFill>
                                <a:latin typeface="Cambria Math" panose="02040503050406030204" pitchFamily="18" charset="0"/>
                                <a:ea typeface="Lato"/>
                                <a:cs typeface="Lato"/>
                                <a:sym typeface="Lato"/>
                              </a:rPr>
                            </m:ctrlPr>
                          </m:sSubSupPr>
                          <m:e>
                            <m:r>
                              <a:rPr lang="en-IN" i="1">
                                <a:solidFill>
                                  <a:schemeClr val="dk2"/>
                                </a:solidFill>
                                <a:latin typeface="Cambria Math" panose="02040503050406030204" pitchFamily="18" charset="0"/>
                                <a:ea typeface="Lato"/>
                                <a:cs typeface="Lato"/>
                                <a:sym typeface="Lato"/>
                              </a:rPr>
                              <m:t>𝑞</m:t>
                            </m:r>
                          </m:e>
                          <m:sub>
                            <m:d>
                              <m:dPr>
                                <m:ctrlPr>
                                  <a:rPr lang="en-IN" i="1">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𝑖</m:t>
                                </m:r>
                              </m:e>
                            </m:d>
                            <m:r>
                              <a:rPr lang="en-IN" i="1">
                                <a:solidFill>
                                  <a:schemeClr val="dk2"/>
                                </a:solidFill>
                                <a:latin typeface="Cambria Math" panose="02040503050406030204" pitchFamily="18" charset="0"/>
                                <a:ea typeface="Lato"/>
                                <a:cs typeface="Lato"/>
                                <a:sym typeface="Lato"/>
                              </a:rPr>
                              <m:t>  </m:t>
                            </m:r>
                          </m:sub>
                          <m:sup>
                            <m:r>
                              <a:rPr lang="en-IN" i="1">
                                <a:solidFill>
                                  <a:schemeClr val="dk2"/>
                                </a:solidFill>
                                <a:latin typeface="Cambria Math" panose="02040503050406030204" pitchFamily="18" charset="0"/>
                                <a:ea typeface="Lato"/>
                                <a:cs typeface="Lato"/>
                                <a:sym typeface="Lato"/>
                              </a:rPr>
                              <m:t>𝑑</m:t>
                            </m:r>
                          </m:sup>
                        </m:sSubSup>
                      </m:sub>
                    </m:sSub>
                    <m:r>
                      <a:rPr lang="en-IN" b="0" i="1" smtClean="0">
                        <a:solidFill>
                          <a:schemeClr val="dk2"/>
                        </a:solidFill>
                        <a:latin typeface="Cambria Math" panose="02040503050406030204" pitchFamily="18" charset="0"/>
                        <a:ea typeface="Lato"/>
                        <a:cs typeface="Lato"/>
                        <a:sym typeface="Lato"/>
                      </a:rPr>
                      <m:t>,</m:t>
                    </m:r>
                    <m:sSub>
                      <m:sSubPr>
                        <m:ctrlPr>
                          <a:rPr lang="en-IN" i="1">
                            <a:solidFill>
                              <a:schemeClr val="dk2"/>
                            </a:solidFill>
                            <a:latin typeface="Cambria Math" panose="02040503050406030204" pitchFamily="18" charset="0"/>
                            <a:ea typeface="Lato"/>
                            <a:cs typeface="Lato"/>
                            <a:sym typeface="Lato"/>
                          </a:rPr>
                        </m:ctrlPr>
                      </m:sSubPr>
                      <m:e>
                        <m:r>
                          <a:rPr lang="en-IN" i="1">
                            <a:solidFill>
                              <a:schemeClr val="dk2"/>
                            </a:solidFill>
                            <a:latin typeface="Cambria Math" panose="02040503050406030204" pitchFamily="18" charset="0"/>
                            <a:ea typeface="Lato"/>
                            <a:cs typeface="Lato"/>
                            <a:sym typeface="Lato"/>
                          </a:rPr>
                          <m:t>𝑤</m:t>
                        </m:r>
                      </m:e>
                      <m:sub>
                        <m:sSubSup>
                          <m:sSubSupPr>
                            <m:ctrlPr>
                              <a:rPr lang="en-IN" i="1">
                                <a:solidFill>
                                  <a:schemeClr val="dk2"/>
                                </a:solidFill>
                                <a:latin typeface="Cambria Math" panose="02040503050406030204" pitchFamily="18" charset="0"/>
                                <a:ea typeface="Lato"/>
                                <a:cs typeface="Lato"/>
                                <a:sym typeface="Lato"/>
                              </a:rPr>
                            </m:ctrlPr>
                          </m:sSubSupPr>
                          <m:e>
                            <m:r>
                              <a:rPr lang="en-IN" i="1">
                                <a:solidFill>
                                  <a:schemeClr val="dk2"/>
                                </a:solidFill>
                                <a:latin typeface="Cambria Math" panose="02040503050406030204" pitchFamily="18" charset="0"/>
                                <a:ea typeface="Lato"/>
                                <a:cs typeface="Lato"/>
                                <a:sym typeface="Lato"/>
                              </a:rPr>
                              <m:t>𝑞</m:t>
                            </m:r>
                          </m:e>
                          <m:sub>
                            <m:d>
                              <m:dPr>
                                <m:ctrlPr>
                                  <a:rPr lang="en-IN" i="1">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𝑖</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1</m:t>
                                </m:r>
                              </m:e>
                            </m:d>
                            <m:r>
                              <a:rPr lang="en-IN" i="1">
                                <a:solidFill>
                                  <a:schemeClr val="dk2"/>
                                </a:solidFill>
                                <a:latin typeface="Cambria Math" panose="02040503050406030204" pitchFamily="18" charset="0"/>
                                <a:ea typeface="Lato"/>
                                <a:cs typeface="Lato"/>
                                <a:sym typeface="Lato"/>
                              </a:rPr>
                              <m:t>  </m:t>
                            </m:r>
                          </m:sub>
                          <m:sup>
                            <m:r>
                              <a:rPr lang="en-IN" i="1">
                                <a:solidFill>
                                  <a:schemeClr val="dk2"/>
                                </a:solidFill>
                                <a:latin typeface="Cambria Math" panose="02040503050406030204" pitchFamily="18" charset="0"/>
                                <a:ea typeface="Lato"/>
                                <a:cs typeface="Lato"/>
                                <a:sym typeface="Lato"/>
                              </a:rPr>
                              <m:t>𝑑</m:t>
                            </m:r>
                          </m:sup>
                        </m:sSubSup>
                      </m:sub>
                    </m:sSub>
                    <m:r>
                      <a:rPr lang="en-IN" b="0" i="1" dirty="0" smtClean="0">
                        <a:solidFill>
                          <a:schemeClr val="dk2"/>
                        </a:solidFill>
                        <a:latin typeface="Cambria Math" panose="02040503050406030204" pitchFamily="18" charset="0"/>
                        <a:ea typeface="Lato"/>
                        <a:cs typeface="Lato"/>
                        <a:sym typeface="Lato"/>
                      </a:rPr>
                      <m:t>)</m:t>
                    </m:r>
                  </m:oMath>
                </a14:m>
                <a:r>
                  <a:rPr lang="en-IN" b="1" dirty="0">
                    <a:solidFill>
                      <a:schemeClr val="dk2"/>
                    </a:solidFill>
                    <a:latin typeface="Lato"/>
                    <a:ea typeface="Lato"/>
                    <a:cs typeface="Lato"/>
                    <a:sym typeface="Lato"/>
                  </a:rPr>
                  <a:t>  </a:t>
                </a:r>
                <a:r>
                  <a:rPr lang="en-IN" dirty="0">
                    <a:solidFill>
                      <a:schemeClr val="dk2"/>
                    </a:solidFill>
                    <a:latin typeface="Lato"/>
                    <a:ea typeface="Lato"/>
                    <a:cs typeface="Lato"/>
                    <a:sym typeface="Lato"/>
                  </a:rPr>
                  <a:t>denotes the drone’s arrival time on nth waypoint </a:t>
                </a:r>
                <a14:m>
                  <m:oMath xmlns:m="http://schemas.openxmlformats.org/officeDocument/2006/math">
                    <m:sSub>
                      <m:sSubPr>
                        <m:ctrlPr>
                          <a:rPr lang="en-IN" i="1">
                            <a:solidFill>
                              <a:schemeClr val="dk2"/>
                            </a:solidFill>
                            <a:latin typeface="Cambria Math" panose="02040503050406030204" pitchFamily="18" charset="0"/>
                            <a:ea typeface="Lato"/>
                            <a:cs typeface="Lato"/>
                            <a:sym typeface="Lato"/>
                          </a:rPr>
                        </m:ctrlPr>
                      </m:sSubPr>
                      <m:e>
                        <m:r>
                          <a:rPr lang="en-IN" i="1">
                            <a:solidFill>
                              <a:schemeClr val="dk2"/>
                            </a:solidFill>
                            <a:latin typeface="Cambria Math" panose="02040503050406030204" pitchFamily="18" charset="0"/>
                            <a:ea typeface="Lato"/>
                            <a:cs typeface="Lato"/>
                            <a:sym typeface="Lato"/>
                          </a:rPr>
                          <m:t>𝑤</m:t>
                        </m:r>
                      </m:e>
                      <m:sub>
                        <m:sSubSup>
                          <m:sSubSupPr>
                            <m:ctrlPr>
                              <a:rPr lang="en-IN" i="1">
                                <a:solidFill>
                                  <a:schemeClr val="dk2"/>
                                </a:solidFill>
                                <a:latin typeface="Cambria Math" panose="02040503050406030204" pitchFamily="18" charset="0"/>
                                <a:ea typeface="Lato"/>
                                <a:cs typeface="Lato"/>
                                <a:sym typeface="Lato"/>
                              </a:rPr>
                            </m:ctrlPr>
                          </m:sSubSupPr>
                          <m:e>
                            <m:r>
                              <a:rPr lang="en-IN" i="1">
                                <a:solidFill>
                                  <a:schemeClr val="dk2"/>
                                </a:solidFill>
                                <a:latin typeface="Cambria Math" panose="02040503050406030204" pitchFamily="18" charset="0"/>
                                <a:ea typeface="Lato"/>
                                <a:cs typeface="Lato"/>
                                <a:sym typeface="Lato"/>
                              </a:rPr>
                              <m:t>𝑞</m:t>
                            </m:r>
                          </m:e>
                          <m:sub>
                            <m:d>
                              <m:dPr>
                                <m:ctrlPr>
                                  <a:rPr lang="en-IN" i="1">
                                    <a:solidFill>
                                      <a:schemeClr val="dk2"/>
                                    </a:solidFill>
                                    <a:latin typeface="Cambria Math" panose="02040503050406030204" pitchFamily="18" charset="0"/>
                                    <a:ea typeface="Lato"/>
                                    <a:cs typeface="Lato"/>
                                    <a:sym typeface="Lato"/>
                                  </a:rPr>
                                </m:ctrlPr>
                              </m:dPr>
                              <m:e>
                                <m:r>
                                  <a:rPr lang="en-IN" i="1">
                                    <a:solidFill>
                                      <a:schemeClr val="dk2"/>
                                    </a:solidFill>
                                    <a:latin typeface="Cambria Math" panose="02040503050406030204" pitchFamily="18" charset="0"/>
                                    <a:ea typeface="Lato"/>
                                    <a:cs typeface="Lato"/>
                                    <a:sym typeface="Lato"/>
                                  </a:rPr>
                                  <m:t>𝑛</m:t>
                                </m:r>
                              </m:e>
                            </m:d>
                            <m:r>
                              <a:rPr lang="en-IN" i="1">
                                <a:solidFill>
                                  <a:schemeClr val="dk2"/>
                                </a:solidFill>
                                <a:latin typeface="Cambria Math" panose="02040503050406030204" pitchFamily="18" charset="0"/>
                                <a:ea typeface="Lato"/>
                                <a:cs typeface="Lato"/>
                                <a:sym typeface="Lato"/>
                              </a:rPr>
                              <m:t>  </m:t>
                            </m:r>
                          </m:sub>
                          <m:sup>
                            <m:r>
                              <a:rPr lang="en-IN" i="1">
                                <a:solidFill>
                                  <a:schemeClr val="dk2"/>
                                </a:solidFill>
                                <a:latin typeface="Cambria Math" panose="02040503050406030204" pitchFamily="18" charset="0"/>
                                <a:ea typeface="Lato"/>
                                <a:cs typeface="Lato"/>
                                <a:sym typeface="Lato"/>
                              </a:rPr>
                              <m:t>𝑑</m:t>
                            </m:r>
                          </m:sup>
                        </m:sSubSup>
                      </m:sub>
                    </m:sSub>
                  </m:oMath>
                </a14:m>
                <a:endParaRPr lang="en-IN" b="1" dirty="0">
                  <a:solidFill>
                    <a:schemeClr val="dk2"/>
                  </a:solidFill>
                  <a:latin typeface="Lato"/>
                  <a:ea typeface="Lato"/>
                  <a:cs typeface="Lato"/>
                  <a:sym typeface="Lato"/>
                </a:endParaRPr>
              </a:p>
              <a:p>
                <a:pPr marL="139700" lvl="0">
                  <a:lnSpc>
                    <a:spcPct val="150000"/>
                  </a:lnSpc>
                  <a:buClr>
                    <a:schemeClr val="dk2"/>
                  </a:buClr>
                  <a:buSzPts val="1400"/>
                </a:pPr>
                <a:r>
                  <a:rPr lang="en-IN" b="1" dirty="0">
                    <a:solidFill>
                      <a:schemeClr val="dk2"/>
                    </a:solidFill>
                    <a:latin typeface="Lato"/>
                    <a:ea typeface="Lato"/>
                    <a:cs typeface="Lato"/>
                    <a:sym typeface="Lato"/>
                  </a:rPr>
                  <a:t>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𝑈</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𝑛</m:t>
                        </m:r>
                      </m:e>
                    </m:d>
                    <m:r>
                      <a:rPr lang="en-IN" b="0" i="1" smtClean="0">
                        <a:solidFill>
                          <a:schemeClr val="dk2"/>
                        </a:solidFill>
                        <a:latin typeface="Cambria Math" panose="02040503050406030204" pitchFamily="18" charset="0"/>
                        <a:ea typeface="Lato"/>
                        <a:cs typeface="Lato"/>
                        <a:sym typeface="Lato"/>
                      </a:rPr>
                      <m:t>=</m:t>
                    </m:r>
                    <m:r>
                      <m:rPr>
                        <m:sty m:val="p"/>
                      </m:rPr>
                      <a:rPr lang="en-IN" b="0" i="0" smtClean="0">
                        <a:solidFill>
                          <a:schemeClr val="dk2"/>
                        </a:solidFill>
                        <a:latin typeface="Cambria Math" panose="02040503050406030204" pitchFamily="18" charset="0"/>
                        <a:ea typeface="Lato"/>
                        <a:cs typeface="Lato"/>
                        <a:sym typeface="Lato"/>
                      </a:rPr>
                      <m:t>min</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𝐴</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𝑖</m:t>
                        </m:r>
                      </m:e>
                    </m:d>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𝑖</m:t>
                    </m:r>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𝜖</m:t>
                    </m:r>
                    <m:r>
                      <a:rPr lang="en-IN" b="0" i="1" smtClean="0">
                        <a:solidFill>
                          <a:schemeClr val="dk2"/>
                        </a:solidFill>
                        <a:latin typeface="Cambria Math" panose="02040503050406030204" pitchFamily="18" charset="0"/>
                        <a:ea typeface="Lato"/>
                        <a:cs typeface="Lato"/>
                        <a:sym typeface="Lato"/>
                      </a:rPr>
                      <m:t> </m:t>
                    </m:r>
                    <m:d>
                      <m:dPr>
                        <m:begChr m:val="["/>
                        <m:endChr m:val="]"/>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𝑛</m:t>
                        </m:r>
                        <m:r>
                          <a:rPr lang="en-IN" i="1">
                            <a:solidFill>
                              <a:schemeClr val="dk2"/>
                            </a:solidFill>
                            <a:latin typeface="Cambria Math" panose="02040503050406030204" pitchFamily="18" charset="0"/>
                            <a:ea typeface="Lato"/>
                            <a:cs typeface="Lato"/>
                            <a:sym typeface="Lato"/>
                          </a:rPr>
                          <m:t>, </m:t>
                        </m:r>
                        <m:d>
                          <m:dPr>
                            <m:begChr m:val="|"/>
                            <m:endChr m:val="|"/>
                            <m:ctrlPr>
                              <a:rPr lang="en-IN" i="1">
                                <a:solidFill>
                                  <a:schemeClr val="dk2"/>
                                </a:solidFill>
                                <a:latin typeface="Cambria Math" panose="02040503050406030204" pitchFamily="18" charset="0"/>
                                <a:ea typeface="Lato"/>
                                <a:cs typeface="Lato"/>
                                <a:sym typeface="Lato"/>
                              </a:rPr>
                            </m:ctrlPr>
                          </m:dPr>
                          <m:e>
                            <m:sSup>
                              <m:sSupPr>
                                <m:ctrlPr>
                                  <a:rPr lang="en-IN" i="1">
                                    <a:solidFill>
                                      <a:schemeClr val="dk2"/>
                                    </a:solidFill>
                                    <a:latin typeface="Cambria Math" panose="02040503050406030204" pitchFamily="18" charset="0"/>
                                    <a:ea typeface="Lato"/>
                                    <a:cs typeface="Lato"/>
                                    <a:sym typeface="Lato"/>
                                  </a:rPr>
                                </m:ctrlPr>
                              </m:sSupPr>
                              <m:e>
                                <m:r>
                                  <a:rPr lang="en-IN" b="1" i="1">
                                    <a:solidFill>
                                      <a:schemeClr val="dk2"/>
                                    </a:solidFill>
                                    <a:latin typeface="Cambria Math" panose="02040503050406030204" pitchFamily="18" charset="0"/>
                                    <a:ea typeface="Lato"/>
                                    <a:cs typeface="Lato"/>
                                    <a:sym typeface="Lato"/>
                                  </a:rPr>
                                  <m:t>𝑸</m:t>
                                </m:r>
                              </m:e>
                              <m:sup>
                                <m:r>
                                  <a:rPr lang="en-IN" i="1">
                                    <a:solidFill>
                                      <a:schemeClr val="dk2"/>
                                    </a:solidFill>
                                    <a:latin typeface="Cambria Math" panose="02040503050406030204" pitchFamily="18" charset="0"/>
                                    <a:ea typeface="Lato"/>
                                    <a:cs typeface="Lato"/>
                                    <a:sym typeface="Lato"/>
                                  </a:rPr>
                                  <m:t>𝑑</m:t>
                                </m:r>
                              </m:sup>
                            </m:sSup>
                          </m:e>
                        </m:d>
                      </m:e>
                    </m:d>
                    <m:r>
                      <a:rPr lang="en-IN" b="0" i="1" smtClean="0">
                        <a:solidFill>
                          <a:schemeClr val="dk2"/>
                        </a:solidFill>
                        <a:latin typeface="Cambria Math" panose="02040503050406030204" pitchFamily="18" charset="0"/>
                        <a:ea typeface="Lato"/>
                        <a:cs typeface="Lato"/>
                        <a:sym typeface="Lato"/>
                      </a:rPr>
                      <m:t>,  </m:t>
                    </m:r>
                    <m:sSub>
                      <m:sSubPr>
                        <m:ctrlPr>
                          <a:rPr lang="en-IN" b="0" i="1" smtClean="0">
                            <a:solidFill>
                              <a:schemeClr val="dk2"/>
                            </a:solidFill>
                            <a:latin typeface="Cambria Math" panose="02040503050406030204" pitchFamily="18" charset="0"/>
                            <a:ea typeface="Lato"/>
                            <a:cs typeface="Lato"/>
                            <a:sym typeface="Lato"/>
                          </a:rPr>
                        </m:ctrlPr>
                      </m:sSubPr>
                      <m:e>
                        <m:r>
                          <m:rPr>
                            <m:sty m:val="p"/>
                          </m:rPr>
                          <a:rPr lang="en-IN" b="0" i="0" smtClean="0">
                            <a:solidFill>
                              <a:schemeClr val="dk2"/>
                            </a:solidFill>
                            <a:latin typeface="Cambria Math" panose="02040503050406030204" pitchFamily="18" charset="0"/>
                            <a:ea typeface="Lato"/>
                            <a:cs typeface="Lato"/>
                            <a:sym typeface="Lato"/>
                          </a:rPr>
                          <m:t>Λ</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b>
                          <m:sSubPr>
                            <m:ctrlPr>
                              <a:rPr lang="en-IN" i="1">
                                <a:solidFill>
                                  <a:schemeClr val="dk2"/>
                                </a:solidFill>
                                <a:latin typeface="Cambria Math" panose="02040503050406030204" pitchFamily="18" charset="0"/>
                                <a:ea typeface="Lato"/>
                                <a:cs typeface="Lato"/>
                                <a:sym typeface="Lato"/>
                              </a:rPr>
                            </m:ctrlPr>
                          </m:sSubPr>
                          <m:e>
                            <m:r>
                              <a:rPr lang="en-IN" i="1">
                                <a:solidFill>
                                  <a:schemeClr val="dk2"/>
                                </a:solidFill>
                                <a:latin typeface="Cambria Math" panose="02040503050406030204" pitchFamily="18" charset="0"/>
                                <a:ea typeface="Lato"/>
                                <a:cs typeface="Lato"/>
                                <a:sym typeface="Lato"/>
                              </a:rPr>
                              <m:t>𝑤</m:t>
                            </m:r>
                          </m:e>
                          <m:sub>
                            <m:sSubSup>
                              <m:sSubSupPr>
                                <m:ctrlPr>
                                  <a:rPr lang="en-IN" i="1">
                                    <a:solidFill>
                                      <a:schemeClr val="dk2"/>
                                    </a:solidFill>
                                    <a:latin typeface="Cambria Math" panose="02040503050406030204" pitchFamily="18" charset="0"/>
                                    <a:ea typeface="Lato"/>
                                    <a:cs typeface="Lato"/>
                                    <a:sym typeface="Lato"/>
                                  </a:rPr>
                                </m:ctrlPr>
                              </m:sSubSupPr>
                              <m:e>
                                <m:r>
                                  <a:rPr lang="en-IN" i="1">
                                    <a:solidFill>
                                      <a:schemeClr val="dk2"/>
                                    </a:solidFill>
                                    <a:latin typeface="Cambria Math" panose="02040503050406030204" pitchFamily="18" charset="0"/>
                                    <a:ea typeface="Lato"/>
                                    <a:cs typeface="Lato"/>
                                    <a:sym typeface="Lato"/>
                                  </a:rPr>
                                  <m:t>𝑞</m:t>
                                </m:r>
                              </m:e>
                              <m:sub>
                                <m:d>
                                  <m:dPr>
                                    <m:ctrlPr>
                                      <a:rPr lang="en-IN" i="1">
                                        <a:solidFill>
                                          <a:schemeClr val="dk2"/>
                                        </a:solidFill>
                                        <a:latin typeface="Cambria Math" panose="02040503050406030204" pitchFamily="18" charset="0"/>
                                        <a:ea typeface="Lato"/>
                                        <a:cs typeface="Lato"/>
                                        <a:sym typeface="Lato"/>
                                      </a:rPr>
                                    </m:ctrlPr>
                                  </m:dPr>
                                  <m:e>
                                    <m:r>
                                      <a:rPr lang="en-IN" i="1">
                                        <a:solidFill>
                                          <a:schemeClr val="dk2"/>
                                        </a:solidFill>
                                        <a:latin typeface="Cambria Math" panose="02040503050406030204" pitchFamily="18" charset="0"/>
                                        <a:ea typeface="Lato"/>
                                        <a:cs typeface="Lato"/>
                                        <a:sym typeface="Lato"/>
                                      </a:rPr>
                                      <m:t>𝑖</m:t>
                                    </m:r>
                                  </m:e>
                                </m:d>
                                <m:r>
                                  <a:rPr lang="en-IN" i="1">
                                    <a:solidFill>
                                      <a:schemeClr val="dk2"/>
                                    </a:solidFill>
                                    <a:latin typeface="Cambria Math" panose="02040503050406030204" pitchFamily="18" charset="0"/>
                                    <a:ea typeface="Lato"/>
                                    <a:cs typeface="Lato"/>
                                    <a:sym typeface="Lato"/>
                                  </a:rPr>
                                  <m:t>  </m:t>
                                </m:r>
                              </m:sub>
                              <m:sup>
                                <m:r>
                                  <a:rPr lang="en-IN" i="1">
                                    <a:solidFill>
                                      <a:schemeClr val="dk2"/>
                                    </a:solidFill>
                                    <a:latin typeface="Cambria Math" panose="02040503050406030204" pitchFamily="18" charset="0"/>
                                    <a:ea typeface="Lato"/>
                                    <a:cs typeface="Lato"/>
                                    <a:sym typeface="Lato"/>
                                  </a:rPr>
                                  <m:t>𝑑</m:t>
                                </m:r>
                              </m:sup>
                            </m:sSubSup>
                          </m:sub>
                        </m:sSub>
                      </m:e>
                    </m:d>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1</m:t>
                    </m:r>
                  </m:oMath>
                </a14:m>
                <a:endParaRPr lang="en-IN" dirty="0">
                  <a:solidFill>
                    <a:schemeClr val="dk2"/>
                  </a:solidFill>
                  <a:latin typeface="Lato"/>
                  <a:ea typeface="Lato"/>
                  <a:cs typeface="Lato"/>
                  <a:sym typeface="Lato"/>
                </a:endParaRPr>
              </a:p>
            </p:txBody>
          </p:sp>
        </mc:Choice>
        <mc:Fallback xmlns="">
          <p:sp>
            <p:nvSpPr>
              <p:cNvPr id="203" name="Google Shape;203;p30">
                <a:extLst>
                  <a:ext uri="{FF2B5EF4-FFF2-40B4-BE49-F238E27FC236}">
                    <a16:creationId xmlns:a16="http://schemas.microsoft.com/office/drawing/2014/main" id="{013BE73E-AFCF-9C8B-8D78-62EBA6B48AD7}"/>
                  </a:ext>
                </a:extLst>
              </p:cNvPr>
              <p:cNvSpPr txBox="1">
                <a:spLocks noRot="1" noChangeAspect="1" noMove="1" noResize="1" noEditPoints="1" noAdjustHandles="1" noChangeArrowheads="1" noChangeShapeType="1" noTextEdit="1"/>
              </p:cNvSpPr>
              <p:nvPr/>
            </p:nvSpPr>
            <p:spPr>
              <a:xfrm>
                <a:off x="921544" y="1515372"/>
                <a:ext cx="8015191" cy="3458964"/>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962306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18514669-5D9B-B4C9-6BE0-C9283A5C6ADC}"/>
            </a:ext>
          </a:extLst>
        </p:cNvPr>
        <p:cNvGrpSpPr/>
        <p:nvPr/>
      </p:nvGrpSpPr>
      <p:grpSpPr>
        <a:xfrm>
          <a:off x="0" y="0"/>
          <a:ext cx="0" cy="0"/>
          <a:chOff x="0" y="0"/>
          <a:chExt cx="0" cy="0"/>
        </a:xfrm>
      </p:grpSpPr>
      <p:sp>
        <p:nvSpPr>
          <p:cNvPr id="201" name="Google Shape;201;p30">
            <a:extLst>
              <a:ext uri="{FF2B5EF4-FFF2-40B4-BE49-F238E27FC236}">
                <a16:creationId xmlns:a16="http://schemas.microsoft.com/office/drawing/2014/main" id="{14533803-D1D5-A383-5994-813B82EF7E72}"/>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p:sp>
        <p:nvSpPr>
          <p:cNvPr id="202" name="Google Shape;202;p30">
            <a:extLst>
              <a:ext uri="{FF2B5EF4-FFF2-40B4-BE49-F238E27FC236}">
                <a16:creationId xmlns:a16="http://schemas.microsoft.com/office/drawing/2014/main" id="{D0F0FDAE-F4A8-14EA-484F-4ADC853A46AD}"/>
              </a:ext>
            </a:extLst>
          </p:cNvPr>
          <p:cNvSpPr txBox="1">
            <a:spLocks noGrp="1"/>
          </p:cNvSpPr>
          <p:nvPr>
            <p:ph type="body" idx="1"/>
          </p:nvPr>
        </p:nvSpPr>
        <p:spPr>
          <a:xfrm>
            <a:off x="727650" y="1156836"/>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Formulating MFP</a:t>
            </a:r>
            <a:endParaRPr sz="1500" dirty="0">
              <a:solidFill>
                <a:srgbClr val="000000"/>
              </a:solidFill>
            </a:endParaRPr>
          </a:p>
        </p:txBody>
      </p:sp>
      <mc:AlternateContent xmlns:mc="http://schemas.openxmlformats.org/markup-compatibility/2006" xmlns:a14="http://schemas.microsoft.com/office/drawing/2010/main">
        <mc:Choice Requires="a14">
          <p:sp>
            <p:nvSpPr>
              <p:cNvPr id="203" name="Google Shape;203;p30">
                <a:extLst>
                  <a:ext uri="{FF2B5EF4-FFF2-40B4-BE49-F238E27FC236}">
                    <a16:creationId xmlns:a16="http://schemas.microsoft.com/office/drawing/2014/main" id="{7E8534FE-3194-1EC7-CF4F-CBEA53219AAA}"/>
                  </a:ext>
                </a:extLst>
              </p:cNvPr>
              <p:cNvSpPr txBox="1"/>
              <p:nvPr/>
            </p:nvSpPr>
            <p:spPr>
              <a:xfrm>
                <a:off x="1087634" y="1451078"/>
                <a:ext cx="7849101" cy="3042341"/>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This papers MFP is formulates as a combinatorial optimization problem for generating waypoint sequences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𝑄</m:t>
                    </m:r>
                  </m:oMath>
                </a14:m>
                <a:r>
                  <a:rPr lang="en-IN" dirty="0">
                    <a:solidFill>
                      <a:schemeClr val="dk2"/>
                    </a:solidFill>
                    <a:latin typeface="Lato"/>
                    <a:ea typeface="Lato"/>
                    <a:cs typeface="Lato"/>
                    <a:sym typeface="Lato"/>
                  </a:rPr>
                  <a:t> for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𝐷</m:t>
                    </m:r>
                  </m:oMath>
                </a14:m>
                <a:r>
                  <a:rPr lang="en-IN" dirty="0">
                    <a:solidFill>
                      <a:schemeClr val="dk2"/>
                    </a:solidFill>
                    <a:latin typeface="Lato"/>
                    <a:ea typeface="Lato"/>
                    <a:cs typeface="Lato"/>
                    <a:sym typeface="Lato"/>
                  </a:rPr>
                  <a:t> heterogeneous drones to cooperatively fulfil all tasks </a:t>
                </a:r>
                <a14:m>
                  <m:oMath xmlns:m="http://schemas.openxmlformats.org/officeDocument/2006/math">
                    <m:r>
                      <a:rPr lang="en-IN" b="1" i="1" smtClean="0">
                        <a:solidFill>
                          <a:schemeClr val="dk2"/>
                        </a:solidFill>
                        <a:latin typeface="Cambria Math" panose="02040503050406030204" pitchFamily="18" charset="0"/>
                        <a:ea typeface="Lato"/>
                        <a:cs typeface="Lato"/>
                        <a:sym typeface="Lato"/>
                      </a:rPr>
                      <m:t>𝑻</m:t>
                    </m:r>
                  </m:oMath>
                </a14:m>
                <a:r>
                  <a:rPr lang="en-IN" b="1" i="0" dirty="0">
                    <a:solidFill>
                      <a:schemeClr val="dk2"/>
                    </a:solidFill>
                    <a:latin typeface="Cambria Math" panose="02040503050406030204" pitchFamily="18" charset="0"/>
                    <a:ea typeface="Lato"/>
                    <a:cs typeface="Lato"/>
                    <a:sym typeface="Lato"/>
                  </a:rPr>
                  <a:t> </a:t>
                </a:r>
                <a:r>
                  <a:rPr lang="en-IN" i="0" dirty="0">
                    <a:solidFill>
                      <a:schemeClr val="dk2"/>
                    </a:solidFill>
                    <a:latin typeface="Cambria Math" panose="02040503050406030204" pitchFamily="18" charset="0"/>
                    <a:ea typeface="Lato"/>
                    <a:cs typeface="Lato"/>
                    <a:sym typeface="Lato"/>
                  </a:rPr>
                  <a:t>during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𝑡</m:t>
                        </m:r>
                      </m:e>
                      <m:sub>
                        <m:r>
                          <a:rPr lang="en-IN" b="0" i="1" smtClean="0">
                            <a:solidFill>
                              <a:schemeClr val="dk2"/>
                            </a:solidFill>
                            <a:latin typeface="Cambria Math" panose="02040503050406030204" pitchFamily="18" charset="0"/>
                            <a:ea typeface="Lato"/>
                            <a:cs typeface="Lato"/>
                            <a:sym typeface="Lato"/>
                          </a:rPr>
                          <m:t>0</m:t>
                        </m:r>
                      </m:sub>
                    </m:sSub>
                    <m:r>
                      <a:rPr lang="en-IN" b="0" i="1" smtClean="0">
                        <a:solidFill>
                          <a:schemeClr val="dk2"/>
                        </a:solidFill>
                        <a:latin typeface="Cambria Math" panose="02040503050406030204" pitchFamily="18" charset="0"/>
                        <a:ea typeface="Lato"/>
                        <a:cs typeface="Lato"/>
                        <a:sym typeface="Lato"/>
                      </a:rPr>
                      <m:t>, </m:t>
                    </m:r>
                    <m:sSup>
                      <m:sSupPr>
                        <m:ctrlPr>
                          <a:rPr lang="en-IN" b="0" i="1" smtClean="0">
                            <a:solidFill>
                              <a:schemeClr val="dk2"/>
                            </a:solidFill>
                            <a:latin typeface="Cambria Math" panose="02040503050406030204" pitchFamily="18" charset="0"/>
                            <a:ea typeface="Lato"/>
                            <a:cs typeface="Lato"/>
                            <a:sym typeface="Lato"/>
                          </a:rPr>
                        </m:ctrlPr>
                      </m:sSupPr>
                      <m:e>
                        <m:r>
                          <a:rPr lang="en-IN" b="0" i="1" smtClean="0">
                            <a:solidFill>
                              <a:schemeClr val="dk2"/>
                            </a:solidFill>
                            <a:latin typeface="Cambria Math" panose="02040503050406030204" pitchFamily="18" charset="0"/>
                            <a:ea typeface="Lato"/>
                            <a:cs typeface="Lato"/>
                            <a:sym typeface="Lato"/>
                          </a:rPr>
                          <m:t>𝑡</m:t>
                        </m:r>
                      </m:e>
                      <m:sup>
                        <m:r>
                          <a:rPr lang="en-IN" b="0" i="1" smtClean="0">
                            <a:solidFill>
                              <a:schemeClr val="dk2"/>
                            </a:solidFill>
                            <a:latin typeface="Cambria Math" panose="02040503050406030204" pitchFamily="18" charset="0"/>
                            <a:ea typeface="Lato"/>
                            <a:cs typeface="Lato"/>
                            <a:sym typeface="Lato"/>
                          </a:rPr>
                          <m:t>∗</m:t>
                        </m:r>
                      </m:sup>
                    </m:sSup>
                    <m:r>
                      <a:rPr lang="en-IN" b="0" i="1" smtClean="0">
                        <a:solidFill>
                          <a:schemeClr val="dk2"/>
                        </a:solidFill>
                        <a:latin typeface="Cambria Math" panose="02040503050406030204" pitchFamily="18" charset="0"/>
                        <a:ea typeface="Lato"/>
                        <a:cs typeface="Lato"/>
                        <a:sym typeface="Lato"/>
                      </a:rPr>
                      <m:t>]</m:t>
                    </m:r>
                  </m:oMath>
                </a14:m>
                <a:endParaRPr lang="en-IN" b="1" i="0" dirty="0">
                  <a:solidFill>
                    <a:schemeClr val="dk2"/>
                  </a:solidFill>
                  <a:latin typeface="Cambria Math" panose="02040503050406030204" pitchFamily="18" charset="0"/>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ea typeface="Lato"/>
                    <a:cs typeface="Lato"/>
                    <a:sym typeface="Lato"/>
                  </a:rPr>
                  <a:t>Reward for each subtask </a:t>
                </a:r>
                <a14:m>
                  <m:oMath xmlns:m="http://schemas.openxmlformats.org/officeDocument/2006/math">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up>
                        <m:r>
                          <a:rPr lang="en-IN" b="0" i="1" smtClean="0">
                            <a:solidFill>
                              <a:schemeClr val="dk2"/>
                            </a:solidFill>
                            <a:latin typeface="Cambria Math" panose="02040503050406030204" pitchFamily="18" charset="0"/>
                            <a:ea typeface="Lato"/>
                            <a:cs typeface="Lato"/>
                            <a:sym typeface="Lato"/>
                          </a:rPr>
                          <m:t>𝑘</m:t>
                        </m:r>
                      </m:sup>
                    </m:sSubSup>
                  </m:oMath>
                </a14:m>
                <a:r>
                  <a:rPr lang="en-IN" dirty="0">
                    <a:solidFill>
                      <a:schemeClr val="dk2"/>
                    </a:solidFill>
                    <a:ea typeface="Lato"/>
                    <a:cs typeface="Lato"/>
                    <a:sym typeface="Lato"/>
                  </a:rPr>
                  <a:t> to evaluate performance over all drones is defined </a:t>
                </a:r>
                <a:r>
                  <a:rPr lang="en-IN" dirty="0">
                    <a:solidFill>
                      <a:schemeClr val="dk2"/>
                    </a:solidFill>
                    <a:latin typeface="Lato" panose="020F0502020204030204" pitchFamily="34" charset="0"/>
                    <a:ea typeface="Lato" panose="020F0502020204030204" pitchFamily="34" charset="0"/>
                    <a:cs typeface="Lato" panose="020F0502020204030204" pitchFamily="34" charset="0"/>
                    <a:sym typeface="Lato"/>
                  </a:rPr>
                  <a:t>a</a:t>
                </a:r>
              </a:p>
              <a:p>
                <a:pPr marL="139700" lvl="0">
                  <a:lnSpc>
                    <a:spcPct val="150000"/>
                  </a:lnSpc>
                  <a:buClr>
                    <a:schemeClr val="dk2"/>
                  </a:buClr>
                  <a:buSzPts val="1400"/>
                </a:pPr>
                <a14:m>
                  <m:oMathPara xmlns:m="http://schemas.openxmlformats.org/officeDocument/2006/math">
                    <m:oMathParaPr>
                      <m:jc m:val="centerGroup"/>
                    </m:oMathParaPr>
                    <m:oMath xmlns:m="http://schemas.openxmlformats.org/officeDocument/2006/math">
                      <m:r>
                        <a:rPr lang="en-IN"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ℝ</m:t>
                      </m:r>
                      <m:d>
                        <m:d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r>
                            <a:rPr lang="en-US" b="1"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𝑸</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sSubSup>
                            <m:sSubSup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Sup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𝑇</m:t>
                              </m:r>
                            </m:e>
                            <m:sub>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𝑖</m:t>
                              </m:r>
                            </m:sub>
                            <m:sup>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𝑘</m:t>
                              </m:r>
                            </m:sup>
                          </m:sSubSup>
                        </m:e>
                      </m:d>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m:t>
                      </m:r>
                      <m:d>
                        <m:dPr>
                          <m:begChr m:val="{"/>
                          <m:endChr m:val=""/>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eqArr>
                            <m:eqArr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eqArr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−&amp;</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𝛽</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𝑖𝑓</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nary>
                                <m:naryPr>
                                  <m:chr m:val="∑"/>
                                  <m:supHide m:val="on"/>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naryPr>
                                <m:sub>
                                  <m:r>
                                    <m:rPr>
                                      <m:brk m:alnAt="7"/>
                                    </m:r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𝑑</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m:t>
                                  </m:r>
                                  <m:d>
                                    <m:dPr>
                                      <m:begChr m:val="["/>
                                      <m:endChr m:val="]"/>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1, </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𝐷</m:t>
                                      </m:r>
                                    </m:e>
                                  </m:d>
                                </m:sub>
                                <m:sup/>
                                <m:e>
                                  <m:d>
                                    <m:dPr>
                                      <m:begChr m:val="|"/>
                                      <m:endChr m:val="|"/>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r>
                                        <m:rPr>
                                          <m:sty m:val="p"/>
                                        </m:rPr>
                                        <a:rPr lang="en-US" b="0" i="0"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Θ</m:t>
                                      </m:r>
                                      <m:d>
                                        <m:dPr>
                                          <m:ctrlP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sSup>
                                            <m:sSupPr>
                                              <m:ctrlP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pPr>
                                            <m:e>
                                              <m:r>
                                                <a:rPr lang="en-US" b="1"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𝑸</m:t>
                                              </m:r>
                                            </m:e>
                                            <m:sup>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𝑑</m:t>
                                              </m:r>
                                            </m:sup>
                                          </m:sSup>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sSubSup>
                                            <m:sSubSupPr>
                                              <m:ctrlP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SupPr>
                                            <m:e>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𝑇</m:t>
                                              </m:r>
                                            </m:e>
                                            <m:sub>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𝑖</m:t>
                                              </m:r>
                                            </m:sub>
                                            <m:sup>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𝑘</m:t>
                                              </m:r>
                                            </m:sup>
                                          </m:sSubSup>
                                        </m:e>
                                      </m:d>
                                    </m:e>
                                  </m:d>
                                </m:e>
                              </m:nary>
                            </m:e>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&amp;</m:t>
                              </m:r>
                              <m:func>
                                <m:func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funcPr>
                                <m:fName>
                                  <m:limLow>
                                    <m:limLow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limLowPr>
                                    <m:e>
                                      <m:r>
                                        <m:rPr>
                                          <m:sty m:val="p"/>
                                        </m:rPr>
                                        <a:rPr lang="en-US" b="0" i="0"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max</m:t>
                                      </m:r>
                                    </m:e>
                                    <m:lim>
                                      <m:r>
                                        <m:rPr>
                                          <m:brk m:alnAt="7"/>
                                        </m:rP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𝑑</m:t>
                                      </m:r>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m:t>
                                      </m:r>
                                      <m:d>
                                        <m:dPr>
                                          <m:begChr m:val="["/>
                                          <m:endChr m:val="]"/>
                                          <m:ctrlP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1, </m:t>
                                          </m:r>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𝐷</m:t>
                                          </m:r>
                                        </m:e>
                                      </m:d>
                                    </m:lim>
                                  </m:limLow>
                                </m:fName>
                                <m:e>
                                  <m:d>
                                    <m:d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func>
                                        <m:func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funcPr>
                                        <m:fName>
                                          <m:limLow>
                                            <m:limLow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limLowPr>
                                            <m:e>
                                              <m:r>
                                                <m:rPr>
                                                  <m:sty m:val="p"/>
                                                </m:rPr>
                                                <a:rPr lang="en-US" b="0" i="0"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max</m:t>
                                              </m:r>
                                            </m:e>
                                            <m:lim>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𝑛</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 </m:t>
                                              </m:r>
                                              <m:r>
                                                <m:rPr>
                                                  <m:sty m:val="p"/>
                                                </m:rPr>
                                                <a:rPr lang="en-US" b="0" i="0"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Θ</m:t>
                                              </m:r>
                                              <m:d>
                                                <m:d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sSup>
                                                    <m:sSup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pPr>
                                                    <m:e>
                                                      <m:r>
                                                        <a:rPr lang="en-US" b="1"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𝑸</m:t>
                                                      </m:r>
                                                    </m:e>
                                                    <m:sup>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𝑑</m:t>
                                                      </m:r>
                                                    </m:sup>
                                                  </m:sSup>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sSubSup>
                                                    <m:sSubSup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Sup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𝑇</m:t>
                                                      </m:r>
                                                    </m:e>
                                                    <m:sub>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𝑖</m:t>
                                                      </m:r>
                                                    </m:sub>
                                                    <m:sup>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𝑘</m:t>
                                                      </m:r>
                                                    </m:sup>
                                                  </m:sSubSup>
                                                </m:e>
                                              </m:d>
                                            </m:lim>
                                          </m:limLow>
                                        </m:fName>
                                        <m:e>
                                          <m:sSub>
                                            <m:sSub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𝑉</m:t>
                                              </m:r>
                                            </m:e>
                                            <m:sub>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𝑑</m:t>
                                              </m:r>
                                            </m:sub>
                                          </m:sSub>
                                          <m:d>
                                            <m:d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sSub>
                                                <m:sSub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𝑤</m:t>
                                                  </m:r>
                                                </m:e>
                                                <m:sub>
                                                  <m:sSubSup>
                                                    <m:sSubSup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Sup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𝑞</m:t>
                                                      </m:r>
                                                    </m:e>
                                                    <m:sub>
                                                      <m:d>
                                                        <m:d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𝑛</m:t>
                                                          </m:r>
                                                        </m:e>
                                                      </m:d>
                                                    </m:sub>
                                                    <m:sup>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𝑑</m:t>
                                                      </m:r>
                                                    </m:sup>
                                                  </m:sSubSup>
                                                </m:sub>
                                              </m:sSub>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sSub>
                                                <m:sSub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𝑇</m:t>
                                                  </m:r>
                                                </m:e>
                                                <m:sub>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𝑖</m:t>
                                                  </m:r>
                                                </m:sub>
                                              </m:sSub>
                                            </m:e>
                                          </m:d>
                                        </m:e>
                                      </m:func>
                                    </m:e>
                                  </m:d>
                                </m:e>
                              </m:func>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𝑒𝑙𝑠𝑒</m:t>
                              </m:r>
                            </m:e>
                          </m:eqArr>
                        </m:e>
                      </m:d>
                    </m:oMath>
                  </m:oMathPara>
                </a14:m>
                <a:endParaRPr lang="en-IN" dirty="0">
                  <a:solidFill>
                    <a:schemeClr val="dk2"/>
                  </a:solidFill>
                  <a:latin typeface="Lato" panose="020F0502020204030204" pitchFamily="34" charset="0"/>
                  <a:ea typeface="Lato" panose="020F0502020204030204" pitchFamily="34" charset="0"/>
                  <a:cs typeface="Lato" panose="020F0502020204030204" pitchFamily="34" charset="0"/>
                  <a:sym typeface="Lato"/>
                </a:endParaRPr>
              </a:p>
            </p:txBody>
          </p:sp>
        </mc:Choice>
        <mc:Fallback xmlns="">
          <p:sp>
            <p:nvSpPr>
              <p:cNvPr id="203" name="Google Shape;203;p30">
                <a:extLst>
                  <a:ext uri="{FF2B5EF4-FFF2-40B4-BE49-F238E27FC236}">
                    <a16:creationId xmlns:a16="http://schemas.microsoft.com/office/drawing/2014/main" id="{7E8534FE-3194-1EC7-CF4F-CBEA53219AAA}"/>
                  </a:ext>
                </a:extLst>
              </p:cNvPr>
              <p:cNvSpPr txBox="1">
                <a:spLocks noRot="1" noChangeAspect="1" noMove="1" noResize="1" noEditPoints="1" noAdjustHandles="1" noChangeArrowheads="1" noChangeShapeType="1" noTextEdit="1"/>
              </p:cNvSpPr>
              <p:nvPr/>
            </p:nvSpPr>
            <p:spPr>
              <a:xfrm>
                <a:off x="1087634" y="1451078"/>
                <a:ext cx="7849101" cy="3042341"/>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6371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35F59527-4750-3A62-ADC6-AA1AA24198CD}"/>
            </a:ext>
          </a:extLst>
        </p:cNvPr>
        <p:cNvGrpSpPr/>
        <p:nvPr/>
      </p:nvGrpSpPr>
      <p:grpSpPr>
        <a:xfrm>
          <a:off x="0" y="0"/>
          <a:ext cx="0" cy="0"/>
          <a:chOff x="0" y="0"/>
          <a:chExt cx="0" cy="0"/>
        </a:xfrm>
      </p:grpSpPr>
      <p:sp>
        <p:nvSpPr>
          <p:cNvPr id="201" name="Google Shape;201;p30">
            <a:extLst>
              <a:ext uri="{FF2B5EF4-FFF2-40B4-BE49-F238E27FC236}">
                <a16:creationId xmlns:a16="http://schemas.microsoft.com/office/drawing/2014/main" id="{E161940C-4530-62E7-B77D-E9027FF00920}"/>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solidFill>
                  <a:schemeClr val="bg2"/>
                </a:solidFill>
                <a:latin typeface="Lato" panose="020F0502020204030203" pitchFamily="34" charset="0"/>
                <a:ea typeface="Lato" panose="020F0502020204030203" pitchFamily="34" charset="0"/>
                <a:cs typeface="Lato" panose="020F0502020204030203" pitchFamily="34" charset="0"/>
                <a:sym typeface="Arial"/>
              </a:rPr>
              <a:t>​</a:t>
            </a:r>
            <a:endParaRPr sz="2200" b="0"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
        <p:nvSpPr>
          <p:cNvPr id="202" name="Google Shape;202;p30">
            <a:extLst>
              <a:ext uri="{FF2B5EF4-FFF2-40B4-BE49-F238E27FC236}">
                <a16:creationId xmlns:a16="http://schemas.microsoft.com/office/drawing/2014/main" id="{39062157-D1D4-7845-D604-933199586179}"/>
              </a:ext>
            </a:extLst>
          </p:cNvPr>
          <p:cNvSpPr txBox="1">
            <a:spLocks noGrp="1"/>
          </p:cNvSpPr>
          <p:nvPr>
            <p:ph type="body" idx="1"/>
          </p:nvPr>
        </p:nvSpPr>
        <p:spPr>
          <a:xfrm>
            <a:off x="727650" y="1156836"/>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Formulating MFP</a:t>
            </a:r>
            <a:endParaRPr sz="1500" dirty="0">
              <a:solidFill>
                <a:srgbClr val="000000"/>
              </a:solidFill>
            </a:endParaRPr>
          </a:p>
        </p:txBody>
      </p:sp>
      <mc:AlternateContent xmlns:mc="http://schemas.openxmlformats.org/markup-compatibility/2006" xmlns:a14="http://schemas.microsoft.com/office/drawing/2010/main">
        <mc:Choice Requires="a14">
          <p:sp>
            <p:nvSpPr>
              <p:cNvPr id="203" name="Google Shape;203;p30">
                <a:extLst>
                  <a:ext uri="{FF2B5EF4-FFF2-40B4-BE49-F238E27FC236}">
                    <a16:creationId xmlns:a16="http://schemas.microsoft.com/office/drawing/2014/main" id="{986AEFBD-F286-E116-7142-971A33E4FE3A}"/>
                  </a:ext>
                </a:extLst>
              </p:cNvPr>
              <p:cNvSpPr txBox="1"/>
              <p:nvPr/>
            </p:nvSpPr>
            <p:spPr>
              <a:xfrm>
                <a:off x="1087634" y="1451078"/>
                <a:ext cx="7849101" cy="3042341"/>
              </a:xfrm>
              <a:prstGeom prst="rect">
                <a:avLst/>
              </a:prstGeom>
              <a:noFill/>
              <a:ln>
                <a:noFill/>
              </a:ln>
            </p:spPr>
            <p:txBody>
              <a:bodyPr spcFirstLastPara="1" wrap="square" lIns="91425" tIns="91425" rIns="91425" bIns="91425" anchor="t" anchorCtr="0">
                <a:noAutofit/>
              </a:bodyPr>
              <a:lstStyle/>
              <a:p>
                <a:pPr marL="457200" lvl="0" indent="-317500">
                  <a:lnSpc>
                    <a:spcPct val="150000"/>
                  </a:lnSpc>
                  <a:buClr>
                    <a:schemeClr val="dk2"/>
                  </a:buClr>
                  <a:buSzPts val="1400"/>
                  <a:buFont typeface="Lato"/>
                  <a:buChar char="●"/>
                </a:pPr>
                <a:r>
                  <a:rPr lang="en-IN" dirty="0">
                    <a:solidFill>
                      <a:schemeClr val="dk2"/>
                    </a:solidFill>
                    <a:latin typeface="Lato" panose="020F0502020204030204" pitchFamily="34" charset="0"/>
                    <a:ea typeface="Lato" panose="020F0502020204030204" pitchFamily="34" charset="0"/>
                    <a:cs typeface="Lato" panose="020F0502020204030204" pitchFamily="34" charset="0"/>
                    <a:sym typeface="Lato"/>
                  </a:rPr>
                  <a:t>The objective function is maximizes the sum of the reward for all subtasks</a:t>
                </a:r>
              </a:p>
              <a:p>
                <a:pPr marL="139700" lvl="0">
                  <a:lnSpc>
                    <a:spcPct val="150000"/>
                  </a:lnSpc>
                  <a:buClr>
                    <a:schemeClr val="dk2"/>
                  </a:buClr>
                  <a:buSzPts val="1400"/>
                </a:pPr>
                <a14:m>
                  <m:oMathPara xmlns:m="http://schemas.openxmlformats.org/officeDocument/2006/math">
                    <m:oMathParaPr>
                      <m:jc m:val="centerGroup"/>
                    </m:oMathParaPr>
                    <m:oMath xmlns:m="http://schemas.openxmlformats.org/officeDocument/2006/math">
                      <m:func>
                        <m:func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funcPr>
                        <m:fName>
                          <m:limLow>
                            <m:limLow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limLowPr>
                            <m:e>
                              <m:r>
                                <m:rPr>
                                  <m:sty m:val="p"/>
                                </m:rPr>
                                <a:rPr lang="en-US">
                                  <a:solidFill>
                                    <a:schemeClr val="dk2"/>
                                  </a:solidFill>
                                  <a:latin typeface="Cambria Math" panose="02040503050406030204" pitchFamily="18" charset="0"/>
                                  <a:ea typeface="Lato" panose="020F0502020204030204" pitchFamily="34" charset="0"/>
                                  <a:cs typeface="Lato" panose="020F0502020204030204" pitchFamily="34" charset="0"/>
                                  <a:sym typeface="Lato"/>
                                </a:rPr>
                                <m:t>max</m:t>
                              </m:r>
                            </m:e>
                            <m:lim>
                              <m:r>
                                <a:rPr lang="en-US" b="1"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𝑸</m:t>
                              </m:r>
                            </m:lim>
                          </m:limLow>
                        </m:fName>
                        <m:e>
                          <m:nary>
                            <m:naryPr>
                              <m:chr m:val="∑"/>
                              <m:supHide m:val="on"/>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naryPr>
                            <m:sub>
                              <m:sSubSup>
                                <m:sSubSup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SupPr>
                                <m:e>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𝑇</m:t>
                                  </m:r>
                                </m:e>
                                <m:sub>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𝑖</m:t>
                                  </m:r>
                                </m:sub>
                                <m:sup>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𝑘</m:t>
                                  </m:r>
                                </m:sup>
                              </m:sSubSup>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Sub>
                                <m:sSub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Pr>
                                <m:e>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𝑡</m:t>
                                  </m:r>
                                </m:e>
                                <m:sub>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0</m:t>
                                  </m:r>
                                </m:sub>
                              </m:sSub>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&lt;</m:t>
                              </m:r>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d>
                                <m:d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dPr>
                                <m:e>
                                  <m:sSubSup>
                                    <m:sSubSup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SupPr>
                                    <m:e>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𝑇</m:t>
                                      </m:r>
                                    </m:e>
                                    <m:sub>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𝑖</m:t>
                                      </m:r>
                                    </m:sub>
                                    <m:sup>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𝑘</m:t>
                                      </m:r>
                                    </m:sup>
                                  </m:sSubSup>
                                </m:e>
                              </m:d>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Sup>
                                <m:sSup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pPr>
                                <m:e>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𝑡</m:t>
                                  </m:r>
                                </m:e>
                                <m:sup>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up>
                              </m:sSup>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SubSup>
                                <m:sSubSup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SupPr>
                                <m:e>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𝑇</m:t>
                                  </m:r>
                                </m:e>
                                <m:sub>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𝑖</m:t>
                                  </m:r>
                                </m:sub>
                                <m:sup>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𝑘</m:t>
                                  </m:r>
                                </m:sup>
                              </m:sSubSup>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r>
                                <a:rPr lang="en-US" b="1"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𝑻</m:t>
                              </m:r>
                            </m:sub>
                            <m:sup/>
                            <m:e>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ℝ</m:t>
                              </m:r>
                              <m:d>
                                <m:d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dPr>
                                <m:e>
                                  <m:sSup>
                                    <m:sSupPr>
                                      <m:ctrlP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pPr>
                                    <m:e>
                                      <m:r>
                                        <a:rPr lang="en-US" b="1"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𝑸</m:t>
                                      </m:r>
                                    </m:e>
                                    <m:sup>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𝑑</m:t>
                                      </m:r>
                                    </m:sup>
                                  </m:sSup>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sSubSup>
                                    <m:sSubSupPr>
                                      <m:ctrlP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SupPr>
                                    <m:e>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𝑇</m:t>
                                      </m:r>
                                    </m:e>
                                    <m:sub>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𝑖</m:t>
                                      </m:r>
                                    </m:sub>
                                    <m:sup>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𝑘</m:t>
                                      </m:r>
                                    </m:sup>
                                  </m:sSubSup>
                                </m:e>
                              </m:d>
                            </m:e>
                          </m:nary>
                        </m:e>
                      </m:func>
                    </m:oMath>
                  </m:oMathPara>
                </a14:m>
                <a:endParaRPr lang="en-IN" dirty="0">
                  <a:solidFill>
                    <a:schemeClr val="dk2"/>
                  </a:solidFill>
                  <a:latin typeface="Lato" panose="020F0502020204030204" pitchFamily="34" charset="0"/>
                  <a:ea typeface="Lato" panose="020F0502020204030204" pitchFamily="34" charset="0"/>
                  <a:cs typeface="Lato" panose="020F0502020204030204" pitchFamily="34" charset="0"/>
                  <a:sym typeface="Lato"/>
                </a:endParaRPr>
              </a:p>
              <a:p>
                <a:pPr marL="139700" lvl="0">
                  <a:lnSpc>
                    <a:spcPct val="150000"/>
                  </a:lnSpc>
                  <a:buClr>
                    <a:schemeClr val="dk2"/>
                  </a:buClr>
                  <a:buSzPts val="1400"/>
                </a:pPr>
                <a:endParaRPr lang="en-IN" dirty="0">
                  <a:solidFill>
                    <a:schemeClr val="dk2"/>
                  </a:solidFill>
                  <a:latin typeface="Lato" panose="020F0502020204030204" pitchFamily="34" charset="0"/>
                  <a:ea typeface="Lato" panose="020F0502020204030204" pitchFamily="34" charset="0"/>
                  <a:cs typeface="Lato" panose="020F0502020204030204" pitchFamily="34" charset="0"/>
                  <a:sym typeface="Lato"/>
                </a:endParaRPr>
              </a:p>
              <a:p>
                <a:pPr marL="139700" lvl="4">
                  <a:lnSpc>
                    <a:spcPct val="150000"/>
                  </a:lnSpc>
                  <a:buClr>
                    <a:schemeClr val="dk2"/>
                  </a:buClr>
                  <a:buSzPts val="1400"/>
                </a:pPr>
                <a:r>
                  <a:rPr lang="en-IN" dirty="0" err="1">
                    <a:solidFill>
                      <a:schemeClr val="dk2"/>
                    </a:solidFill>
                    <a:latin typeface="Lato" panose="020F0502020204030204" pitchFamily="34" charset="0"/>
                    <a:ea typeface="Lato" panose="020F0502020204030204" pitchFamily="34" charset="0"/>
                    <a:cs typeface="Lato" panose="020F0502020204030204" pitchFamily="34" charset="0"/>
                    <a:sym typeface="Lato"/>
                  </a:rPr>
                  <a:t>s.t.</a:t>
                </a:r>
                <a:r>
                  <a:rPr lang="en-IN" dirty="0">
                    <a:solidFill>
                      <a:schemeClr val="dk2"/>
                    </a:solidFill>
                    <a:latin typeface="Lato" panose="020F0502020204030204" pitchFamily="34" charset="0"/>
                    <a:ea typeface="Lato" panose="020F0502020204030204" pitchFamily="34" charset="0"/>
                    <a:cs typeface="Lato" panose="020F0502020204030204" pitchFamily="34" charset="0"/>
                    <a:sym typeface="Lato"/>
                  </a:rPr>
                  <a:t> 			</a:t>
                </a:r>
                <a14:m>
                  <m:oMath xmlns:m="http://schemas.openxmlformats.org/officeDocument/2006/math">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𝐴𝑇</m:t>
                    </m:r>
                    <m:d>
                      <m:d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dPr>
                      <m:e>
                        <m:sSub>
                          <m:sSub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Pr>
                          <m:e>
                            <m:r>
                              <a:rPr lang="en-US" b="1"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𝑸</m:t>
                            </m:r>
                          </m:e>
                          <m: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sub>
                        </m:s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 </m:t>
                        </m:r>
                        <m:d>
                          <m:dPr>
                            <m:begChr m:val="|"/>
                            <m:endChr m:val="|"/>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dPr>
                          <m:e>
                            <m:sSub>
                              <m:sSub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Pr>
                              <m:e>
                                <m:r>
                                  <a:rPr lang="en-US" b="1"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𝑸</m:t>
                                </m:r>
                              </m:e>
                              <m:sub>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sub>
                            </m:sSub>
                          </m:e>
                        </m:d>
                      </m:e>
                    </m:d>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Sup>
                      <m:sSup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p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𝑡</m:t>
                        </m:r>
                      </m:e>
                      <m:sup>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up>
                    </m:sSup>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 ∀</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d>
                      <m:dPr>
                        <m:begChr m:val="["/>
                        <m:endChr m:val="]"/>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d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1</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 </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𝐷</m:t>
                        </m:r>
                      </m:e>
                    </m:d>
                    <m:r>
                      <a:rPr lang="en-US" b="0" i="0"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 </m:t>
                    </m:r>
                  </m:oMath>
                </a14:m>
                <a:endParaRPr lang="en-US" b="0" dirty="0">
                  <a:solidFill>
                    <a:schemeClr val="dk2"/>
                  </a:solidFill>
                  <a:latin typeface="Lato" panose="020F0502020204030204" pitchFamily="34" charset="0"/>
                  <a:ea typeface="Lato" panose="020F0502020204030204" pitchFamily="34" charset="0"/>
                  <a:cs typeface="Lato" panose="020F0502020204030204" pitchFamily="34" charset="0"/>
                  <a:sym typeface="Lato"/>
                </a:endParaRPr>
              </a:p>
              <a:p>
                <a:pPr marL="139700" lvl="4">
                  <a:lnSpc>
                    <a:spcPct val="150000"/>
                  </a:lnSpc>
                  <a:buClr>
                    <a:schemeClr val="dk2"/>
                  </a:buClr>
                  <a:buSzPts val="1400"/>
                </a:pPr>
                <a:r>
                  <a:rPr lang="en-US" b="0" dirty="0">
                    <a:solidFill>
                      <a:schemeClr val="dk2"/>
                    </a:solidFill>
                    <a:latin typeface="Lato" panose="020F0502020204030204" pitchFamily="34" charset="0"/>
                    <a:ea typeface="Lato" panose="020F0502020204030204" pitchFamily="34" charset="0"/>
                    <a:cs typeface="Lato" panose="020F0502020204030204" pitchFamily="34" charset="0"/>
                    <a:sym typeface="Lato"/>
                  </a:rPr>
                  <a:t>	</a:t>
                </a:r>
                <a:r>
                  <a:rPr lang="en-US" dirty="0">
                    <a:solidFill>
                      <a:schemeClr val="dk2"/>
                    </a:solidFill>
                    <a:latin typeface="Lato" panose="020F0502020204030204" pitchFamily="34" charset="0"/>
                    <a:ea typeface="Lato" panose="020F0502020204030204" pitchFamily="34" charset="0"/>
                    <a:cs typeface="Lato" panose="020F0502020204030204" pitchFamily="34" charset="0"/>
                    <a:sym typeface="Lato"/>
                  </a:rPr>
                  <a:t>          	           </a:t>
                </a:r>
                <a14:m>
                  <m:oMath xmlns:m="http://schemas.openxmlformats.org/officeDocument/2006/math">
                    <m:sSub>
                      <m:sSub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𝑤</m:t>
                        </m:r>
                      </m:e>
                      <m:sub>
                        <m:sSubSup>
                          <m:sSubSup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Sup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𝑞</m:t>
                            </m:r>
                          </m:e>
                          <m:sub>
                            <m:d>
                              <m:d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d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0</m:t>
                                </m:r>
                              </m:e>
                            </m:d>
                          </m:sub>
                          <m:sup>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sup>
                        </m:sSubSup>
                      </m:sub>
                    </m:s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SubSup>
                      <m:sSubSup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Sup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𝑤</m:t>
                        </m:r>
                      </m:e>
                      <m: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0</m:t>
                        </m:r>
                      </m:sub>
                      <m:sup>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sup>
                    </m:sSubSup>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       </m:t>
                    </m:r>
                    <m:sSub>
                      <m:sSub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Pr>
                      <m:e>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𝑤</m:t>
                        </m:r>
                      </m:e>
                      <m:sub>
                        <m:sSubSup>
                          <m:sSubSup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SupPr>
                          <m:e>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𝑞</m:t>
                            </m:r>
                          </m:e>
                          <m:sub>
                            <m:d>
                              <m:d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d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Sub>
                                  <m:sSubPr>
                                    <m:ctrlPr>
                                      <a:rPr lang="en-US" b="1"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Pr>
                                  <m:e>
                                    <m:r>
                                      <a:rPr lang="en-US" b="1"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𝑸</m:t>
                                    </m:r>
                                  </m:e>
                                  <m: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sub>
                                </m:s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e>
                            </m:d>
                          </m:sub>
                          <m:sup>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sup>
                        </m:sSubSup>
                      </m:sub>
                    </m:sSub>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Sub>
                      <m:sSub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𝑤</m:t>
                        </m:r>
                      </m:e>
                      <m: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𝑑𝑝𝑡</m:t>
                        </m:r>
                      </m:sub>
                    </m:s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    ∀</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1</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 </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𝐷</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oMath>
                </a14:m>
                <a:endParaRPr lang="en-US" b="0" dirty="0">
                  <a:solidFill>
                    <a:schemeClr val="dk2"/>
                  </a:solidFill>
                  <a:latin typeface="Lato" panose="020F0502020204030204" pitchFamily="34" charset="0"/>
                  <a:ea typeface="Lato" panose="020F0502020204030204" pitchFamily="34" charset="0"/>
                  <a:cs typeface="Lato" panose="020F0502020204030204" pitchFamily="34" charset="0"/>
                  <a:sym typeface="Lato"/>
                </a:endParaRPr>
              </a:p>
            </p:txBody>
          </p:sp>
        </mc:Choice>
        <mc:Fallback xmlns="">
          <p:sp>
            <p:nvSpPr>
              <p:cNvPr id="203" name="Google Shape;203;p30">
                <a:extLst>
                  <a:ext uri="{FF2B5EF4-FFF2-40B4-BE49-F238E27FC236}">
                    <a16:creationId xmlns:a16="http://schemas.microsoft.com/office/drawing/2014/main" id="{986AEFBD-F286-E116-7142-971A33E4FE3A}"/>
                  </a:ext>
                </a:extLst>
              </p:cNvPr>
              <p:cNvSpPr txBox="1">
                <a:spLocks noRot="1" noChangeAspect="1" noMove="1" noResize="1" noEditPoints="1" noAdjustHandles="1" noChangeArrowheads="1" noChangeShapeType="1" noTextEdit="1"/>
              </p:cNvSpPr>
              <p:nvPr/>
            </p:nvSpPr>
            <p:spPr>
              <a:xfrm>
                <a:off x="1087634" y="1451078"/>
                <a:ext cx="7849101" cy="3042341"/>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710727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2" name="Google Shape;202;p30"/>
              <p:cNvSpPr txBox="1">
                <a:spLocks noGrp="1"/>
              </p:cNvSpPr>
              <p:nvPr>
                <p:ph type="body" idx="1"/>
              </p:nvPr>
            </p:nvSpPr>
            <p:spPr>
              <a:xfrm>
                <a:off x="727650" y="1199700"/>
                <a:ext cx="7688700" cy="37353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Objective: </a:t>
                </a:r>
                <a:r>
                  <a:rPr lang="en-GB" sz="1400" dirty="0">
                    <a:solidFill>
                      <a:schemeClr val="dk2"/>
                    </a:solidFill>
                  </a:rPr>
                  <a:t>Allocate tasks T to drones D with diverse mobility, sensing, and networking capabilities.</a:t>
                </a:r>
              </a:p>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Task Representation:</a:t>
                </a:r>
                <a:r>
                  <a:rPr lang="en-GB" sz="1400" dirty="0">
                    <a:solidFill>
                      <a:schemeClr val="dk2"/>
                    </a:solidFill>
                  </a:rPr>
                  <a:t> Each task </a:t>
                </a:r>
                <a14:m>
                  <m:oMath xmlns:m="http://schemas.openxmlformats.org/officeDocument/2006/math">
                    <m:sSub>
                      <m:sSubPr>
                        <m:ctrlPr>
                          <a:rPr lang="en-GB" sz="1400" b="0" i="1" dirty="0" smtClean="0">
                            <a:solidFill>
                              <a:schemeClr val="dk2"/>
                            </a:solidFill>
                            <a:latin typeface="Cambria Math" panose="02040503050406030204" pitchFamily="18" charset="0"/>
                          </a:rPr>
                        </m:ctrlPr>
                      </m:sSubPr>
                      <m:e>
                        <m:r>
                          <a:rPr lang="en-GB" sz="1400" i="1" dirty="0" smtClean="0">
                            <a:solidFill>
                              <a:schemeClr val="dk2"/>
                            </a:solidFill>
                            <a:latin typeface="Cambria Math" panose="02040503050406030204" pitchFamily="18" charset="0"/>
                          </a:rPr>
                          <m:t>𝑇</m:t>
                        </m:r>
                      </m:e>
                      <m:sub>
                        <m:r>
                          <a:rPr lang="en-GB" sz="1400" i="1" dirty="0" smtClean="0">
                            <a:solidFill>
                              <a:schemeClr val="dk2"/>
                            </a:solidFill>
                            <a:latin typeface="Cambria Math" panose="02040503050406030204" pitchFamily="18" charset="0"/>
                          </a:rPr>
                          <m:t>𝑖</m:t>
                        </m:r>
                      </m:sub>
                    </m:sSub>
                  </m:oMath>
                </a14:m>
                <a:r>
                  <a:rPr lang="en-GB" sz="1400" dirty="0">
                    <a:solidFill>
                      <a:schemeClr val="dk2"/>
                    </a:solidFill>
                  </a:rPr>
                  <a:t>​ is a 4-tuple </a:t>
                </a:r>
                <a14:m>
                  <m:oMath xmlns:m="http://schemas.openxmlformats.org/officeDocument/2006/math">
                    <m:r>
                      <a:rPr lang="en-US" sz="1400" b="0" i="1" smtClean="0">
                        <a:solidFill>
                          <a:schemeClr val="dk2"/>
                        </a:solidFill>
                        <a:latin typeface="Cambria Math" panose="02040503050406030204" pitchFamily="18" charset="0"/>
                      </a:rPr>
                      <m:t>(</m:t>
                    </m:r>
                    <m:sSub>
                      <m:sSubPr>
                        <m:ctrlPr>
                          <a:rPr lang="en-US" sz="1400" b="0" i="1" smtClean="0">
                            <a:solidFill>
                              <a:schemeClr val="dk2"/>
                            </a:solidFill>
                            <a:latin typeface="Cambria Math" panose="02040503050406030204" pitchFamily="18" charset="0"/>
                          </a:rPr>
                        </m:ctrlPr>
                      </m:sSubPr>
                      <m:e>
                        <m:r>
                          <a:rPr lang="en-US" sz="1400" b="0" i="1" smtClean="0">
                            <a:solidFill>
                              <a:schemeClr val="dk2"/>
                            </a:solidFill>
                            <a:latin typeface="Cambria Math" panose="02040503050406030204" pitchFamily="18" charset="0"/>
                          </a:rPr>
                          <m:t>𝑚</m:t>
                        </m:r>
                      </m:e>
                      <m:sub>
                        <m:r>
                          <a:rPr lang="en-US" sz="1400" b="0" i="1" smtClean="0">
                            <a:solidFill>
                              <a:schemeClr val="dk2"/>
                            </a:solidFill>
                            <a:latin typeface="Cambria Math" panose="02040503050406030204" pitchFamily="18" charset="0"/>
                          </a:rPr>
                          <m:t>𝑖</m:t>
                        </m:r>
                      </m:sub>
                    </m:sSub>
                    <m:r>
                      <a:rPr lang="en-US" sz="1400" b="0" i="1"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a:rPr lang="en-US" sz="1400" b="0" i="1" smtClean="0">
                            <a:solidFill>
                              <a:schemeClr val="dk2"/>
                            </a:solidFill>
                            <a:latin typeface="Cambria Math" panose="02040503050406030204" pitchFamily="18" charset="0"/>
                          </a:rPr>
                          <m:t>𝑔</m:t>
                        </m:r>
                      </m:e>
                      <m:sub>
                        <m:r>
                          <a:rPr lang="en-US" sz="1400" b="0" i="1" smtClean="0">
                            <a:solidFill>
                              <a:schemeClr val="dk2"/>
                            </a:solidFill>
                            <a:latin typeface="Cambria Math" panose="02040503050406030204" pitchFamily="18" charset="0"/>
                          </a:rPr>
                          <m:t>𝑖</m:t>
                        </m:r>
                      </m:sub>
                    </m:sSub>
                    <m:r>
                      <a:rPr lang="en-US" sz="1400" b="0" i="1"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a:rPr lang="en-US" sz="1400" b="0" i="1" smtClean="0">
                            <a:solidFill>
                              <a:schemeClr val="dk2"/>
                            </a:solidFill>
                            <a:latin typeface="Cambria Math" panose="02040503050406030204" pitchFamily="18" charset="0"/>
                          </a:rPr>
                          <m:t>𝜙</m:t>
                        </m:r>
                      </m:e>
                      <m:sub>
                        <m:r>
                          <a:rPr lang="en-US" sz="1400" b="0" i="1" smtClean="0">
                            <a:solidFill>
                              <a:schemeClr val="dk2"/>
                            </a:solidFill>
                            <a:latin typeface="Cambria Math" panose="02040503050406030204" pitchFamily="18" charset="0"/>
                          </a:rPr>
                          <m:t>𝑖</m:t>
                        </m:r>
                      </m:sub>
                    </m:sSub>
                    <m:r>
                      <a:rPr lang="en-US" sz="1400" b="0" i="1"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a:rPr lang="en-US" sz="1400" b="0" i="1" smtClean="0">
                            <a:solidFill>
                              <a:schemeClr val="dk2"/>
                            </a:solidFill>
                            <a:latin typeface="Cambria Math" panose="02040503050406030204" pitchFamily="18" charset="0"/>
                          </a:rPr>
                          <m:t>𝑒</m:t>
                        </m:r>
                      </m:e>
                      <m:sub>
                        <m:r>
                          <a:rPr lang="en-US" sz="1400" b="0" i="1" smtClean="0">
                            <a:solidFill>
                              <a:schemeClr val="dk2"/>
                            </a:solidFill>
                            <a:latin typeface="Cambria Math" panose="02040503050406030204" pitchFamily="18" charset="0"/>
                          </a:rPr>
                          <m:t>𝑖</m:t>
                        </m:r>
                      </m:sub>
                    </m:sSub>
                    <m:r>
                      <a:rPr lang="en-US" sz="1400" b="0" i="1" smtClean="0">
                        <a:solidFill>
                          <a:schemeClr val="dk2"/>
                        </a:solidFill>
                        <a:latin typeface="Cambria Math" panose="02040503050406030204" pitchFamily="18" charset="0"/>
                      </a:rPr>
                      <m:t>)</m:t>
                    </m:r>
                  </m:oMath>
                </a14:m>
                <a:endParaRPr lang="en-GB" sz="1400" dirty="0">
                  <a:solidFill>
                    <a:schemeClr val="dk2"/>
                  </a:solidFill>
                </a:endParaRPr>
              </a:p>
              <a:p>
                <a:pPr marL="914400" lvl="0" indent="-317500" algn="l" rtl="0">
                  <a:lnSpc>
                    <a:spcPct val="150000"/>
                  </a:lnSpc>
                  <a:spcBef>
                    <a:spcPts val="0"/>
                  </a:spcBef>
                  <a:spcAft>
                    <a:spcPts val="0"/>
                  </a:spcAft>
                  <a:buClr>
                    <a:schemeClr val="dk2"/>
                  </a:buClr>
                  <a:buSzPts val="1400"/>
                  <a:buFont typeface="Lato"/>
                  <a:buChar char="●"/>
                </a:pPr>
                <a14:m>
                  <m:oMath xmlns:m="http://schemas.openxmlformats.org/officeDocument/2006/math">
                    <m:sSub>
                      <m:sSubPr>
                        <m:ctrlPr>
                          <a:rPr lang="en-US" sz="1400" b="0" i="1" dirty="0" smtClean="0">
                            <a:solidFill>
                              <a:schemeClr val="dk2"/>
                            </a:solidFill>
                            <a:latin typeface="Cambria Math" panose="02040503050406030204" pitchFamily="18" charset="0"/>
                          </a:rPr>
                        </m:ctrlPr>
                      </m:sSubPr>
                      <m:e>
                        <m:r>
                          <a:rPr lang="en-GB" sz="1400" i="1" dirty="0" smtClean="0">
                            <a:solidFill>
                              <a:schemeClr val="dk2"/>
                            </a:solidFill>
                            <a:latin typeface="Cambria Math" panose="02040503050406030204" pitchFamily="18" charset="0"/>
                          </a:rPr>
                          <m:t>𝑔</m:t>
                        </m:r>
                      </m:e>
                      <m:sub>
                        <m:r>
                          <a:rPr lang="en-GB" sz="1400" i="1" dirty="0" smtClean="0">
                            <a:solidFill>
                              <a:schemeClr val="dk2"/>
                            </a:solidFill>
                            <a:latin typeface="Cambria Math" panose="02040503050406030204" pitchFamily="18" charset="0"/>
                          </a:rPr>
                          <m:t>𝑖</m:t>
                        </m:r>
                      </m:sub>
                    </m:sSub>
                  </m:oMath>
                </a14:m>
                <a:r>
                  <a:rPr lang="en-GB" sz="1400" dirty="0">
                    <a:solidFill>
                      <a:schemeClr val="dk2"/>
                    </a:solidFill>
                  </a:rPr>
                  <a:t>​: Grid cell </a:t>
                </a:r>
              </a:p>
              <a:p>
                <a:pPr marL="914400" lvl="0" indent="-317500" algn="l" rtl="0">
                  <a:lnSpc>
                    <a:spcPct val="150000"/>
                  </a:lnSpc>
                  <a:spcBef>
                    <a:spcPts val="0"/>
                  </a:spcBef>
                  <a:spcAft>
                    <a:spcPts val="0"/>
                  </a:spcAft>
                  <a:buClr>
                    <a:schemeClr val="dk2"/>
                  </a:buClr>
                  <a:buSzPts val="1400"/>
                  <a:buFont typeface="Lato"/>
                  <a:buChar char="●"/>
                </a:pPr>
                <a14:m>
                  <m:oMath xmlns:m="http://schemas.openxmlformats.org/officeDocument/2006/math">
                    <m:sSub>
                      <m:sSubPr>
                        <m:ctrlPr>
                          <a:rPr lang="en-US" sz="1400" b="0" i="1" smtClean="0">
                            <a:solidFill>
                              <a:schemeClr val="dk2"/>
                            </a:solidFill>
                            <a:latin typeface="Cambria Math" panose="02040503050406030204" pitchFamily="18" charset="0"/>
                          </a:rPr>
                        </m:ctrlPr>
                      </m:sSubPr>
                      <m:e>
                        <m:r>
                          <a:rPr lang="en-US" sz="1400" b="0" i="1" smtClean="0">
                            <a:solidFill>
                              <a:schemeClr val="dk2"/>
                            </a:solidFill>
                            <a:latin typeface="Cambria Math" panose="02040503050406030204" pitchFamily="18" charset="0"/>
                          </a:rPr>
                          <m:t>𝜙</m:t>
                        </m:r>
                      </m:e>
                      <m:sub>
                        <m:r>
                          <a:rPr lang="en-US" sz="1400" b="0" i="1" smtClean="0">
                            <a:solidFill>
                              <a:schemeClr val="dk2"/>
                            </a:solidFill>
                            <a:latin typeface="Cambria Math" panose="02040503050406030204" pitchFamily="18" charset="0"/>
                          </a:rPr>
                          <m:t>𝑖</m:t>
                        </m:r>
                      </m:sub>
                    </m:sSub>
                    <m:r>
                      <a:rPr lang="en-US" sz="1400" b="0" i="1"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a:rPr lang="en-US" sz="1400" b="0" i="1" smtClean="0">
                            <a:solidFill>
                              <a:schemeClr val="dk2"/>
                            </a:solidFill>
                            <a:latin typeface="Cambria Math" panose="02040503050406030204" pitchFamily="18" charset="0"/>
                          </a:rPr>
                          <m:t>𝑒</m:t>
                        </m:r>
                      </m:e>
                      <m:sub>
                        <m:r>
                          <a:rPr lang="en-US" sz="1400" b="0" i="1" smtClean="0">
                            <a:solidFill>
                              <a:schemeClr val="dk2"/>
                            </a:solidFill>
                            <a:latin typeface="Cambria Math" panose="02040503050406030204" pitchFamily="18" charset="0"/>
                          </a:rPr>
                          <m:t>𝑖</m:t>
                        </m:r>
                      </m:sub>
                    </m:sSub>
                  </m:oMath>
                </a14:m>
                <a:r>
                  <a:rPr lang="en-GB" sz="1400" dirty="0">
                    <a:solidFill>
                      <a:schemeClr val="dk2"/>
                    </a:solidFill>
                  </a:rPr>
                  <a:t>​: Time duration and mission</a:t>
                </a:r>
              </a:p>
              <a:p>
                <a:pPr marL="457200" lvl="0" indent="-317500" algn="l" rtl="0">
                  <a:lnSpc>
                    <a:spcPct val="150000"/>
                  </a:lnSpc>
                  <a:spcBef>
                    <a:spcPts val="0"/>
                  </a:spcBef>
                  <a:spcAft>
                    <a:spcPts val="0"/>
                  </a:spcAft>
                  <a:buClr>
                    <a:srgbClr val="000000"/>
                  </a:buClr>
                  <a:buSzPts val="1400"/>
                  <a:buChar char="❏"/>
                </a:pPr>
                <a:r>
                  <a:rPr lang="en-GB" sz="1400" b="1" dirty="0">
                    <a:solidFill>
                      <a:schemeClr val="dk2"/>
                    </a:solidFill>
                  </a:rPr>
                  <a:t>Goal:</a:t>
                </a:r>
                <a:r>
                  <a:rPr lang="en-GB" sz="1400" dirty="0">
                    <a:solidFill>
                      <a:schemeClr val="dk2"/>
                    </a:solidFill>
                  </a:rPr>
                  <a:t> Minimize the maximum time utilization </a:t>
                </a:r>
                <a14:m>
                  <m:oMath xmlns:m="http://schemas.openxmlformats.org/officeDocument/2006/math">
                    <m:sSub>
                      <m:sSubPr>
                        <m:ctrlPr>
                          <a:rPr lang="en-US" sz="1400" b="0" i="1" dirty="0" smtClean="0">
                            <a:solidFill>
                              <a:schemeClr val="dk2"/>
                            </a:solidFill>
                            <a:latin typeface="Cambria Math" panose="02040503050406030204" pitchFamily="18" charset="0"/>
                          </a:rPr>
                        </m:ctrlPr>
                      </m:sSubPr>
                      <m:e>
                        <m:r>
                          <a:rPr lang="en-GB" sz="1400" i="1" dirty="0" smtClean="0">
                            <a:solidFill>
                              <a:schemeClr val="dk2"/>
                            </a:solidFill>
                            <a:latin typeface="Cambria Math" panose="02040503050406030204" pitchFamily="18" charset="0"/>
                          </a:rPr>
                          <m:t>𝑈</m:t>
                        </m:r>
                      </m:e>
                      <m:sub>
                        <m:r>
                          <a:rPr lang="en-GB" sz="1400" i="1" dirty="0" smtClean="0">
                            <a:solidFill>
                              <a:schemeClr val="dk2"/>
                            </a:solidFill>
                            <a:latin typeface="Cambria Math" panose="02040503050406030204" pitchFamily="18" charset="0"/>
                          </a:rPr>
                          <m:t>𝑑</m:t>
                        </m:r>
                      </m:sub>
                    </m:sSub>
                    <m:r>
                      <a:rPr lang="en-GB" sz="1400" i="1" dirty="0">
                        <a:solidFill>
                          <a:schemeClr val="dk2"/>
                        </a:solidFill>
                        <a:latin typeface="Cambria Math" panose="02040503050406030204" pitchFamily="18" charset="0"/>
                      </a:rPr>
                      <m:t>(</m:t>
                    </m:r>
                    <m:r>
                      <a:rPr lang="en-GB" sz="1400" i="1" dirty="0">
                        <a:solidFill>
                          <a:schemeClr val="dk2"/>
                        </a:solidFill>
                        <a:latin typeface="Cambria Math" panose="02040503050406030204" pitchFamily="18" charset="0"/>
                      </a:rPr>
                      <m:t>𝑇</m:t>
                    </m:r>
                    <m:r>
                      <a:rPr lang="en-GB" sz="1400" i="1" dirty="0">
                        <a:solidFill>
                          <a:schemeClr val="dk2"/>
                        </a:solidFill>
                        <a:latin typeface="Cambria Math" panose="02040503050406030204" pitchFamily="18" charset="0"/>
                      </a:rPr>
                      <m:t>′</m:t>
                    </m:r>
                    <m:r>
                      <a:rPr lang="en-GB" sz="1400" i="1" dirty="0">
                        <a:solidFill>
                          <a:schemeClr val="dk2"/>
                        </a:solidFill>
                        <a:latin typeface="Cambria Math" panose="02040503050406030204" pitchFamily="18" charset="0"/>
                      </a:rPr>
                      <m:t>)</m:t>
                    </m:r>
                  </m:oMath>
                </a14:m>
                <a:r>
                  <a:rPr lang="en-GB" sz="1400" dirty="0">
                    <a:solidFill>
                      <a:schemeClr val="dk2"/>
                    </a:solidFill>
                  </a:rPr>
                  <a:t> across all drones.</a:t>
                </a:r>
                <a:endParaRPr sz="1400" dirty="0">
                  <a:solidFill>
                    <a:srgbClr val="000000"/>
                  </a:solidFill>
                </a:endParaRPr>
              </a:p>
            </p:txBody>
          </p:sp>
        </mc:Choice>
        <mc:Fallback xmlns="">
          <p:sp>
            <p:nvSpPr>
              <p:cNvPr id="202" name="Google Shape;202;p30"/>
              <p:cNvSpPr txBox="1">
                <a:spLocks noGrp="1" noRot="1" noChangeAspect="1" noMove="1" noResize="1" noEditPoints="1" noAdjustHandles="1" noChangeArrowheads="1" noChangeShapeType="1" noTextEdit="1"/>
              </p:cNvSpPr>
              <p:nvPr>
                <p:ph type="body" idx="1"/>
              </p:nvPr>
            </p:nvSpPr>
            <p:spPr>
              <a:xfrm>
                <a:off x="727650" y="1199700"/>
                <a:ext cx="7688700" cy="3735300"/>
              </a:xfrm>
              <a:prstGeom prst="rect">
                <a:avLst/>
              </a:prstGeom>
              <a:blipFill>
                <a:blip r:embed="rId3"/>
                <a:stretch>
                  <a:fillRect/>
                </a:stretch>
              </a:blipFill>
            </p:spPr>
            <p:txBody>
              <a:bodyPr/>
              <a:lstStyle/>
              <a:p>
                <a:r>
                  <a:rPr lang="en-US">
                    <a:noFill/>
                  </a:rPr>
                  <a:t> </a:t>
                </a:r>
              </a:p>
            </p:txBody>
          </p:sp>
        </mc:Fallback>
      </mc:AlternateContent>
      <p:sp>
        <p:nvSpPr>
          <p:cNvPr id="7" name="Google Shape;201;p30">
            <a:extLst>
              <a:ext uri="{FF2B5EF4-FFF2-40B4-BE49-F238E27FC236}">
                <a16:creationId xmlns:a16="http://schemas.microsoft.com/office/drawing/2014/main" id="{B894BAEE-ECAB-3174-242D-DC7B24DD7B39}"/>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US"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Task Allocation Problem</a:t>
            </a:r>
            <a:endParaRPr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8" name="Google Shape;208;p31"/>
              <p:cNvSpPr txBox="1">
                <a:spLocks noGrp="1"/>
              </p:cNvSpPr>
              <p:nvPr>
                <p:ph type="body" idx="1"/>
              </p:nvPr>
            </p:nvSpPr>
            <p:spPr>
              <a:xfrm>
                <a:off x="471488" y="1173700"/>
                <a:ext cx="4348256" cy="3593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Wingdings" panose="05000000000000000000" pitchFamily="2" charset="2"/>
                  <a:buChar char="q"/>
                </a:pPr>
                <a:r>
                  <a:rPr lang="en-US" sz="1400" b="1" dirty="0">
                    <a:solidFill>
                      <a:schemeClr val="dk2"/>
                    </a:solidFill>
                  </a:rPr>
                  <a:t>Inputs:</a:t>
                </a:r>
              </a:p>
              <a:p>
                <a:pPr lvl="1" indent="-317500" algn="just">
                  <a:lnSpc>
                    <a:spcPct val="150000"/>
                  </a:lnSpc>
                  <a:buClr>
                    <a:schemeClr val="dk2"/>
                  </a:buClr>
                  <a:buSzPts val="1400"/>
                  <a:buFont typeface="Arial" panose="020B0604020202020204" pitchFamily="34" charset="0"/>
                  <a:buChar char="•"/>
                </a:pPr>
                <a:r>
                  <a:rPr lang="en-US" sz="1300" dirty="0">
                    <a:solidFill>
                      <a:schemeClr val="dk2"/>
                    </a:solidFill>
                  </a:rPr>
                  <a:t>List of tasks, represented as </a:t>
                </a:r>
                <a14:m>
                  <m:oMath xmlns:m="http://schemas.openxmlformats.org/officeDocument/2006/math">
                    <m:r>
                      <a:rPr lang="en-US" sz="1300" b="1" i="1" smtClean="0">
                        <a:solidFill>
                          <a:schemeClr val="dk2"/>
                        </a:solidFill>
                        <a:latin typeface="Cambria Math" panose="02040503050406030204" pitchFamily="18" charset="0"/>
                      </a:rPr>
                      <m:t>𝑻</m:t>
                    </m:r>
                  </m:oMath>
                </a14:m>
                <a:endParaRPr lang="en-US" sz="1300" b="1" dirty="0">
                  <a:solidFill>
                    <a:schemeClr val="dk2"/>
                  </a:solidFill>
                </a:endParaRPr>
              </a:p>
              <a:p>
                <a:pPr lvl="1" indent="-317500" algn="just">
                  <a:lnSpc>
                    <a:spcPct val="150000"/>
                  </a:lnSpc>
                  <a:buClr>
                    <a:schemeClr val="dk2"/>
                  </a:buClr>
                  <a:buSzPts val="1400"/>
                  <a:buFont typeface="Arial" panose="020B0604020202020204" pitchFamily="34" charset="0"/>
                  <a:buChar char="•"/>
                </a:pPr>
                <a:r>
                  <a:rPr lang="en-US" sz="1300" dirty="0">
                    <a:solidFill>
                      <a:schemeClr val="dk2"/>
                    </a:solidFill>
                  </a:rPr>
                  <a:t>List of available drones, represented as </a:t>
                </a:r>
                <a14:m>
                  <m:oMath xmlns:m="http://schemas.openxmlformats.org/officeDocument/2006/math">
                    <m:r>
                      <a:rPr lang="en-US" sz="1300" b="0" i="1" smtClean="0">
                        <a:solidFill>
                          <a:schemeClr val="dk2"/>
                        </a:solidFill>
                        <a:latin typeface="Cambria Math" panose="02040503050406030204" pitchFamily="18" charset="0"/>
                      </a:rPr>
                      <m:t>𝐷</m:t>
                    </m:r>
                  </m:oMath>
                </a14:m>
                <a:endParaRPr lang="en-US" sz="1300" dirty="0">
                  <a:solidFill>
                    <a:schemeClr val="dk2"/>
                  </a:solidFill>
                </a:endParaRPr>
              </a:p>
              <a:p>
                <a:pPr lvl="1" indent="-317500" algn="just">
                  <a:lnSpc>
                    <a:spcPct val="150000"/>
                  </a:lnSpc>
                  <a:buClr>
                    <a:schemeClr val="dk2"/>
                  </a:buClr>
                  <a:buSzPts val="1400"/>
                  <a:buFont typeface="Arial" panose="020B0604020202020204" pitchFamily="34" charset="0"/>
                  <a:buChar char="•"/>
                </a:pPr>
                <a:r>
                  <a:rPr lang="en-US" sz="1300" dirty="0">
                    <a:solidFill>
                      <a:schemeClr val="dk2"/>
                    </a:solidFill>
                  </a:rPr>
                  <a:t>Burn site area information</a:t>
                </a:r>
              </a:p>
              <a:p>
                <a:pPr lvl="1" indent="-317500" algn="just">
                  <a:lnSpc>
                    <a:spcPct val="150000"/>
                  </a:lnSpc>
                  <a:buClr>
                    <a:schemeClr val="dk2"/>
                  </a:buClr>
                  <a:buSzPts val="1400"/>
                  <a:buFont typeface="Arial" panose="020B0604020202020204" pitchFamily="34" charset="0"/>
                  <a:buChar char="•"/>
                </a:pPr>
                <a:r>
                  <a:rPr lang="en-US" sz="1300" dirty="0">
                    <a:solidFill>
                      <a:schemeClr val="dk2"/>
                    </a:solidFill>
                  </a:rPr>
                  <a:t>A hyper-parameter </a:t>
                </a:r>
                <a14:m>
                  <m:oMath xmlns:m="http://schemas.openxmlformats.org/officeDocument/2006/math">
                    <m:r>
                      <m:rPr>
                        <m:sty m:val="p"/>
                      </m:rPr>
                      <a:rPr lang="en-US" sz="1300" b="0" i="0" smtClean="0">
                        <a:solidFill>
                          <a:schemeClr val="dk2"/>
                        </a:solidFill>
                        <a:latin typeface="Cambria Math" panose="02040503050406030204" pitchFamily="18" charset="0"/>
                      </a:rPr>
                      <m:t>Γ</m:t>
                    </m:r>
                  </m:oMath>
                </a14:m>
                <a:r>
                  <a:rPr lang="en-US" sz="1300" dirty="0">
                    <a:solidFill>
                      <a:schemeClr val="dk2"/>
                    </a:solidFill>
                  </a:rPr>
                  <a:t> (square size parameter)</a:t>
                </a:r>
              </a:p>
              <a:p>
                <a:pPr marL="457200" lvl="0" indent="-317500" algn="l" rtl="0">
                  <a:lnSpc>
                    <a:spcPct val="150000"/>
                  </a:lnSpc>
                  <a:spcBef>
                    <a:spcPts val="1200"/>
                  </a:spcBef>
                  <a:spcAft>
                    <a:spcPts val="0"/>
                  </a:spcAft>
                  <a:buClr>
                    <a:schemeClr val="dk2"/>
                  </a:buClr>
                  <a:buSzPts val="1400"/>
                  <a:buFont typeface="Wingdings" panose="05000000000000000000" pitchFamily="2" charset="2"/>
                  <a:buChar char="q"/>
                </a:pPr>
                <a:r>
                  <a:rPr lang="en-US" sz="1400" b="1" dirty="0">
                    <a:solidFill>
                      <a:schemeClr val="dk2"/>
                    </a:solidFill>
                  </a:rPr>
                  <a:t>Output:  </a:t>
                </a:r>
                <a:r>
                  <a:rPr lang="en-US" sz="1400" dirty="0">
                    <a:solidFill>
                      <a:schemeClr val="dk2"/>
                    </a:solidFill>
                  </a:rPr>
                  <a:t>An allocation of tasks to each drone, represented as </a:t>
                </a:r>
                <a14:m>
                  <m:oMath xmlns:m="http://schemas.openxmlformats.org/officeDocument/2006/math">
                    <m:sSup>
                      <m:sSupPr>
                        <m:ctrlPr>
                          <a:rPr lang="en-US" sz="1400" b="1" i="1" smtClean="0">
                            <a:solidFill>
                              <a:schemeClr val="dk2"/>
                            </a:solidFill>
                            <a:latin typeface="Cambria Math" panose="02040503050406030204" pitchFamily="18" charset="0"/>
                          </a:rPr>
                        </m:ctrlPr>
                      </m:sSupPr>
                      <m:e>
                        <m:r>
                          <a:rPr lang="en-US" sz="1400" b="1" i="1" smtClean="0">
                            <a:solidFill>
                              <a:schemeClr val="dk2"/>
                            </a:solidFill>
                            <a:latin typeface="Cambria Math" panose="02040503050406030204" pitchFamily="18" charset="0"/>
                          </a:rPr>
                          <m:t>𝑻</m:t>
                        </m:r>
                      </m:e>
                      <m:sup>
                        <m:r>
                          <a:rPr lang="en-US" sz="1400" b="1" i="1" smtClean="0">
                            <a:solidFill>
                              <a:schemeClr val="dk2"/>
                            </a:solidFill>
                            <a:latin typeface="Cambria Math" panose="02040503050406030204" pitchFamily="18" charset="0"/>
                          </a:rPr>
                          <m:t>∗</m:t>
                        </m:r>
                      </m:sup>
                    </m:sSup>
                  </m:oMath>
                </a14:m>
                <a:r>
                  <a:rPr lang="en-US" sz="1400" dirty="0">
                    <a:solidFill>
                      <a:schemeClr val="dk2"/>
                    </a:solidFill>
                  </a:rPr>
                  <a:t>, where each drone has a set of tasks assigned to it.</a:t>
                </a:r>
              </a:p>
              <a:p>
                <a:pPr marL="457200" lvl="0" indent="-317500" algn="l" rtl="0">
                  <a:lnSpc>
                    <a:spcPct val="150000"/>
                  </a:lnSpc>
                  <a:spcBef>
                    <a:spcPts val="600"/>
                  </a:spcBef>
                  <a:spcAft>
                    <a:spcPts val="0"/>
                  </a:spcAft>
                  <a:buClr>
                    <a:schemeClr val="dk2"/>
                  </a:buClr>
                  <a:buSzPts val="1400"/>
                  <a:buFont typeface="Wingdings" panose="05000000000000000000" pitchFamily="2" charset="2"/>
                  <a:buChar char="q"/>
                </a:pPr>
                <a:r>
                  <a:rPr lang="en-US" sz="1400" b="1" dirty="0">
                    <a:solidFill>
                      <a:schemeClr val="dk2"/>
                    </a:solidFill>
                    <a:latin typeface="Arial"/>
                    <a:ea typeface="Arial"/>
                    <a:cs typeface="Arial"/>
                    <a:sym typeface="Arial"/>
                  </a:rPr>
                  <a:t>Complexity: </a:t>
                </a:r>
                <a14:m>
                  <m:oMath xmlns:m="http://schemas.openxmlformats.org/officeDocument/2006/math">
                    <m:r>
                      <a:rPr lang="en-US" sz="1400" b="0" i="1" smtClean="0">
                        <a:solidFill>
                          <a:schemeClr val="dk2"/>
                        </a:solidFill>
                        <a:latin typeface="Cambria Math" panose="02040503050406030204" pitchFamily="18" charset="0"/>
                        <a:ea typeface="Cambria Math" panose="02040503050406030204" pitchFamily="18" charset="0"/>
                        <a:cs typeface="Arial"/>
                        <a:sym typeface="Arial"/>
                      </a:rPr>
                      <m:t>𝒪</m:t>
                    </m:r>
                    <m:d>
                      <m:dPr>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dPr>
                      <m:e>
                        <m:sSup>
                          <m:sSupPr>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sSupPr>
                          <m:e>
                            <m:d>
                              <m:dPr>
                                <m:begChr m:val="|"/>
                                <m:endChr m:val="|"/>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dPr>
                              <m:e>
                                <m:r>
                                  <a:rPr lang="en-US" sz="1400" b="1" i="1" smtClean="0">
                                    <a:solidFill>
                                      <a:schemeClr val="dk2"/>
                                    </a:solidFill>
                                    <a:latin typeface="Cambria Math" panose="02040503050406030204" pitchFamily="18" charset="0"/>
                                    <a:ea typeface="Cambria Math" panose="02040503050406030204" pitchFamily="18" charset="0"/>
                                    <a:cs typeface="Arial"/>
                                    <a:sym typeface="Arial"/>
                                  </a:rPr>
                                  <m:t>𝑻</m:t>
                                </m:r>
                              </m:e>
                            </m:d>
                          </m:e>
                          <m:sup>
                            <m:r>
                              <a:rPr lang="en-US" sz="1400" b="0" i="1" smtClean="0">
                                <a:solidFill>
                                  <a:schemeClr val="dk2"/>
                                </a:solidFill>
                                <a:latin typeface="Cambria Math" panose="02040503050406030204" pitchFamily="18" charset="0"/>
                                <a:ea typeface="Cambria Math" panose="02040503050406030204" pitchFamily="18" charset="0"/>
                                <a:cs typeface="Arial"/>
                                <a:sym typeface="Arial"/>
                              </a:rPr>
                              <m:t>2</m:t>
                            </m:r>
                          </m:sup>
                        </m:sSup>
                        <m:r>
                          <a:rPr lang="en-US" sz="1400" b="0" i="1" smtClean="0">
                            <a:solidFill>
                              <a:schemeClr val="dk2"/>
                            </a:solidFill>
                            <a:latin typeface="Cambria Math" panose="02040503050406030204" pitchFamily="18" charset="0"/>
                            <a:ea typeface="Cambria Math" panose="02040503050406030204" pitchFamily="18" charset="0"/>
                            <a:cs typeface="Arial"/>
                            <a:sym typeface="Arial"/>
                          </a:rPr>
                          <m:t>𝐷</m:t>
                        </m:r>
                        <m:sSup>
                          <m:sSupPr>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sSupPr>
                          <m:e>
                            <m:d>
                              <m:dPr>
                                <m:begChr m:val="|"/>
                                <m:endChr m:val="|"/>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dPr>
                              <m:e>
                                <m:sSub>
                                  <m:sSubPr>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sSubPr>
                                  <m:e>
                                    <m:r>
                                      <a:rPr lang="en-US" sz="1400" b="1" i="1" smtClean="0">
                                        <a:solidFill>
                                          <a:schemeClr val="dk2"/>
                                        </a:solidFill>
                                        <a:latin typeface="Cambria Math" panose="02040503050406030204" pitchFamily="18" charset="0"/>
                                        <a:ea typeface="Cambria Math" panose="02040503050406030204" pitchFamily="18" charset="0"/>
                                        <a:cs typeface="Arial"/>
                                        <a:sym typeface="Arial"/>
                                      </a:rPr>
                                      <m:t>𝑾</m:t>
                                    </m:r>
                                  </m:e>
                                  <m:sub>
                                    <m:r>
                                      <a:rPr lang="en-US" sz="1400" b="0" i="1" smtClean="0">
                                        <a:solidFill>
                                          <a:schemeClr val="dk2"/>
                                        </a:solidFill>
                                        <a:latin typeface="Cambria Math" panose="02040503050406030204" pitchFamily="18" charset="0"/>
                                        <a:ea typeface="Cambria Math" panose="02040503050406030204" pitchFamily="18" charset="0"/>
                                        <a:cs typeface="Arial"/>
                                        <a:sym typeface="Arial"/>
                                      </a:rPr>
                                      <m:t>𝑑</m:t>
                                    </m:r>
                                  </m:sub>
                                </m:sSub>
                              </m:e>
                            </m:d>
                          </m:e>
                          <m:sup>
                            <m:r>
                              <a:rPr lang="en-US" sz="1400" b="0" i="1" smtClean="0">
                                <a:solidFill>
                                  <a:schemeClr val="dk2"/>
                                </a:solidFill>
                                <a:latin typeface="Cambria Math" panose="02040503050406030204" pitchFamily="18" charset="0"/>
                                <a:ea typeface="Cambria Math" panose="02040503050406030204" pitchFamily="18" charset="0"/>
                                <a:cs typeface="Arial"/>
                                <a:sym typeface="Arial"/>
                              </a:rPr>
                              <m:t>2</m:t>
                            </m:r>
                          </m:sup>
                        </m:sSup>
                      </m:e>
                    </m:d>
                  </m:oMath>
                </a14:m>
                <a:endParaRPr sz="1400" dirty="0">
                  <a:solidFill>
                    <a:schemeClr val="dk2"/>
                  </a:solidFill>
                </a:endParaRPr>
              </a:p>
            </p:txBody>
          </p:sp>
        </mc:Choice>
        <mc:Fallback xmlns="">
          <p:sp>
            <p:nvSpPr>
              <p:cNvPr id="208" name="Google Shape;208;p31"/>
              <p:cNvSpPr txBox="1">
                <a:spLocks noGrp="1" noRot="1" noChangeAspect="1" noMove="1" noResize="1" noEditPoints="1" noAdjustHandles="1" noChangeArrowheads="1" noChangeShapeType="1" noTextEdit="1"/>
              </p:cNvSpPr>
              <p:nvPr>
                <p:ph type="body" idx="1"/>
              </p:nvPr>
            </p:nvSpPr>
            <p:spPr>
              <a:xfrm>
                <a:off x="471488" y="1173700"/>
                <a:ext cx="4348256" cy="3593400"/>
              </a:xfrm>
              <a:prstGeom prst="rect">
                <a:avLst/>
              </a:prstGeom>
              <a:blipFill>
                <a:blip r:embed="rId3"/>
                <a:stretch>
                  <a:fillRect/>
                </a:stretch>
              </a:blipFill>
            </p:spPr>
            <p:txBody>
              <a:bodyPr/>
              <a:lstStyle/>
              <a:p>
                <a:r>
                  <a:rPr lang="en-US">
                    <a:noFill/>
                  </a:rPr>
                  <a:t> </a:t>
                </a:r>
              </a:p>
            </p:txBody>
          </p:sp>
        </mc:Fallback>
      </mc:AlternateContent>
      <p:pic>
        <p:nvPicPr>
          <p:cNvPr id="209" name="Google Shape;209;p31"/>
          <p:cNvPicPr preferRelativeResize="0"/>
          <p:nvPr/>
        </p:nvPicPr>
        <p:blipFill rotWithShape="1">
          <a:blip r:embed="rId4">
            <a:alphaModFix/>
          </a:blip>
          <a:srcRect t="1127" b="2514"/>
          <a:stretch/>
        </p:blipFill>
        <p:spPr>
          <a:xfrm>
            <a:off x="4984053" y="635000"/>
            <a:ext cx="4095552" cy="4218225"/>
          </a:xfrm>
          <a:prstGeom prst="rect">
            <a:avLst/>
          </a:prstGeom>
          <a:noFill/>
          <a:ln w="9525" cap="flat" cmpd="sng">
            <a:solidFill>
              <a:schemeClr val="dk2"/>
            </a:solidFill>
            <a:prstDash val="solid"/>
            <a:round/>
            <a:headEnd type="none" w="sm" len="sm"/>
            <a:tailEnd type="none" w="sm" len="sm"/>
          </a:ln>
          <a:effectLst>
            <a:outerShdw algn="bl" rotWithShape="0">
              <a:srgbClr val="000000"/>
            </a:outerShdw>
          </a:effectLst>
        </p:spPr>
      </p:pic>
      <p:sp>
        <p:nvSpPr>
          <p:cNvPr id="2" name="Google Shape;201;p30">
            <a:extLst>
              <a:ext uri="{FF2B5EF4-FFF2-40B4-BE49-F238E27FC236}">
                <a16:creationId xmlns:a16="http://schemas.microsoft.com/office/drawing/2014/main" id="{895CF2C8-3097-1B43-212C-6D91416DD3DC}"/>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Utilization-based Task Allocation</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4" name="Google Shape;214;p32"/>
              <p:cNvSpPr txBox="1">
                <a:spLocks noGrp="1"/>
              </p:cNvSpPr>
              <p:nvPr>
                <p:ph type="body" idx="1"/>
              </p:nvPr>
            </p:nvSpPr>
            <p:spPr>
              <a:xfrm>
                <a:off x="621776" y="1134012"/>
                <a:ext cx="4203450" cy="3220200"/>
              </a:xfrm>
              <a:prstGeom prst="rect">
                <a:avLst/>
              </a:prstGeom>
            </p:spPr>
            <p:txBody>
              <a:bodyPr spcFirstLastPara="1" wrap="square" lIns="91425" tIns="91425" rIns="91425" bIns="91425" anchor="t" anchorCtr="0">
                <a:normAutofit/>
              </a:bodyPr>
              <a:lstStyle/>
              <a:p>
                <a:pPr marL="285750" lvl="0" indent="-285750" algn="l" rtl="0">
                  <a:lnSpc>
                    <a:spcPct val="150000"/>
                  </a:lnSpc>
                  <a:spcBef>
                    <a:spcPts val="1400"/>
                  </a:spcBef>
                  <a:spcAft>
                    <a:spcPts val="0"/>
                  </a:spcAft>
                  <a:buFont typeface="Wingdings" panose="05000000000000000000" pitchFamily="2" charset="2"/>
                  <a:buChar char="q"/>
                </a:pPr>
                <a:r>
                  <a:rPr lang="en-US" sz="1400" b="1" dirty="0">
                    <a:solidFill>
                      <a:schemeClr val="dk2"/>
                    </a:solidFill>
                  </a:rPr>
                  <a:t>Spatial Task Clustering</a:t>
                </a:r>
              </a:p>
              <a:p>
                <a:pPr marL="457200" lvl="0" indent="-317500" algn="l" rtl="0">
                  <a:lnSpc>
                    <a:spcPct val="150000"/>
                  </a:lnSpc>
                  <a:spcBef>
                    <a:spcPts val="1200"/>
                  </a:spcBef>
                  <a:spcAft>
                    <a:spcPts val="0"/>
                  </a:spcAft>
                  <a:buClr>
                    <a:schemeClr val="dk2"/>
                  </a:buClr>
                  <a:buSzPts val="1400"/>
                  <a:buFont typeface="Arial" panose="020B0604020202020204" pitchFamily="34" charset="0"/>
                  <a:buChar char="•"/>
                </a:pPr>
                <a:r>
                  <a:rPr lang="en-US" sz="1400" b="1" dirty="0">
                    <a:solidFill>
                      <a:schemeClr val="dk2"/>
                    </a:solidFill>
                  </a:rPr>
                  <a:t>Clustering Strategy:</a:t>
                </a:r>
                <a:r>
                  <a:rPr lang="en-US" sz="1400" dirty="0">
                    <a:solidFill>
                      <a:schemeClr val="dk2"/>
                    </a:solidFill>
                  </a:rPr>
                  <a:t> Group tasks based on spatial proximity and mission.</a:t>
                </a:r>
              </a:p>
              <a:p>
                <a:pPr marL="457200" lvl="0" indent="-317500" algn="l" rtl="0">
                  <a:lnSpc>
                    <a:spcPct val="150000"/>
                  </a:lnSpc>
                  <a:spcBef>
                    <a:spcPts val="0"/>
                  </a:spcBef>
                  <a:spcAft>
                    <a:spcPts val="0"/>
                  </a:spcAft>
                  <a:buClr>
                    <a:schemeClr val="dk2"/>
                  </a:buClr>
                  <a:buSzPts val="1400"/>
                  <a:buFont typeface="Arial" panose="020B0604020202020204" pitchFamily="34" charset="0"/>
                  <a:buChar char="•"/>
                </a:pPr>
                <a:r>
                  <a:rPr lang="en-US" sz="1400" b="1" dirty="0">
                    <a:solidFill>
                      <a:schemeClr val="dk2"/>
                    </a:solidFill>
                  </a:rPr>
                  <a:t>Clusters:</a:t>
                </a:r>
                <a:r>
                  <a:rPr lang="en-US" sz="1400" dirty="0">
                    <a:solidFill>
                      <a:schemeClr val="dk2"/>
                    </a:solidFill>
                  </a:rPr>
                  <a:t> Divide burn site into squares of size </a:t>
                </a:r>
                <a14:m>
                  <m:oMath xmlns:m="http://schemas.openxmlformats.org/officeDocument/2006/math">
                    <m:r>
                      <m:rPr>
                        <m:sty m:val="p"/>
                      </m:rPr>
                      <a:rPr lang="en-US" sz="1400" b="0" i="0" smtClean="0">
                        <a:solidFill>
                          <a:schemeClr val="dk2"/>
                        </a:solidFill>
                        <a:latin typeface="Cambria Math" panose="02040503050406030204" pitchFamily="18" charset="0"/>
                      </a:rPr>
                      <m:t>Γ</m:t>
                    </m:r>
                  </m:oMath>
                </a14:m>
                <a:r>
                  <a:rPr lang="en-US" sz="1400" dirty="0">
                    <a:solidFill>
                      <a:schemeClr val="dk2"/>
                    </a:solidFill>
                  </a:rPr>
                  <a:t> to create multiple task clusters.</a:t>
                </a:r>
              </a:p>
              <a:p>
                <a:pPr marL="457200" lvl="0" indent="-317500" algn="l" rtl="0">
                  <a:lnSpc>
                    <a:spcPct val="150000"/>
                  </a:lnSpc>
                  <a:spcBef>
                    <a:spcPts val="0"/>
                  </a:spcBef>
                  <a:spcAft>
                    <a:spcPts val="0"/>
                  </a:spcAft>
                  <a:buClr>
                    <a:schemeClr val="dk2"/>
                  </a:buClr>
                  <a:buSzPts val="1400"/>
                  <a:buFont typeface="Arial" panose="020B0604020202020204" pitchFamily="34" charset="0"/>
                  <a:buChar char="•"/>
                </a:pPr>
                <a:r>
                  <a:rPr lang="en-US" sz="1400" b="1" dirty="0">
                    <a:solidFill>
                      <a:schemeClr val="dk2"/>
                    </a:solidFill>
                  </a:rPr>
                  <a:t>Benefit:</a:t>
                </a:r>
                <a:r>
                  <a:rPr lang="en-US" sz="1400" dirty="0">
                    <a:solidFill>
                      <a:schemeClr val="dk2"/>
                    </a:solidFill>
                  </a:rPr>
                  <a:t> Speeds up task allocation by reducing search space.</a:t>
                </a:r>
              </a:p>
              <a:p>
                <a:pPr marL="0" lvl="0" indent="0" algn="l" rtl="0">
                  <a:lnSpc>
                    <a:spcPct val="150000"/>
                  </a:lnSpc>
                  <a:spcBef>
                    <a:spcPts val="1400"/>
                  </a:spcBef>
                  <a:spcAft>
                    <a:spcPts val="400"/>
                  </a:spcAft>
                  <a:buNone/>
                </a:pPr>
                <a:endParaRPr sz="1400" b="1" dirty="0">
                  <a:solidFill>
                    <a:schemeClr val="dk2"/>
                  </a:solidFill>
                </a:endParaRPr>
              </a:p>
            </p:txBody>
          </p:sp>
        </mc:Choice>
        <mc:Fallback xmlns="">
          <p:sp>
            <p:nvSpPr>
              <p:cNvPr id="214" name="Google Shape;214;p32"/>
              <p:cNvSpPr txBox="1">
                <a:spLocks noGrp="1" noRot="1" noChangeAspect="1" noMove="1" noResize="1" noEditPoints="1" noAdjustHandles="1" noChangeArrowheads="1" noChangeShapeType="1" noTextEdit="1"/>
              </p:cNvSpPr>
              <p:nvPr>
                <p:ph type="body" idx="1"/>
              </p:nvPr>
            </p:nvSpPr>
            <p:spPr>
              <a:xfrm>
                <a:off x="621776" y="1134012"/>
                <a:ext cx="4203450" cy="3220200"/>
              </a:xfrm>
              <a:prstGeom prst="rect">
                <a:avLst/>
              </a:prstGeom>
              <a:blipFill>
                <a:blip r:embed="rId3"/>
                <a:stretch>
                  <a:fillRect l="-145" r="-435"/>
                </a:stretch>
              </a:blipFill>
            </p:spPr>
            <p:txBody>
              <a:bodyPr/>
              <a:lstStyle/>
              <a:p>
                <a:r>
                  <a:rPr lang="en-US">
                    <a:noFill/>
                  </a:rPr>
                  <a:t> </a:t>
                </a:r>
              </a:p>
            </p:txBody>
          </p:sp>
        </mc:Fallback>
      </mc:AlternateContent>
      <p:pic>
        <p:nvPicPr>
          <p:cNvPr id="216" name="Google Shape;216;p32"/>
          <p:cNvPicPr preferRelativeResize="0"/>
          <p:nvPr/>
        </p:nvPicPr>
        <p:blipFill rotWithShape="1">
          <a:blip r:embed="rId4">
            <a:alphaModFix/>
          </a:blip>
          <a:srcRect t="1127" b="2514"/>
          <a:stretch/>
        </p:blipFill>
        <p:spPr>
          <a:xfrm>
            <a:off x="4983480" y="635000"/>
            <a:ext cx="4095552" cy="4218225"/>
          </a:xfrm>
          <a:prstGeom prst="rect">
            <a:avLst/>
          </a:prstGeom>
          <a:noFill/>
          <a:ln w="9525" cap="flat" cmpd="sng">
            <a:solidFill>
              <a:schemeClr val="dk2"/>
            </a:solidFill>
            <a:prstDash val="solid"/>
            <a:round/>
            <a:headEnd type="none" w="sm" len="sm"/>
            <a:tailEnd type="none" w="sm" len="sm"/>
          </a:ln>
          <a:effectLst>
            <a:outerShdw algn="bl" rotWithShape="0">
              <a:srgbClr val="000000"/>
            </a:outerShdw>
          </a:effectLst>
        </p:spPr>
      </p:pic>
      <p:sp>
        <p:nvSpPr>
          <p:cNvPr id="2" name="Google Shape;201;p30">
            <a:extLst>
              <a:ext uri="{FF2B5EF4-FFF2-40B4-BE49-F238E27FC236}">
                <a16:creationId xmlns:a16="http://schemas.microsoft.com/office/drawing/2014/main" id="{1F23C196-148F-7EEF-25DA-53AE008FE582}"/>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Utilization-based Task Allocation</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1" name="Google Shape;221;p33"/>
              <p:cNvSpPr txBox="1">
                <a:spLocks noGrp="1"/>
              </p:cNvSpPr>
              <p:nvPr>
                <p:ph type="body" idx="1"/>
              </p:nvPr>
            </p:nvSpPr>
            <p:spPr>
              <a:xfrm>
                <a:off x="540000" y="1121569"/>
                <a:ext cx="4272600" cy="3731581"/>
              </a:xfrm>
              <a:prstGeom prst="rect">
                <a:avLst/>
              </a:prstGeom>
            </p:spPr>
            <p:txBody>
              <a:bodyPr spcFirstLastPara="1" wrap="square" lIns="91425" tIns="91425" rIns="91425" bIns="91425" anchor="t" anchorCtr="0">
                <a:noAutofit/>
              </a:bodyPr>
              <a:lstStyle/>
              <a:p>
                <a:pPr marL="0" lvl="0" indent="0" algn="l" rtl="0">
                  <a:lnSpc>
                    <a:spcPct val="160000"/>
                  </a:lnSpc>
                  <a:spcAft>
                    <a:spcPts val="0"/>
                  </a:spcAft>
                  <a:buNone/>
                </a:pPr>
                <a:r>
                  <a:rPr lang="en-US" sz="1400" b="1" dirty="0">
                    <a:solidFill>
                      <a:schemeClr val="dk2"/>
                    </a:solidFill>
                    <a:latin typeface="Lato" panose="020F0502020204030203" pitchFamily="34" charset="0"/>
                    <a:ea typeface="Lato" panose="020F0502020204030203" pitchFamily="34" charset="0"/>
                    <a:cs typeface="Lato" panose="020F0502020204030203" pitchFamily="34" charset="0"/>
                    <a:sym typeface="Arial"/>
                  </a:rPr>
                  <a:t>Iterative Allocation of Task Clusters</a:t>
                </a:r>
              </a:p>
              <a:p>
                <a:pPr marL="457200" lvl="0" indent="-317500" algn="l" rtl="0">
                  <a:lnSpc>
                    <a:spcPct val="160000"/>
                  </a:lnSpc>
                  <a:spcBef>
                    <a:spcPts val="1200"/>
                  </a:spcBef>
                  <a:spcAft>
                    <a:spcPts val="0"/>
                  </a:spcAft>
                  <a:buClr>
                    <a:schemeClr val="dk2"/>
                  </a:buClr>
                  <a:buSzPts val="1400"/>
                  <a:buFont typeface="Arial"/>
                  <a:buChar char="●"/>
                </a:pPr>
                <a:r>
                  <a:rPr lang="en-US" sz="1400" b="1" dirty="0">
                    <a:solidFill>
                      <a:schemeClr val="dk2"/>
                    </a:solidFill>
                    <a:latin typeface="Lato" panose="020F0502020204030203" pitchFamily="34" charset="0"/>
                    <a:ea typeface="Lato" panose="020F0502020204030203" pitchFamily="34" charset="0"/>
                    <a:cs typeface="Lato" panose="020F0502020204030203" pitchFamily="34" charset="0"/>
                    <a:sym typeface="Arial"/>
                  </a:rPr>
                  <a:t>Initial Assignment</a:t>
                </a:r>
                <a:r>
                  <a:rPr lang="en-US" sz="1400" dirty="0">
                    <a:solidFill>
                      <a:schemeClr val="dk2"/>
                    </a:solidFill>
                    <a:latin typeface="Lato" panose="020F0502020204030203" pitchFamily="34" charset="0"/>
                    <a:ea typeface="Lato" panose="020F0502020204030203" pitchFamily="34" charset="0"/>
                    <a:cs typeface="Lato" panose="020F0502020204030203" pitchFamily="34" charset="0"/>
                    <a:sym typeface="Arial"/>
                  </a:rPr>
                  <a:t>: Each drone is assigned a task cluster based on its capabilities.</a:t>
                </a:r>
              </a:p>
              <a:p>
                <a:pPr marL="457200" lvl="0" indent="-317500" algn="l" rtl="0">
                  <a:lnSpc>
                    <a:spcPct val="160000"/>
                  </a:lnSpc>
                  <a:spcBef>
                    <a:spcPts val="600"/>
                  </a:spcBef>
                  <a:spcAft>
                    <a:spcPts val="0"/>
                  </a:spcAft>
                  <a:buClr>
                    <a:schemeClr val="dk2"/>
                  </a:buClr>
                  <a:buSzPts val="1400"/>
                  <a:buFont typeface="Arial"/>
                  <a:buChar char="●"/>
                </a:pPr>
                <a:r>
                  <a:rPr lang="en-US" sz="1400" b="1" dirty="0">
                    <a:solidFill>
                      <a:schemeClr val="dk2"/>
                    </a:solidFill>
                    <a:latin typeface="Lato" panose="020F0502020204030203" pitchFamily="34" charset="0"/>
                    <a:ea typeface="Lato" panose="020F0502020204030203" pitchFamily="34" charset="0"/>
                    <a:cs typeface="Lato" panose="020F0502020204030203" pitchFamily="34" charset="0"/>
                    <a:sym typeface="Arial"/>
                  </a:rPr>
                  <a:t>Distribution</a:t>
                </a:r>
                <a:r>
                  <a:rPr lang="en-US" sz="1400" dirty="0">
                    <a:solidFill>
                      <a:schemeClr val="dk2"/>
                    </a:solidFill>
                    <a:latin typeface="Lato" panose="020F0502020204030203" pitchFamily="34" charset="0"/>
                    <a:ea typeface="Lato" panose="020F0502020204030203" pitchFamily="34" charset="0"/>
                    <a:cs typeface="Lato" panose="020F0502020204030203" pitchFamily="34" charset="0"/>
                    <a:sym typeface="Arial"/>
                  </a:rPr>
                  <a:t>: Spread drones across the burn site by assigning clusters far apart.</a:t>
                </a:r>
              </a:p>
              <a:p>
                <a:pPr marL="457200" lvl="0" indent="-317500" algn="l" rtl="0">
                  <a:lnSpc>
                    <a:spcPct val="160000"/>
                  </a:lnSpc>
                  <a:spcBef>
                    <a:spcPts val="600"/>
                  </a:spcBef>
                  <a:spcAft>
                    <a:spcPts val="0"/>
                  </a:spcAft>
                  <a:buClr>
                    <a:schemeClr val="dk2"/>
                  </a:buClr>
                  <a:buSzPts val="1400"/>
                  <a:buFont typeface="Arial"/>
                  <a:buChar char="●"/>
                </a:pPr>
                <a:r>
                  <a:rPr lang="en-US" sz="1400" b="1" dirty="0">
                    <a:solidFill>
                      <a:schemeClr val="dk2"/>
                    </a:solidFill>
                    <a:latin typeface="Lato" panose="020F0502020204030203" pitchFamily="34" charset="0"/>
                    <a:ea typeface="Lato" panose="020F0502020204030203" pitchFamily="34" charset="0"/>
                    <a:cs typeface="Lato" panose="020F0502020204030203" pitchFamily="34" charset="0"/>
                    <a:sym typeface="Arial"/>
                  </a:rPr>
                  <a:t>Iterative Allocation</a:t>
                </a:r>
                <a:r>
                  <a:rPr lang="en-US" sz="1400" dirty="0">
                    <a:solidFill>
                      <a:schemeClr val="dk2"/>
                    </a:solidFill>
                    <a:latin typeface="Lato" panose="020F0502020204030203" pitchFamily="34" charset="0"/>
                    <a:ea typeface="Lato" panose="020F0502020204030203" pitchFamily="34" charset="0"/>
                    <a:cs typeface="Lato" panose="020F0502020204030203" pitchFamily="34" charset="0"/>
                    <a:sym typeface="Arial"/>
                  </a:rPr>
                  <a:t>: Allocate remaining clusters by minimizing the time utilization </a:t>
                </a:r>
                <a14:m>
                  <m:oMath xmlns:m="http://schemas.openxmlformats.org/officeDocument/2006/math">
                    <m:d>
                      <m:dPr>
                        <m:ctrlPr>
                          <a:rPr lang="en-US" sz="1400" b="0" i="1" smtClean="0">
                            <a:solidFill>
                              <a:schemeClr val="dk2"/>
                            </a:solidFill>
                            <a:latin typeface="Cambria Math" panose="02040503050406030204" pitchFamily="18" charset="0"/>
                            <a:ea typeface="Lato" panose="020F0502020204030203" pitchFamily="34" charset="0"/>
                            <a:cs typeface="Lato" panose="020F0502020204030203" pitchFamily="34" charset="0"/>
                            <a:sym typeface="Arial"/>
                          </a:rPr>
                        </m:ctrlPr>
                      </m:dPr>
                      <m:e>
                        <m:sSub>
                          <m:sSubPr>
                            <m:ctrlPr>
                              <a:rPr lang="en-US" sz="1400" b="0" i="1" smtClean="0">
                                <a:solidFill>
                                  <a:schemeClr val="dk2"/>
                                </a:solidFill>
                                <a:latin typeface="Cambria Math" panose="02040503050406030204" pitchFamily="18" charset="0"/>
                                <a:ea typeface="Lato" panose="020F0502020204030203" pitchFamily="34" charset="0"/>
                                <a:cs typeface="Lato" panose="020F0502020204030203" pitchFamily="34" charset="0"/>
                                <a:sym typeface="Arial"/>
                              </a:rPr>
                            </m:ctrlPr>
                          </m:sSubPr>
                          <m:e>
                            <m:r>
                              <a:rPr lang="en-US" sz="1400" b="0" i="1" smtClean="0">
                                <a:solidFill>
                                  <a:schemeClr val="dk2"/>
                                </a:solidFill>
                                <a:latin typeface="Cambria Math" panose="02040503050406030204" pitchFamily="18" charset="0"/>
                                <a:ea typeface="Lato" panose="020F0502020204030203" pitchFamily="34" charset="0"/>
                                <a:cs typeface="Lato" panose="020F0502020204030203" pitchFamily="34" charset="0"/>
                                <a:sym typeface="Arial"/>
                              </a:rPr>
                              <m:t>𝑈</m:t>
                            </m:r>
                          </m:e>
                          <m:sub>
                            <m:r>
                              <a:rPr lang="en-US" sz="1400" b="0" i="1" smtClean="0">
                                <a:solidFill>
                                  <a:schemeClr val="dk2"/>
                                </a:solidFill>
                                <a:latin typeface="Cambria Math" panose="02040503050406030204" pitchFamily="18" charset="0"/>
                                <a:ea typeface="Lato" panose="020F0502020204030203" pitchFamily="34" charset="0"/>
                                <a:cs typeface="Lato" panose="020F0502020204030203" pitchFamily="34" charset="0"/>
                                <a:sym typeface="Arial"/>
                              </a:rPr>
                              <m:t>𝑑</m:t>
                            </m:r>
                          </m:sub>
                        </m:sSub>
                      </m:e>
                    </m:d>
                  </m:oMath>
                </a14:m>
                <a:r>
                  <a:rPr lang="en-US" sz="1400" dirty="0">
                    <a:solidFill>
                      <a:schemeClr val="dk2"/>
                    </a:solidFill>
                    <a:latin typeface="Lato" panose="020F0502020204030203" pitchFamily="34" charset="0"/>
                    <a:ea typeface="Lato" panose="020F0502020204030203" pitchFamily="34" charset="0"/>
                    <a:cs typeface="Lato" panose="020F0502020204030203" pitchFamily="34" charset="0"/>
                    <a:sym typeface="Arial"/>
                  </a:rPr>
                  <a:t> increase for each drone.</a:t>
                </a:r>
              </a:p>
              <a:p>
                <a:pPr marL="0" lvl="0" indent="0" algn="l" rtl="0">
                  <a:lnSpc>
                    <a:spcPct val="100000"/>
                  </a:lnSpc>
                  <a:spcAft>
                    <a:spcPts val="0"/>
                  </a:spcAft>
                  <a:buNone/>
                </a:pPr>
                <a14:m>
                  <m:oMathPara xmlns:m="http://schemas.openxmlformats.org/officeDocument/2006/math">
                    <m:oMathParaPr>
                      <m:jc m:val="centerGroup"/>
                    </m:oMathParaPr>
                    <m:oMath xmlns:m="http://schemas.openxmlformats.org/officeDocument/2006/math">
                      <m:sSub>
                        <m:sSubPr>
                          <m:ctrlPr>
                            <a:rPr lang="en-US" sz="1400" b="0" i="1" smtClean="0">
                              <a:solidFill>
                                <a:schemeClr val="dk2"/>
                              </a:solidFill>
                              <a:latin typeface="Cambria Math" panose="02040503050406030204" pitchFamily="18" charset="0"/>
                              <a:ea typeface="Arial"/>
                              <a:cs typeface="Arial"/>
                              <a:sym typeface="Arial"/>
                            </a:rPr>
                          </m:ctrlPr>
                        </m:sSubPr>
                        <m:e>
                          <m:r>
                            <a:rPr lang="en-US" sz="1400" b="0" i="1" smtClean="0">
                              <a:solidFill>
                                <a:schemeClr val="dk2"/>
                              </a:solidFill>
                              <a:latin typeface="Cambria Math" panose="02040503050406030204" pitchFamily="18" charset="0"/>
                              <a:ea typeface="Cambria Math" panose="02040503050406030204" pitchFamily="18" charset="0"/>
                              <a:cs typeface="Arial"/>
                              <a:sym typeface="Arial"/>
                            </a:rPr>
                            <m:t>𝕌</m:t>
                          </m:r>
                        </m:e>
                        <m:sub>
                          <m:r>
                            <a:rPr lang="en-US" sz="1400" b="0" i="1" smtClean="0">
                              <a:solidFill>
                                <a:schemeClr val="dk2"/>
                              </a:solidFill>
                              <a:latin typeface="Cambria Math" panose="02040503050406030204" pitchFamily="18" charset="0"/>
                              <a:ea typeface="Arial"/>
                              <a:cs typeface="Arial"/>
                              <a:sym typeface="Arial"/>
                            </a:rPr>
                            <m:t>𝑑</m:t>
                          </m:r>
                        </m:sub>
                      </m:sSub>
                      <m:d>
                        <m:dPr>
                          <m:ctrlPr>
                            <a:rPr lang="en-US" sz="1400" b="0" i="1" smtClean="0">
                              <a:solidFill>
                                <a:schemeClr val="dk2"/>
                              </a:solidFill>
                              <a:latin typeface="Cambria Math" panose="02040503050406030204" pitchFamily="18" charset="0"/>
                              <a:ea typeface="Arial"/>
                              <a:cs typeface="Arial"/>
                              <a:sym typeface="Arial"/>
                            </a:rPr>
                          </m:ctrlPr>
                        </m:dPr>
                        <m:e>
                          <m:sSup>
                            <m:sSupPr>
                              <m:ctrlPr>
                                <a:rPr lang="en-US" sz="1400" b="0" i="1" smtClean="0">
                                  <a:solidFill>
                                    <a:schemeClr val="dk2"/>
                                  </a:solidFill>
                                  <a:latin typeface="Cambria Math" panose="02040503050406030204" pitchFamily="18" charset="0"/>
                                  <a:ea typeface="Arial"/>
                                  <a:cs typeface="Arial"/>
                                  <a:sym typeface="Arial"/>
                                </a:rPr>
                              </m:ctrlPr>
                            </m:sSupPr>
                            <m:e>
                              <m:r>
                                <a:rPr lang="en-US" sz="1400" b="1" i="1" smtClean="0">
                                  <a:solidFill>
                                    <a:schemeClr val="dk2"/>
                                  </a:solidFill>
                                  <a:latin typeface="Cambria Math" panose="02040503050406030204" pitchFamily="18" charset="0"/>
                                  <a:ea typeface="Arial"/>
                                  <a:cs typeface="Arial"/>
                                  <a:sym typeface="Arial"/>
                                </a:rPr>
                                <m:t>𝑻</m:t>
                              </m:r>
                            </m:e>
                            <m:sup>
                              <m:r>
                                <a:rPr lang="en-US" sz="1400" b="0" i="1" smtClean="0">
                                  <a:solidFill>
                                    <a:schemeClr val="dk2"/>
                                  </a:solidFill>
                                  <a:latin typeface="Cambria Math" panose="02040503050406030204" pitchFamily="18" charset="0"/>
                                  <a:ea typeface="Arial"/>
                                  <a:cs typeface="Arial"/>
                                  <a:sym typeface="Arial"/>
                                </a:rPr>
                                <m:t>′</m:t>
                              </m:r>
                            </m:sup>
                          </m:sSup>
                        </m:e>
                      </m:d>
                      <m:r>
                        <a:rPr lang="en-US" sz="1400" b="0" i="1" smtClean="0">
                          <a:solidFill>
                            <a:schemeClr val="dk2"/>
                          </a:solidFill>
                          <a:latin typeface="Cambria Math" panose="02040503050406030204" pitchFamily="18" charset="0"/>
                          <a:ea typeface="Arial"/>
                          <a:cs typeface="Arial"/>
                          <a:sym typeface="Arial"/>
                        </a:rPr>
                        <m:t>= </m:t>
                      </m:r>
                      <m:nary>
                        <m:naryPr>
                          <m:chr m:val="∑"/>
                          <m:ctrlPr>
                            <a:rPr lang="en-US" sz="1400" b="0" i="1" smtClean="0">
                              <a:solidFill>
                                <a:schemeClr val="dk2"/>
                              </a:solidFill>
                              <a:latin typeface="Cambria Math" panose="02040503050406030204" pitchFamily="18" charset="0"/>
                              <a:cs typeface="Arial"/>
                              <a:sym typeface="Arial"/>
                            </a:rPr>
                          </m:ctrlPr>
                        </m:naryPr>
                        <m:sub>
                          <m:r>
                            <m:rPr>
                              <m:brk m:alnAt="23"/>
                            </m:rPr>
                            <a:rPr lang="en-US" sz="1400" b="0" i="1" smtClean="0">
                              <a:solidFill>
                                <a:schemeClr val="dk2"/>
                              </a:solidFill>
                              <a:latin typeface="Cambria Math" panose="02040503050406030204" pitchFamily="18" charset="0"/>
                              <a:cs typeface="Arial"/>
                              <a:sym typeface="Arial"/>
                            </a:rPr>
                            <m:t>𝑗</m:t>
                          </m:r>
                          <m:r>
                            <a:rPr lang="en-US" sz="1400" b="0" i="1" smtClean="0">
                              <a:solidFill>
                                <a:schemeClr val="dk2"/>
                              </a:solidFill>
                              <a:latin typeface="Cambria Math" panose="02040503050406030204" pitchFamily="18" charset="0"/>
                              <a:cs typeface="Arial"/>
                              <a:sym typeface="Arial"/>
                            </a:rPr>
                            <m:t>=</m:t>
                          </m:r>
                          <m:r>
                            <a:rPr lang="en-US" sz="1400" b="0" i="1" smtClean="0">
                              <a:solidFill>
                                <a:schemeClr val="dk2"/>
                              </a:solidFill>
                              <a:latin typeface="Cambria Math" panose="02040503050406030204" pitchFamily="18" charset="0"/>
                              <a:cs typeface="Arial"/>
                              <a:sym typeface="Arial"/>
                            </a:rPr>
                            <m:t>1</m:t>
                          </m:r>
                        </m:sub>
                        <m:sup>
                          <m:r>
                            <a:rPr lang="en-US" sz="1400" b="0" i="1" smtClean="0">
                              <a:solidFill>
                                <a:schemeClr val="dk2"/>
                              </a:solidFill>
                              <a:latin typeface="Cambria Math" panose="02040503050406030204" pitchFamily="18" charset="0"/>
                              <a:cs typeface="Arial"/>
                              <a:sym typeface="Arial"/>
                            </a:rPr>
                            <m:t>𝑀</m:t>
                          </m:r>
                        </m:sup>
                        <m:e>
                          <m:f>
                            <m:fPr>
                              <m:ctrlPr>
                                <a:rPr lang="en-US" sz="1400" b="0" i="1" smtClean="0">
                                  <a:solidFill>
                                    <a:schemeClr val="dk2"/>
                                  </a:solidFill>
                                  <a:latin typeface="Cambria Math" panose="02040503050406030204" pitchFamily="18" charset="0"/>
                                  <a:cs typeface="Arial"/>
                                  <a:sym typeface="Arial"/>
                                </a:rPr>
                              </m:ctrlPr>
                            </m:fPr>
                            <m:num>
                              <m:r>
                                <a:rPr lang="en-US" sz="1400" b="0" i="1" smtClean="0">
                                  <a:solidFill>
                                    <a:schemeClr val="dk2"/>
                                  </a:solidFill>
                                  <a:latin typeface="Cambria Math" panose="02040503050406030204" pitchFamily="18" charset="0"/>
                                  <a:cs typeface="Arial"/>
                                  <a:sym typeface="Arial"/>
                                </a:rPr>
                                <m:t>𝐸</m:t>
                              </m:r>
                              <m:sSub>
                                <m:sSubPr>
                                  <m:ctrlPr>
                                    <a:rPr lang="en-US" sz="1400" b="0" i="1" smtClean="0">
                                      <a:solidFill>
                                        <a:schemeClr val="dk2"/>
                                      </a:solidFill>
                                      <a:latin typeface="Cambria Math" panose="02040503050406030204" pitchFamily="18" charset="0"/>
                                      <a:cs typeface="Arial"/>
                                      <a:sym typeface="Arial"/>
                                    </a:rPr>
                                  </m:ctrlPr>
                                </m:sSubPr>
                                <m:e>
                                  <m:r>
                                    <a:rPr lang="en-US" sz="1400" b="0" i="1" smtClean="0">
                                      <a:solidFill>
                                        <a:schemeClr val="dk2"/>
                                      </a:solidFill>
                                      <a:latin typeface="Cambria Math" panose="02040503050406030204" pitchFamily="18" charset="0"/>
                                      <a:cs typeface="Arial"/>
                                      <a:sym typeface="Arial"/>
                                    </a:rPr>
                                    <m:t>𝑇</m:t>
                                  </m:r>
                                </m:e>
                                <m:sub>
                                  <m:r>
                                    <a:rPr lang="en-US" sz="1400" b="0" i="1" smtClean="0">
                                      <a:solidFill>
                                        <a:schemeClr val="dk2"/>
                                      </a:solidFill>
                                      <a:latin typeface="Cambria Math" panose="02040503050406030204" pitchFamily="18" charset="0"/>
                                      <a:cs typeface="Arial"/>
                                      <a:sym typeface="Arial"/>
                                    </a:rPr>
                                    <m:t>𝑑</m:t>
                                  </m:r>
                                </m:sub>
                              </m:sSub>
                              <m:d>
                                <m:dPr>
                                  <m:ctrlPr>
                                    <a:rPr lang="en-US" sz="1400" b="0" i="1" smtClean="0">
                                      <a:solidFill>
                                        <a:schemeClr val="dk2"/>
                                      </a:solidFill>
                                      <a:latin typeface="Cambria Math" panose="02040503050406030204" pitchFamily="18" charset="0"/>
                                      <a:cs typeface="Arial"/>
                                      <a:sym typeface="Arial"/>
                                    </a:rPr>
                                  </m:ctrlPr>
                                </m:dPr>
                                <m:e>
                                  <m:d>
                                    <m:dPr>
                                      <m:begChr m:val="{"/>
                                      <m:endChr m:val="}"/>
                                      <m:ctrlPr>
                                        <a:rPr lang="en-US" sz="1400" b="0" i="1" smtClean="0">
                                          <a:solidFill>
                                            <a:schemeClr val="dk2"/>
                                          </a:solidFill>
                                          <a:latin typeface="Cambria Math" panose="02040503050406030204" pitchFamily="18" charset="0"/>
                                          <a:cs typeface="Arial"/>
                                          <a:sym typeface="Arial"/>
                                        </a:rPr>
                                      </m:ctrlPr>
                                    </m:dPr>
                                    <m:e>
                                      <m:sSub>
                                        <m:sSubPr>
                                          <m:ctrlPr>
                                            <a:rPr lang="en-US" sz="1400" b="0" i="1" smtClean="0">
                                              <a:solidFill>
                                                <a:schemeClr val="dk2"/>
                                              </a:solidFill>
                                              <a:latin typeface="Cambria Math" panose="02040503050406030204" pitchFamily="18" charset="0"/>
                                              <a:cs typeface="Arial"/>
                                              <a:sym typeface="Arial"/>
                                            </a:rPr>
                                          </m:ctrlPr>
                                        </m:sSubPr>
                                        <m:e>
                                          <m:r>
                                            <a:rPr lang="en-US" sz="1400" b="0" i="1" smtClean="0">
                                              <a:solidFill>
                                                <a:schemeClr val="dk2"/>
                                              </a:solidFill>
                                              <a:latin typeface="Cambria Math" panose="02040503050406030204" pitchFamily="18" charset="0"/>
                                              <a:cs typeface="Arial"/>
                                              <a:sym typeface="Arial"/>
                                            </a:rPr>
                                            <m:t>𝑇</m:t>
                                          </m:r>
                                        </m:e>
                                        <m:sub>
                                          <m:r>
                                            <a:rPr lang="en-US" sz="1400" b="0" i="1" smtClean="0">
                                              <a:solidFill>
                                                <a:schemeClr val="dk2"/>
                                              </a:solidFill>
                                              <a:latin typeface="Cambria Math" panose="02040503050406030204" pitchFamily="18" charset="0"/>
                                              <a:cs typeface="Arial"/>
                                              <a:sym typeface="Arial"/>
                                            </a:rPr>
                                            <m:t>𝑖</m:t>
                                          </m:r>
                                        </m:sub>
                                      </m:sSub>
                                      <m:r>
                                        <a:rPr lang="en-US" sz="1400" b="0" i="1" smtClean="0">
                                          <a:solidFill>
                                            <a:schemeClr val="dk2"/>
                                          </a:solidFill>
                                          <a:latin typeface="Cambria Math" panose="02040503050406030204" pitchFamily="18" charset="0"/>
                                          <a:cs typeface="Arial"/>
                                          <a:sym typeface="Arial"/>
                                        </a:rPr>
                                        <m:t> :</m:t>
                                      </m:r>
                                      <m:sSub>
                                        <m:sSubPr>
                                          <m:ctrlPr>
                                            <a:rPr lang="en-US" sz="1400" b="0" i="1" smtClean="0">
                                              <a:solidFill>
                                                <a:schemeClr val="dk2"/>
                                              </a:solidFill>
                                              <a:latin typeface="Cambria Math" panose="02040503050406030204" pitchFamily="18" charset="0"/>
                                              <a:cs typeface="Arial"/>
                                              <a:sym typeface="Arial"/>
                                            </a:rPr>
                                          </m:ctrlPr>
                                        </m:sSubPr>
                                        <m:e>
                                          <m:r>
                                            <a:rPr lang="en-US" sz="1400" b="0" i="1" smtClean="0">
                                              <a:solidFill>
                                                <a:schemeClr val="dk2"/>
                                              </a:solidFill>
                                              <a:latin typeface="Cambria Math" panose="02040503050406030204" pitchFamily="18" charset="0"/>
                                              <a:cs typeface="Arial"/>
                                              <a:sym typeface="Arial"/>
                                            </a:rPr>
                                            <m:t>𝑇</m:t>
                                          </m:r>
                                        </m:e>
                                        <m:sub>
                                          <m:r>
                                            <a:rPr lang="en-US" sz="1400" b="0" i="1" smtClean="0">
                                              <a:solidFill>
                                                <a:schemeClr val="dk2"/>
                                              </a:solidFill>
                                              <a:latin typeface="Cambria Math" panose="02040503050406030204" pitchFamily="18" charset="0"/>
                                              <a:cs typeface="Arial"/>
                                              <a:sym typeface="Arial"/>
                                            </a:rPr>
                                            <m:t>𝑖</m:t>
                                          </m:r>
                                        </m:sub>
                                      </m:sSub>
                                      <m:r>
                                        <a:rPr lang="en-US" sz="1400" b="0" i="1" smtClean="0">
                                          <a:solidFill>
                                            <a:schemeClr val="dk2"/>
                                          </a:solidFill>
                                          <a:latin typeface="Cambria Math" panose="02040503050406030204" pitchFamily="18" charset="0"/>
                                          <a:cs typeface="Arial"/>
                                          <a:sym typeface="Arial"/>
                                        </a:rPr>
                                        <m:t>∈</m:t>
                                      </m:r>
                                      <m:sSup>
                                        <m:sSupPr>
                                          <m:ctrlPr>
                                            <a:rPr lang="en-US" sz="1400" b="0" i="1" smtClean="0">
                                              <a:solidFill>
                                                <a:schemeClr val="dk2"/>
                                              </a:solidFill>
                                              <a:latin typeface="Cambria Math" panose="02040503050406030204" pitchFamily="18" charset="0"/>
                                              <a:cs typeface="Arial"/>
                                              <a:sym typeface="Arial"/>
                                            </a:rPr>
                                          </m:ctrlPr>
                                        </m:sSupPr>
                                        <m:e>
                                          <m:r>
                                            <a:rPr lang="en-US" sz="1400" b="1" i="1" smtClean="0">
                                              <a:solidFill>
                                                <a:schemeClr val="dk2"/>
                                              </a:solidFill>
                                              <a:latin typeface="Cambria Math" panose="02040503050406030204" pitchFamily="18" charset="0"/>
                                              <a:cs typeface="Arial"/>
                                              <a:sym typeface="Arial"/>
                                            </a:rPr>
                                            <m:t>𝑻</m:t>
                                          </m:r>
                                        </m:e>
                                        <m:sup>
                                          <m:r>
                                            <a:rPr lang="en-US" sz="1400" b="0" i="1" smtClean="0">
                                              <a:solidFill>
                                                <a:schemeClr val="dk2"/>
                                              </a:solidFill>
                                              <a:latin typeface="Cambria Math" panose="02040503050406030204" pitchFamily="18" charset="0"/>
                                              <a:cs typeface="Arial"/>
                                              <a:sym typeface="Arial"/>
                                            </a:rPr>
                                            <m:t>′</m:t>
                                          </m:r>
                                        </m:sup>
                                      </m:sSup>
                                      <m:r>
                                        <a:rPr lang="en-US" sz="1400" b="0" i="1" smtClean="0">
                                          <a:solidFill>
                                            <a:schemeClr val="dk2"/>
                                          </a:solidFill>
                                          <a:latin typeface="Cambria Math" panose="02040503050406030204" pitchFamily="18" charset="0"/>
                                          <a:cs typeface="Arial"/>
                                          <a:sym typeface="Arial"/>
                                        </a:rPr>
                                        <m:t>, </m:t>
                                      </m:r>
                                      <m:sSub>
                                        <m:sSubPr>
                                          <m:ctrlPr>
                                            <a:rPr lang="en-US" sz="1400" b="0" i="1" smtClean="0">
                                              <a:solidFill>
                                                <a:schemeClr val="dk2"/>
                                              </a:solidFill>
                                              <a:latin typeface="Cambria Math" panose="02040503050406030204" pitchFamily="18" charset="0"/>
                                              <a:cs typeface="Arial"/>
                                              <a:sym typeface="Arial"/>
                                            </a:rPr>
                                          </m:ctrlPr>
                                        </m:sSubPr>
                                        <m:e>
                                          <m:r>
                                            <a:rPr lang="en-US" sz="1400" b="0" i="1" smtClean="0">
                                              <a:solidFill>
                                                <a:schemeClr val="dk2"/>
                                              </a:solidFill>
                                              <a:latin typeface="Cambria Math" panose="02040503050406030204" pitchFamily="18" charset="0"/>
                                              <a:cs typeface="Arial"/>
                                              <a:sym typeface="Arial"/>
                                            </a:rPr>
                                            <m:t>𝑚</m:t>
                                          </m:r>
                                        </m:e>
                                        <m:sub>
                                          <m:r>
                                            <a:rPr lang="en-US" sz="1400" b="0" i="1" smtClean="0">
                                              <a:solidFill>
                                                <a:schemeClr val="dk2"/>
                                              </a:solidFill>
                                              <a:latin typeface="Cambria Math" panose="02040503050406030204" pitchFamily="18" charset="0"/>
                                              <a:cs typeface="Arial"/>
                                              <a:sym typeface="Arial"/>
                                            </a:rPr>
                                            <m:t>𝑖</m:t>
                                          </m:r>
                                        </m:sub>
                                      </m:sSub>
                                      <m:r>
                                        <a:rPr lang="en-US" sz="1400" b="0" i="1" smtClean="0">
                                          <a:solidFill>
                                            <a:schemeClr val="dk2"/>
                                          </a:solidFill>
                                          <a:latin typeface="Cambria Math" panose="02040503050406030204" pitchFamily="18" charset="0"/>
                                          <a:cs typeface="Arial"/>
                                          <a:sym typeface="Arial"/>
                                        </a:rPr>
                                        <m:t>=</m:t>
                                      </m:r>
                                      <m:r>
                                        <a:rPr lang="en-US" sz="1400" b="0" i="1" smtClean="0">
                                          <a:solidFill>
                                            <a:schemeClr val="dk2"/>
                                          </a:solidFill>
                                          <a:latin typeface="Cambria Math" panose="02040503050406030204" pitchFamily="18" charset="0"/>
                                          <a:cs typeface="Arial"/>
                                          <a:sym typeface="Arial"/>
                                        </a:rPr>
                                        <m:t>𝑗</m:t>
                                      </m:r>
                                    </m:e>
                                  </m:d>
                                </m:e>
                              </m:d>
                            </m:num>
                            <m:den>
                              <m:r>
                                <a:rPr lang="en-US" sz="1400" b="0" i="1" smtClean="0">
                                  <a:solidFill>
                                    <a:schemeClr val="dk2"/>
                                  </a:solidFill>
                                  <a:latin typeface="Cambria Math" panose="02040503050406030204" pitchFamily="18" charset="0"/>
                                  <a:cs typeface="Arial"/>
                                  <a:sym typeface="Arial"/>
                                </a:rPr>
                                <m:t>𝑝</m:t>
                              </m:r>
                              <m:d>
                                <m:dPr>
                                  <m:ctrlPr>
                                    <a:rPr lang="en-US" sz="1400" b="0" i="1" smtClean="0">
                                      <a:solidFill>
                                        <a:schemeClr val="dk2"/>
                                      </a:solidFill>
                                      <a:latin typeface="Cambria Math" panose="02040503050406030204" pitchFamily="18" charset="0"/>
                                      <a:cs typeface="Arial"/>
                                      <a:sym typeface="Arial"/>
                                    </a:rPr>
                                  </m:ctrlPr>
                                </m:dPr>
                                <m:e>
                                  <m:r>
                                    <a:rPr lang="en-US" sz="1400" b="0" i="1" smtClean="0">
                                      <a:solidFill>
                                        <a:schemeClr val="dk2"/>
                                      </a:solidFill>
                                      <a:latin typeface="Cambria Math" panose="02040503050406030204" pitchFamily="18" charset="0"/>
                                      <a:cs typeface="Arial"/>
                                      <a:sym typeface="Arial"/>
                                    </a:rPr>
                                    <m:t>𝑗</m:t>
                                  </m:r>
                                </m:e>
                              </m:d>
                            </m:den>
                          </m:f>
                        </m:e>
                      </m:nary>
                    </m:oMath>
                  </m:oMathPara>
                </a14:m>
                <a:endParaRPr lang="en-US" sz="1400" dirty="0">
                  <a:solidFill>
                    <a:schemeClr val="dk2"/>
                  </a:solidFill>
                  <a:latin typeface="Arial"/>
                  <a:ea typeface="Arial"/>
                  <a:cs typeface="Arial"/>
                  <a:sym typeface="Arial"/>
                </a:endParaRPr>
              </a:p>
              <a:p>
                <a:pPr marL="0" lvl="0" indent="0" algn="l" rtl="0">
                  <a:lnSpc>
                    <a:spcPct val="160000"/>
                  </a:lnSpc>
                  <a:spcBef>
                    <a:spcPts val="1200"/>
                  </a:spcBef>
                  <a:spcAft>
                    <a:spcPts val="1200"/>
                  </a:spcAft>
                  <a:buClr>
                    <a:schemeClr val="dk2"/>
                  </a:buClr>
                  <a:buSzPts val="1100"/>
                  <a:buFont typeface="Arial"/>
                  <a:buNone/>
                </a:pPr>
                <a:endParaRPr sz="1400" dirty="0">
                  <a:solidFill>
                    <a:schemeClr val="dk2"/>
                  </a:solidFill>
                  <a:latin typeface="Arial"/>
                  <a:ea typeface="Arial"/>
                  <a:cs typeface="Arial"/>
                  <a:sym typeface="Arial"/>
                </a:endParaRPr>
              </a:p>
            </p:txBody>
          </p:sp>
        </mc:Choice>
        <mc:Fallback xmlns="">
          <p:sp>
            <p:nvSpPr>
              <p:cNvPr id="221" name="Google Shape;221;p33"/>
              <p:cNvSpPr txBox="1">
                <a:spLocks noGrp="1" noRot="1" noChangeAspect="1" noMove="1" noResize="1" noEditPoints="1" noAdjustHandles="1" noChangeArrowheads="1" noChangeShapeType="1" noTextEdit="1"/>
              </p:cNvSpPr>
              <p:nvPr>
                <p:ph type="body" idx="1"/>
              </p:nvPr>
            </p:nvSpPr>
            <p:spPr>
              <a:xfrm>
                <a:off x="540000" y="1121569"/>
                <a:ext cx="4272600" cy="3731581"/>
              </a:xfrm>
              <a:prstGeom prst="rect">
                <a:avLst/>
              </a:prstGeom>
              <a:blipFill>
                <a:blip r:embed="rId3"/>
                <a:stretch>
                  <a:fillRect l="-429" b="-817"/>
                </a:stretch>
              </a:blipFill>
            </p:spPr>
            <p:txBody>
              <a:bodyPr/>
              <a:lstStyle/>
              <a:p>
                <a:r>
                  <a:rPr lang="en-US">
                    <a:noFill/>
                  </a:rPr>
                  <a:t> </a:t>
                </a:r>
              </a:p>
            </p:txBody>
          </p:sp>
        </mc:Fallback>
      </mc:AlternateContent>
      <p:pic>
        <p:nvPicPr>
          <p:cNvPr id="223" name="Google Shape;223;p33"/>
          <p:cNvPicPr preferRelativeResize="0"/>
          <p:nvPr/>
        </p:nvPicPr>
        <p:blipFill rotWithShape="1">
          <a:blip r:embed="rId4">
            <a:alphaModFix/>
          </a:blip>
          <a:srcRect t="1127" b="2514"/>
          <a:stretch/>
        </p:blipFill>
        <p:spPr>
          <a:xfrm>
            <a:off x="4983480" y="635000"/>
            <a:ext cx="4095552" cy="4218225"/>
          </a:xfrm>
          <a:prstGeom prst="rect">
            <a:avLst/>
          </a:prstGeom>
          <a:noFill/>
          <a:ln w="9525" cap="flat" cmpd="sng">
            <a:solidFill>
              <a:schemeClr val="dk2"/>
            </a:solidFill>
            <a:prstDash val="solid"/>
            <a:round/>
            <a:headEnd type="none" w="sm" len="sm"/>
            <a:tailEnd type="none" w="sm" len="sm"/>
          </a:ln>
          <a:effectLst>
            <a:outerShdw algn="bl" rotWithShape="0">
              <a:srgbClr val="000000"/>
            </a:outerShdw>
          </a:effectLst>
        </p:spPr>
      </p:pic>
      <p:sp>
        <p:nvSpPr>
          <p:cNvPr id="2" name="Google Shape;201;p30">
            <a:extLst>
              <a:ext uri="{FF2B5EF4-FFF2-40B4-BE49-F238E27FC236}">
                <a16:creationId xmlns:a16="http://schemas.microsoft.com/office/drawing/2014/main" id="{9EEE9C88-DC04-E505-81F1-A64D99783CB9}"/>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Utilization-based Task Allocation</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31" name="Google Shape;231;p34"/>
          <p:cNvPicPr preferRelativeResize="0"/>
          <p:nvPr/>
        </p:nvPicPr>
        <p:blipFill>
          <a:blip r:embed="rId3">
            <a:alphaModFix/>
          </a:blip>
          <a:stretch>
            <a:fillRect/>
          </a:stretch>
        </p:blipFill>
        <p:spPr>
          <a:xfrm>
            <a:off x="4812600" y="635000"/>
            <a:ext cx="4095549" cy="4209150"/>
          </a:xfrm>
          <a:prstGeom prst="rect">
            <a:avLst/>
          </a:prstGeom>
          <a:noFill/>
          <a:ln w="9525" cap="flat" cmpd="sng">
            <a:solidFill>
              <a:schemeClr val="dk2"/>
            </a:solidFill>
            <a:prstDash val="solid"/>
            <a:round/>
            <a:headEnd type="none" w="sm" len="sm"/>
            <a:tailEnd type="none" w="sm" len="sm"/>
          </a:ln>
        </p:spPr>
      </p:pic>
      <mc:AlternateContent xmlns:mc="http://schemas.openxmlformats.org/markup-compatibility/2006" xmlns:a14="http://schemas.microsoft.com/office/drawing/2010/main">
        <mc:Choice Requires="a14">
          <p:sp>
            <p:nvSpPr>
              <p:cNvPr id="5" name="Google Shape;208;p31">
                <a:extLst>
                  <a:ext uri="{FF2B5EF4-FFF2-40B4-BE49-F238E27FC236}">
                    <a16:creationId xmlns:a16="http://schemas.microsoft.com/office/drawing/2014/main" id="{E7793AC5-F1CB-F597-2FD6-BA47E82EF445}"/>
                  </a:ext>
                </a:extLst>
              </p:cNvPr>
              <p:cNvSpPr txBox="1">
                <a:spLocks noGrp="1"/>
              </p:cNvSpPr>
              <p:nvPr>
                <p:ph type="body" idx="1"/>
              </p:nvPr>
            </p:nvSpPr>
            <p:spPr>
              <a:xfrm>
                <a:off x="364331" y="1266894"/>
                <a:ext cx="4507707" cy="3593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Wingdings" panose="05000000000000000000" pitchFamily="2" charset="2"/>
                  <a:buChar char="q"/>
                </a:pPr>
                <a:r>
                  <a:rPr lang="en-US" sz="1400" b="1" dirty="0">
                    <a:solidFill>
                      <a:schemeClr val="dk2"/>
                    </a:solidFill>
                  </a:rPr>
                  <a:t>Inputs:</a:t>
                </a:r>
              </a:p>
              <a:p>
                <a:pPr lvl="1" indent="-317500" algn="just">
                  <a:lnSpc>
                    <a:spcPct val="150000"/>
                  </a:lnSpc>
                  <a:buClr>
                    <a:schemeClr val="dk2"/>
                  </a:buClr>
                  <a:buSzPts val="1400"/>
                  <a:buFont typeface="Arial" panose="020B0604020202020204" pitchFamily="34" charset="0"/>
                  <a:buChar char="•"/>
                </a:pPr>
                <a:r>
                  <a:rPr lang="en-US" sz="1300" dirty="0">
                    <a:solidFill>
                      <a:schemeClr val="dk2"/>
                    </a:solidFill>
                  </a:rPr>
                  <a:t>Drone, </a:t>
                </a:r>
                <a14:m>
                  <m:oMath xmlns:m="http://schemas.openxmlformats.org/officeDocument/2006/math">
                    <m:r>
                      <a:rPr lang="en-US" sz="1300" b="0" i="1" smtClean="0">
                        <a:solidFill>
                          <a:schemeClr val="dk2"/>
                        </a:solidFill>
                        <a:latin typeface="Cambria Math" panose="02040503050406030204" pitchFamily="18" charset="0"/>
                      </a:rPr>
                      <m:t>𝑑</m:t>
                    </m:r>
                  </m:oMath>
                </a14:m>
                <a:endParaRPr lang="en-US" sz="1300" dirty="0">
                  <a:solidFill>
                    <a:schemeClr val="dk2"/>
                  </a:solidFill>
                </a:endParaRPr>
              </a:p>
              <a:p>
                <a:pPr lvl="1" indent="-317500" algn="just">
                  <a:lnSpc>
                    <a:spcPct val="150000"/>
                  </a:lnSpc>
                  <a:buClr>
                    <a:schemeClr val="dk2"/>
                  </a:buClr>
                  <a:buSzPts val="1400"/>
                  <a:buFont typeface="Arial" panose="020B0604020202020204" pitchFamily="34" charset="0"/>
                  <a:buChar char="•"/>
                </a:pPr>
                <a:r>
                  <a:rPr lang="en-US" sz="1300" dirty="0">
                    <a:solidFill>
                      <a:schemeClr val="dk2"/>
                    </a:solidFill>
                  </a:rPr>
                  <a:t>Set of tasks, </a:t>
                </a:r>
                <a14:m>
                  <m:oMath xmlns:m="http://schemas.openxmlformats.org/officeDocument/2006/math">
                    <m:r>
                      <a:rPr lang="en-US" sz="1300" b="1" i="1" smtClean="0">
                        <a:solidFill>
                          <a:schemeClr val="dk2"/>
                        </a:solidFill>
                        <a:latin typeface="Cambria Math" panose="02040503050406030204" pitchFamily="18" charset="0"/>
                      </a:rPr>
                      <m:t>𝑻</m:t>
                    </m:r>
                    <m:r>
                      <a:rPr lang="en-US" sz="1300" b="0" i="1" smtClean="0">
                        <a:solidFill>
                          <a:schemeClr val="dk2"/>
                        </a:solidFill>
                        <a:latin typeface="Cambria Math" panose="02040503050406030204" pitchFamily="18" charset="0"/>
                      </a:rPr>
                      <m:t>′</m:t>
                    </m:r>
                  </m:oMath>
                </a14:m>
                <a:endParaRPr lang="en-US" sz="1300" dirty="0">
                  <a:solidFill>
                    <a:schemeClr val="dk2"/>
                  </a:solidFill>
                </a:endParaRPr>
              </a:p>
              <a:p>
                <a:pPr lvl="1" indent="-317500" algn="just">
                  <a:lnSpc>
                    <a:spcPct val="150000"/>
                  </a:lnSpc>
                  <a:buClr>
                    <a:schemeClr val="dk2"/>
                  </a:buClr>
                  <a:buSzPts val="1400"/>
                  <a:buFont typeface="Arial" panose="020B0604020202020204" pitchFamily="34" charset="0"/>
                  <a:buChar char="•"/>
                </a:pPr>
                <a:r>
                  <a:rPr lang="en-US" sz="1300" dirty="0">
                    <a:solidFill>
                      <a:schemeClr val="dk2"/>
                    </a:solidFill>
                  </a:rPr>
                  <a:t>Drone </a:t>
                </a:r>
                <a14:m>
                  <m:oMath xmlns:m="http://schemas.openxmlformats.org/officeDocument/2006/math">
                    <m:r>
                      <a:rPr lang="en-US" sz="1300" b="0" i="1" smtClean="0">
                        <a:solidFill>
                          <a:schemeClr val="dk2"/>
                        </a:solidFill>
                        <a:latin typeface="Cambria Math" panose="02040503050406030204" pitchFamily="18" charset="0"/>
                      </a:rPr>
                      <m:t>𝑑</m:t>
                    </m:r>
                  </m:oMath>
                </a14:m>
                <a:r>
                  <a:rPr lang="en-US" sz="1300" dirty="0">
                    <a:solidFill>
                      <a:schemeClr val="dk2"/>
                    </a:solidFill>
                  </a:rPr>
                  <a:t>’s WPCs, </a:t>
                </a:r>
                <a14:m>
                  <m:oMath xmlns:m="http://schemas.openxmlformats.org/officeDocument/2006/math">
                    <m:sSub>
                      <m:sSubPr>
                        <m:ctrlPr>
                          <a:rPr lang="en-US" sz="1300" b="0" i="1" smtClean="0">
                            <a:solidFill>
                              <a:schemeClr val="dk2"/>
                            </a:solidFill>
                            <a:latin typeface="Cambria Math" panose="02040503050406030204" pitchFamily="18" charset="0"/>
                          </a:rPr>
                        </m:ctrlPr>
                      </m:sSubPr>
                      <m:e>
                        <m:r>
                          <a:rPr lang="en-US" sz="1300" b="1" i="1" smtClean="0">
                            <a:solidFill>
                              <a:schemeClr val="dk2"/>
                            </a:solidFill>
                            <a:latin typeface="Cambria Math" panose="02040503050406030204" pitchFamily="18" charset="0"/>
                          </a:rPr>
                          <m:t>𝑾</m:t>
                        </m:r>
                      </m:e>
                      <m:sub>
                        <m:r>
                          <a:rPr lang="en-US" sz="1300" b="0" i="1" smtClean="0">
                            <a:solidFill>
                              <a:schemeClr val="dk2"/>
                            </a:solidFill>
                            <a:latin typeface="Cambria Math" panose="02040503050406030204" pitchFamily="18" charset="0"/>
                          </a:rPr>
                          <m:t>𝑑</m:t>
                        </m:r>
                      </m:sub>
                    </m:sSub>
                  </m:oMath>
                </a14:m>
                <a:endParaRPr lang="en-US" sz="1300" dirty="0">
                  <a:solidFill>
                    <a:schemeClr val="dk2"/>
                  </a:solidFill>
                </a:endParaRPr>
              </a:p>
              <a:p>
                <a:pPr marL="457200" lvl="0" indent="-317500" algn="l" rtl="0">
                  <a:lnSpc>
                    <a:spcPct val="150000"/>
                  </a:lnSpc>
                  <a:spcBef>
                    <a:spcPts val="1200"/>
                  </a:spcBef>
                  <a:spcAft>
                    <a:spcPts val="0"/>
                  </a:spcAft>
                  <a:buClr>
                    <a:schemeClr val="dk2"/>
                  </a:buClr>
                  <a:buSzPts val="1400"/>
                  <a:buFont typeface="Wingdings" panose="05000000000000000000" pitchFamily="2" charset="2"/>
                  <a:buChar char="q"/>
                </a:pPr>
                <a:r>
                  <a:rPr lang="en-US" sz="1400" b="1" dirty="0">
                    <a:solidFill>
                      <a:schemeClr val="dk2"/>
                    </a:solidFill>
                  </a:rPr>
                  <a:t>Output:  </a:t>
                </a:r>
                <a:r>
                  <a:rPr lang="en-US" sz="1400" dirty="0">
                    <a:solidFill>
                      <a:schemeClr val="dk2"/>
                    </a:solidFill>
                  </a:rPr>
                  <a:t>Drone </a:t>
                </a:r>
                <a14:m>
                  <m:oMath xmlns:m="http://schemas.openxmlformats.org/officeDocument/2006/math">
                    <m:r>
                      <a:rPr lang="en-US" sz="1400" b="0" i="1" smtClean="0">
                        <a:solidFill>
                          <a:schemeClr val="dk2"/>
                        </a:solidFill>
                        <a:latin typeface="Cambria Math" panose="02040503050406030204" pitchFamily="18" charset="0"/>
                      </a:rPr>
                      <m:t>𝑑</m:t>
                    </m:r>
                  </m:oMath>
                </a14:m>
                <a:r>
                  <a:rPr lang="en-US" sz="1400" dirty="0">
                    <a:solidFill>
                      <a:schemeClr val="dk2"/>
                    </a:solidFill>
                  </a:rPr>
                  <a:t>’s time utilization, </a:t>
                </a:r>
                <a14:m>
                  <m:oMath xmlns:m="http://schemas.openxmlformats.org/officeDocument/2006/math">
                    <m:sSub>
                      <m:sSubPr>
                        <m:ctrlPr>
                          <a:rPr lang="en-US" sz="1400" b="0" i="1" smtClean="0">
                            <a:solidFill>
                              <a:schemeClr val="dk2"/>
                            </a:solidFill>
                            <a:latin typeface="Cambria Math" panose="02040503050406030204" pitchFamily="18" charset="0"/>
                          </a:rPr>
                        </m:ctrlPr>
                      </m:sSubPr>
                      <m:e>
                        <m:r>
                          <a:rPr lang="en-US" sz="1400" b="0" i="1" smtClean="0">
                            <a:solidFill>
                              <a:schemeClr val="dk2"/>
                            </a:solidFill>
                            <a:latin typeface="Cambria Math" panose="02040503050406030204" pitchFamily="18" charset="0"/>
                            <a:ea typeface="Cambria Math" panose="02040503050406030204" pitchFamily="18" charset="0"/>
                          </a:rPr>
                          <m:t>𝕌</m:t>
                        </m:r>
                      </m:e>
                      <m:sub>
                        <m:r>
                          <a:rPr lang="en-US" sz="1400" b="0" i="1" smtClean="0">
                            <a:solidFill>
                              <a:schemeClr val="dk2"/>
                            </a:solidFill>
                            <a:latin typeface="Cambria Math" panose="02040503050406030204" pitchFamily="18" charset="0"/>
                          </a:rPr>
                          <m:t>𝑑</m:t>
                        </m:r>
                      </m:sub>
                    </m:sSub>
                    <m:d>
                      <m:dPr>
                        <m:ctrlPr>
                          <a:rPr lang="en-US" sz="1400" b="0" i="1" smtClean="0">
                            <a:solidFill>
                              <a:schemeClr val="dk2"/>
                            </a:solidFill>
                            <a:latin typeface="Cambria Math" panose="02040503050406030204" pitchFamily="18" charset="0"/>
                          </a:rPr>
                        </m:ctrlPr>
                      </m:dPr>
                      <m:e>
                        <m:sSup>
                          <m:sSupPr>
                            <m:ctrlPr>
                              <a:rPr lang="en-US" sz="1400" b="0" i="1" smtClean="0">
                                <a:solidFill>
                                  <a:schemeClr val="dk2"/>
                                </a:solidFill>
                                <a:latin typeface="Cambria Math" panose="02040503050406030204" pitchFamily="18" charset="0"/>
                              </a:rPr>
                            </m:ctrlPr>
                          </m:sSupPr>
                          <m:e>
                            <m:r>
                              <a:rPr lang="en-US" sz="1400" b="1" i="1" smtClean="0">
                                <a:solidFill>
                                  <a:schemeClr val="dk2"/>
                                </a:solidFill>
                                <a:latin typeface="Cambria Math" panose="02040503050406030204" pitchFamily="18" charset="0"/>
                              </a:rPr>
                              <m:t>𝑻</m:t>
                            </m:r>
                          </m:e>
                          <m:sup>
                            <m:r>
                              <a:rPr lang="en-US" sz="1400" b="0" i="1" smtClean="0">
                                <a:solidFill>
                                  <a:schemeClr val="dk2"/>
                                </a:solidFill>
                                <a:latin typeface="Cambria Math" panose="02040503050406030204" pitchFamily="18" charset="0"/>
                              </a:rPr>
                              <m:t>′</m:t>
                            </m:r>
                          </m:sup>
                        </m:sSup>
                      </m:e>
                    </m:d>
                  </m:oMath>
                </a14:m>
                <a:r>
                  <a:rPr lang="en-US" sz="1400" dirty="0">
                    <a:solidFill>
                      <a:schemeClr val="dk2"/>
                    </a:solidFill>
                  </a:rPr>
                  <a:t> for </a:t>
                </a:r>
                <a14:m>
                  <m:oMath xmlns:m="http://schemas.openxmlformats.org/officeDocument/2006/math">
                    <m:r>
                      <a:rPr lang="en-US" sz="1400" b="1" i="1" smtClean="0">
                        <a:solidFill>
                          <a:schemeClr val="dk2"/>
                        </a:solidFill>
                        <a:latin typeface="Cambria Math" panose="02040503050406030204" pitchFamily="18" charset="0"/>
                      </a:rPr>
                      <m:t>𝑻</m:t>
                    </m:r>
                    <m:r>
                      <a:rPr lang="en-US" sz="1400" b="0" i="1" smtClean="0">
                        <a:solidFill>
                          <a:schemeClr val="dk2"/>
                        </a:solidFill>
                        <a:latin typeface="Cambria Math" panose="02040503050406030204" pitchFamily="18" charset="0"/>
                      </a:rPr>
                      <m:t>′</m:t>
                    </m:r>
                  </m:oMath>
                </a14:m>
                <a:r>
                  <a:rPr lang="en-US" sz="1400" dirty="0">
                    <a:solidFill>
                      <a:schemeClr val="dk2"/>
                    </a:solidFill>
                  </a:rPr>
                  <a:t>.</a:t>
                </a:r>
              </a:p>
              <a:p>
                <a:pPr indent="-317500">
                  <a:lnSpc>
                    <a:spcPct val="150000"/>
                  </a:lnSpc>
                  <a:spcBef>
                    <a:spcPts val="600"/>
                  </a:spcBef>
                  <a:buClr>
                    <a:schemeClr val="dk2"/>
                  </a:buClr>
                  <a:buSzPts val="1400"/>
                  <a:buFont typeface="Wingdings" panose="05000000000000000000" pitchFamily="2" charset="2"/>
                  <a:buChar char="q"/>
                </a:pPr>
                <a:r>
                  <a:rPr lang="en-US" sz="1400" b="1" dirty="0">
                    <a:solidFill>
                      <a:schemeClr val="dk2"/>
                    </a:solidFill>
                  </a:rPr>
                  <a:t>Approximation: </a:t>
                </a:r>
                <a:r>
                  <a:rPr lang="en-US" sz="1400" dirty="0">
                    <a:solidFill>
                      <a:schemeClr val="dk2"/>
                    </a:solidFill>
                  </a:rPr>
                  <a:t>Use Nearest Neighbor algorithm for Traveling Salesman Problem (TSP) for efficient waypoint traversal.</a:t>
                </a:r>
              </a:p>
              <a:p>
                <a:pPr indent="-317500">
                  <a:lnSpc>
                    <a:spcPct val="150000"/>
                  </a:lnSpc>
                  <a:spcBef>
                    <a:spcPts val="600"/>
                  </a:spcBef>
                  <a:buClr>
                    <a:schemeClr val="dk2"/>
                  </a:buClr>
                  <a:buSzPts val="1400"/>
                  <a:buFont typeface="Wingdings" panose="05000000000000000000" pitchFamily="2" charset="2"/>
                  <a:buChar char="q"/>
                </a:pPr>
                <a:r>
                  <a:rPr lang="en-US" sz="1400" b="1" dirty="0">
                    <a:solidFill>
                      <a:schemeClr val="dk2"/>
                    </a:solidFill>
                    <a:latin typeface="Arial"/>
                    <a:ea typeface="Arial"/>
                    <a:cs typeface="Arial"/>
                    <a:sym typeface="Arial"/>
                  </a:rPr>
                  <a:t>Complexity: </a:t>
                </a:r>
                <a14:m>
                  <m:oMath xmlns:m="http://schemas.openxmlformats.org/officeDocument/2006/math">
                    <m:r>
                      <a:rPr lang="en-US" sz="1400" b="0" i="1" smtClean="0">
                        <a:solidFill>
                          <a:schemeClr val="dk2"/>
                        </a:solidFill>
                        <a:latin typeface="Cambria Math" panose="02040503050406030204" pitchFamily="18" charset="0"/>
                        <a:ea typeface="Cambria Math" panose="02040503050406030204" pitchFamily="18" charset="0"/>
                        <a:cs typeface="Arial"/>
                        <a:sym typeface="Arial"/>
                      </a:rPr>
                      <m:t>𝒪</m:t>
                    </m:r>
                    <m:d>
                      <m:dPr>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dPr>
                      <m:e>
                        <m:sSup>
                          <m:sSupPr>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sSupPr>
                          <m:e>
                            <m:d>
                              <m:dPr>
                                <m:begChr m:val="|"/>
                                <m:endChr m:val="|"/>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dPr>
                              <m:e>
                                <m:sSub>
                                  <m:sSubPr>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sSubPr>
                                  <m:e>
                                    <m:r>
                                      <a:rPr lang="en-US" sz="1400" b="1" i="1" smtClean="0">
                                        <a:solidFill>
                                          <a:schemeClr val="dk2"/>
                                        </a:solidFill>
                                        <a:latin typeface="Cambria Math" panose="02040503050406030204" pitchFamily="18" charset="0"/>
                                        <a:ea typeface="Cambria Math" panose="02040503050406030204" pitchFamily="18" charset="0"/>
                                        <a:cs typeface="Arial"/>
                                        <a:sym typeface="Arial"/>
                                      </a:rPr>
                                      <m:t>𝑾</m:t>
                                    </m:r>
                                  </m:e>
                                  <m:sub>
                                    <m:r>
                                      <a:rPr lang="en-US" sz="1400" b="0" i="1" smtClean="0">
                                        <a:solidFill>
                                          <a:schemeClr val="dk2"/>
                                        </a:solidFill>
                                        <a:latin typeface="Cambria Math" panose="02040503050406030204" pitchFamily="18" charset="0"/>
                                        <a:ea typeface="Cambria Math" panose="02040503050406030204" pitchFamily="18" charset="0"/>
                                        <a:cs typeface="Arial"/>
                                        <a:sym typeface="Arial"/>
                                      </a:rPr>
                                      <m:t>𝑑</m:t>
                                    </m:r>
                                  </m:sub>
                                </m:sSub>
                              </m:e>
                            </m:d>
                          </m:e>
                          <m:sup>
                            <m:r>
                              <a:rPr lang="en-US" sz="1400" b="0" i="1" smtClean="0">
                                <a:solidFill>
                                  <a:schemeClr val="dk2"/>
                                </a:solidFill>
                                <a:latin typeface="Cambria Math" panose="02040503050406030204" pitchFamily="18" charset="0"/>
                                <a:ea typeface="Cambria Math" panose="02040503050406030204" pitchFamily="18" charset="0"/>
                                <a:cs typeface="Arial"/>
                                <a:sym typeface="Arial"/>
                              </a:rPr>
                              <m:t>2</m:t>
                            </m:r>
                          </m:sup>
                        </m:sSup>
                      </m:e>
                    </m:d>
                  </m:oMath>
                </a14:m>
                <a:endParaRPr lang="en-US" sz="1400" dirty="0">
                  <a:solidFill>
                    <a:schemeClr val="dk2"/>
                  </a:solidFill>
                </a:endParaRPr>
              </a:p>
            </p:txBody>
          </p:sp>
        </mc:Choice>
        <mc:Fallback xmlns="">
          <p:sp>
            <p:nvSpPr>
              <p:cNvPr id="5" name="Google Shape;208;p31">
                <a:extLst>
                  <a:ext uri="{FF2B5EF4-FFF2-40B4-BE49-F238E27FC236}">
                    <a16:creationId xmlns:a16="http://schemas.microsoft.com/office/drawing/2014/main" id="{E7793AC5-F1CB-F597-2FD6-BA47E82EF445}"/>
                  </a:ext>
                </a:extLst>
              </p:cNvPr>
              <p:cNvSpPr txBox="1">
                <a:spLocks noGrp="1" noRot="1" noChangeAspect="1" noMove="1" noResize="1" noEditPoints="1" noAdjustHandles="1" noChangeArrowheads="1" noChangeShapeType="1" noTextEdit="1"/>
              </p:cNvSpPr>
              <p:nvPr>
                <p:ph type="body" idx="1"/>
              </p:nvPr>
            </p:nvSpPr>
            <p:spPr>
              <a:xfrm>
                <a:off x="364331" y="1266894"/>
                <a:ext cx="4507707" cy="3593400"/>
              </a:xfrm>
              <a:prstGeom prst="rect">
                <a:avLst/>
              </a:prstGeom>
              <a:blipFill>
                <a:blip r:embed="rId4"/>
                <a:stretch>
                  <a:fillRect/>
                </a:stretch>
              </a:blipFill>
            </p:spPr>
            <p:txBody>
              <a:bodyPr/>
              <a:lstStyle/>
              <a:p>
                <a:r>
                  <a:rPr lang="en-US">
                    <a:noFill/>
                  </a:rPr>
                  <a:t> </a:t>
                </a:r>
              </a:p>
            </p:txBody>
          </p:sp>
        </mc:Fallback>
      </mc:AlternateContent>
      <p:sp>
        <p:nvSpPr>
          <p:cNvPr id="6" name="Google Shape;201;p30">
            <a:extLst>
              <a:ext uri="{FF2B5EF4-FFF2-40B4-BE49-F238E27FC236}">
                <a16:creationId xmlns:a16="http://schemas.microsoft.com/office/drawing/2014/main" id="{2BF496FB-69F4-D767-BBD5-4210AA8DC3B2}"/>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Compute Time Utilization</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a:extLst>
            <a:ext uri="{FF2B5EF4-FFF2-40B4-BE49-F238E27FC236}">
              <a16:creationId xmlns:a16="http://schemas.microsoft.com/office/drawing/2014/main" id="{9522F715-F6C2-A6F8-6F2F-88B144C908B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9" name="Google Shape;229;p34">
                <a:extLst>
                  <a:ext uri="{FF2B5EF4-FFF2-40B4-BE49-F238E27FC236}">
                    <a16:creationId xmlns:a16="http://schemas.microsoft.com/office/drawing/2014/main" id="{5EDB377A-08BB-716B-AF9D-A542FB95A6E9}"/>
                  </a:ext>
                </a:extLst>
              </p:cNvPr>
              <p:cNvSpPr txBox="1">
                <a:spLocks noGrp="1"/>
              </p:cNvSpPr>
              <p:nvPr>
                <p:ph type="body" idx="1"/>
              </p:nvPr>
            </p:nvSpPr>
            <p:spPr>
              <a:xfrm>
                <a:off x="740025" y="1643131"/>
                <a:ext cx="3831975" cy="2771707"/>
              </a:xfrm>
              <a:prstGeom prst="rect">
                <a:avLst/>
              </a:prstGeom>
            </p:spPr>
            <p:txBody>
              <a:bodyPr spcFirstLastPara="1" wrap="square" lIns="91425" tIns="91425" rIns="91425" bIns="91425" anchor="t" anchorCtr="0">
                <a:normAutofit/>
              </a:bodyPr>
              <a:lstStyle/>
              <a:p>
                <a:pPr marL="285750" indent="-285750">
                  <a:lnSpc>
                    <a:spcPct val="150000"/>
                  </a:lnSpc>
                  <a:buFont typeface="Wingdings" panose="05000000000000000000" pitchFamily="2" charset="2"/>
                  <a:buChar char="q"/>
                </a:pPr>
                <a:r>
                  <a:rPr lang="en-US" sz="1400" b="1" dirty="0">
                    <a:solidFill>
                      <a:schemeClr val="dk2"/>
                    </a:solidFill>
                  </a:rPr>
                  <a:t>Waypoint Selection:</a:t>
                </a:r>
                <a:r>
                  <a:rPr lang="en-US" sz="1400" dirty="0">
                    <a:solidFill>
                      <a:schemeClr val="dk2"/>
                    </a:solidFill>
                  </a:rPr>
                  <a:t> Choose waypoints at height </a:t>
                </a:r>
                <a14:m>
                  <m:oMath xmlns:m="http://schemas.openxmlformats.org/officeDocument/2006/math">
                    <m:r>
                      <a:rPr lang="en-US" sz="1400" b="0" i="1" smtClean="0">
                        <a:solidFill>
                          <a:schemeClr val="dk2"/>
                        </a:solidFill>
                        <a:latin typeface="Cambria Math" panose="02040503050406030204" pitchFamily="18" charset="0"/>
                      </a:rPr>
                      <m:t>𝐻</m:t>
                    </m:r>
                    <m:d>
                      <m:dPr>
                        <m:ctrlPr>
                          <a:rPr lang="en-US" sz="1400" b="0" i="1" smtClean="0">
                            <a:solidFill>
                              <a:schemeClr val="dk2"/>
                            </a:solidFill>
                            <a:latin typeface="Cambria Math" panose="02040503050406030204" pitchFamily="18" charset="0"/>
                          </a:rPr>
                        </m:ctrlPr>
                      </m:dPr>
                      <m:e>
                        <m:r>
                          <a:rPr lang="en-US" sz="1400" b="0" i="1" smtClean="0">
                            <a:solidFill>
                              <a:schemeClr val="dk2"/>
                            </a:solidFill>
                            <a:latin typeface="Cambria Math" panose="02040503050406030204" pitchFamily="18" charset="0"/>
                          </a:rPr>
                          <m:t>𝑠</m:t>
                        </m:r>
                      </m:e>
                    </m:d>
                  </m:oMath>
                </a14:m>
                <a:r>
                  <a:rPr lang="en-US" sz="1400" dirty="0">
                    <a:solidFill>
                      <a:schemeClr val="dk2"/>
                    </a:solidFill>
                  </a:rPr>
                  <a:t> to maximize coverage.</a:t>
                </a:r>
              </a:p>
              <a:p>
                <a:pPr marL="285750" lvl="0" indent="-285750" algn="l" rtl="0">
                  <a:lnSpc>
                    <a:spcPct val="150000"/>
                  </a:lnSpc>
                  <a:spcBef>
                    <a:spcPts val="0"/>
                  </a:spcBef>
                  <a:spcAft>
                    <a:spcPts val="0"/>
                  </a:spcAft>
                  <a:buFont typeface="Wingdings" panose="05000000000000000000" pitchFamily="2" charset="2"/>
                  <a:buChar char="q"/>
                </a:pPr>
                <a:endParaRPr lang="en-US" sz="1400" b="1"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r>
                  <a:rPr lang="en-US" sz="1400" b="1" dirty="0">
                    <a:solidFill>
                      <a:schemeClr val="dk2"/>
                    </a:solidFill>
                  </a:rPr>
                  <a:t>Execution Time:</a:t>
                </a:r>
              </a:p>
              <a:p>
                <a:pPr marL="457200" lvl="0" indent="-317500" algn="l" rtl="0">
                  <a:lnSpc>
                    <a:spcPct val="150000"/>
                  </a:lnSpc>
                  <a:spcBef>
                    <a:spcPts val="1200"/>
                  </a:spcBef>
                  <a:spcAft>
                    <a:spcPts val="0"/>
                  </a:spcAft>
                  <a:buClr>
                    <a:schemeClr val="dk2"/>
                  </a:buClr>
                  <a:buSzPts val="1400"/>
                  <a:buFont typeface="Arial"/>
                  <a:buAutoNum type="arabicPeriod"/>
                </a:pPr>
                <a:r>
                  <a:rPr lang="en-US" sz="1400" dirty="0">
                    <a:solidFill>
                      <a:schemeClr val="dk2"/>
                    </a:solidFill>
                  </a:rPr>
                  <a:t>Fly from start to first waypoint.</a:t>
                </a:r>
              </a:p>
              <a:p>
                <a:pPr marL="457200" lvl="0" indent="-317500" algn="l" rtl="0">
                  <a:lnSpc>
                    <a:spcPct val="150000"/>
                  </a:lnSpc>
                  <a:spcBef>
                    <a:spcPts val="0"/>
                  </a:spcBef>
                  <a:spcAft>
                    <a:spcPts val="0"/>
                  </a:spcAft>
                  <a:buClr>
                    <a:schemeClr val="dk2"/>
                  </a:buClr>
                  <a:buSzPts val="1400"/>
                  <a:buFont typeface="Lato"/>
                  <a:buAutoNum type="arabicPeriod"/>
                </a:pPr>
                <a:r>
                  <a:rPr lang="en-US" sz="1400" dirty="0">
                    <a:solidFill>
                      <a:schemeClr val="dk2"/>
                    </a:solidFill>
                  </a:rPr>
                  <a:t>Traverse waypoints to execute tasks.</a:t>
                </a:r>
              </a:p>
              <a:p>
                <a:pPr marL="457200" lvl="0" indent="-317500" algn="l" rtl="0">
                  <a:lnSpc>
                    <a:spcPct val="150000"/>
                  </a:lnSpc>
                  <a:spcBef>
                    <a:spcPts val="0"/>
                  </a:spcBef>
                  <a:spcAft>
                    <a:spcPts val="0"/>
                  </a:spcAft>
                  <a:buClr>
                    <a:schemeClr val="dk2"/>
                  </a:buClr>
                  <a:buSzPts val="1400"/>
                  <a:buFont typeface="Lato"/>
                  <a:buAutoNum type="arabicPeriod"/>
                </a:pPr>
                <a:r>
                  <a:rPr lang="en-US" sz="1400" dirty="0">
                    <a:solidFill>
                      <a:schemeClr val="dk2"/>
                    </a:solidFill>
                  </a:rPr>
                  <a:t>Return for data upload.</a:t>
                </a:r>
              </a:p>
            </p:txBody>
          </p:sp>
        </mc:Choice>
        <mc:Fallback xmlns="">
          <p:sp>
            <p:nvSpPr>
              <p:cNvPr id="229" name="Google Shape;229;p34">
                <a:extLst>
                  <a:ext uri="{FF2B5EF4-FFF2-40B4-BE49-F238E27FC236}">
                    <a16:creationId xmlns:a16="http://schemas.microsoft.com/office/drawing/2014/main" id="{5EDB377A-08BB-716B-AF9D-A542FB95A6E9}"/>
                  </a:ext>
                </a:extLst>
              </p:cNvPr>
              <p:cNvSpPr txBox="1">
                <a:spLocks noGrp="1" noRot="1" noChangeAspect="1" noMove="1" noResize="1" noEditPoints="1" noAdjustHandles="1" noChangeArrowheads="1" noChangeShapeType="1" noTextEdit="1"/>
              </p:cNvSpPr>
              <p:nvPr>
                <p:ph type="body" idx="1"/>
              </p:nvPr>
            </p:nvSpPr>
            <p:spPr>
              <a:xfrm>
                <a:off x="740025" y="1643131"/>
                <a:ext cx="3831975" cy="2771707"/>
              </a:xfrm>
              <a:prstGeom prst="rect">
                <a:avLst/>
              </a:prstGeom>
              <a:blipFill>
                <a:blip r:embed="rId3"/>
                <a:stretch>
                  <a:fillRect/>
                </a:stretch>
              </a:blipFill>
            </p:spPr>
            <p:txBody>
              <a:bodyPr/>
              <a:lstStyle/>
              <a:p>
                <a:r>
                  <a:rPr lang="en-US">
                    <a:noFill/>
                  </a:rPr>
                  <a:t> </a:t>
                </a:r>
              </a:p>
            </p:txBody>
          </p:sp>
        </mc:Fallback>
      </mc:AlternateContent>
      <p:pic>
        <p:nvPicPr>
          <p:cNvPr id="231" name="Google Shape;231;p34">
            <a:extLst>
              <a:ext uri="{FF2B5EF4-FFF2-40B4-BE49-F238E27FC236}">
                <a16:creationId xmlns:a16="http://schemas.microsoft.com/office/drawing/2014/main" id="{C4F65B2A-1749-2D48-C2A9-3E8E7CC70703}"/>
              </a:ext>
            </a:extLst>
          </p:cNvPr>
          <p:cNvPicPr preferRelativeResize="0"/>
          <p:nvPr/>
        </p:nvPicPr>
        <p:blipFill>
          <a:blip r:embed="rId4">
            <a:alphaModFix/>
          </a:blip>
          <a:stretch>
            <a:fillRect/>
          </a:stretch>
        </p:blipFill>
        <p:spPr>
          <a:xfrm>
            <a:off x="4812600" y="635000"/>
            <a:ext cx="4095549" cy="4209150"/>
          </a:xfrm>
          <a:prstGeom prst="rect">
            <a:avLst/>
          </a:prstGeom>
          <a:noFill/>
          <a:ln w="9525" cap="flat" cmpd="sng">
            <a:solidFill>
              <a:schemeClr val="dk2"/>
            </a:solidFill>
            <a:prstDash val="solid"/>
            <a:round/>
            <a:headEnd type="none" w="sm" len="sm"/>
            <a:tailEnd type="none" w="sm" len="sm"/>
          </a:ln>
        </p:spPr>
      </p:pic>
      <p:sp>
        <p:nvSpPr>
          <p:cNvPr id="4" name="Google Shape;201;p30">
            <a:extLst>
              <a:ext uri="{FF2B5EF4-FFF2-40B4-BE49-F238E27FC236}">
                <a16:creationId xmlns:a16="http://schemas.microsoft.com/office/drawing/2014/main" id="{112D0203-0CEF-482D-0758-185620F21300}"/>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Compute Time Utilization</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2077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5"/>
          <p:cNvSpPr txBox="1">
            <a:spLocks noGrp="1"/>
          </p:cNvSpPr>
          <p:nvPr>
            <p:ph type="body" idx="1"/>
          </p:nvPr>
        </p:nvSpPr>
        <p:spPr>
          <a:xfrm>
            <a:off x="727650" y="1355150"/>
            <a:ext cx="7688700" cy="3405600"/>
          </a:xfrm>
          <a:prstGeom prst="rect">
            <a:avLst/>
          </a:prstGeom>
        </p:spPr>
        <p:txBody>
          <a:bodyPr spcFirstLastPara="1" wrap="square" lIns="91425" tIns="91425" rIns="91425" bIns="91425" anchor="t" anchorCtr="0">
            <a:normAutofit/>
          </a:bodyPr>
          <a:lstStyle/>
          <a:p>
            <a:pPr lvl="0" algn="l" rtl="0">
              <a:lnSpc>
                <a:spcPct val="150000"/>
              </a:lnSpc>
              <a:spcBef>
                <a:spcPts val="0"/>
              </a:spcBef>
              <a:spcAft>
                <a:spcPts val="0"/>
              </a:spcAft>
              <a:buSzPts val="1300"/>
              <a:buFont typeface="Wingdings" panose="05000000000000000000" pitchFamily="2" charset="2"/>
              <a:buChar char="q"/>
            </a:pPr>
            <a:r>
              <a:rPr lang="en-US" sz="1400" dirty="0">
                <a:solidFill>
                  <a:schemeClr val="bg2"/>
                </a:solidFill>
              </a:rPr>
              <a:t>Controlled (Rx) fires are carefully managed burns conducted by experts under specific weather and environmental conditions to reduce hazardous fuels that may cause future wildfires</a:t>
            </a:r>
          </a:p>
          <a:p>
            <a:pPr lvl="0" algn="l" rtl="0">
              <a:lnSpc>
                <a:spcPct val="150000"/>
              </a:lnSpc>
              <a:spcBef>
                <a:spcPts val="0"/>
              </a:spcBef>
              <a:spcAft>
                <a:spcPts val="0"/>
              </a:spcAft>
              <a:buSzPts val="1300"/>
              <a:buFont typeface="Wingdings" panose="05000000000000000000" pitchFamily="2" charset="2"/>
              <a:buChar char="q"/>
            </a:pPr>
            <a:r>
              <a:rPr lang="en-US" sz="1400" dirty="0">
                <a:solidFill>
                  <a:schemeClr val="bg2"/>
                </a:solidFill>
              </a:rPr>
              <a:t>The Rx fire process is coordinated by a burn boss who ensures safety and compliance during execution</a:t>
            </a:r>
          </a:p>
          <a:p>
            <a:pPr lvl="0" algn="l" rtl="0">
              <a:lnSpc>
                <a:spcPct val="150000"/>
              </a:lnSpc>
              <a:spcBef>
                <a:spcPts val="0"/>
              </a:spcBef>
              <a:spcAft>
                <a:spcPts val="0"/>
              </a:spcAft>
              <a:buSzPts val="1300"/>
              <a:buFont typeface="Wingdings" panose="05000000000000000000" pitchFamily="2" charset="2"/>
              <a:buChar char="q"/>
            </a:pPr>
            <a:r>
              <a:rPr lang="en-US" sz="1400" dirty="0">
                <a:solidFill>
                  <a:schemeClr val="bg2"/>
                </a:solidFill>
              </a:rPr>
              <a:t>Real-time monitoring of Rx fires is essential for safe and effective control</a:t>
            </a:r>
          </a:p>
          <a:p>
            <a:pPr lvl="0" algn="l" rtl="0">
              <a:lnSpc>
                <a:spcPct val="150000"/>
              </a:lnSpc>
              <a:spcBef>
                <a:spcPts val="0"/>
              </a:spcBef>
              <a:spcAft>
                <a:spcPts val="0"/>
              </a:spcAft>
              <a:buSzPts val="1300"/>
              <a:buFont typeface="Wingdings" panose="05000000000000000000" pitchFamily="2" charset="2"/>
              <a:buChar char="q"/>
            </a:pPr>
            <a:r>
              <a:rPr lang="en-US" sz="1400" dirty="0">
                <a:solidFill>
                  <a:schemeClr val="bg2"/>
                </a:solidFill>
              </a:rPr>
              <a:t>This paper proposes a novel system called DOME, which leverages drones to support continuous monitoring of Rx fires, improving situational awareness and response efficiency</a:t>
            </a:r>
            <a:endParaRPr sz="1400" dirty="0">
              <a:solidFill>
                <a:schemeClr val="bg2"/>
              </a:solidFill>
            </a:endParaRPr>
          </a:p>
        </p:txBody>
      </p:sp>
      <p:sp>
        <p:nvSpPr>
          <p:cNvPr id="4" name="Google Shape;90;p14">
            <a:extLst>
              <a:ext uri="{FF2B5EF4-FFF2-40B4-BE49-F238E27FC236}">
                <a16:creationId xmlns:a16="http://schemas.microsoft.com/office/drawing/2014/main" id="{B7BB5024-67E6-2687-2759-1E5ED084F64B}"/>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US" sz="2200" dirty="0">
                <a:latin typeface="Lato"/>
                <a:ea typeface="Lato"/>
                <a:cs typeface="Lato"/>
                <a:sym typeface="Lato"/>
              </a:rPr>
              <a:t>Rx Fire Monitoring</a:t>
            </a: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2" name="Google Shape;202;p30"/>
              <p:cNvSpPr txBox="1">
                <a:spLocks noGrp="1"/>
              </p:cNvSpPr>
              <p:nvPr>
                <p:ph type="body" idx="1"/>
              </p:nvPr>
            </p:nvSpPr>
            <p:spPr>
              <a:xfrm>
                <a:off x="727650" y="1199700"/>
                <a:ext cx="7894856" cy="37353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Objective:</a:t>
                </a:r>
                <a:r>
                  <a:rPr lang="en-GB" sz="1400" dirty="0">
                    <a:solidFill>
                      <a:schemeClr val="dk2"/>
                    </a:solidFill>
                  </a:rPr>
                  <a:t> Generate a drone’s waypoint sequence for an epoch to fulfil assigned tasks and maximize the total reward.</a:t>
                </a:r>
              </a:p>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Approach:</a:t>
                </a:r>
                <a:r>
                  <a:rPr lang="en-GB" sz="1400" dirty="0">
                    <a:solidFill>
                      <a:schemeClr val="dk2"/>
                    </a:solidFill>
                  </a:rPr>
                  <a:t> A </a:t>
                </a:r>
                <a:r>
                  <a:rPr lang="en-GB" sz="1400" dirty="0" err="1">
                    <a:solidFill>
                      <a:schemeClr val="dk2"/>
                    </a:solidFill>
                  </a:rPr>
                  <a:t>Morkov</a:t>
                </a:r>
                <a:r>
                  <a:rPr lang="en-GB" sz="1400" dirty="0">
                    <a:solidFill>
                      <a:schemeClr val="dk2"/>
                    </a:solidFill>
                  </a:rPr>
                  <a:t> decision process (MDP) is used to model the discrete decision-making process while tracking various states</a:t>
                </a:r>
              </a:p>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States:</a:t>
                </a:r>
                <a:r>
                  <a:rPr lang="en-GB" sz="1400" dirty="0">
                    <a:solidFill>
                      <a:schemeClr val="dk2"/>
                    </a:solidFill>
                  </a:rPr>
                  <a:t> Represented as </a:t>
                </a:r>
                <a14:m>
                  <m:oMath xmlns:m="http://schemas.openxmlformats.org/officeDocument/2006/math">
                    <m:d>
                      <m:dPr>
                        <m:ctrlPr>
                          <a:rPr lang="en-US" sz="1400" b="0" i="1" smtClean="0">
                            <a:solidFill>
                              <a:schemeClr val="dk2"/>
                            </a:solidFill>
                            <a:latin typeface="Cambria Math" panose="02040503050406030204" pitchFamily="18" charset="0"/>
                          </a:rPr>
                        </m:ctrlPr>
                      </m:dPr>
                      <m:e>
                        <m:r>
                          <a:rPr lang="en-US" sz="1400" b="0" i="1" smtClean="0">
                            <a:solidFill>
                              <a:schemeClr val="dk2"/>
                            </a:solidFill>
                            <a:latin typeface="Cambria Math" panose="02040503050406030204" pitchFamily="18" charset="0"/>
                          </a:rPr>
                          <m:t>𝑤</m:t>
                        </m:r>
                        <m:r>
                          <a:rPr lang="en-US" sz="1400" b="0" i="1" smtClean="0">
                            <a:solidFill>
                              <a:schemeClr val="dk2"/>
                            </a:solidFill>
                            <a:latin typeface="Cambria Math" panose="02040503050406030204" pitchFamily="18" charset="0"/>
                          </a:rPr>
                          <m:t>, </m:t>
                        </m:r>
                        <m:r>
                          <a:rPr lang="en-US" sz="1400" b="0" i="1" smtClean="0">
                            <a:solidFill>
                              <a:schemeClr val="dk2"/>
                            </a:solidFill>
                            <a:latin typeface="Cambria Math" panose="02040503050406030204" pitchFamily="18" charset="0"/>
                          </a:rPr>
                          <m:t>𝑡</m:t>
                        </m:r>
                        <m:r>
                          <a:rPr lang="en-US" sz="1400" b="0" i="1" smtClean="0">
                            <a:solidFill>
                              <a:schemeClr val="dk2"/>
                            </a:solidFill>
                            <a:latin typeface="Cambria Math" panose="02040503050406030204" pitchFamily="18" charset="0"/>
                          </a:rPr>
                          <m:t>, </m:t>
                        </m:r>
                        <m:r>
                          <a:rPr lang="en-US" sz="1400" b="1" i="1" smtClean="0">
                            <a:solidFill>
                              <a:schemeClr val="dk2"/>
                            </a:solidFill>
                            <a:latin typeface="Cambria Math" panose="02040503050406030204" pitchFamily="18" charset="0"/>
                          </a:rPr>
                          <m:t>𝑺</m:t>
                        </m:r>
                        <m:d>
                          <m:dPr>
                            <m:ctrlPr>
                              <a:rPr lang="en-US" sz="1400" b="0" i="1" smtClean="0">
                                <a:solidFill>
                                  <a:schemeClr val="dk2"/>
                                </a:solidFill>
                                <a:latin typeface="Cambria Math" panose="02040503050406030204" pitchFamily="18" charset="0"/>
                              </a:rPr>
                            </m:ctrlPr>
                          </m:dPr>
                          <m:e>
                            <m:sSub>
                              <m:sSubPr>
                                <m:ctrlPr>
                                  <a:rPr lang="en-US" sz="1400" b="0" i="1" smtClean="0">
                                    <a:solidFill>
                                      <a:schemeClr val="dk2"/>
                                    </a:solidFill>
                                    <a:latin typeface="Cambria Math" panose="02040503050406030204" pitchFamily="18" charset="0"/>
                                  </a:rPr>
                                </m:ctrlPr>
                              </m:sSubPr>
                              <m:e>
                                <m:r>
                                  <a:rPr lang="en-US" sz="1400" b="1" i="1" smtClean="0">
                                    <a:solidFill>
                                      <a:schemeClr val="dk2"/>
                                    </a:solidFill>
                                    <a:latin typeface="Cambria Math" panose="02040503050406030204" pitchFamily="18" charset="0"/>
                                  </a:rPr>
                                  <m:t>𝑻</m:t>
                                </m:r>
                              </m:e>
                              <m:sub>
                                <m:r>
                                  <a:rPr lang="en-US" sz="1400" b="0" i="1" smtClean="0">
                                    <a:solidFill>
                                      <a:schemeClr val="dk2"/>
                                    </a:solidFill>
                                    <a:latin typeface="Cambria Math" panose="02040503050406030204" pitchFamily="18" charset="0"/>
                                  </a:rPr>
                                  <m:t>𝑑</m:t>
                                </m:r>
                              </m:sub>
                            </m:sSub>
                          </m:e>
                        </m:d>
                      </m:e>
                    </m:d>
                  </m:oMath>
                </a14:m>
                <a:r>
                  <a:rPr lang="en-GB" sz="1400" dirty="0">
                    <a:solidFill>
                      <a:schemeClr val="dk2"/>
                    </a:solidFill>
                  </a:rPr>
                  <a:t>, where:</a:t>
                </a:r>
              </a:p>
              <a:p>
                <a:pPr marL="768350" lvl="1" indent="-171450">
                  <a:lnSpc>
                    <a:spcPct val="150000"/>
                  </a:lnSpc>
                  <a:buClr>
                    <a:schemeClr val="dk2"/>
                  </a:buClr>
                  <a:buSzPts val="1400"/>
                  <a:buFont typeface="Arial" panose="020B0604020202020204" pitchFamily="34" charset="0"/>
                  <a:buChar char="•"/>
                </a:pPr>
                <a14:m>
                  <m:oMath xmlns:m="http://schemas.openxmlformats.org/officeDocument/2006/math">
                    <m:r>
                      <a:rPr lang="en-US" sz="1400" b="0" i="1" smtClean="0">
                        <a:solidFill>
                          <a:schemeClr val="dk2"/>
                        </a:solidFill>
                        <a:latin typeface="Cambria Math" panose="02040503050406030204" pitchFamily="18" charset="0"/>
                      </a:rPr>
                      <m:t>𝑤</m:t>
                    </m:r>
                  </m:oMath>
                </a14:m>
                <a:r>
                  <a:rPr lang="en-GB" sz="1400" dirty="0">
                    <a:solidFill>
                      <a:schemeClr val="dk2"/>
                    </a:solidFill>
                  </a:rPr>
                  <a:t>: Current waypoint</a:t>
                </a:r>
              </a:p>
              <a:p>
                <a:pPr marL="768350" lvl="1" indent="-171450">
                  <a:lnSpc>
                    <a:spcPct val="150000"/>
                  </a:lnSpc>
                  <a:buClr>
                    <a:schemeClr val="dk2"/>
                  </a:buClr>
                  <a:buSzPts val="1400"/>
                  <a:buFont typeface="Arial" panose="020B0604020202020204" pitchFamily="34" charset="0"/>
                  <a:buChar char="•"/>
                </a:pPr>
                <a14:m>
                  <m:oMath xmlns:m="http://schemas.openxmlformats.org/officeDocument/2006/math">
                    <m:r>
                      <a:rPr lang="en-US" sz="1400" b="0" i="1" smtClean="0">
                        <a:solidFill>
                          <a:schemeClr val="dk2"/>
                        </a:solidFill>
                        <a:latin typeface="Cambria Math" panose="02040503050406030204" pitchFamily="18" charset="0"/>
                      </a:rPr>
                      <m:t>𝑡</m:t>
                    </m:r>
                  </m:oMath>
                </a14:m>
                <a:r>
                  <a:rPr lang="en-GB" sz="1400" dirty="0">
                    <a:solidFill>
                      <a:schemeClr val="dk2"/>
                    </a:solidFill>
                  </a:rPr>
                  <a:t>: Time</a:t>
                </a:r>
              </a:p>
              <a:p>
                <a:pPr marL="768350" lvl="1" indent="-171450">
                  <a:lnSpc>
                    <a:spcPct val="150000"/>
                  </a:lnSpc>
                  <a:buClr>
                    <a:schemeClr val="dk2"/>
                  </a:buClr>
                  <a:buSzPts val="1400"/>
                  <a:buFont typeface="Arial" panose="020B0604020202020204" pitchFamily="34" charset="0"/>
                  <a:buChar char="•"/>
                </a:pPr>
                <a14:m>
                  <m:oMath xmlns:m="http://schemas.openxmlformats.org/officeDocument/2006/math">
                    <m:r>
                      <a:rPr lang="en-GB" sz="1400" b="1" i="1" dirty="0" smtClean="0">
                        <a:solidFill>
                          <a:schemeClr val="dk2"/>
                        </a:solidFill>
                        <a:latin typeface="Cambria Math" panose="02040503050406030204" pitchFamily="18" charset="0"/>
                      </a:rPr>
                      <m:t>𝑺</m:t>
                    </m:r>
                    <m:d>
                      <m:dPr>
                        <m:ctrlPr>
                          <a:rPr lang="en-GB" sz="1400" i="1" dirty="0" smtClean="0">
                            <a:solidFill>
                              <a:schemeClr val="dk2"/>
                            </a:solidFill>
                            <a:latin typeface="Cambria Math" panose="02040503050406030204" pitchFamily="18" charset="0"/>
                          </a:rPr>
                        </m:ctrlPr>
                      </m:dPr>
                      <m:e>
                        <m:sSub>
                          <m:sSubPr>
                            <m:ctrlPr>
                              <a:rPr lang="en-US" sz="1400" b="0" i="1" dirty="0" smtClean="0">
                                <a:solidFill>
                                  <a:schemeClr val="dk2"/>
                                </a:solidFill>
                                <a:latin typeface="Cambria Math" panose="02040503050406030204" pitchFamily="18" charset="0"/>
                              </a:rPr>
                            </m:ctrlPr>
                          </m:sSubPr>
                          <m:e>
                            <m:r>
                              <a:rPr lang="en-GB" sz="1400" b="1" i="1" dirty="0" smtClean="0">
                                <a:solidFill>
                                  <a:schemeClr val="dk2"/>
                                </a:solidFill>
                                <a:latin typeface="Cambria Math" panose="02040503050406030204" pitchFamily="18" charset="0"/>
                              </a:rPr>
                              <m:t>𝑻</m:t>
                            </m:r>
                          </m:e>
                          <m:sub>
                            <m:r>
                              <a:rPr lang="en-GB" sz="1400" i="1" dirty="0" smtClean="0">
                                <a:solidFill>
                                  <a:schemeClr val="dk2"/>
                                </a:solidFill>
                                <a:latin typeface="Cambria Math" panose="02040503050406030204" pitchFamily="18" charset="0"/>
                              </a:rPr>
                              <m:t>𝑑</m:t>
                            </m:r>
                          </m:sub>
                        </m:sSub>
                        <m:r>
                          <a:rPr lang="en-GB" sz="1400" i="1" dirty="0" smtClean="0">
                            <a:solidFill>
                              <a:schemeClr val="dk2"/>
                            </a:solidFill>
                            <a:latin typeface="Cambria Math" panose="02040503050406030204" pitchFamily="18" charset="0"/>
                          </a:rPr>
                          <m:t>​</m:t>
                        </m:r>
                      </m:e>
                    </m:d>
                  </m:oMath>
                </a14:m>
                <a:r>
                  <a:rPr lang="en-GB" sz="1400" dirty="0">
                    <a:solidFill>
                      <a:schemeClr val="dk2"/>
                    </a:solidFill>
                  </a:rPr>
                  <a:t>: State of all tasks for drone </a:t>
                </a:r>
                <a14:m>
                  <m:oMath xmlns:m="http://schemas.openxmlformats.org/officeDocument/2006/math">
                    <m:r>
                      <a:rPr lang="en-US" sz="1400" b="0" i="1" smtClean="0">
                        <a:solidFill>
                          <a:schemeClr val="dk2"/>
                        </a:solidFill>
                        <a:latin typeface="Cambria Math" panose="02040503050406030204" pitchFamily="18" charset="0"/>
                      </a:rPr>
                      <m:t>𝑑</m:t>
                    </m:r>
                    <m:r>
                      <a:rPr lang="en-US" sz="1400" b="0" i="0" smtClean="0">
                        <a:solidFill>
                          <a:schemeClr val="dk2"/>
                        </a:solidFill>
                        <a:latin typeface="Cambria Math" panose="02040503050406030204" pitchFamily="18" charset="0"/>
                      </a:rPr>
                      <m:t>=</m:t>
                    </m:r>
                    <m:d>
                      <m:dPr>
                        <m:begChr m:val="{"/>
                        <m:endChr m:val="}"/>
                        <m:ctrlPr>
                          <a:rPr lang="en-US" sz="1400" b="0" i="1" smtClean="0">
                            <a:solidFill>
                              <a:schemeClr val="dk2"/>
                            </a:solidFill>
                            <a:latin typeface="Cambria Math" panose="02040503050406030204" pitchFamily="18" charset="0"/>
                          </a:rPr>
                        </m:ctrlPr>
                      </m:dPr>
                      <m:e>
                        <m:d>
                          <m:dPr>
                            <m:ctrlPr>
                              <a:rPr lang="en-US" sz="1400" b="0" i="1" smtClean="0">
                                <a:solidFill>
                                  <a:schemeClr val="dk2"/>
                                </a:solidFill>
                                <a:latin typeface="Cambria Math" panose="02040503050406030204" pitchFamily="18" charset="0"/>
                              </a:rPr>
                            </m:ctrlPr>
                          </m:dPr>
                          <m:e>
                            <m:sSub>
                              <m:sSubPr>
                                <m:ctrlPr>
                                  <a:rPr lang="en-US" sz="1400" b="0" i="1" smtClean="0">
                                    <a:solidFill>
                                      <a:schemeClr val="dk2"/>
                                    </a:solidFill>
                                    <a:latin typeface="Cambria Math" panose="02040503050406030204" pitchFamily="18" charset="0"/>
                                  </a:rPr>
                                </m:ctrlPr>
                              </m:sSubPr>
                              <m:e>
                                <m:r>
                                  <m:rPr>
                                    <m:sty m:val="p"/>
                                  </m:rPr>
                                  <a:rPr lang="en-US" sz="1400" b="0" i="0" smtClean="0">
                                    <a:solidFill>
                                      <a:schemeClr val="dk2"/>
                                    </a:solidFill>
                                    <a:latin typeface="Cambria Math" panose="02040503050406030204" pitchFamily="18" charset="0"/>
                                  </a:rPr>
                                  <m:t>T</m:t>
                                </m:r>
                              </m:e>
                              <m:sub>
                                <m:r>
                                  <m:rPr>
                                    <m:sty m:val="p"/>
                                  </m:rPr>
                                  <a:rPr lang="en-US" sz="1400" b="0" i="0" smtClean="0">
                                    <a:solidFill>
                                      <a:schemeClr val="dk2"/>
                                    </a:solidFill>
                                    <a:latin typeface="Cambria Math" panose="02040503050406030204" pitchFamily="18" charset="0"/>
                                  </a:rPr>
                                  <m:t>i</m:t>
                                </m:r>
                              </m:sub>
                            </m:sSub>
                            <m:r>
                              <a:rPr lang="en-US" sz="1400" b="0" i="0"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m:rPr>
                                    <m:sty m:val="p"/>
                                  </m:rPr>
                                  <a:rPr lang="en-US" sz="1400" b="0" i="0" smtClean="0">
                                    <a:solidFill>
                                      <a:schemeClr val="dk2"/>
                                    </a:solidFill>
                                    <a:latin typeface="Cambria Math" panose="02040503050406030204" pitchFamily="18" charset="0"/>
                                  </a:rPr>
                                  <m:t>DL</m:t>
                                </m:r>
                              </m:e>
                              <m:sub>
                                <m:r>
                                  <m:rPr>
                                    <m:sty m:val="p"/>
                                  </m:rPr>
                                  <a:rPr lang="en-US" sz="1400" b="0" i="0" smtClean="0">
                                    <a:solidFill>
                                      <a:schemeClr val="dk2"/>
                                    </a:solidFill>
                                    <a:latin typeface="Cambria Math" panose="02040503050406030204" pitchFamily="18" charset="0"/>
                                  </a:rPr>
                                  <m:t>i</m:t>
                                </m:r>
                              </m:sub>
                            </m:sSub>
                            <m:r>
                              <a:rPr lang="en-US" sz="1400" b="0" i="0"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m:rPr>
                                    <m:sty m:val="p"/>
                                  </m:rPr>
                                  <a:rPr lang="en-US" sz="1400" b="0" i="0" smtClean="0">
                                    <a:solidFill>
                                      <a:schemeClr val="dk2"/>
                                    </a:solidFill>
                                    <a:latin typeface="Cambria Math" panose="02040503050406030204" pitchFamily="18" charset="0"/>
                                  </a:rPr>
                                  <m:t>UR</m:t>
                                </m:r>
                              </m:e>
                              <m:sub>
                                <m:r>
                                  <m:rPr>
                                    <m:sty m:val="p"/>
                                  </m:rPr>
                                  <a:rPr lang="en-US" sz="1400" b="0" i="0" smtClean="0">
                                    <a:solidFill>
                                      <a:schemeClr val="dk2"/>
                                    </a:solidFill>
                                    <a:latin typeface="Cambria Math" panose="02040503050406030204" pitchFamily="18" charset="0"/>
                                  </a:rPr>
                                  <m:t>i</m:t>
                                </m:r>
                              </m:sub>
                            </m:sSub>
                            <m:r>
                              <a:rPr lang="en-US" sz="1400" b="0" i="0"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m:rPr>
                                    <m:sty m:val="p"/>
                                  </m:rPr>
                                  <a:rPr lang="en-US" sz="1400" b="0" i="0" smtClean="0">
                                    <a:solidFill>
                                      <a:schemeClr val="dk2"/>
                                    </a:solidFill>
                                    <a:latin typeface="Cambria Math" panose="02040503050406030204" pitchFamily="18" charset="0"/>
                                  </a:rPr>
                                  <m:t>SR</m:t>
                                </m:r>
                              </m:e>
                              <m:sub>
                                <m:r>
                                  <m:rPr>
                                    <m:sty m:val="p"/>
                                  </m:rPr>
                                  <a:rPr lang="en-US" sz="1400" b="0" i="0" smtClean="0">
                                    <a:solidFill>
                                      <a:schemeClr val="dk2"/>
                                    </a:solidFill>
                                    <a:latin typeface="Cambria Math" panose="02040503050406030204" pitchFamily="18" charset="0"/>
                                  </a:rPr>
                                  <m:t>i</m:t>
                                </m:r>
                              </m:sub>
                            </m:sSub>
                          </m:e>
                        </m:d>
                        <m:r>
                          <a:rPr lang="en-US" sz="1400" b="0" i="0"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m:rPr>
                                <m:sty m:val="p"/>
                              </m:rPr>
                              <a:rPr lang="en-US" sz="1400" b="0" i="0" smtClean="0">
                                <a:solidFill>
                                  <a:schemeClr val="dk2"/>
                                </a:solidFill>
                                <a:latin typeface="Cambria Math" panose="02040503050406030204" pitchFamily="18" charset="0"/>
                              </a:rPr>
                              <m:t>T</m:t>
                            </m:r>
                          </m:e>
                          <m:sub>
                            <m:r>
                              <m:rPr>
                                <m:sty m:val="p"/>
                              </m:rPr>
                              <a:rPr lang="en-US" sz="1400" b="0" i="0" smtClean="0">
                                <a:solidFill>
                                  <a:schemeClr val="dk2"/>
                                </a:solidFill>
                                <a:latin typeface="Cambria Math" panose="02040503050406030204" pitchFamily="18" charset="0"/>
                              </a:rPr>
                              <m:t>i</m:t>
                            </m:r>
                          </m:sub>
                        </m:sSub>
                        <m:r>
                          <a:rPr lang="en-US" sz="1400" b="0" i="1" smtClean="0">
                            <a:solidFill>
                              <a:schemeClr val="dk2"/>
                            </a:solidFill>
                            <a:latin typeface="Cambria Math" panose="02040503050406030204" pitchFamily="18" charset="0"/>
                          </a:rPr>
                          <m:t>∈</m:t>
                        </m:r>
                        <m:sSub>
                          <m:sSubPr>
                            <m:ctrlPr>
                              <a:rPr lang="en-US" sz="1400" b="0" i="1" smtClean="0">
                                <a:solidFill>
                                  <a:schemeClr val="dk2"/>
                                </a:solidFill>
                                <a:latin typeface="Cambria Math" panose="02040503050406030204" pitchFamily="18" charset="0"/>
                              </a:rPr>
                            </m:ctrlPr>
                          </m:sSubPr>
                          <m:e>
                            <m:r>
                              <a:rPr lang="en-US" sz="1400" b="1" i="1" smtClean="0">
                                <a:solidFill>
                                  <a:schemeClr val="dk2"/>
                                </a:solidFill>
                                <a:latin typeface="Cambria Math" panose="02040503050406030204" pitchFamily="18" charset="0"/>
                              </a:rPr>
                              <m:t>𝑻</m:t>
                            </m:r>
                          </m:e>
                          <m:sub>
                            <m:r>
                              <a:rPr lang="en-US" sz="1400" b="0" i="1" smtClean="0">
                                <a:solidFill>
                                  <a:schemeClr val="dk2"/>
                                </a:solidFill>
                                <a:latin typeface="Cambria Math" panose="02040503050406030204" pitchFamily="18" charset="0"/>
                              </a:rPr>
                              <m:t>𝑑</m:t>
                            </m:r>
                          </m:sub>
                        </m:sSub>
                      </m:e>
                    </m:d>
                  </m:oMath>
                </a14:m>
                <a:r>
                  <a:rPr lang="en-GB" sz="1400" dirty="0">
                    <a:solidFill>
                      <a:schemeClr val="dk2"/>
                    </a:solidFill>
                  </a:rPr>
                  <a:t>.</a:t>
                </a:r>
              </a:p>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Actions: </a:t>
                </a:r>
                <a:r>
                  <a:rPr lang="en-GB" sz="1400" dirty="0">
                    <a:solidFill>
                      <a:schemeClr val="dk2"/>
                    </a:solidFill>
                  </a:rPr>
                  <a:t>Flying to new waypoint </a:t>
                </a:r>
                <a14:m>
                  <m:oMath xmlns:m="http://schemas.openxmlformats.org/officeDocument/2006/math">
                    <m:r>
                      <a:rPr lang="en-US" sz="1400" b="0" i="1" smtClean="0">
                        <a:solidFill>
                          <a:schemeClr val="dk2"/>
                        </a:solidFill>
                        <a:latin typeface="Cambria Math" panose="02040503050406030204" pitchFamily="18" charset="0"/>
                      </a:rPr>
                      <m:t>𝑤</m:t>
                    </m:r>
                    <m:r>
                      <a:rPr lang="en-US" sz="1400" b="0" i="1" smtClean="0">
                        <a:solidFill>
                          <a:schemeClr val="dk2"/>
                        </a:solidFill>
                        <a:latin typeface="Cambria Math" panose="02040503050406030204" pitchFamily="18" charset="0"/>
                      </a:rPr>
                      <m:t>′</m:t>
                    </m:r>
                  </m:oMath>
                </a14:m>
                <a:endParaRPr lang="en-GB" sz="1400" dirty="0">
                  <a:solidFill>
                    <a:schemeClr val="dk2"/>
                  </a:solidFill>
                </a:endParaRPr>
              </a:p>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Challenge:</a:t>
                </a:r>
                <a:r>
                  <a:rPr lang="en-GB" sz="1400" dirty="0">
                    <a:solidFill>
                      <a:schemeClr val="dk2"/>
                    </a:solidFill>
                  </a:rPr>
                  <a:t> The problem is NP-hard</a:t>
                </a:r>
              </a:p>
              <a:p>
                <a:pPr marL="457200" lvl="0" indent="-317500" algn="l" rtl="0">
                  <a:lnSpc>
                    <a:spcPct val="150000"/>
                  </a:lnSpc>
                  <a:spcBef>
                    <a:spcPts val="0"/>
                  </a:spcBef>
                  <a:spcAft>
                    <a:spcPts val="0"/>
                  </a:spcAft>
                  <a:buClr>
                    <a:schemeClr val="dk2"/>
                  </a:buClr>
                  <a:buSzPts val="1400"/>
                  <a:buFont typeface="Arial"/>
                  <a:buChar char="❏"/>
                </a:pPr>
                <a:endParaRPr lang="en-GB" sz="1400" dirty="0">
                  <a:solidFill>
                    <a:schemeClr val="dk2"/>
                  </a:solidFill>
                </a:endParaRPr>
              </a:p>
            </p:txBody>
          </p:sp>
        </mc:Choice>
        <mc:Fallback xmlns="">
          <p:sp>
            <p:nvSpPr>
              <p:cNvPr id="202" name="Google Shape;202;p30"/>
              <p:cNvSpPr txBox="1">
                <a:spLocks noGrp="1" noRot="1" noChangeAspect="1" noMove="1" noResize="1" noEditPoints="1" noAdjustHandles="1" noChangeArrowheads="1" noChangeShapeType="1" noTextEdit="1"/>
              </p:cNvSpPr>
              <p:nvPr>
                <p:ph type="body" idx="1"/>
              </p:nvPr>
            </p:nvSpPr>
            <p:spPr>
              <a:xfrm>
                <a:off x="727650" y="1199700"/>
                <a:ext cx="7894856" cy="3735300"/>
              </a:xfrm>
              <a:prstGeom prst="rect">
                <a:avLst/>
              </a:prstGeom>
              <a:blipFill>
                <a:blip r:embed="rId3"/>
                <a:stretch>
                  <a:fillRect/>
                </a:stretch>
              </a:blipFill>
            </p:spPr>
            <p:txBody>
              <a:bodyPr/>
              <a:lstStyle/>
              <a:p>
                <a:r>
                  <a:rPr lang="en-US">
                    <a:noFill/>
                  </a:rPr>
                  <a:t> </a:t>
                </a:r>
              </a:p>
            </p:txBody>
          </p:sp>
        </mc:Fallback>
      </mc:AlternateContent>
      <p:sp>
        <p:nvSpPr>
          <p:cNvPr id="6" name="Google Shape;201;p30">
            <a:extLst>
              <a:ext uri="{FF2B5EF4-FFF2-40B4-BE49-F238E27FC236}">
                <a16:creationId xmlns:a16="http://schemas.microsoft.com/office/drawing/2014/main" id="{9D650855-2643-3B50-A942-5F133AD4756C}"/>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DOME Flight Planning</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22111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3" name="Google Shape;243;p36"/>
              <p:cNvSpPr txBox="1">
                <a:spLocks noGrp="1"/>
              </p:cNvSpPr>
              <p:nvPr>
                <p:ph type="body" idx="1"/>
              </p:nvPr>
            </p:nvSpPr>
            <p:spPr>
              <a:xfrm>
                <a:off x="471487" y="1474063"/>
                <a:ext cx="4391119" cy="33696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Transitions: </a:t>
                </a:r>
                <a:r>
                  <a:rPr lang="en-GB" sz="1400" dirty="0">
                    <a:solidFill>
                      <a:schemeClr val="dk2"/>
                    </a:solidFill>
                  </a:rPr>
                  <a:t>Update state based on task status and movement to new waypoints (Algorithm 5)</a:t>
                </a:r>
              </a:p>
              <a:p>
                <a:pPr marL="882650" lvl="1" indent="-285750">
                  <a:lnSpc>
                    <a:spcPct val="150000"/>
                  </a:lnSpc>
                  <a:buClr>
                    <a:schemeClr val="dk2"/>
                  </a:buClr>
                  <a:buSzPts val="1400"/>
                  <a:buFont typeface="Arial" panose="020B0604020202020204" pitchFamily="34" charset="0"/>
                  <a:buChar char="•"/>
                </a:pPr>
                <a:r>
                  <a:rPr lang="en-GB" sz="1400" dirty="0">
                    <a:solidFill>
                      <a:schemeClr val="dk2"/>
                    </a:solidFill>
                    <a:ea typeface="Cambria Math" panose="02040503050406030204" pitchFamily="18" charset="0"/>
                  </a:rPr>
                  <a:t>Transition function: </a:t>
                </a:r>
                <a:br>
                  <a:rPr lang="en-GB" sz="1400" dirty="0">
                    <a:solidFill>
                      <a:schemeClr val="dk2"/>
                    </a:solidFill>
                    <a:ea typeface="Cambria Math" panose="02040503050406030204" pitchFamily="18" charset="0"/>
                  </a:rPr>
                </a:br>
                <a14:m>
                  <m:oMath xmlns:m="http://schemas.openxmlformats.org/officeDocument/2006/math">
                    <m:r>
                      <a:rPr lang="en-GB" sz="1300" i="1" smtClean="0">
                        <a:solidFill>
                          <a:schemeClr val="dk2"/>
                        </a:solidFill>
                        <a:latin typeface="Cambria Math" panose="02040503050406030204" pitchFamily="18" charset="0"/>
                        <a:ea typeface="Cambria Math" panose="02040503050406030204" pitchFamily="18" charset="0"/>
                      </a:rPr>
                      <m:t>𝕋𝕏</m:t>
                    </m:r>
                    <m:d>
                      <m:dPr>
                        <m:ctrlPr>
                          <a:rPr lang="en-US" sz="1300" b="0" i="1" smtClean="0">
                            <a:solidFill>
                              <a:schemeClr val="dk2"/>
                            </a:solidFill>
                            <a:latin typeface="Cambria Math" panose="02040503050406030204" pitchFamily="18" charset="0"/>
                            <a:ea typeface="Cambria Math" panose="02040503050406030204" pitchFamily="18" charset="0"/>
                          </a:rPr>
                        </m:ctrlPr>
                      </m:dPr>
                      <m:e>
                        <m:d>
                          <m:dPr>
                            <m:begChr m:val="⟨"/>
                            <m:endChr m:val="⟩"/>
                            <m:ctrlPr>
                              <a:rPr lang="en-US" sz="1300" b="0" i="1" smtClean="0">
                                <a:solidFill>
                                  <a:schemeClr val="dk2"/>
                                </a:solidFill>
                                <a:latin typeface="Cambria Math" panose="02040503050406030204" pitchFamily="18" charset="0"/>
                                <a:ea typeface="Cambria Math" panose="02040503050406030204" pitchFamily="18" charset="0"/>
                              </a:rPr>
                            </m:ctrlPr>
                          </m:dPr>
                          <m:e>
                            <m:r>
                              <a:rPr lang="en-US" sz="1300" i="1">
                                <a:solidFill>
                                  <a:schemeClr val="dk2"/>
                                </a:solidFill>
                                <a:latin typeface="Cambria Math" panose="02040503050406030204" pitchFamily="18" charset="0"/>
                                <a:ea typeface="Cambria Math" panose="02040503050406030204" pitchFamily="18" charset="0"/>
                              </a:rPr>
                              <m:t>𝑤</m:t>
                            </m:r>
                            <m:r>
                              <a:rPr lang="en-US" sz="1300" i="1">
                                <a:solidFill>
                                  <a:schemeClr val="dk2"/>
                                </a:solidFill>
                                <a:latin typeface="Cambria Math" panose="02040503050406030204" pitchFamily="18" charset="0"/>
                                <a:ea typeface="Cambria Math" panose="02040503050406030204" pitchFamily="18" charset="0"/>
                              </a:rPr>
                              <m:t>, </m:t>
                            </m:r>
                            <m:r>
                              <a:rPr lang="en-US" sz="1300" i="1">
                                <a:solidFill>
                                  <a:schemeClr val="dk2"/>
                                </a:solidFill>
                                <a:latin typeface="Cambria Math" panose="02040503050406030204" pitchFamily="18" charset="0"/>
                                <a:ea typeface="Cambria Math" panose="02040503050406030204" pitchFamily="18" charset="0"/>
                              </a:rPr>
                              <m:t>𝑡</m:t>
                            </m:r>
                            <m:r>
                              <a:rPr lang="en-US" sz="1300" i="1">
                                <a:solidFill>
                                  <a:schemeClr val="dk2"/>
                                </a:solidFill>
                                <a:latin typeface="Cambria Math" panose="02040503050406030204" pitchFamily="18" charset="0"/>
                                <a:ea typeface="Cambria Math" panose="02040503050406030204" pitchFamily="18" charset="0"/>
                              </a:rPr>
                              <m:t>, </m:t>
                            </m:r>
                            <m:r>
                              <a:rPr lang="en-US" sz="1300" b="1" i="1">
                                <a:solidFill>
                                  <a:schemeClr val="dk2"/>
                                </a:solidFill>
                                <a:latin typeface="Cambria Math" panose="02040503050406030204" pitchFamily="18" charset="0"/>
                                <a:ea typeface="Cambria Math" panose="02040503050406030204" pitchFamily="18" charset="0"/>
                              </a:rPr>
                              <m:t>𝑺</m:t>
                            </m:r>
                            <m:d>
                              <m:dPr>
                                <m:ctrlPr>
                                  <a:rPr lang="en-US" sz="1300" i="1">
                                    <a:solidFill>
                                      <a:schemeClr val="dk2"/>
                                    </a:solidFill>
                                    <a:latin typeface="Cambria Math" panose="02040503050406030204" pitchFamily="18" charset="0"/>
                                    <a:ea typeface="Cambria Math" panose="02040503050406030204" pitchFamily="18" charset="0"/>
                                  </a:rPr>
                                </m:ctrlPr>
                              </m:dPr>
                              <m:e>
                                <m:sSub>
                                  <m:sSubPr>
                                    <m:ctrlPr>
                                      <a:rPr lang="en-US" sz="1300" i="1">
                                        <a:solidFill>
                                          <a:schemeClr val="dk2"/>
                                        </a:solidFill>
                                        <a:latin typeface="Cambria Math" panose="02040503050406030204" pitchFamily="18" charset="0"/>
                                        <a:ea typeface="Cambria Math" panose="02040503050406030204" pitchFamily="18" charset="0"/>
                                      </a:rPr>
                                    </m:ctrlPr>
                                  </m:sSubPr>
                                  <m:e>
                                    <m:r>
                                      <a:rPr lang="en-US" sz="1300" b="1" i="1">
                                        <a:solidFill>
                                          <a:schemeClr val="dk2"/>
                                        </a:solidFill>
                                        <a:latin typeface="Cambria Math" panose="02040503050406030204" pitchFamily="18" charset="0"/>
                                        <a:ea typeface="Cambria Math" panose="02040503050406030204" pitchFamily="18" charset="0"/>
                                      </a:rPr>
                                      <m:t>𝑻</m:t>
                                    </m:r>
                                  </m:e>
                                  <m:sub>
                                    <m:r>
                                      <a:rPr lang="en-US" sz="1300" i="1">
                                        <a:solidFill>
                                          <a:schemeClr val="dk2"/>
                                        </a:solidFill>
                                        <a:latin typeface="Cambria Math" panose="02040503050406030204" pitchFamily="18" charset="0"/>
                                        <a:ea typeface="Cambria Math" panose="02040503050406030204" pitchFamily="18" charset="0"/>
                                      </a:rPr>
                                      <m:t>𝑑</m:t>
                                    </m:r>
                                  </m:sub>
                                </m:sSub>
                              </m:e>
                            </m:d>
                          </m:e>
                        </m:d>
                        <m:r>
                          <a:rPr lang="en-US" sz="1300" b="0" i="1" smtClean="0">
                            <a:solidFill>
                              <a:schemeClr val="dk2"/>
                            </a:solidFill>
                            <a:latin typeface="Cambria Math" panose="02040503050406030204" pitchFamily="18" charset="0"/>
                            <a:ea typeface="Cambria Math" panose="02040503050406030204" pitchFamily="18" charset="0"/>
                          </a:rPr>
                          <m:t>, </m:t>
                        </m:r>
                        <m:sSup>
                          <m:sSupPr>
                            <m:ctrlPr>
                              <a:rPr lang="en-US" sz="1300" b="0" i="1" smtClean="0">
                                <a:solidFill>
                                  <a:schemeClr val="dk2"/>
                                </a:solidFill>
                                <a:latin typeface="Cambria Math" panose="02040503050406030204" pitchFamily="18" charset="0"/>
                                <a:ea typeface="Cambria Math" panose="02040503050406030204" pitchFamily="18" charset="0"/>
                              </a:rPr>
                            </m:ctrlPr>
                          </m:sSupPr>
                          <m:e>
                            <m:r>
                              <a:rPr lang="en-US" sz="1300" b="0" i="1" smtClean="0">
                                <a:solidFill>
                                  <a:schemeClr val="dk2"/>
                                </a:solidFill>
                                <a:latin typeface="Cambria Math" panose="02040503050406030204" pitchFamily="18" charset="0"/>
                                <a:ea typeface="Cambria Math" panose="02040503050406030204" pitchFamily="18" charset="0"/>
                              </a:rPr>
                              <m:t>𝑤</m:t>
                            </m:r>
                          </m:e>
                          <m:sup>
                            <m:r>
                              <a:rPr lang="en-US" sz="1300" b="0" i="1" smtClean="0">
                                <a:solidFill>
                                  <a:schemeClr val="dk2"/>
                                </a:solidFill>
                                <a:latin typeface="Cambria Math" panose="02040503050406030204" pitchFamily="18" charset="0"/>
                                <a:ea typeface="Cambria Math" panose="02040503050406030204" pitchFamily="18" charset="0"/>
                              </a:rPr>
                              <m:t>′</m:t>
                            </m:r>
                          </m:sup>
                        </m:sSup>
                      </m:e>
                    </m:d>
                    <m:r>
                      <a:rPr lang="en-US" sz="1300" b="0" i="1" smtClean="0">
                        <a:solidFill>
                          <a:schemeClr val="dk2"/>
                        </a:solidFill>
                        <a:latin typeface="Cambria Math" panose="02040503050406030204" pitchFamily="18" charset="0"/>
                        <a:ea typeface="Cambria Math" panose="02040503050406030204" pitchFamily="18" charset="0"/>
                      </a:rPr>
                      <m:t>= </m:t>
                    </m:r>
                    <m:d>
                      <m:dPr>
                        <m:begChr m:val="⟨"/>
                        <m:endChr m:val="⟩"/>
                        <m:ctrlPr>
                          <a:rPr lang="en-US" sz="1300" b="0" i="1" smtClean="0">
                            <a:solidFill>
                              <a:schemeClr val="dk2"/>
                            </a:solidFill>
                            <a:latin typeface="Cambria Math" panose="02040503050406030204" pitchFamily="18" charset="0"/>
                            <a:ea typeface="Cambria Math" panose="02040503050406030204" pitchFamily="18" charset="0"/>
                          </a:rPr>
                        </m:ctrlPr>
                      </m:dPr>
                      <m:e>
                        <m:r>
                          <a:rPr lang="en-US" sz="1300" i="1">
                            <a:solidFill>
                              <a:schemeClr val="dk2"/>
                            </a:solidFill>
                            <a:latin typeface="Cambria Math" panose="02040503050406030204" pitchFamily="18" charset="0"/>
                            <a:ea typeface="Cambria Math" panose="02040503050406030204" pitchFamily="18" charset="0"/>
                          </a:rPr>
                          <m:t>𝑤</m:t>
                        </m:r>
                        <m:r>
                          <a:rPr lang="en-US" sz="1300" b="0" i="1" smtClean="0">
                            <a:solidFill>
                              <a:schemeClr val="dk2"/>
                            </a:solidFill>
                            <a:latin typeface="Cambria Math" panose="02040503050406030204" pitchFamily="18" charset="0"/>
                            <a:ea typeface="Cambria Math" panose="02040503050406030204" pitchFamily="18" charset="0"/>
                          </a:rPr>
                          <m:t>′</m:t>
                        </m:r>
                        <m:r>
                          <a:rPr lang="en-US" sz="1300" i="1">
                            <a:solidFill>
                              <a:schemeClr val="dk2"/>
                            </a:solidFill>
                            <a:latin typeface="Cambria Math" panose="02040503050406030204" pitchFamily="18" charset="0"/>
                            <a:ea typeface="Cambria Math" panose="02040503050406030204" pitchFamily="18" charset="0"/>
                          </a:rPr>
                          <m:t>, </m:t>
                        </m:r>
                        <m:r>
                          <a:rPr lang="en-US" sz="1300" i="1">
                            <a:solidFill>
                              <a:schemeClr val="dk2"/>
                            </a:solidFill>
                            <a:latin typeface="Cambria Math" panose="02040503050406030204" pitchFamily="18" charset="0"/>
                            <a:ea typeface="Cambria Math" panose="02040503050406030204" pitchFamily="18" charset="0"/>
                          </a:rPr>
                          <m:t>𝑡</m:t>
                        </m:r>
                        <m:r>
                          <a:rPr lang="en-US" sz="1300" b="0" i="1" smtClean="0">
                            <a:solidFill>
                              <a:schemeClr val="dk2"/>
                            </a:solidFill>
                            <a:latin typeface="Cambria Math" panose="02040503050406030204" pitchFamily="18" charset="0"/>
                            <a:ea typeface="Cambria Math" panose="02040503050406030204" pitchFamily="18" charset="0"/>
                          </a:rPr>
                          <m:t>′</m:t>
                        </m:r>
                        <m:r>
                          <a:rPr lang="en-US" sz="1300" i="1">
                            <a:solidFill>
                              <a:schemeClr val="dk2"/>
                            </a:solidFill>
                            <a:latin typeface="Cambria Math" panose="02040503050406030204" pitchFamily="18" charset="0"/>
                            <a:ea typeface="Cambria Math" panose="02040503050406030204" pitchFamily="18" charset="0"/>
                          </a:rPr>
                          <m:t>, </m:t>
                        </m:r>
                        <m:r>
                          <a:rPr lang="en-US" sz="1300" b="1" i="1">
                            <a:solidFill>
                              <a:schemeClr val="dk2"/>
                            </a:solidFill>
                            <a:latin typeface="Cambria Math" panose="02040503050406030204" pitchFamily="18" charset="0"/>
                            <a:ea typeface="Cambria Math" panose="02040503050406030204" pitchFamily="18" charset="0"/>
                          </a:rPr>
                          <m:t>𝑺</m:t>
                        </m:r>
                        <m:r>
                          <a:rPr lang="en-US" sz="1300" b="0" i="1" smtClean="0">
                            <a:solidFill>
                              <a:schemeClr val="dk2"/>
                            </a:solidFill>
                            <a:latin typeface="Cambria Math" panose="02040503050406030204" pitchFamily="18" charset="0"/>
                            <a:ea typeface="Cambria Math" panose="02040503050406030204" pitchFamily="18" charset="0"/>
                          </a:rPr>
                          <m:t>′</m:t>
                        </m:r>
                        <m:d>
                          <m:dPr>
                            <m:ctrlPr>
                              <a:rPr lang="en-US" sz="1300" i="1">
                                <a:solidFill>
                                  <a:schemeClr val="dk2"/>
                                </a:solidFill>
                                <a:latin typeface="Cambria Math" panose="02040503050406030204" pitchFamily="18" charset="0"/>
                                <a:ea typeface="Cambria Math" panose="02040503050406030204" pitchFamily="18" charset="0"/>
                              </a:rPr>
                            </m:ctrlPr>
                          </m:dPr>
                          <m:e>
                            <m:sSub>
                              <m:sSubPr>
                                <m:ctrlPr>
                                  <a:rPr lang="en-US" sz="1300" i="1">
                                    <a:solidFill>
                                      <a:schemeClr val="dk2"/>
                                    </a:solidFill>
                                    <a:latin typeface="Cambria Math" panose="02040503050406030204" pitchFamily="18" charset="0"/>
                                    <a:ea typeface="Cambria Math" panose="02040503050406030204" pitchFamily="18" charset="0"/>
                                  </a:rPr>
                                </m:ctrlPr>
                              </m:sSubPr>
                              <m:e>
                                <m:r>
                                  <a:rPr lang="en-US" sz="1300" b="1" i="1">
                                    <a:solidFill>
                                      <a:schemeClr val="dk2"/>
                                    </a:solidFill>
                                    <a:latin typeface="Cambria Math" panose="02040503050406030204" pitchFamily="18" charset="0"/>
                                    <a:ea typeface="Cambria Math" panose="02040503050406030204" pitchFamily="18" charset="0"/>
                                  </a:rPr>
                                  <m:t>𝑻</m:t>
                                </m:r>
                              </m:e>
                              <m:sub>
                                <m:r>
                                  <a:rPr lang="en-US" sz="1300" i="1">
                                    <a:solidFill>
                                      <a:schemeClr val="dk2"/>
                                    </a:solidFill>
                                    <a:latin typeface="Cambria Math" panose="02040503050406030204" pitchFamily="18" charset="0"/>
                                    <a:ea typeface="Cambria Math" panose="02040503050406030204" pitchFamily="18" charset="0"/>
                                  </a:rPr>
                                  <m:t>𝑑</m:t>
                                </m:r>
                              </m:sub>
                            </m:sSub>
                          </m:e>
                        </m:d>
                      </m:e>
                    </m:d>
                  </m:oMath>
                </a14:m>
                <a:endParaRPr lang="en-GB" sz="1300" dirty="0">
                  <a:solidFill>
                    <a:schemeClr val="dk2"/>
                  </a:solidFill>
                </a:endParaRPr>
              </a:p>
              <a:p>
                <a:pPr marL="425450" lvl="0" indent="-285750">
                  <a:lnSpc>
                    <a:spcPct val="150000"/>
                  </a:lnSpc>
                  <a:buClr>
                    <a:schemeClr val="dk2"/>
                  </a:buClr>
                  <a:buSzPts val="1400"/>
                  <a:buFont typeface="Wingdings" panose="05000000000000000000" pitchFamily="2" charset="2"/>
                  <a:buChar char="q"/>
                </a:pPr>
                <a:r>
                  <a:rPr lang="en-GB" sz="1400" b="1" dirty="0">
                    <a:solidFill>
                      <a:schemeClr val="dk2"/>
                    </a:solidFill>
                  </a:rPr>
                  <a:t>Action Reward</a:t>
                </a:r>
                <a:r>
                  <a:rPr lang="en-GB" sz="1400" dirty="0">
                    <a:solidFill>
                      <a:schemeClr val="dk2"/>
                    </a:solidFill>
                  </a:rPr>
                  <a:t>: </a:t>
                </a:r>
                <a14:m>
                  <m:oMath xmlns:m="http://schemas.openxmlformats.org/officeDocument/2006/math">
                    <m:r>
                      <a:rPr lang="en-US" sz="1400" i="1">
                        <a:solidFill>
                          <a:schemeClr val="dk2"/>
                        </a:solidFill>
                        <a:latin typeface="Cambria Math" panose="02040503050406030204" pitchFamily="18" charset="0"/>
                        <a:ea typeface="Cambria Math" panose="02040503050406030204" pitchFamily="18" charset="0"/>
                      </a:rPr>
                      <m:t>𝔸</m:t>
                    </m:r>
                    <m:r>
                      <a:rPr lang="en-US" sz="1400" i="1">
                        <a:solidFill>
                          <a:schemeClr val="dk2"/>
                        </a:solidFill>
                        <a:latin typeface="Cambria Math" panose="02040503050406030204" pitchFamily="18" charset="0"/>
                        <a:ea typeface="Cambria Math" panose="02040503050406030204" pitchFamily="18" charset="0"/>
                      </a:rPr>
                      <m:t>ℝ</m:t>
                    </m:r>
                    <m:d>
                      <m:dPr>
                        <m:ctrlPr>
                          <a:rPr lang="en-US" sz="1400" i="1">
                            <a:solidFill>
                              <a:schemeClr val="dk2"/>
                            </a:solidFill>
                            <a:latin typeface="Cambria Math" panose="02040503050406030204" pitchFamily="18" charset="0"/>
                            <a:ea typeface="Cambria Math" panose="02040503050406030204" pitchFamily="18" charset="0"/>
                          </a:rPr>
                        </m:ctrlPr>
                      </m:dPr>
                      <m:e>
                        <m:d>
                          <m:dPr>
                            <m:begChr m:val="⟨"/>
                            <m:endChr m:val="⟩"/>
                            <m:ctrlPr>
                              <a:rPr lang="en-US" sz="1400" i="1">
                                <a:solidFill>
                                  <a:schemeClr val="dk2"/>
                                </a:solidFill>
                                <a:latin typeface="Cambria Math" panose="02040503050406030204" pitchFamily="18" charset="0"/>
                                <a:ea typeface="Cambria Math" panose="02040503050406030204" pitchFamily="18" charset="0"/>
                              </a:rPr>
                            </m:ctrlPr>
                          </m:dPr>
                          <m:e>
                            <m:r>
                              <a:rPr lang="en-US" sz="1400" i="1">
                                <a:solidFill>
                                  <a:schemeClr val="dk2"/>
                                </a:solidFill>
                                <a:latin typeface="Cambria Math" panose="02040503050406030204" pitchFamily="18" charset="0"/>
                                <a:ea typeface="Cambria Math" panose="02040503050406030204" pitchFamily="18" charset="0"/>
                              </a:rPr>
                              <m:t>𝑤</m:t>
                            </m:r>
                            <m:r>
                              <a:rPr lang="en-US" sz="1400" i="1">
                                <a:solidFill>
                                  <a:schemeClr val="dk2"/>
                                </a:solidFill>
                                <a:latin typeface="Cambria Math" panose="02040503050406030204" pitchFamily="18" charset="0"/>
                                <a:ea typeface="Cambria Math" panose="02040503050406030204" pitchFamily="18" charset="0"/>
                              </a:rPr>
                              <m:t>, </m:t>
                            </m:r>
                            <m:r>
                              <a:rPr lang="en-US" sz="1400" i="1">
                                <a:solidFill>
                                  <a:schemeClr val="dk2"/>
                                </a:solidFill>
                                <a:latin typeface="Cambria Math" panose="02040503050406030204" pitchFamily="18" charset="0"/>
                                <a:ea typeface="Cambria Math" panose="02040503050406030204" pitchFamily="18" charset="0"/>
                              </a:rPr>
                              <m:t>𝑡</m:t>
                            </m:r>
                            <m:r>
                              <a:rPr lang="en-US" sz="1400" i="1">
                                <a:solidFill>
                                  <a:schemeClr val="dk2"/>
                                </a:solidFill>
                                <a:latin typeface="Cambria Math" panose="02040503050406030204" pitchFamily="18" charset="0"/>
                                <a:ea typeface="Cambria Math" panose="02040503050406030204" pitchFamily="18" charset="0"/>
                              </a:rPr>
                              <m:t>, </m:t>
                            </m:r>
                            <m:r>
                              <a:rPr lang="en-US" sz="1400" b="1" i="1">
                                <a:solidFill>
                                  <a:schemeClr val="dk2"/>
                                </a:solidFill>
                                <a:latin typeface="Cambria Math" panose="02040503050406030204" pitchFamily="18" charset="0"/>
                                <a:ea typeface="Cambria Math" panose="02040503050406030204" pitchFamily="18" charset="0"/>
                              </a:rPr>
                              <m:t>𝑺</m:t>
                            </m:r>
                            <m:d>
                              <m:dPr>
                                <m:ctrlPr>
                                  <a:rPr lang="en-US" sz="1400" i="1">
                                    <a:solidFill>
                                      <a:schemeClr val="dk2"/>
                                    </a:solidFill>
                                    <a:latin typeface="Cambria Math" panose="02040503050406030204" pitchFamily="18" charset="0"/>
                                    <a:ea typeface="Cambria Math" panose="02040503050406030204" pitchFamily="18" charset="0"/>
                                  </a:rPr>
                                </m:ctrlPr>
                              </m:dPr>
                              <m:e>
                                <m:sSub>
                                  <m:sSubPr>
                                    <m:ctrlPr>
                                      <a:rPr lang="en-US" sz="1400" i="1">
                                        <a:solidFill>
                                          <a:schemeClr val="dk2"/>
                                        </a:solidFill>
                                        <a:latin typeface="Cambria Math" panose="02040503050406030204" pitchFamily="18" charset="0"/>
                                        <a:ea typeface="Cambria Math" panose="02040503050406030204" pitchFamily="18" charset="0"/>
                                      </a:rPr>
                                    </m:ctrlPr>
                                  </m:sSubPr>
                                  <m:e>
                                    <m:r>
                                      <a:rPr lang="en-US" sz="1400" b="1" i="1">
                                        <a:solidFill>
                                          <a:schemeClr val="dk2"/>
                                        </a:solidFill>
                                        <a:latin typeface="Cambria Math" panose="02040503050406030204" pitchFamily="18" charset="0"/>
                                        <a:ea typeface="Cambria Math" panose="02040503050406030204" pitchFamily="18" charset="0"/>
                                      </a:rPr>
                                      <m:t>𝑻</m:t>
                                    </m:r>
                                  </m:e>
                                  <m:sub>
                                    <m:r>
                                      <a:rPr lang="en-US" sz="1400" i="1">
                                        <a:solidFill>
                                          <a:schemeClr val="dk2"/>
                                        </a:solidFill>
                                        <a:latin typeface="Cambria Math" panose="02040503050406030204" pitchFamily="18" charset="0"/>
                                        <a:ea typeface="Cambria Math" panose="02040503050406030204" pitchFamily="18" charset="0"/>
                                      </a:rPr>
                                      <m:t>𝑑</m:t>
                                    </m:r>
                                  </m:sub>
                                </m:sSub>
                              </m:e>
                            </m:d>
                          </m:e>
                        </m:d>
                        <m:r>
                          <a:rPr lang="en-US" sz="1400" i="1">
                            <a:solidFill>
                              <a:schemeClr val="dk2"/>
                            </a:solidFill>
                            <a:latin typeface="Cambria Math" panose="02040503050406030204" pitchFamily="18" charset="0"/>
                            <a:ea typeface="Cambria Math" panose="02040503050406030204" pitchFamily="18" charset="0"/>
                          </a:rPr>
                          <m:t>, </m:t>
                        </m:r>
                        <m:sSup>
                          <m:sSupPr>
                            <m:ctrlPr>
                              <a:rPr lang="en-US" sz="1400" i="1">
                                <a:solidFill>
                                  <a:schemeClr val="dk2"/>
                                </a:solidFill>
                                <a:latin typeface="Cambria Math" panose="02040503050406030204" pitchFamily="18" charset="0"/>
                                <a:ea typeface="Cambria Math" panose="02040503050406030204" pitchFamily="18" charset="0"/>
                              </a:rPr>
                            </m:ctrlPr>
                          </m:sSupPr>
                          <m:e>
                            <m:r>
                              <a:rPr lang="en-US" sz="1400" i="1">
                                <a:solidFill>
                                  <a:schemeClr val="dk2"/>
                                </a:solidFill>
                                <a:latin typeface="Cambria Math" panose="02040503050406030204" pitchFamily="18" charset="0"/>
                                <a:ea typeface="Cambria Math" panose="02040503050406030204" pitchFamily="18" charset="0"/>
                              </a:rPr>
                              <m:t>𝑤</m:t>
                            </m:r>
                          </m:e>
                          <m:sup>
                            <m:r>
                              <a:rPr lang="en-US" sz="1400" i="1">
                                <a:solidFill>
                                  <a:schemeClr val="dk2"/>
                                </a:solidFill>
                                <a:latin typeface="Cambria Math" panose="02040503050406030204" pitchFamily="18" charset="0"/>
                                <a:ea typeface="Cambria Math" panose="02040503050406030204" pitchFamily="18" charset="0"/>
                              </a:rPr>
                              <m:t>′</m:t>
                            </m:r>
                          </m:sup>
                        </m:sSup>
                      </m:e>
                    </m:d>
                  </m:oMath>
                </a14:m>
                <a:endParaRPr lang="en-US" sz="1400" dirty="0">
                  <a:solidFill>
                    <a:schemeClr val="dk2"/>
                  </a:solidFill>
                </a:endParaRPr>
              </a:p>
              <a:p>
                <a:pPr marL="882650" lvl="1" indent="-285750">
                  <a:lnSpc>
                    <a:spcPct val="150000"/>
                  </a:lnSpc>
                  <a:buClr>
                    <a:schemeClr val="dk2"/>
                  </a:buClr>
                  <a:buSzPts val="1400"/>
                  <a:buFont typeface="Arial" panose="020B0604020202020204" pitchFamily="34" charset="0"/>
                  <a:buChar char="•"/>
                </a:pPr>
                <a:r>
                  <a:rPr lang="en-GB" sz="1300" dirty="0">
                    <a:solidFill>
                      <a:schemeClr val="dk2"/>
                    </a:solidFill>
                  </a:rPr>
                  <a:t>Measures the reward of moving to waypoint </a:t>
                </a:r>
                <a14:m>
                  <m:oMath xmlns:m="http://schemas.openxmlformats.org/officeDocument/2006/math">
                    <m:r>
                      <a:rPr lang="en-US" sz="1300" b="0" i="1" smtClean="0">
                        <a:solidFill>
                          <a:schemeClr val="dk2"/>
                        </a:solidFill>
                        <a:latin typeface="Cambria Math" panose="02040503050406030204" pitchFamily="18" charset="0"/>
                      </a:rPr>
                      <m:t>𝑤</m:t>
                    </m:r>
                    <m:r>
                      <a:rPr lang="en-US" sz="1300" b="0" i="1" smtClean="0">
                        <a:solidFill>
                          <a:schemeClr val="dk2"/>
                        </a:solidFill>
                        <a:latin typeface="Cambria Math" panose="02040503050406030204" pitchFamily="18" charset="0"/>
                      </a:rPr>
                      <m:t>′</m:t>
                    </m:r>
                  </m:oMath>
                </a14:m>
                <a:r>
                  <a:rPr lang="en-GB" sz="1300" dirty="0">
                    <a:solidFill>
                      <a:schemeClr val="dk2"/>
                    </a:solidFill>
                  </a:rPr>
                  <a:t> from </a:t>
                </a:r>
                <a14:m>
                  <m:oMath xmlns:m="http://schemas.openxmlformats.org/officeDocument/2006/math">
                    <m:r>
                      <a:rPr lang="en-US" sz="1300" b="0" i="1" smtClean="0">
                        <a:solidFill>
                          <a:schemeClr val="dk2"/>
                        </a:solidFill>
                        <a:latin typeface="Cambria Math" panose="02040503050406030204" pitchFamily="18" charset="0"/>
                      </a:rPr>
                      <m:t>𝑤</m:t>
                    </m:r>
                  </m:oMath>
                </a14:m>
                <a:endParaRPr lang="en-US" sz="1300" b="0" dirty="0">
                  <a:solidFill>
                    <a:schemeClr val="dk2"/>
                  </a:solidFill>
                </a:endParaRPr>
              </a:p>
              <a:p>
                <a:pPr lvl="1" indent="-317500">
                  <a:lnSpc>
                    <a:spcPct val="150000"/>
                  </a:lnSpc>
                  <a:buClr>
                    <a:schemeClr val="dk2"/>
                  </a:buClr>
                  <a:buSzPts val="1400"/>
                  <a:buFont typeface="Arial" panose="020B0604020202020204" pitchFamily="34" charset="0"/>
                  <a:buChar char="•"/>
                </a:pPr>
                <a:endParaRPr lang="en-GB" sz="1400" dirty="0">
                  <a:solidFill>
                    <a:schemeClr val="dk2"/>
                  </a:solidFill>
                </a:endParaRPr>
              </a:p>
              <a:p>
                <a:pPr marL="0" lvl="0" indent="0" algn="l" rtl="0">
                  <a:spcBef>
                    <a:spcPts val="0"/>
                  </a:spcBef>
                  <a:spcAft>
                    <a:spcPts val="1200"/>
                  </a:spcAft>
                  <a:buNone/>
                </a:pPr>
                <a:endParaRPr sz="1400" dirty="0">
                  <a:solidFill>
                    <a:srgbClr val="000000"/>
                  </a:solidFill>
                </a:endParaRPr>
              </a:p>
            </p:txBody>
          </p:sp>
        </mc:Choice>
        <mc:Fallback xmlns="">
          <p:sp>
            <p:nvSpPr>
              <p:cNvPr id="243" name="Google Shape;243;p36"/>
              <p:cNvSpPr txBox="1">
                <a:spLocks noGrp="1" noRot="1" noChangeAspect="1" noMove="1" noResize="1" noEditPoints="1" noAdjustHandles="1" noChangeArrowheads="1" noChangeShapeType="1" noTextEdit="1"/>
              </p:cNvSpPr>
              <p:nvPr>
                <p:ph type="body" idx="1"/>
              </p:nvPr>
            </p:nvSpPr>
            <p:spPr>
              <a:xfrm>
                <a:off x="471487" y="1474063"/>
                <a:ext cx="4391119" cy="3369600"/>
              </a:xfrm>
              <a:prstGeom prst="rect">
                <a:avLst/>
              </a:prstGeom>
              <a:blipFill>
                <a:blip r:embed="rId3"/>
                <a:stretch>
                  <a:fillRect/>
                </a:stretch>
              </a:blipFill>
            </p:spPr>
            <p:txBody>
              <a:bodyPr/>
              <a:lstStyle/>
              <a:p>
                <a:r>
                  <a:rPr lang="en-US">
                    <a:noFill/>
                  </a:rPr>
                  <a:t> </a:t>
                </a:r>
              </a:p>
            </p:txBody>
          </p:sp>
        </mc:Fallback>
      </mc:AlternateContent>
      <p:pic>
        <p:nvPicPr>
          <p:cNvPr id="245" name="Google Shape;245;p36"/>
          <p:cNvPicPr preferRelativeResize="0"/>
          <p:nvPr/>
        </p:nvPicPr>
        <p:blipFill>
          <a:blip r:embed="rId4">
            <a:alphaModFix/>
          </a:blip>
          <a:stretch>
            <a:fillRect/>
          </a:stretch>
        </p:blipFill>
        <p:spPr>
          <a:xfrm>
            <a:off x="4965000" y="1064000"/>
            <a:ext cx="4026599" cy="3190499"/>
          </a:xfrm>
          <a:prstGeom prst="rect">
            <a:avLst/>
          </a:prstGeom>
          <a:noFill/>
          <a:ln w="9525" cap="flat" cmpd="sng">
            <a:solidFill>
              <a:schemeClr val="dk2"/>
            </a:solidFill>
            <a:prstDash val="solid"/>
            <a:round/>
            <a:headEnd type="none" w="sm" len="sm"/>
            <a:tailEnd type="none" w="sm" len="sm"/>
          </a:ln>
        </p:spPr>
      </p:pic>
      <p:sp>
        <p:nvSpPr>
          <p:cNvPr id="5" name="Google Shape;201;p30">
            <a:extLst>
              <a:ext uri="{FF2B5EF4-FFF2-40B4-BE49-F238E27FC236}">
                <a16:creationId xmlns:a16="http://schemas.microsoft.com/office/drawing/2014/main" id="{86BED609-AC3B-992C-B778-8985B3549C2E}"/>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State Transition</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body" idx="1"/>
          </p:nvPr>
        </p:nvSpPr>
        <p:spPr>
          <a:xfrm>
            <a:off x="540000" y="1673108"/>
            <a:ext cx="4272600" cy="2372799"/>
          </a:xfrm>
          <a:prstGeom prst="rect">
            <a:avLst/>
          </a:prstGeom>
        </p:spPr>
        <p:txBody>
          <a:bodyPr spcFirstLastPara="1" wrap="square" lIns="91425" tIns="91425" rIns="91425" bIns="91425" anchor="t" anchorCtr="0">
            <a:noAutofit/>
          </a:bodyPr>
          <a:lstStyle/>
          <a:p>
            <a:pPr marL="285750" indent="-285750">
              <a:spcAft>
                <a:spcPts val="1200"/>
              </a:spcAft>
            </a:pPr>
            <a:r>
              <a:rPr lang="en-US" sz="1400" dirty="0">
                <a:solidFill>
                  <a:schemeClr val="bg2"/>
                </a:solidFill>
              </a:rPr>
              <a:t>We split our flight planning algorithm into two phases: fast coverage and reward improvement. </a:t>
            </a:r>
          </a:p>
          <a:p>
            <a:pPr marL="285750" indent="-285750">
              <a:spcAft>
                <a:spcPts val="1200"/>
              </a:spcAft>
            </a:pPr>
            <a:r>
              <a:rPr lang="en-US" sz="1400" dirty="0">
                <a:solidFill>
                  <a:schemeClr val="bg2"/>
                </a:solidFill>
              </a:rPr>
              <a:t>We aim to finish all subtasks before their deadlines in the first phase. To do this, we maintain a queue of all released subtasks grouped by their deadlines Que, and update it whenever certain subtasks are released or expired.</a:t>
            </a:r>
          </a:p>
          <a:p>
            <a:pPr marL="285750" indent="-285750">
              <a:spcAft>
                <a:spcPts val="1200"/>
              </a:spcAft>
            </a:pPr>
            <a:endParaRPr lang="en-US" sz="1400" dirty="0">
              <a:solidFill>
                <a:schemeClr val="bg2"/>
              </a:solidFill>
            </a:endParaRPr>
          </a:p>
        </p:txBody>
      </p:sp>
      <p:pic>
        <p:nvPicPr>
          <p:cNvPr id="238" name="Google Shape;238;p35"/>
          <p:cNvPicPr preferRelativeResize="0"/>
          <p:nvPr/>
        </p:nvPicPr>
        <p:blipFill rotWithShape="1">
          <a:blip r:embed="rId3">
            <a:alphaModFix/>
          </a:blip>
          <a:srcRect t="-1089" r="-1564" b="-1664"/>
          <a:stretch/>
        </p:blipFill>
        <p:spPr>
          <a:xfrm>
            <a:off x="4907650" y="63500"/>
            <a:ext cx="4091201" cy="5034650"/>
          </a:xfrm>
          <a:prstGeom prst="rect">
            <a:avLst/>
          </a:prstGeom>
          <a:noFill/>
          <a:ln w="9525" cap="flat" cmpd="sng">
            <a:solidFill>
              <a:schemeClr val="dk2"/>
            </a:solidFill>
            <a:prstDash val="solid"/>
            <a:round/>
            <a:headEnd type="none" w="sm" len="sm"/>
            <a:tailEnd type="none" w="sm" len="sm"/>
          </a:ln>
          <a:effectLst>
            <a:outerShdw algn="bl" rotWithShape="0">
              <a:srgbClr val="000000"/>
            </a:outerShdw>
          </a:effectLst>
        </p:spPr>
      </p:pic>
      <p:sp>
        <p:nvSpPr>
          <p:cNvPr id="4" name="Google Shape;201;p30">
            <a:extLst>
              <a:ext uri="{FF2B5EF4-FFF2-40B4-BE49-F238E27FC236}">
                <a16:creationId xmlns:a16="http://schemas.microsoft.com/office/drawing/2014/main" id="{83A203D6-6D76-4BDA-B4C4-46B46B1FBF9B}"/>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DOME Flight Planning</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D61ADFA0-856C-5C7D-F9A0-FB4A6D49F0E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6" name="Google Shape;236;p35">
                <a:extLst>
                  <a:ext uri="{FF2B5EF4-FFF2-40B4-BE49-F238E27FC236}">
                    <a16:creationId xmlns:a16="http://schemas.microsoft.com/office/drawing/2014/main" id="{28B1FF7B-7B9A-5E00-5EAD-646E36C96916}"/>
                  </a:ext>
                </a:extLst>
              </p:cNvPr>
              <p:cNvSpPr txBox="1">
                <a:spLocks noGrp="1"/>
              </p:cNvSpPr>
              <p:nvPr>
                <p:ph type="body" idx="1"/>
              </p:nvPr>
            </p:nvSpPr>
            <p:spPr>
              <a:xfrm>
                <a:off x="561431" y="1385350"/>
                <a:ext cx="4272600" cy="3486688"/>
              </a:xfrm>
              <a:prstGeom prst="rect">
                <a:avLst/>
              </a:prstGeom>
            </p:spPr>
            <p:txBody>
              <a:bodyPr spcFirstLastPara="1" wrap="square" lIns="91425" tIns="91425" rIns="91425" bIns="91425" anchor="t" anchorCtr="0">
                <a:noAutofit/>
              </a:bodyPr>
              <a:lstStyle/>
              <a:p>
                <a:pPr marL="285750" indent="-285750">
                  <a:spcAft>
                    <a:spcPts val="1200"/>
                  </a:spcAft>
                </a:pPr>
                <a14:m>
                  <m:oMath xmlns:m="http://schemas.openxmlformats.org/officeDocument/2006/math">
                    <m:r>
                      <a:rPr lang="en-US" sz="1400" i="1" smtClean="0">
                        <a:solidFill>
                          <a:schemeClr val="bg2"/>
                        </a:solidFill>
                        <a:latin typeface="Cambria Math" panose="02040503050406030204" pitchFamily="18" charset="0"/>
                        <a:ea typeface="Cambria Math" panose="02040503050406030204" pitchFamily="18" charset="0"/>
                      </a:rPr>
                      <m:t>𝒰𝒫</m:t>
                    </m:r>
                    <m:r>
                      <a:rPr lang="en-US" sz="1400" b="0" i="1" smtClean="0">
                        <a:solidFill>
                          <a:schemeClr val="bg2"/>
                        </a:solidFill>
                        <a:latin typeface="Cambria Math" panose="02040503050406030204" pitchFamily="18" charset="0"/>
                        <a:ea typeface="Cambria Math" panose="02040503050406030204" pitchFamily="18" charset="0"/>
                      </a:rPr>
                      <m:t>(</m:t>
                    </m:r>
                    <m:r>
                      <a:rPr lang="en-US" sz="1400" b="0" i="1" smtClean="0">
                        <a:solidFill>
                          <a:schemeClr val="bg2"/>
                        </a:solidFill>
                        <a:latin typeface="Cambria Math" panose="02040503050406030204" pitchFamily="18" charset="0"/>
                        <a:ea typeface="Cambria Math" panose="02040503050406030204" pitchFamily="18" charset="0"/>
                      </a:rPr>
                      <m:t>𝑤</m:t>
                    </m:r>
                    <m:r>
                      <a:rPr lang="en-US" sz="1400" b="0" i="1" smtClean="0">
                        <a:solidFill>
                          <a:schemeClr val="bg2"/>
                        </a:solidFill>
                        <a:latin typeface="Cambria Math" panose="02040503050406030204" pitchFamily="18" charset="0"/>
                        <a:ea typeface="Cambria Math" panose="02040503050406030204" pitchFamily="18" charset="0"/>
                      </a:rPr>
                      <m:t>)</m:t>
                    </m:r>
                  </m:oMath>
                </a14:m>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If the drone is disconnected from the GC at </a:t>
                </a:r>
                <a14:m>
                  <m:oMath xmlns:m="http://schemas.openxmlformats.org/officeDocument/2006/math">
                    <m:r>
                      <a:rPr lang="en-US" sz="1400" b="0" i="1" smtClean="0">
                        <a:solidFill>
                          <a:schemeClr val="bg2"/>
                        </a:solidFill>
                        <a:latin typeface="Cambria Math" panose="02040503050406030204" pitchFamily="18" charset="0"/>
                      </a:rPr>
                      <m:t>𝑤</m:t>
                    </m:r>
                  </m:oMath>
                </a14:m>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400" i="1">
                        <a:solidFill>
                          <a:schemeClr val="bg2"/>
                        </a:solidFill>
                        <a:latin typeface="Cambria Math" panose="02040503050406030204" pitchFamily="18" charset="0"/>
                        <a:ea typeface="Cambria Math" panose="02040503050406030204" pitchFamily="18" charset="0"/>
                      </a:rPr>
                      <m:t>𝒰𝒫</m:t>
                    </m:r>
                    <m:r>
                      <a:rPr lang="en-US" sz="1400" i="1">
                        <a:solidFill>
                          <a:schemeClr val="bg2"/>
                        </a:solidFill>
                        <a:latin typeface="Cambria Math" panose="02040503050406030204" pitchFamily="18" charset="0"/>
                        <a:ea typeface="Cambria Math" panose="02040503050406030204" pitchFamily="18" charset="0"/>
                      </a:rPr>
                      <m:t>(</m:t>
                    </m:r>
                    <m:r>
                      <a:rPr lang="en-US" sz="1400" i="1">
                        <a:solidFill>
                          <a:schemeClr val="bg2"/>
                        </a:solidFill>
                        <a:latin typeface="Cambria Math" panose="02040503050406030204" pitchFamily="18" charset="0"/>
                        <a:ea typeface="Cambria Math" panose="02040503050406030204" pitchFamily="18" charset="0"/>
                      </a:rPr>
                      <m:t>𝑤</m:t>
                    </m:r>
                    <m:r>
                      <a:rPr lang="en-US" sz="1400" i="1">
                        <a:solidFill>
                          <a:schemeClr val="bg2"/>
                        </a:solidFill>
                        <a:latin typeface="Cambria Math" panose="02040503050406030204" pitchFamily="18" charset="0"/>
                        <a:ea typeface="Cambria Math" panose="02040503050406030204" pitchFamily="18" charset="0"/>
                      </a:rPr>
                      <m:t>)</m:t>
                    </m:r>
                  </m:oMath>
                </a14:m>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is set to the closest waypoint with connectivity; otherwise, </a:t>
                </a:r>
                <a14:m>
                  <m:oMath xmlns:m="http://schemas.openxmlformats.org/officeDocument/2006/math">
                    <m:r>
                      <a:rPr lang="en-US" sz="1400" i="1">
                        <a:solidFill>
                          <a:schemeClr val="bg2"/>
                        </a:solidFill>
                        <a:latin typeface="Cambria Math" panose="02040503050406030204" pitchFamily="18" charset="0"/>
                        <a:ea typeface="Cambria Math" panose="02040503050406030204" pitchFamily="18" charset="0"/>
                      </a:rPr>
                      <m:t>𝒰𝒫</m:t>
                    </m:r>
                    <m:d>
                      <m:dPr>
                        <m:ctrlPr>
                          <a:rPr lang="en-US" sz="1400" i="1">
                            <a:solidFill>
                              <a:schemeClr val="bg2"/>
                            </a:solidFill>
                            <a:latin typeface="Cambria Math" panose="02040503050406030204" pitchFamily="18" charset="0"/>
                            <a:ea typeface="Cambria Math" panose="02040503050406030204" pitchFamily="18" charset="0"/>
                          </a:rPr>
                        </m:ctrlPr>
                      </m:dPr>
                      <m:e>
                        <m:r>
                          <a:rPr lang="en-US" sz="1400" i="1">
                            <a:solidFill>
                              <a:schemeClr val="bg2"/>
                            </a:solidFill>
                            <a:latin typeface="Cambria Math" panose="02040503050406030204" pitchFamily="18" charset="0"/>
                            <a:ea typeface="Cambria Math" panose="02040503050406030204" pitchFamily="18" charset="0"/>
                          </a:rPr>
                          <m:t>𝑤</m:t>
                        </m:r>
                      </m:e>
                    </m:d>
                    <m:r>
                      <a:rPr lang="en-US" sz="1400" b="0" i="1" smtClean="0">
                        <a:solidFill>
                          <a:schemeClr val="bg2"/>
                        </a:solidFill>
                        <a:latin typeface="Cambria Math" panose="02040503050406030204" pitchFamily="18" charset="0"/>
                        <a:ea typeface="Cambria Math" panose="02040503050406030204" pitchFamily="18" charset="0"/>
                      </a:rPr>
                      <m:t>=</m:t>
                    </m:r>
                    <m:r>
                      <a:rPr lang="en-US" sz="1400" b="0" i="1" smtClean="0">
                        <a:solidFill>
                          <a:schemeClr val="bg2"/>
                        </a:solidFill>
                        <a:latin typeface="Cambria Math" panose="02040503050406030204" pitchFamily="18" charset="0"/>
                        <a:ea typeface="Cambria Math" panose="02040503050406030204" pitchFamily="18" charset="0"/>
                      </a:rPr>
                      <m:t>𝑤</m:t>
                    </m:r>
                  </m:oMath>
                </a14:m>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itself.</a:t>
                </a:r>
              </a:p>
              <a:p>
                <a:pPr marL="285750" indent="-285750">
                  <a:spcAft>
                    <a:spcPts val="1200"/>
                  </a:spcAft>
                </a:pP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Validity of waypoint w:  A waypoint </a:t>
                </a:r>
                <a14:m>
                  <m:oMath xmlns:m="http://schemas.openxmlformats.org/officeDocument/2006/math">
                    <m:r>
                      <a:rPr lang="en-US" sz="1400" b="0" i="1" smtClean="0">
                        <a:solidFill>
                          <a:schemeClr val="bg2"/>
                        </a:solidFill>
                        <a:latin typeface="Cambria Math" panose="02040503050406030204" pitchFamily="18" charset="0"/>
                      </a:rPr>
                      <m:t>𝑤</m:t>
                    </m:r>
                  </m:oMath>
                </a14:m>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is considered valid if the drone can reach </a:t>
                </a:r>
                <a14:m>
                  <m:oMath xmlns:m="http://schemas.openxmlformats.org/officeDocument/2006/math">
                    <m:r>
                      <a:rPr lang="en-US" sz="1400" i="1">
                        <a:solidFill>
                          <a:schemeClr val="bg2"/>
                        </a:solidFill>
                        <a:latin typeface="Cambria Math" panose="02040503050406030204" pitchFamily="18" charset="0"/>
                      </a:rPr>
                      <m:t>𝑤</m:t>
                    </m:r>
                  </m:oMath>
                </a14:m>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and upload stored data before task deadlines and still return to the depot by the mission’s end time </a:t>
                </a:r>
                <a14:m>
                  <m:oMath xmlns:m="http://schemas.openxmlformats.org/officeDocument/2006/math">
                    <m:sSup>
                      <m:sSupPr>
                        <m:ctrlPr>
                          <a:rPr lang="en-US" sz="1400" b="0" i="1" smtClean="0">
                            <a:solidFill>
                              <a:schemeClr val="bg2"/>
                            </a:solidFill>
                            <a:latin typeface="Cambria Math" panose="02040503050406030204" pitchFamily="18" charset="0"/>
                          </a:rPr>
                        </m:ctrlPr>
                      </m:sSupPr>
                      <m:e>
                        <m:r>
                          <a:rPr lang="en-US" sz="1400" b="0" i="1" smtClean="0">
                            <a:solidFill>
                              <a:schemeClr val="bg2"/>
                            </a:solidFill>
                            <a:latin typeface="Cambria Math" panose="02040503050406030204" pitchFamily="18" charset="0"/>
                          </a:rPr>
                          <m:t>𝑡</m:t>
                        </m:r>
                      </m:e>
                      <m:sup>
                        <m:r>
                          <a:rPr lang="en-US" sz="1400" b="0" i="1" smtClean="0">
                            <a:solidFill>
                              <a:schemeClr val="bg2"/>
                            </a:solidFill>
                            <a:latin typeface="Cambria Math" panose="02040503050406030204" pitchFamily="18" charset="0"/>
                          </a:rPr>
                          <m:t>∗</m:t>
                        </m:r>
                      </m:sup>
                    </m:sSup>
                  </m:oMath>
                </a14:m>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spcAft>
                    <a:spcPts val="1200"/>
                  </a:spcAft>
                </a:pPr>
                <a14:m>
                  <m:oMath xmlns:m="http://schemas.openxmlformats.org/officeDocument/2006/math">
                    <m:sSup>
                      <m:sSup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pPr>
                      <m:e>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𝑡</m:t>
                        </m:r>
                      </m:e>
                      <m:sup>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up>
                    </m:sSup>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𝑡</m:t>
                    </m:r>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𝐹𝐿</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𝑇</m:t>
                        </m:r>
                      </m:e>
                      <m:sub>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𝑑</m:t>
                        </m:r>
                      </m:sub>
                    </m:sSub>
                    <m:d>
                      <m:d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dPr>
                      <m:e>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𝑤</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 </m:t>
                        </m:r>
                        <m:sSup>
                          <m:sSup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pPr>
                          <m:e>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𝑤</m:t>
                            </m:r>
                          </m:e>
                          <m:sup>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up>
                        </m:sSup>
                      </m:e>
                    </m:d>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𝐹𝐿</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𝑇</m:t>
                        </m:r>
                      </m:e>
                      <m:sub>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𝑑</m:t>
                        </m:r>
                      </m:sub>
                    </m:sSub>
                    <m:d>
                      <m:dPr>
                        <m:ctrlPr>
                          <a:rPr lang="pl-PL"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dPr>
                      <m:e>
                        <m:sSup>
                          <m:sSup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pPr>
                          <m:e>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𝑤</m:t>
                            </m:r>
                          </m:e>
                          <m:sup>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up>
                        </m:sSup>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 </m:t>
                        </m:r>
                        <m:r>
                          <a:rPr lang="en-US" sz="1400" i="1">
                            <a:solidFill>
                              <a:schemeClr val="bg2"/>
                            </a:solidFill>
                            <a:latin typeface="Cambria Math" panose="02040503050406030204" pitchFamily="18" charset="0"/>
                            <a:ea typeface="Cambria Math" panose="02040503050406030204" pitchFamily="18" charset="0"/>
                          </a:rPr>
                          <m:t>𝒰𝒫</m:t>
                        </m:r>
                        <m:d>
                          <m:dPr>
                            <m:ctrlPr>
                              <a:rPr lang="en-US" sz="1400" i="1">
                                <a:solidFill>
                                  <a:schemeClr val="bg2"/>
                                </a:solidFill>
                                <a:latin typeface="Cambria Math" panose="02040503050406030204" pitchFamily="18" charset="0"/>
                                <a:ea typeface="Cambria Math" panose="02040503050406030204" pitchFamily="18" charset="0"/>
                              </a:rPr>
                            </m:ctrlPr>
                          </m:dPr>
                          <m:e>
                            <m:sSup>
                              <m:sSupPr>
                                <m:ctrlPr>
                                  <a:rPr lang="en-US" sz="1400" b="0" i="1" smtClean="0">
                                    <a:solidFill>
                                      <a:schemeClr val="bg2"/>
                                    </a:solidFill>
                                    <a:latin typeface="Cambria Math" panose="02040503050406030204" pitchFamily="18" charset="0"/>
                                    <a:ea typeface="Cambria Math" panose="02040503050406030204" pitchFamily="18" charset="0"/>
                                  </a:rPr>
                                </m:ctrlPr>
                              </m:sSupPr>
                              <m:e>
                                <m:r>
                                  <a:rPr lang="en-US" sz="1400" i="1">
                                    <a:solidFill>
                                      <a:schemeClr val="bg2"/>
                                    </a:solidFill>
                                    <a:latin typeface="Cambria Math" panose="02040503050406030204" pitchFamily="18" charset="0"/>
                                    <a:ea typeface="Cambria Math" panose="02040503050406030204" pitchFamily="18" charset="0"/>
                                  </a:rPr>
                                  <m:t>𝑤</m:t>
                                </m:r>
                              </m:e>
                              <m:sup>
                                <m:r>
                                  <a:rPr lang="en-US" sz="1400" b="0" i="1" smtClean="0">
                                    <a:solidFill>
                                      <a:schemeClr val="bg2"/>
                                    </a:solidFill>
                                    <a:latin typeface="Cambria Math" panose="02040503050406030204" pitchFamily="18" charset="0"/>
                                    <a:ea typeface="Cambria Math" panose="02040503050406030204" pitchFamily="18" charset="0"/>
                                  </a:rPr>
                                  <m:t>′</m:t>
                                </m:r>
                              </m:sup>
                            </m:sSup>
                          </m:e>
                        </m:d>
                      </m:e>
                    </m:d>
                  </m:oMath>
                </a14:m>
                <a:endParaRPr lang="en-US" sz="1400" b="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spcAft>
                    <a:spcPts val="1200"/>
                  </a:spcAft>
                </a:pPr>
                <a14:m>
                  <m:oMath xmlns:m="http://schemas.openxmlformats.org/officeDocument/2006/math">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𝑉𝑎𝑙𝑖𝑑</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𝑤</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𝑡</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 </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func>
                      <m:funcPr>
                        <m:ctrlP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funcPr>
                      <m:fName>
                        <m:r>
                          <m:rPr>
                            <m:sty m:val="p"/>
                          </m:rPr>
                          <a:rPr lang="en-US" sz="1400" i="0" dirty="0" smtClean="0">
                            <a:solidFill>
                              <a:schemeClr val="bg2"/>
                            </a:solidFill>
                            <a:latin typeface="Cambria Math" panose="02040503050406030204" pitchFamily="18" charset="0"/>
                            <a:ea typeface="Lato" panose="020F0502020204030203" pitchFamily="34" charset="0"/>
                            <a:cs typeface="Lato" panose="020F0502020204030203" pitchFamily="34" charset="0"/>
                          </a:rPr>
                          <m:t>min</m:t>
                        </m:r>
                      </m:fName>
                      <m:e>
                        <m:d>
                          <m:dPr>
                            <m:begChr m:val="{"/>
                            <m:endChr m:val="}"/>
                            <m:ctrlP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d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𝐷</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𝐿</m:t>
                                </m:r>
                              </m:e>
                              <m:sub>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𝑖</m:t>
                                </m:r>
                              </m:sub>
                            </m:s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 :</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𝑇</m:t>
                                </m:r>
                              </m:e>
                              <m:sub>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𝑖</m:t>
                                </m:r>
                              </m:sub>
                            </m:s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𝑇</m:t>
                                </m:r>
                              </m:e>
                              <m: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𝑑</m:t>
                                </m:r>
                              </m:sub>
                            </m:s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 ,</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𝑆</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𝑅</m:t>
                                </m:r>
                              </m:e>
                              <m:sub>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𝑖</m:t>
                                </m:r>
                              </m:sub>
                            </m:s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&gt;</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0</m:t>
                            </m:r>
                          </m:e>
                        </m:d>
                      </m:e>
                    </m:func>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d>
                      <m:d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dPr>
                      <m:e>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𝑡</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𝐹𝐿</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𝑇</m:t>
                            </m:r>
                          </m:e>
                          <m: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𝑑</m:t>
                            </m:r>
                          </m:sub>
                        </m:s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 </m:t>
                        </m:r>
                        <m:d>
                          <m:d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d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𝑈𝑃</m:t>
                            </m:r>
                            <m:d>
                              <m:dPr>
                                <m:ctrlP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dPr>
                              <m:e>
                                <m:sSup>
                                  <m:sSup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pPr>
                                  <m:e>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𝑤</m:t>
                                    </m:r>
                                  </m:e>
                                  <m:sup>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up>
                                </m:sSup>
                              </m:e>
                            </m:d>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𝑤</m:t>
                                </m:r>
                              </m:e>
                              <m: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𝑑𝑒𝑝𝑜𝑡</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ub>
                            </m:sSub>
                          </m:e>
                        </m:d>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Sup>
                          <m:sSup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p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𝑡</m:t>
                            </m:r>
                          </m:e>
                          <m:sup>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up>
                        </m:sSup>
                      </m:e>
                    </m:d>
                  </m:oMath>
                </a14:m>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36" name="Google Shape;236;p35">
                <a:extLst>
                  <a:ext uri="{FF2B5EF4-FFF2-40B4-BE49-F238E27FC236}">
                    <a16:creationId xmlns:a16="http://schemas.microsoft.com/office/drawing/2014/main" id="{28B1FF7B-7B9A-5E00-5EAD-646E36C96916}"/>
                  </a:ext>
                </a:extLst>
              </p:cNvPr>
              <p:cNvSpPr txBox="1">
                <a:spLocks noGrp="1" noRot="1" noChangeAspect="1" noMove="1" noResize="1" noEditPoints="1" noAdjustHandles="1" noChangeArrowheads="1" noChangeShapeType="1" noTextEdit="1"/>
              </p:cNvSpPr>
              <p:nvPr>
                <p:ph type="body" idx="1"/>
              </p:nvPr>
            </p:nvSpPr>
            <p:spPr>
              <a:xfrm>
                <a:off x="561431" y="1385350"/>
                <a:ext cx="4272600" cy="3486688"/>
              </a:xfrm>
              <a:prstGeom prst="rect">
                <a:avLst/>
              </a:prstGeom>
              <a:blipFill>
                <a:blip r:embed="rId3"/>
                <a:stretch>
                  <a:fillRect l="-285" b="-10664"/>
                </a:stretch>
              </a:blipFill>
            </p:spPr>
            <p:txBody>
              <a:bodyPr/>
              <a:lstStyle/>
              <a:p>
                <a:r>
                  <a:rPr lang="en-US">
                    <a:noFill/>
                  </a:rPr>
                  <a:t> </a:t>
                </a:r>
              </a:p>
            </p:txBody>
          </p:sp>
        </mc:Fallback>
      </mc:AlternateContent>
      <p:pic>
        <p:nvPicPr>
          <p:cNvPr id="238" name="Google Shape;238;p35">
            <a:extLst>
              <a:ext uri="{FF2B5EF4-FFF2-40B4-BE49-F238E27FC236}">
                <a16:creationId xmlns:a16="http://schemas.microsoft.com/office/drawing/2014/main" id="{02BE07D9-8A52-5531-8D58-FB79A7B61A81}"/>
              </a:ext>
            </a:extLst>
          </p:cNvPr>
          <p:cNvPicPr preferRelativeResize="0"/>
          <p:nvPr/>
        </p:nvPicPr>
        <p:blipFill rotWithShape="1">
          <a:blip r:embed="rId4">
            <a:alphaModFix/>
          </a:blip>
          <a:srcRect t="-1089" r="-1564" b="-1664"/>
          <a:stretch/>
        </p:blipFill>
        <p:spPr>
          <a:xfrm>
            <a:off x="4907650" y="63500"/>
            <a:ext cx="4091201" cy="5034650"/>
          </a:xfrm>
          <a:prstGeom prst="rect">
            <a:avLst/>
          </a:prstGeom>
          <a:noFill/>
          <a:ln w="9525" cap="flat" cmpd="sng">
            <a:solidFill>
              <a:schemeClr val="dk2"/>
            </a:solidFill>
            <a:prstDash val="solid"/>
            <a:round/>
            <a:headEnd type="none" w="sm" len="sm"/>
            <a:tailEnd type="none" w="sm" len="sm"/>
          </a:ln>
          <a:effectLst>
            <a:outerShdw algn="bl" rotWithShape="0">
              <a:srgbClr val="000000"/>
            </a:outerShdw>
          </a:effectLst>
        </p:spPr>
      </p:pic>
      <p:sp>
        <p:nvSpPr>
          <p:cNvPr id="4" name="Google Shape;201;p30">
            <a:extLst>
              <a:ext uri="{FF2B5EF4-FFF2-40B4-BE49-F238E27FC236}">
                <a16:creationId xmlns:a16="http://schemas.microsoft.com/office/drawing/2014/main" id="{16ECC327-7735-2F06-6B7C-69B35AFBC7B7}"/>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DOME Flight Planning</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36816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EF098365-FEAE-A904-20E9-22C5C3A11EDF}"/>
            </a:ext>
          </a:extLst>
        </p:cNvPr>
        <p:cNvGrpSpPr/>
        <p:nvPr/>
      </p:nvGrpSpPr>
      <p:grpSpPr>
        <a:xfrm>
          <a:off x="0" y="0"/>
          <a:ext cx="0" cy="0"/>
          <a:chOff x="0" y="0"/>
          <a:chExt cx="0" cy="0"/>
        </a:xfrm>
      </p:grpSpPr>
      <p:sp>
        <p:nvSpPr>
          <p:cNvPr id="4" name="Google Shape;201;p30">
            <a:extLst>
              <a:ext uri="{FF2B5EF4-FFF2-40B4-BE49-F238E27FC236}">
                <a16:creationId xmlns:a16="http://schemas.microsoft.com/office/drawing/2014/main" id="{B5025936-C918-AB83-BBB9-C9BDC6962DA6}"/>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Dataset Generation</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2" name="data_DOME">
            <a:hlinkClick r:id="" action="ppaction://media"/>
            <a:extLst>
              <a:ext uri="{FF2B5EF4-FFF2-40B4-BE49-F238E27FC236}">
                <a16:creationId xmlns:a16="http://schemas.microsoft.com/office/drawing/2014/main" id="{8BF67E5B-9AB3-5D3B-DDD0-2A1449A92C7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007465" y="0"/>
            <a:ext cx="5143500" cy="514350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558080-2740-B259-3447-99E886E743CD}"/>
                  </a:ext>
                </a:extLst>
              </p:cNvPr>
              <p:cNvSpPr txBox="1"/>
              <p:nvPr/>
            </p:nvSpPr>
            <p:spPr>
              <a:xfrm>
                <a:off x="490653" y="1399512"/>
                <a:ext cx="4081347" cy="2893100"/>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Lato" panose="020F0502020204030203" pitchFamily="34" charset="0"/>
                    <a:ea typeface="Lato" panose="020F0502020204030203" pitchFamily="34" charset="0"/>
                    <a:cs typeface="Lato" panose="020F0502020204030203" pitchFamily="34" charset="0"/>
                  </a:rPr>
                  <a:t>The simulation begins by initializing a </a:t>
                </a:r>
                <a14:m>
                  <m:oMath xmlns:m="http://schemas.openxmlformats.org/officeDocument/2006/math">
                    <m:r>
                      <a:rPr lang="en-US" i="1" dirty="0" smtClean="0">
                        <a:latin typeface="Cambria Math" panose="02040503050406030204" pitchFamily="18" charset="0"/>
                      </a:rPr>
                      <m:t>50</m:t>
                    </m:r>
                    <m:r>
                      <a:rPr lang="en-US" i="1" dirty="0" smtClean="0">
                        <a:latin typeface="Cambria Math" panose="02040503050406030204" pitchFamily="18" charset="0"/>
                      </a:rPr>
                      <m:t>×</m:t>
                    </m:r>
                    <m:r>
                      <a:rPr lang="en-US" i="1" dirty="0" smtClean="0">
                        <a:latin typeface="Cambria Math" panose="02040503050406030204" pitchFamily="18" charset="0"/>
                      </a:rPr>
                      <m:t>50</m:t>
                    </m:r>
                  </m:oMath>
                </a14:m>
                <a:r>
                  <a:rPr lang="en-US" dirty="0">
                    <a:latin typeface="Lato" panose="020F0502020204030203" pitchFamily="34" charset="0"/>
                    <a:ea typeface="Lato" panose="020F0502020204030203" pitchFamily="34" charset="0"/>
                    <a:cs typeface="Lato" panose="020F0502020204030203" pitchFamily="34" charset="0"/>
                  </a:rPr>
                  <a:t> grid. The initial fire locations are specified at certain grid points</a:t>
                </a:r>
                <a14:m>
                  <m:oMath xmlns:m="http://schemas.openxmlformats.org/officeDocument/2006/math">
                    <m:r>
                      <a:rPr lang="en-US" b="0" i="0" dirty="0" smtClean="0">
                        <a:latin typeface="Cambria Math" panose="02040503050406030204" pitchFamily="18" charset="0"/>
                      </a:rPr>
                      <m:t> </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𝑒</m:t>
                        </m:r>
                        <m:r>
                          <a:rPr lang="en-US" i="1" dirty="0" smtClean="0">
                            <a:latin typeface="Cambria Math" panose="02040503050406030204" pitchFamily="18" charset="0"/>
                          </a:rPr>
                          <m:t>.</m:t>
                        </m:r>
                        <m:r>
                          <a:rPr lang="en-US" i="1" dirty="0" smtClean="0">
                            <a:latin typeface="Cambria Math" panose="02040503050406030204" pitchFamily="18" charset="0"/>
                          </a:rPr>
                          <m:t>𝑔</m:t>
                        </m:r>
                        <m:r>
                          <a:rPr lang="en-US" i="1" dirty="0" smtClean="0">
                            <a:latin typeface="Cambria Math" panose="02040503050406030204" pitchFamily="18" charset="0"/>
                          </a:rPr>
                          <m:t>., </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542</m:t>
                            </m:r>
                            <m:r>
                              <a:rPr lang="en-US" i="1" dirty="0" smtClean="0">
                                <a:latin typeface="Cambria Math" panose="02040503050406030204" pitchFamily="18" charset="0"/>
                              </a:rPr>
                              <m:t>, </m:t>
                            </m:r>
                            <m:r>
                              <a:rPr lang="en-US" i="1" dirty="0" smtClean="0">
                                <a:latin typeface="Cambria Math" panose="02040503050406030204" pitchFamily="18" charset="0"/>
                              </a:rPr>
                              <m:t>1590</m:t>
                            </m:r>
                          </m:e>
                        </m:d>
                      </m:e>
                    </m:d>
                  </m:oMath>
                </a14:m>
                <a:r>
                  <a:rPr lang="en-US" dirty="0">
                    <a:latin typeface="Lato" panose="020F0502020204030203" pitchFamily="34" charset="0"/>
                    <a:ea typeface="Lato" panose="020F0502020204030203" pitchFamily="34" charset="0"/>
                    <a:cs typeface="Lato" panose="020F0502020204030203" pitchFamily="34" charset="0"/>
                  </a:rPr>
                  <a:t>, marking the cells as "fire starting" points.</a:t>
                </a:r>
              </a:p>
              <a:p>
                <a:pPr marL="285750" indent="-285750">
                  <a:buFont typeface="Courier New" panose="02070309020205020404" pitchFamily="49" charset="0"/>
                  <a:buChar char="o"/>
                </a:pPr>
                <a:r>
                  <a:rPr lang="en-US" dirty="0">
                    <a:latin typeface="Lato" panose="020F0502020204030203" pitchFamily="34" charset="0"/>
                    <a:ea typeface="Lato" panose="020F0502020204030203" pitchFamily="34" charset="0"/>
                    <a:cs typeface="Lato" panose="020F0502020204030203" pitchFamily="34" charset="0"/>
                  </a:rPr>
                  <a:t>The fire spreads to adjacent cells based on a specified probability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𝑒</m:t>
                    </m:r>
                    <m:r>
                      <a:rPr lang="en-US" i="1" dirty="0" smtClean="0">
                        <a:latin typeface="Cambria Math" panose="02040503050406030204" pitchFamily="18" charset="0"/>
                      </a:rPr>
                      <m:t>.</m:t>
                    </m:r>
                    <m:r>
                      <a:rPr lang="en-US" i="1" dirty="0" smtClean="0">
                        <a:latin typeface="Cambria Math" panose="02040503050406030204" pitchFamily="18" charset="0"/>
                      </a:rPr>
                      <m:t>𝑔</m:t>
                    </m:r>
                    <m:r>
                      <a:rPr lang="en-US" i="1" dirty="0" smtClean="0">
                        <a:latin typeface="Cambria Math" panose="02040503050406030204" pitchFamily="18" charset="0"/>
                      </a:rPr>
                      <m:t>., </m:t>
                    </m:r>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9</m:t>
                    </m:r>
                    <m:r>
                      <a:rPr lang="en-US" i="1" dirty="0" smtClean="0">
                        <a:latin typeface="Cambria Math" panose="02040503050406030204" pitchFamily="18" charset="0"/>
                      </a:rPr>
                      <m:t>)</m:t>
                    </m:r>
                  </m:oMath>
                </a14:m>
                <a:r>
                  <a:rPr lang="en-US" dirty="0">
                    <a:latin typeface="Lato" panose="020F0502020204030203" pitchFamily="34" charset="0"/>
                    <a:ea typeface="Lato" panose="020F0502020204030203" pitchFamily="34" charset="0"/>
                    <a:cs typeface="Lato" panose="020F0502020204030203" pitchFamily="34" charset="0"/>
                  </a:rPr>
                  <a:t> and continues spreading until burnout times, which are chosen from plausible times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𝑒</m:t>
                    </m:r>
                    <m:r>
                      <a:rPr lang="en-US" i="1" dirty="0" smtClean="0">
                        <a:latin typeface="Cambria Math" panose="02040503050406030204" pitchFamily="18" charset="0"/>
                      </a:rPr>
                      <m:t>.</m:t>
                    </m:r>
                    <m:r>
                      <a:rPr lang="en-US" i="1" dirty="0" smtClean="0">
                        <a:latin typeface="Cambria Math" panose="02040503050406030204" pitchFamily="18" charset="0"/>
                      </a:rPr>
                      <m:t>𝑔</m:t>
                    </m:r>
                    <m:r>
                      <a:rPr lang="en-US" i="1" dirty="0" smtClean="0">
                        <a:latin typeface="Cambria Math" panose="02040503050406030204" pitchFamily="18" charset="0"/>
                      </a:rPr>
                      <m:t>., [</m:t>
                    </m:r>
                    <m:r>
                      <a:rPr lang="en-US" i="1" dirty="0" smtClean="0">
                        <a:latin typeface="Cambria Math" panose="02040503050406030204" pitchFamily="18" charset="0"/>
                      </a:rPr>
                      <m:t>16</m:t>
                    </m:r>
                    <m:r>
                      <a:rPr lang="en-US" i="1" dirty="0" smtClean="0">
                        <a:latin typeface="Cambria Math" panose="02040503050406030204" pitchFamily="18" charset="0"/>
                      </a:rPr>
                      <m:t>, </m:t>
                    </m:r>
                    <m:r>
                      <a:rPr lang="en-US" i="1" dirty="0" smtClean="0">
                        <a:latin typeface="Cambria Math" panose="02040503050406030204" pitchFamily="18" charset="0"/>
                      </a:rPr>
                      <m:t>18</m:t>
                    </m:r>
                    <m:r>
                      <a:rPr lang="en-US" i="1" dirty="0" smtClean="0">
                        <a:latin typeface="Cambria Math" panose="02040503050406030204" pitchFamily="18" charset="0"/>
                      </a:rPr>
                      <m:t>, </m:t>
                    </m:r>
                    <m:r>
                      <a:rPr lang="en-US" i="1" dirty="0" smtClean="0">
                        <a:latin typeface="Cambria Math" panose="02040503050406030204" pitchFamily="18" charset="0"/>
                      </a:rPr>
                      <m:t>20</m:t>
                    </m:r>
                    <m:r>
                      <a:rPr lang="en-US" i="1" dirty="0" smtClean="0">
                        <a:latin typeface="Cambria Math" panose="02040503050406030204" pitchFamily="18" charset="0"/>
                      </a:rPr>
                      <m:t>, </m:t>
                    </m:r>
                    <m:r>
                      <a:rPr lang="en-US" i="1" dirty="0" smtClean="0">
                        <a:latin typeface="Cambria Math" panose="02040503050406030204" pitchFamily="18" charset="0"/>
                      </a:rPr>
                      <m:t>22</m:t>
                    </m:r>
                    <m:r>
                      <a:rPr lang="en-US" i="1" dirty="0" smtClean="0">
                        <a:latin typeface="Cambria Math" panose="02040503050406030204" pitchFamily="18" charset="0"/>
                      </a:rPr>
                      <m:t>, </m:t>
                    </m:r>
                    <m:r>
                      <a:rPr lang="en-US" i="1" dirty="0" smtClean="0">
                        <a:latin typeface="Cambria Math" panose="02040503050406030204" pitchFamily="18" charset="0"/>
                      </a:rPr>
                      <m:t>24</m:t>
                    </m:r>
                    <m:r>
                      <a:rPr lang="en-US" i="1" dirty="0" smtClean="0">
                        <a:latin typeface="Cambria Math" panose="02040503050406030204" pitchFamily="18" charset="0"/>
                      </a:rPr>
                      <m:t>] </m:t>
                    </m:r>
                    <m:r>
                      <a:rPr lang="en-US" i="1" dirty="0" smtClean="0">
                        <a:latin typeface="Cambria Math" panose="02040503050406030204" pitchFamily="18" charset="0"/>
                      </a:rPr>
                      <m:t>𝑚𝑖𝑛𝑢𝑡𝑒𝑠</m:t>
                    </m:r>
                    <m:r>
                      <a:rPr lang="en-US" i="1" dirty="0" smtClean="0">
                        <a:latin typeface="Cambria Math" panose="02040503050406030204" pitchFamily="18" charset="0"/>
                      </a:rPr>
                      <m:t>)</m:t>
                    </m:r>
                  </m:oMath>
                </a14:m>
                <a:endParaRPr lang="en-US" dirty="0">
                  <a:latin typeface="Lato" panose="020F0502020204030203" pitchFamily="34" charset="0"/>
                  <a:ea typeface="Lato" panose="020F0502020204030203" pitchFamily="34" charset="0"/>
                  <a:cs typeface="Lato" panose="020F0502020204030203" pitchFamily="34" charset="0"/>
                </a:endParaRPr>
              </a:p>
              <a:p>
                <a:pPr marL="285750" indent="-285750">
                  <a:buFont typeface="Courier New" panose="02070309020205020404" pitchFamily="49" charset="0"/>
                  <a:buChar char="o"/>
                </a:pPr>
                <a:r>
                  <a:rPr lang="en-US" dirty="0">
                    <a:latin typeface="Lato" panose="020F0502020204030203" pitchFamily="34" charset="0"/>
                    <a:ea typeface="Lato" panose="020F0502020204030203" pitchFamily="34" charset="0"/>
                    <a:cs typeface="Lato" panose="020F0502020204030203" pitchFamily="34" charset="0"/>
                  </a:rPr>
                  <a:t>Each burning cell eventually transitions through stages of "starting," "spreading," and "burnt out," creating a realistic fire spread pattern.</a:t>
                </a:r>
              </a:p>
            </p:txBody>
          </p:sp>
        </mc:Choice>
        <mc:Fallback xmlns="">
          <p:sp>
            <p:nvSpPr>
              <p:cNvPr id="3" name="TextBox 2">
                <a:extLst>
                  <a:ext uri="{FF2B5EF4-FFF2-40B4-BE49-F238E27FC236}">
                    <a16:creationId xmlns:a16="http://schemas.microsoft.com/office/drawing/2014/main" id="{64558080-2740-B259-3447-99E886E743CD}"/>
                  </a:ext>
                </a:extLst>
              </p:cNvPr>
              <p:cNvSpPr txBox="1">
                <a:spLocks noRot="1" noChangeAspect="1" noMove="1" noResize="1" noEditPoints="1" noAdjustHandles="1" noChangeArrowheads="1" noChangeShapeType="1" noTextEdit="1"/>
              </p:cNvSpPr>
              <p:nvPr/>
            </p:nvSpPr>
            <p:spPr>
              <a:xfrm>
                <a:off x="490653" y="1399512"/>
                <a:ext cx="4081347" cy="2893100"/>
              </a:xfrm>
              <a:prstGeom prst="rect">
                <a:avLst/>
              </a:prstGeom>
              <a:blipFill>
                <a:blip r:embed="rId6"/>
                <a:stretch>
                  <a:fillRect l="-299" t="-422" r="-896" b="-1266"/>
                </a:stretch>
              </a:blipFill>
            </p:spPr>
            <p:txBody>
              <a:bodyPr/>
              <a:lstStyle/>
              <a:p>
                <a:r>
                  <a:rPr lang="en-US">
                    <a:noFill/>
                  </a:rPr>
                  <a:t> </a:t>
                </a:r>
              </a:p>
            </p:txBody>
          </p:sp>
        </mc:Fallback>
      </mc:AlternateContent>
    </p:spTree>
    <p:extLst>
      <p:ext uri="{BB962C8B-B14F-4D97-AF65-F5344CB8AC3E}">
        <p14:creationId xmlns:p14="http://schemas.microsoft.com/office/powerpoint/2010/main" val="23904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EF098365-FEAE-A904-20E9-22C5C3A11EDF}"/>
            </a:ext>
          </a:extLst>
        </p:cNvPr>
        <p:cNvGrpSpPr/>
        <p:nvPr/>
      </p:nvGrpSpPr>
      <p:grpSpPr>
        <a:xfrm>
          <a:off x="0" y="0"/>
          <a:ext cx="0" cy="0"/>
          <a:chOff x="0" y="0"/>
          <a:chExt cx="0" cy="0"/>
        </a:xfrm>
      </p:grpSpPr>
      <p:sp>
        <p:nvSpPr>
          <p:cNvPr id="4" name="Google Shape;201;p30">
            <a:extLst>
              <a:ext uri="{FF2B5EF4-FFF2-40B4-BE49-F238E27FC236}">
                <a16:creationId xmlns:a16="http://schemas.microsoft.com/office/drawing/2014/main" id="{B5025936-C918-AB83-BBB9-C9BDC6962DA6}"/>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Our Results</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64558080-2740-B259-3447-99E886E743CD}"/>
              </a:ext>
            </a:extLst>
          </p:cNvPr>
          <p:cNvSpPr txBox="1"/>
          <p:nvPr/>
        </p:nvSpPr>
        <p:spPr>
          <a:xfrm>
            <a:off x="490653" y="1399512"/>
            <a:ext cx="7688700" cy="307777"/>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Lato" panose="020F0502020204030203" pitchFamily="34" charset="0"/>
                <a:ea typeface="Lato" panose="020F0502020204030203" pitchFamily="34" charset="0"/>
                <a:cs typeface="Lato" panose="020F0502020204030203" pitchFamily="34" charset="0"/>
              </a:rPr>
              <a:t>The number of tasks assigned task clusters to each drone at the end of epoch was plotted</a:t>
            </a:r>
          </a:p>
        </p:txBody>
      </p:sp>
      <p:pic>
        <p:nvPicPr>
          <p:cNvPr id="9" name="Picture 8" descr="A graph of blue rectangular objects&#10;&#10;Description automatically generated with medium confidence">
            <a:extLst>
              <a:ext uri="{FF2B5EF4-FFF2-40B4-BE49-F238E27FC236}">
                <a16:creationId xmlns:a16="http://schemas.microsoft.com/office/drawing/2014/main" id="{C9F110BF-338B-403D-8A70-A366D7C8EBAA}"/>
              </a:ext>
            </a:extLst>
          </p:cNvPr>
          <p:cNvPicPr>
            <a:picLocks noChangeAspect="1"/>
          </p:cNvPicPr>
          <p:nvPr/>
        </p:nvPicPr>
        <p:blipFill>
          <a:blip r:embed="rId3"/>
          <a:stretch>
            <a:fillRect/>
          </a:stretch>
        </p:blipFill>
        <p:spPr>
          <a:xfrm>
            <a:off x="1728568" y="1932501"/>
            <a:ext cx="5686863" cy="3007421"/>
          </a:xfrm>
          <a:prstGeom prst="rect">
            <a:avLst/>
          </a:prstGeom>
        </p:spPr>
      </p:pic>
    </p:spTree>
    <p:extLst>
      <p:ext uri="{BB962C8B-B14F-4D97-AF65-F5344CB8AC3E}">
        <p14:creationId xmlns:p14="http://schemas.microsoft.com/office/powerpoint/2010/main" val="2123845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EF098365-FEAE-A904-20E9-22C5C3A11EDF}"/>
            </a:ext>
          </a:extLst>
        </p:cNvPr>
        <p:cNvGrpSpPr/>
        <p:nvPr/>
      </p:nvGrpSpPr>
      <p:grpSpPr>
        <a:xfrm>
          <a:off x="0" y="0"/>
          <a:ext cx="0" cy="0"/>
          <a:chOff x="0" y="0"/>
          <a:chExt cx="0" cy="0"/>
        </a:xfrm>
      </p:grpSpPr>
      <p:sp>
        <p:nvSpPr>
          <p:cNvPr id="4" name="Google Shape;201;p30">
            <a:extLst>
              <a:ext uri="{FF2B5EF4-FFF2-40B4-BE49-F238E27FC236}">
                <a16:creationId xmlns:a16="http://schemas.microsoft.com/office/drawing/2014/main" id="{B5025936-C918-AB83-BBB9-C9BDC6962DA6}"/>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Our Results</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64558080-2740-B259-3447-99E886E743CD}"/>
              </a:ext>
            </a:extLst>
          </p:cNvPr>
          <p:cNvSpPr txBox="1"/>
          <p:nvPr/>
        </p:nvSpPr>
        <p:spPr>
          <a:xfrm>
            <a:off x="490653" y="1399512"/>
            <a:ext cx="4081347" cy="523220"/>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Lato" panose="020F0502020204030203" pitchFamily="34" charset="0"/>
                <a:ea typeface="Lato" panose="020F0502020204030203" pitchFamily="34" charset="0"/>
                <a:cs typeface="Lato" panose="020F0502020204030203" pitchFamily="34" charset="0"/>
              </a:rPr>
              <a:t>The plot of reward vs epoch time was plotted</a:t>
            </a:r>
          </a:p>
          <a:p>
            <a:pPr marL="285750" indent="-285750">
              <a:buFont typeface="Courier New" panose="02070309020205020404" pitchFamily="49" charset="0"/>
              <a:buChar char="o"/>
            </a:pP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6" name="Picture 5" descr="A graph of blue rectangular objects&#10;&#10;Description automatically generated">
            <a:extLst>
              <a:ext uri="{FF2B5EF4-FFF2-40B4-BE49-F238E27FC236}">
                <a16:creationId xmlns:a16="http://schemas.microsoft.com/office/drawing/2014/main" id="{17E40592-E92D-9CED-2927-9A2E9171C6B6}"/>
              </a:ext>
            </a:extLst>
          </p:cNvPr>
          <p:cNvPicPr>
            <a:picLocks noChangeAspect="1"/>
          </p:cNvPicPr>
          <p:nvPr/>
        </p:nvPicPr>
        <p:blipFill>
          <a:blip r:embed="rId3"/>
          <a:stretch>
            <a:fillRect/>
          </a:stretch>
        </p:blipFill>
        <p:spPr>
          <a:xfrm>
            <a:off x="1753459" y="1922732"/>
            <a:ext cx="5637082" cy="2968319"/>
          </a:xfrm>
          <a:prstGeom prst="rect">
            <a:avLst/>
          </a:prstGeom>
        </p:spPr>
      </p:pic>
    </p:spTree>
    <p:extLst>
      <p:ext uri="{BB962C8B-B14F-4D97-AF65-F5344CB8AC3E}">
        <p14:creationId xmlns:p14="http://schemas.microsoft.com/office/powerpoint/2010/main" val="2078601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2A59AFC2-B90C-AF69-D5DE-5A4737F6F52D}"/>
            </a:ext>
          </a:extLst>
        </p:cNvPr>
        <p:cNvGrpSpPr/>
        <p:nvPr/>
      </p:nvGrpSpPr>
      <p:grpSpPr>
        <a:xfrm>
          <a:off x="0" y="0"/>
          <a:ext cx="0" cy="0"/>
          <a:chOff x="0" y="0"/>
          <a:chExt cx="0" cy="0"/>
        </a:xfrm>
      </p:grpSpPr>
      <p:sp>
        <p:nvSpPr>
          <p:cNvPr id="4" name="Google Shape;201;p30">
            <a:extLst>
              <a:ext uri="{FF2B5EF4-FFF2-40B4-BE49-F238E27FC236}">
                <a16:creationId xmlns:a16="http://schemas.microsoft.com/office/drawing/2014/main" id="{911D7FC9-CA0A-633A-7CA2-6067E1C28E30}"/>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Our Work</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A90D033F-8FA6-FCB0-F338-8C63EA5AC47F}"/>
              </a:ext>
            </a:extLst>
          </p:cNvPr>
          <p:cNvSpPr txBox="1"/>
          <p:nvPr/>
        </p:nvSpPr>
        <p:spPr>
          <a:xfrm>
            <a:off x="490653" y="1399512"/>
            <a:ext cx="8114728" cy="24622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The data required for our work was not readily available on GitHub, so we generated it by simulating fire spread from one grid cell to another based on a defined probability.</a:t>
            </a:r>
          </a:p>
          <a:p>
            <a:endParaRPr lang="en-US"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Additionally, since we did not have access to the FARSITE model for estimating the Estimated Fire Arrival (EFA) time, we developed a custom subroutine to calculate the EFA.</a:t>
            </a:r>
          </a:p>
          <a:p>
            <a:pPr marL="285750" indent="-285750">
              <a:buFont typeface="Arial" panose="020B0604020202020204" pitchFamily="34" charset="0"/>
              <a:buChar char="•"/>
            </a:pPr>
            <a:endParaRPr lang="en-US"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The original code provided by the authors was heavily hard-coded, difficult to read, and largely incomprehensible. Many parts of the code were commented out, and it appeared unsuitable for processing our generated data. Furthermore, the outputs from our subroutines were incompatible with the input requirements of the authors' code. As a result, we implemented our own code to achieve the objectives of the paper.</a:t>
            </a:r>
          </a:p>
        </p:txBody>
      </p:sp>
    </p:spTree>
    <p:extLst>
      <p:ext uri="{BB962C8B-B14F-4D97-AF65-F5344CB8AC3E}">
        <p14:creationId xmlns:p14="http://schemas.microsoft.com/office/powerpoint/2010/main" val="1019653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EF098365-FEAE-A904-20E9-22C5C3A11EDF}"/>
            </a:ext>
          </a:extLst>
        </p:cNvPr>
        <p:cNvGrpSpPr/>
        <p:nvPr/>
      </p:nvGrpSpPr>
      <p:grpSpPr>
        <a:xfrm>
          <a:off x="0" y="0"/>
          <a:ext cx="0" cy="0"/>
          <a:chOff x="0" y="0"/>
          <a:chExt cx="0" cy="0"/>
        </a:xfrm>
      </p:grpSpPr>
      <p:sp>
        <p:nvSpPr>
          <p:cNvPr id="4" name="Google Shape;201;p30">
            <a:extLst>
              <a:ext uri="{FF2B5EF4-FFF2-40B4-BE49-F238E27FC236}">
                <a16:creationId xmlns:a16="http://schemas.microsoft.com/office/drawing/2014/main" id="{B5025936-C918-AB83-BBB9-C9BDC6962DA6}"/>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References</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64558080-2740-B259-3447-99E886E743CD}"/>
              </a:ext>
            </a:extLst>
          </p:cNvPr>
          <p:cNvSpPr txBox="1"/>
          <p:nvPr/>
        </p:nvSpPr>
        <p:spPr>
          <a:xfrm>
            <a:off x="490653" y="1406946"/>
            <a:ext cx="8058615" cy="1938992"/>
          </a:xfrm>
          <a:prstGeom prst="rect">
            <a:avLst/>
          </a:prstGeom>
          <a:noFill/>
        </p:spPr>
        <p:txBody>
          <a:bodyPr wrap="square" rtlCol="0">
            <a:spAutoFit/>
          </a:bodyPr>
          <a:lstStyle/>
          <a:p>
            <a:pPr marL="285750" indent="-285750">
              <a:buFont typeface="Courier New" panose="02070309020205020404" pitchFamily="49" charset="0"/>
              <a:buChar char="o"/>
            </a:pPr>
            <a:r>
              <a:rPr lang="en-US" b="0" i="0" dirty="0">
                <a:solidFill>
                  <a:srgbClr val="222222"/>
                </a:solidFill>
                <a:effectLst/>
                <a:latin typeface="Lato" panose="020F0502020204030203" pitchFamily="34" charset="0"/>
                <a:ea typeface="Lato" panose="020F0502020204030203" pitchFamily="34" charset="0"/>
                <a:cs typeface="Lato" panose="020F0502020204030203" pitchFamily="34" charset="0"/>
              </a:rPr>
              <a:t>Liu, </a:t>
            </a:r>
            <a:r>
              <a:rPr lang="en-US" b="0" i="0" dirty="0" err="1">
                <a:solidFill>
                  <a:srgbClr val="222222"/>
                </a:solidFill>
                <a:effectLst/>
                <a:latin typeface="Lato" panose="020F0502020204030203" pitchFamily="34" charset="0"/>
                <a:ea typeface="Lato" panose="020F0502020204030203" pitchFamily="34" charset="0"/>
                <a:cs typeface="Lato" panose="020F0502020204030203" pitchFamily="34" charset="0"/>
              </a:rPr>
              <a:t>Fangqi</a:t>
            </a:r>
            <a:r>
              <a:rPr lang="en-US" b="0" i="0" dirty="0">
                <a:solidFill>
                  <a:srgbClr val="222222"/>
                </a:solidFill>
                <a:effectLst/>
                <a:latin typeface="Lato" panose="020F0502020204030203" pitchFamily="34" charset="0"/>
                <a:ea typeface="Lato" panose="020F0502020204030203" pitchFamily="34" charset="0"/>
                <a:cs typeface="Lato" panose="020F0502020204030203" pitchFamily="34" charset="0"/>
              </a:rPr>
              <a:t>, et al. "DOME: Drone-assisted Monitoring of Emergent Events For Wildland Fire Resilience." </a:t>
            </a:r>
            <a:r>
              <a:rPr lang="en-US" b="0" i="1" dirty="0">
                <a:solidFill>
                  <a:srgbClr val="222222"/>
                </a:solidFill>
                <a:effectLst/>
                <a:latin typeface="Lato" panose="020F0502020204030203" pitchFamily="34" charset="0"/>
                <a:ea typeface="Lato" panose="020F0502020204030203" pitchFamily="34" charset="0"/>
                <a:cs typeface="Lato" panose="020F0502020204030203" pitchFamily="34" charset="0"/>
              </a:rPr>
              <a:t>Proceedings of the ACM/IEEE 14th International Conference on Cyber-Physical Systems (with CPS-IoT Week 2023)</a:t>
            </a:r>
            <a:r>
              <a:rPr lang="en-US" b="0" i="0" dirty="0">
                <a:solidFill>
                  <a:srgbClr val="222222"/>
                </a:solidFill>
                <a:effectLst/>
                <a:latin typeface="Lato" panose="020F0502020204030203" pitchFamily="34" charset="0"/>
                <a:ea typeface="Lato" panose="020F0502020204030203" pitchFamily="34" charset="0"/>
                <a:cs typeface="Lato" panose="020F0502020204030203" pitchFamily="34" charset="0"/>
              </a:rPr>
              <a:t>. 2023.</a:t>
            </a:r>
          </a:p>
          <a:p>
            <a:pPr marL="285750" indent="-285750">
              <a:buFont typeface="Courier New" panose="02070309020205020404" pitchFamily="49" charset="0"/>
              <a:buChar char="o"/>
            </a:pPr>
            <a:endParaRPr lang="en-US" dirty="0">
              <a:solidFill>
                <a:srgbClr val="222222"/>
              </a:solidFill>
              <a:latin typeface="Lato" panose="020F0502020204030203" pitchFamily="34" charset="0"/>
              <a:ea typeface="Lato" panose="020F0502020204030203" pitchFamily="34" charset="0"/>
              <a:cs typeface="Lato" panose="020F0502020204030203" pitchFamily="34" charset="0"/>
            </a:endParaRPr>
          </a:p>
          <a:p>
            <a:pPr marL="285750" indent="-285750">
              <a:buFont typeface="Courier New" panose="02070309020205020404" pitchFamily="49" charset="0"/>
              <a:buChar char="o"/>
            </a:pPr>
            <a:endParaRPr lang="en-US" dirty="0">
              <a:solidFill>
                <a:srgbClr val="222222"/>
              </a:solidFill>
              <a:latin typeface="Lato" panose="020F0502020204030203" pitchFamily="34" charset="0"/>
              <a:ea typeface="Lato" panose="020F0502020204030203" pitchFamily="34" charset="0"/>
              <a:cs typeface="Lato" panose="020F0502020204030203" pitchFamily="34" charset="0"/>
            </a:endParaRPr>
          </a:p>
          <a:p>
            <a:pPr marL="285750" indent="-285750">
              <a:buFont typeface="Courier New" panose="02070309020205020404" pitchFamily="49" charset="0"/>
              <a:buChar char="o"/>
            </a:pPr>
            <a:endParaRPr lang="en-US" dirty="0">
              <a:solidFill>
                <a:srgbClr val="222222"/>
              </a:solidFill>
              <a:latin typeface="Lato" panose="020F0502020204030203" pitchFamily="34" charset="0"/>
              <a:ea typeface="Lato" panose="020F0502020204030203" pitchFamily="34" charset="0"/>
              <a:cs typeface="Lato" panose="020F0502020204030203" pitchFamily="34" charset="0"/>
            </a:endParaRPr>
          </a:p>
          <a:p>
            <a:pPr marL="285750" indent="-285750">
              <a:buFont typeface="Courier New" panose="02070309020205020404" pitchFamily="49" charset="0"/>
              <a:buChar char="o"/>
            </a:pPr>
            <a:endParaRPr lang="en-US" dirty="0">
              <a:solidFill>
                <a:srgbClr val="222222"/>
              </a:solidFill>
              <a:latin typeface="Lato" panose="020F0502020204030203" pitchFamily="34" charset="0"/>
              <a:ea typeface="Lato" panose="020F0502020204030203" pitchFamily="34" charset="0"/>
              <a:cs typeface="Lato" panose="020F0502020204030203" pitchFamily="34" charset="0"/>
            </a:endParaRPr>
          </a:p>
          <a:p>
            <a:r>
              <a:rPr lang="en-US" sz="2200" b="1" dirty="0">
                <a:solidFill>
                  <a:srgbClr val="222222"/>
                </a:solidFill>
                <a:latin typeface="Lato" panose="020F0502020204030203" pitchFamily="34" charset="0"/>
                <a:ea typeface="Lato" panose="020F0502020204030203" pitchFamily="34" charset="0"/>
                <a:cs typeface="Lato" panose="020F0502020204030203" pitchFamily="34" charset="0"/>
              </a:rPr>
              <a:t>    GitHub Repo</a:t>
            </a:r>
            <a:r>
              <a:rPr lang="en-US" sz="2200" dirty="0">
                <a:solidFill>
                  <a:srgbClr val="222222"/>
                </a:solidFill>
                <a:latin typeface="Lato" panose="020F0502020204030203" pitchFamily="34" charset="0"/>
                <a:ea typeface="Lato" panose="020F0502020204030203" pitchFamily="34" charset="0"/>
                <a:cs typeface="Lato" panose="020F0502020204030203" pitchFamily="34" charset="0"/>
              </a:rPr>
              <a:t>: </a:t>
            </a:r>
            <a:r>
              <a:rPr lang="en-US" sz="2200" dirty="0">
                <a:solidFill>
                  <a:srgbClr val="222222"/>
                </a:solidFill>
                <a:latin typeface="Lato" panose="020F0502020204030203" pitchFamily="34" charset="0"/>
                <a:ea typeface="Lato" panose="020F0502020204030203" pitchFamily="34" charset="0"/>
                <a:cs typeface="Lato" panose="020F0502020204030203" pitchFamily="34" charset="0"/>
                <a:hlinkClick r:id="rId3"/>
              </a:rPr>
              <a:t>https://github.com/Twix03/DOME</a:t>
            </a: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326805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531BD91D-F4BA-1C19-E105-D2A0115B7E6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D3F89A5-837A-66D5-CD7A-9B2F0E436FB9}"/>
              </a:ext>
            </a:extLst>
          </p:cNvPr>
          <p:cNvSpPr/>
          <p:nvPr/>
        </p:nvSpPr>
        <p:spPr>
          <a:xfrm>
            <a:off x="654205" y="698810"/>
            <a:ext cx="1256371" cy="63933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32758DB-F538-EF14-67FB-C33543BFBEA5}"/>
              </a:ext>
            </a:extLst>
          </p:cNvPr>
          <p:cNvSpPr txBox="1"/>
          <p:nvPr/>
        </p:nvSpPr>
        <p:spPr>
          <a:xfrm>
            <a:off x="2558209" y="1734309"/>
            <a:ext cx="4027582" cy="1015663"/>
          </a:xfrm>
          <a:prstGeom prst="rect">
            <a:avLst/>
          </a:prstGeom>
          <a:noFill/>
        </p:spPr>
        <p:txBody>
          <a:bodyPr wrap="square" rtlCol="0">
            <a:spAutoFit/>
          </a:bodyPr>
          <a:lstStyle/>
          <a:p>
            <a:r>
              <a:rPr lang="en-US" sz="6000" b="1" dirty="0">
                <a:latin typeface="Lato" panose="020F0502020204030203" pitchFamily="34" charset="0"/>
                <a:ea typeface="Lato" panose="020F0502020204030203" pitchFamily="34" charset="0"/>
                <a:cs typeface="Lato" panose="020F0502020204030203" pitchFamily="34" charset="0"/>
              </a:rPr>
              <a:t>Thank you</a:t>
            </a:r>
          </a:p>
        </p:txBody>
      </p:sp>
      <p:sp>
        <p:nvSpPr>
          <p:cNvPr id="3" name="TextBox 2">
            <a:extLst>
              <a:ext uri="{FF2B5EF4-FFF2-40B4-BE49-F238E27FC236}">
                <a16:creationId xmlns:a16="http://schemas.microsoft.com/office/drawing/2014/main" id="{ADAE646D-CD79-971F-8668-C6C8E44DB9E6}"/>
              </a:ext>
            </a:extLst>
          </p:cNvPr>
          <p:cNvSpPr txBox="1"/>
          <p:nvPr/>
        </p:nvSpPr>
        <p:spPr>
          <a:xfrm>
            <a:off x="5509823" y="3678866"/>
            <a:ext cx="3634177" cy="1384995"/>
          </a:xfrm>
          <a:prstGeom prst="rect">
            <a:avLst/>
          </a:prstGeom>
          <a:noFill/>
        </p:spPr>
        <p:txBody>
          <a:bodyPr wrap="square" rtlCol="0">
            <a:spAutoFit/>
          </a:bodyPr>
          <a:lstStyle/>
          <a:p>
            <a:r>
              <a:rPr lang="en-US" dirty="0">
                <a:latin typeface="Lato" panose="020F0502020204030203" pitchFamily="34" charset="0"/>
                <a:ea typeface="Lato" panose="020F0502020204030203" pitchFamily="34" charset="0"/>
                <a:cs typeface="Lato" panose="020F0502020204030203" pitchFamily="34" charset="0"/>
              </a:rPr>
              <a:t>AJAY SANKAR MAKKENA, 210077</a:t>
            </a:r>
          </a:p>
          <a:p>
            <a:r>
              <a:rPr lang="en-US" dirty="0">
                <a:latin typeface="Lato" panose="020F0502020204030203" pitchFamily="34" charset="0"/>
                <a:ea typeface="Lato" panose="020F0502020204030203" pitchFamily="34" charset="0"/>
                <a:cs typeface="Lato" panose="020F0502020204030203" pitchFamily="34" charset="0"/>
              </a:rPr>
              <a:t>BALA SATHWIK, 210255</a:t>
            </a:r>
          </a:p>
          <a:p>
            <a:r>
              <a:rPr lang="en-US" dirty="0">
                <a:latin typeface="Lato" panose="020F0502020204030203" pitchFamily="34" charset="0"/>
                <a:ea typeface="Lato" panose="020F0502020204030203" pitchFamily="34" charset="0"/>
                <a:cs typeface="Lato" panose="020F0502020204030203" pitchFamily="34" charset="0"/>
              </a:rPr>
              <a:t>BANOTH MITHUN RAJ, 210258</a:t>
            </a:r>
          </a:p>
          <a:p>
            <a:r>
              <a:rPr lang="en-US" dirty="0">
                <a:latin typeface="Lato" panose="020F0502020204030203" pitchFamily="34" charset="0"/>
                <a:ea typeface="Lato" panose="020F0502020204030203" pitchFamily="34" charset="0"/>
                <a:cs typeface="Lato" panose="020F0502020204030203" pitchFamily="34" charset="0"/>
              </a:rPr>
              <a:t>GUDE RACHANA, 210398</a:t>
            </a:r>
          </a:p>
          <a:p>
            <a:r>
              <a:rPr lang="en-US" dirty="0">
                <a:latin typeface="Lato" panose="020F0502020204030203" pitchFamily="34" charset="0"/>
                <a:ea typeface="Lato" panose="020F0502020204030203" pitchFamily="34" charset="0"/>
                <a:cs typeface="Lato" panose="020F0502020204030203" pitchFamily="34" charset="0"/>
              </a:rPr>
              <a:t>MALIGIREDDY ANJALI, 210575</a:t>
            </a:r>
          </a:p>
          <a:p>
            <a:r>
              <a:rPr lang="en-US" dirty="0">
                <a:latin typeface="Lato" panose="020F0502020204030203" pitchFamily="34" charset="0"/>
                <a:ea typeface="Lato" panose="020F0502020204030203" pitchFamily="34" charset="0"/>
                <a:cs typeface="Lato" panose="020F0502020204030203" pitchFamily="34" charset="0"/>
              </a:rPr>
              <a:t>MOKKAPATI SHANMUKHA SREE, 210626</a:t>
            </a:r>
          </a:p>
        </p:txBody>
      </p:sp>
    </p:spTree>
    <p:extLst>
      <p:ext uri="{BB962C8B-B14F-4D97-AF65-F5344CB8AC3E}">
        <p14:creationId xmlns:p14="http://schemas.microsoft.com/office/powerpoint/2010/main" val="374753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6"/>
          <p:cNvSpPr txBox="1">
            <a:spLocks noGrp="1"/>
          </p:cNvSpPr>
          <p:nvPr>
            <p:ph type="body" idx="1"/>
          </p:nvPr>
        </p:nvSpPr>
        <p:spPr>
          <a:xfrm>
            <a:off x="729450" y="1259750"/>
            <a:ext cx="7688700" cy="3369600"/>
          </a:xfrm>
          <a:prstGeom prst="rect">
            <a:avLst/>
          </a:prstGeom>
        </p:spPr>
        <p:txBody>
          <a:bodyPr spcFirstLastPara="1" wrap="square" lIns="91425" tIns="91425" rIns="91425" bIns="91425" anchor="t" anchorCtr="0">
            <a:normAutofit/>
          </a:bodyPr>
          <a:lstStyle/>
          <a:p>
            <a:pPr marL="285750" lvl="0" indent="-285750" algn="l" rtl="0">
              <a:spcBef>
                <a:spcPts val="1200"/>
              </a:spcBef>
              <a:spcAft>
                <a:spcPts val="1200"/>
              </a:spcAft>
              <a:buFont typeface="Wingdings" panose="05000000000000000000" pitchFamily="2" charset="2"/>
              <a:buChar char="q"/>
            </a:pPr>
            <a:r>
              <a:rPr lang="en-US" sz="1400" dirty="0">
                <a:solidFill>
                  <a:schemeClr val="bg2"/>
                </a:solidFill>
              </a:rPr>
              <a:t>The design of DOME, a drone-based monitoring system</a:t>
            </a:r>
          </a:p>
          <a:p>
            <a:pPr marL="285750" lvl="0" indent="-285750" algn="l" rtl="0">
              <a:spcBef>
                <a:spcPts val="1200"/>
              </a:spcBef>
              <a:spcAft>
                <a:spcPts val="1200"/>
              </a:spcAft>
              <a:buFont typeface="Wingdings" panose="05000000000000000000" pitchFamily="2" charset="2"/>
              <a:buChar char="q"/>
            </a:pPr>
            <a:r>
              <a:rPr lang="en-US" sz="1400" dirty="0">
                <a:solidFill>
                  <a:schemeClr val="bg2"/>
                </a:solidFill>
              </a:rPr>
              <a:t>Design of an automatic and flexible task generation procedure</a:t>
            </a:r>
          </a:p>
          <a:p>
            <a:pPr marL="285750" lvl="0" indent="-285750" algn="l" rtl="0">
              <a:spcBef>
                <a:spcPts val="1200"/>
              </a:spcBef>
              <a:spcAft>
                <a:spcPts val="1200"/>
              </a:spcAft>
              <a:buFont typeface="Wingdings" panose="05000000000000000000" pitchFamily="2" charset="2"/>
              <a:buChar char="q"/>
            </a:pPr>
            <a:r>
              <a:rPr lang="en-US" sz="1400" dirty="0">
                <a:solidFill>
                  <a:schemeClr val="bg2"/>
                </a:solidFill>
              </a:rPr>
              <a:t>Formulation of the multi-drone flight planning problem (MFP)</a:t>
            </a:r>
          </a:p>
          <a:p>
            <a:pPr marL="285750" lvl="0" indent="-285750" algn="l" rtl="0">
              <a:spcBef>
                <a:spcPts val="1200"/>
              </a:spcBef>
              <a:spcAft>
                <a:spcPts val="1200"/>
              </a:spcAft>
              <a:buFont typeface="Wingdings" panose="05000000000000000000" pitchFamily="2" charset="2"/>
              <a:buChar char="q"/>
            </a:pPr>
            <a:r>
              <a:rPr lang="en-US" sz="1400" dirty="0">
                <a:solidFill>
                  <a:schemeClr val="bg2"/>
                </a:solidFill>
              </a:rPr>
              <a:t>Implementation of the DOME prototype and through evaluation of proposed algorithms in the Rx burn use cases</a:t>
            </a:r>
            <a:endParaRPr sz="1400" dirty="0">
              <a:solidFill>
                <a:schemeClr val="bg2"/>
              </a:solidFill>
            </a:endParaRPr>
          </a:p>
        </p:txBody>
      </p:sp>
      <p:sp>
        <p:nvSpPr>
          <p:cNvPr id="4" name="Google Shape;90;p14">
            <a:extLst>
              <a:ext uri="{FF2B5EF4-FFF2-40B4-BE49-F238E27FC236}">
                <a16:creationId xmlns:a16="http://schemas.microsoft.com/office/drawing/2014/main" id="{13924B6C-8792-140F-AED3-02C164F3C6B2}"/>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US" sz="2200" dirty="0">
                <a:latin typeface="Lato"/>
                <a:ea typeface="Lato"/>
                <a:cs typeface="Lato"/>
                <a:sym typeface="Lato"/>
              </a:rPr>
              <a:t>Key Contributions</a:t>
            </a: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7"/>
          <p:cNvSpPr txBox="1">
            <a:spLocks noGrp="1"/>
          </p:cNvSpPr>
          <p:nvPr>
            <p:ph type="body" idx="1"/>
          </p:nvPr>
        </p:nvSpPr>
        <p:spPr>
          <a:xfrm>
            <a:off x="729450" y="1259750"/>
            <a:ext cx="7688700" cy="33696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1400"/>
              </a:spcBef>
              <a:spcAft>
                <a:spcPts val="0"/>
              </a:spcAft>
              <a:buClr>
                <a:schemeClr val="dk2"/>
              </a:buClr>
              <a:buSzPts val="1400"/>
              <a:buFont typeface="Arial"/>
              <a:buChar char="●"/>
            </a:pPr>
            <a:r>
              <a:rPr lang="en-GB" sz="1400" b="1" dirty="0">
                <a:solidFill>
                  <a:schemeClr val="dk2"/>
                </a:solidFill>
              </a:rPr>
              <a:t>Challenges</a:t>
            </a:r>
            <a:r>
              <a:rPr lang="en-GB" sz="1400" dirty="0">
                <a:solidFill>
                  <a:schemeClr val="dk2"/>
                </a:solidFill>
              </a:rPr>
              <a:t>:</a:t>
            </a:r>
            <a:endParaRPr sz="1400" dirty="0">
              <a:solidFill>
                <a:schemeClr val="dk2"/>
              </a:solidFill>
            </a:endParaRPr>
          </a:p>
          <a:p>
            <a:pPr marL="914400" lvl="1"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Multiple Monitoring Needs</a:t>
            </a:r>
            <a:r>
              <a:rPr lang="en-GB" sz="1400" dirty="0">
                <a:solidFill>
                  <a:schemeClr val="dk2"/>
                </a:solidFill>
              </a:rPr>
              <a:t>: Fire spread rate, flame length, and personnel location require diverse data sources.</a:t>
            </a:r>
            <a:br>
              <a:rPr lang="en-GB" sz="1400" dirty="0">
                <a:solidFill>
                  <a:schemeClr val="dk2"/>
                </a:solidFill>
              </a:rPr>
            </a:br>
            <a:endParaRPr sz="1400" dirty="0">
              <a:solidFill>
                <a:schemeClr val="dk2"/>
              </a:solidFill>
            </a:endParaRPr>
          </a:p>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Opportunities</a:t>
            </a:r>
            <a:r>
              <a:rPr lang="en-GB" sz="1400" dirty="0">
                <a:solidFill>
                  <a:schemeClr val="dk2"/>
                </a:solidFill>
              </a:rPr>
              <a:t>:</a:t>
            </a:r>
            <a:endParaRPr sz="1400" dirty="0">
              <a:solidFill>
                <a:schemeClr val="dk2"/>
              </a:solidFill>
            </a:endParaRPr>
          </a:p>
          <a:p>
            <a:pPr marL="914400" lvl="1"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Planned Nature of Rx Fires</a:t>
            </a:r>
            <a:r>
              <a:rPr lang="en-GB" sz="1400" dirty="0">
                <a:solidFill>
                  <a:schemeClr val="dk2"/>
                </a:solidFill>
              </a:rPr>
              <a:t>: Controlled burns allow prior access to site data.</a:t>
            </a:r>
            <a:endParaRPr sz="1400" dirty="0">
              <a:solidFill>
                <a:schemeClr val="dk2"/>
              </a:solidFill>
            </a:endParaRPr>
          </a:p>
          <a:p>
            <a:pPr marL="914400" lvl="1"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Diverse Data Requirements</a:t>
            </a:r>
            <a:r>
              <a:rPr lang="en-GB" sz="1400" dirty="0">
                <a:solidFill>
                  <a:schemeClr val="dk2"/>
                </a:solidFill>
              </a:rPr>
              <a:t>: Different sensor types help monitor crucial fire aspects, supporting safety and resource allocation.</a:t>
            </a:r>
            <a:endParaRPr sz="1400" dirty="0">
              <a:solidFill>
                <a:schemeClr val="dk2"/>
              </a:solidFill>
            </a:endParaRPr>
          </a:p>
          <a:p>
            <a:pPr marL="0" lvl="0" indent="0" algn="l" rtl="0">
              <a:lnSpc>
                <a:spcPct val="150000"/>
              </a:lnSpc>
              <a:spcBef>
                <a:spcPts val="1200"/>
              </a:spcBef>
              <a:spcAft>
                <a:spcPts val="1200"/>
              </a:spcAft>
              <a:buNone/>
            </a:pPr>
            <a:endParaRPr dirty="0"/>
          </a:p>
        </p:txBody>
      </p:sp>
      <p:sp>
        <p:nvSpPr>
          <p:cNvPr id="6" name="Google Shape;90;p14">
            <a:extLst>
              <a:ext uri="{FF2B5EF4-FFF2-40B4-BE49-F238E27FC236}">
                <a16:creationId xmlns:a16="http://schemas.microsoft.com/office/drawing/2014/main" id="{FA371C0D-1D7A-5BB7-3FD1-3074E0CF6474}"/>
              </a:ext>
            </a:extLst>
          </p:cNvPr>
          <p:cNvSpPr txBox="1">
            <a:spLocks/>
          </p:cNvSpPr>
          <p:nvPr/>
        </p:nvSpPr>
        <p:spPr>
          <a:xfrm>
            <a:off x="731520" y="367470"/>
            <a:ext cx="8494256" cy="673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marL="0" lvl="0" indent="0" algn="l" rtl="0">
              <a:lnSpc>
                <a:spcPct val="115000"/>
              </a:lnSpc>
              <a:spcBef>
                <a:spcPts val="1400"/>
              </a:spcBef>
              <a:spcAft>
                <a:spcPts val="0"/>
              </a:spcAft>
              <a:buClr>
                <a:schemeClr val="dk2"/>
              </a:buClr>
              <a:buSzPct val="44000"/>
              <a:buFont typeface="Arial"/>
              <a:buNone/>
            </a:pPr>
            <a:r>
              <a:rPr lang="en-US" sz="2200" dirty="0">
                <a:latin typeface="Lato" panose="020F0502020204030203" pitchFamily="34" charset="0"/>
                <a:ea typeface="Lato" panose="020F0502020204030203" pitchFamily="34" charset="0"/>
                <a:cs typeface="Lato" panose="020F0502020204030203" pitchFamily="34" charset="0"/>
                <a:sym typeface="Arial"/>
              </a:rPr>
              <a:t>Challenges and Opportunities in Rx Fire Monitoring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body" idx="1"/>
          </p:nvPr>
        </p:nvSpPr>
        <p:spPr>
          <a:xfrm>
            <a:off x="540000" y="1093676"/>
            <a:ext cx="8085900" cy="3878374"/>
          </a:xfrm>
          <a:prstGeom prst="rect">
            <a:avLst/>
          </a:prstGeom>
        </p:spPr>
        <p:txBody>
          <a:bodyPr spcFirstLastPara="1" wrap="square" lIns="91425" tIns="91425" rIns="91425" bIns="91425" anchor="t" anchorCtr="0">
            <a:noAutofit/>
          </a:bodyPr>
          <a:lstStyle/>
          <a:p>
            <a:pPr marL="419100" lvl="0" indent="-285750" algn="l" rtl="0">
              <a:lnSpc>
                <a:spcPct val="150000"/>
              </a:lnSpc>
              <a:spcBef>
                <a:spcPts val="0"/>
              </a:spcBef>
              <a:spcAft>
                <a:spcPts val="0"/>
              </a:spcAft>
              <a:buClr>
                <a:srgbClr val="000000"/>
              </a:buClr>
              <a:buSzPct val="100000"/>
              <a:buFont typeface="Wingdings" panose="05000000000000000000" pitchFamily="2" charset="2"/>
              <a:buChar char="q"/>
            </a:pPr>
            <a:r>
              <a:rPr lang="en-US" dirty="0">
                <a:solidFill>
                  <a:schemeClr val="bg2"/>
                </a:solidFill>
              </a:rPr>
              <a:t>DOME supports multi-drone flight planning for monitoring Rx fires. Drones equipped with RGB and/or thermal cameras fly above the burn site, collecting data and transmitting it to a ground controller (GC) using wireless technology (e.g., </a:t>
            </a:r>
            <a:r>
              <a:rPr lang="en-US" dirty="0" err="1">
                <a:solidFill>
                  <a:schemeClr val="bg2"/>
                </a:solidFill>
              </a:rPr>
              <a:t>WiFi</a:t>
            </a:r>
            <a:r>
              <a:rPr lang="en-US" dirty="0">
                <a:solidFill>
                  <a:schemeClr val="bg2"/>
                </a:solidFill>
              </a:rPr>
              <a:t>, DJI’s Lightbridge).</a:t>
            </a:r>
          </a:p>
          <a:p>
            <a:pPr>
              <a:lnSpc>
                <a:spcPct val="150000"/>
              </a:lnSpc>
              <a:buFont typeface="Wingdings" panose="05000000000000000000" pitchFamily="2" charset="2"/>
              <a:buChar char="q"/>
            </a:pPr>
            <a:r>
              <a:rPr lang="en-US" dirty="0">
                <a:solidFill>
                  <a:schemeClr val="bg2"/>
                </a:solidFill>
              </a:rPr>
              <a:t>Users, like a burn boss, provide specific monitoring requirements called missions. A mission consists of:</a:t>
            </a:r>
          </a:p>
          <a:p>
            <a:pPr lvl="1">
              <a:lnSpc>
                <a:spcPct val="150000"/>
              </a:lnSpc>
            </a:pPr>
            <a:r>
              <a:rPr lang="en-US" sz="1300" b="1" dirty="0">
                <a:solidFill>
                  <a:schemeClr val="bg2"/>
                </a:solidFill>
              </a:rPr>
              <a:t>Mission type: </a:t>
            </a:r>
            <a:r>
              <a:rPr lang="en-US" sz="1300" dirty="0">
                <a:solidFill>
                  <a:schemeClr val="bg2"/>
                </a:solidFill>
              </a:rPr>
              <a:t>Type of mission to be performed</a:t>
            </a:r>
          </a:p>
          <a:p>
            <a:pPr lvl="1">
              <a:lnSpc>
                <a:spcPct val="150000"/>
              </a:lnSpc>
              <a:buFont typeface="Courier New" panose="02070309020205020404" pitchFamily="49" charset="0"/>
              <a:buChar char="o"/>
            </a:pPr>
            <a:r>
              <a:rPr lang="en-US" sz="1300" b="1" dirty="0">
                <a:solidFill>
                  <a:schemeClr val="bg2"/>
                </a:solidFill>
              </a:rPr>
              <a:t>Period</a:t>
            </a:r>
            <a:r>
              <a:rPr lang="en-US" sz="1300" dirty="0">
                <a:solidFill>
                  <a:schemeClr val="bg2"/>
                </a:solidFill>
              </a:rPr>
              <a:t>: Frequency for capturing data.</a:t>
            </a:r>
          </a:p>
          <a:p>
            <a:pPr lvl="1">
              <a:lnSpc>
                <a:spcPct val="150000"/>
              </a:lnSpc>
              <a:buFont typeface="Courier New" panose="02070309020205020404" pitchFamily="49" charset="0"/>
              <a:buChar char="o"/>
            </a:pPr>
            <a:r>
              <a:rPr lang="en-US" sz="1300" b="1" dirty="0">
                <a:solidFill>
                  <a:schemeClr val="bg2"/>
                </a:solidFill>
              </a:rPr>
              <a:t>Significance</a:t>
            </a:r>
            <a:r>
              <a:rPr lang="en-US" sz="1300" dirty="0">
                <a:solidFill>
                  <a:schemeClr val="bg2"/>
                </a:solidFill>
              </a:rPr>
              <a:t>: Priority level for each mission.</a:t>
            </a:r>
          </a:p>
          <a:p>
            <a:pPr marL="419100" lvl="0" indent="-285750" algn="l" rtl="0">
              <a:lnSpc>
                <a:spcPct val="150000"/>
              </a:lnSpc>
              <a:spcBef>
                <a:spcPts val="0"/>
              </a:spcBef>
              <a:spcAft>
                <a:spcPts val="0"/>
              </a:spcAft>
              <a:buClr>
                <a:srgbClr val="000000"/>
              </a:buClr>
              <a:buSzPct val="100000"/>
              <a:buFont typeface="Wingdings" panose="05000000000000000000" pitchFamily="2" charset="2"/>
              <a:buChar char="q"/>
            </a:pPr>
            <a:r>
              <a:rPr lang="en-US" b="1" dirty="0">
                <a:solidFill>
                  <a:schemeClr val="bg2"/>
                </a:solidFill>
              </a:rPr>
              <a:t>Types of missions:</a:t>
            </a:r>
          </a:p>
          <a:p>
            <a:pPr marL="876300" lvl="1" indent="-285750">
              <a:lnSpc>
                <a:spcPct val="150000"/>
              </a:lnSpc>
              <a:buClr>
                <a:srgbClr val="000000"/>
              </a:buClr>
              <a:buSzPct val="100000"/>
              <a:buFont typeface="Courier New" panose="02070309020205020404" pitchFamily="49" charset="0"/>
              <a:buChar char="o"/>
            </a:pPr>
            <a:r>
              <a:rPr lang="en-US" sz="1300" b="1" dirty="0">
                <a:solidFill>
                  <a:schemeClr val="bg2"/>
                </a:solidFill>
              </a:rPr>
              <a:t>Burn Site Resource Monitoring (BM): </a:t>
            </a:r>
            <a:r>
              <a:rPr lang="en-US" sz="1300" dirty="0">
                <a:solidFill>
                  <a:schemeClr val="bg2"/>
                </a:solidFill>
              </a:rPr>
              <a:t>Localize firefighters and check equipment</a:t>
            </a:r>
          </a:p>
          <a:p>
            <a:pPr marL="876300" lvl="1" indent="-285750">
              <a:lnSpc>
                <a:spcPct val="150000"/>
              </a:lnSpc>
              <a:buClr>
                <a:srgbClr val="000000"/>
              </a:buClr>
              <a:buSzPct val="100000"/>
              <a:buFont typeface="Courier New" panose="02070309020205020404" pitchFamily="49" charset="0"/>
              <a:buChar char="o"/>
            </a:pPr>
            <a:r>
              <a:rPr lang="en-US" sz="1300" b="1" dirty="0">
                <a:solidFill>
                  <a:schemeClr val="bg2"/>
                </a:solidFill>
              </a:rPr>
              <a:t>Fire Detection (FD): </a:t>
            </a:r>
            <a:r>
              <a:rPr lang="en-US" sz="1300" dirty="0">
                <a:solidFill>
                  <a:schemeClr val="bg2"/>
                </a:solidFill>
              </a:rPr>
              <a:t>Identify emerging fires</a:t>
            </a:r>
          </a:p>
          <a:p>
            <a:pPr marL="876300" lvl="1" indent="-285750">
              <a:lnSpc>
                <a:spcPct val="150000"/>
              </a:lnSpc>
              <a:buClr>
                <a:srgbClr val="000000"/>
              </a:buClr>
              <a:buSzPct val="100000"/>
              <a:buFont typeface="Courier New" panose="02070309020205020404" pitchFamily="49" charset="0"/>
              <a:buChar char="o"/>
            </a:pPr>
            <a:r>
              <a:rPr lang="en-US" sz="1300" b="1" dirty="0">
                <a:solidFill>
                  <a:schemeClr val="bg2"/>
                </a:solidFill>
              </a:rPr>
              <a:t>Fire Tracking (FT): </a:t>
            </a:r>
            <a:r>
              <a:rPr lang="en-US" sz="1300" dirty="0">
                <a:solidFill>
                  <a:schemeClr val="bg2"/>
                </a:solidFill>
              </a:rPr>
              <a:t>Monitor fire spread near the fire front</a:t>
            </a:r>
          </a:p>
          <a:p>
            <a:pPr marL="876300" lvl="1" indent="-285750">
              <a:lnSpc>
                <a:spcPct val="150000"/>
              </a:lnSpc>
              <a:buClr>
                <a:srgbClr val="000000"/>
              </a:buClr>
              <a:buSzPct val="100000"/>
              <a:buFont typeface="Courier New" panose="02070309020205020404" pitchFamily="49" charset="0"/>
              <a:buChar char="o"/>
            </a:pPr>
            <a:r>
              <a:rPr lang="en-US" sz="1300" b="1" dirty="0">
                <a:solidFill>
                  <a:schemeClr val="bg2"/>
                </a:solidFill>
              </a:rPr>
              <a:t>Fire Intensity Inspection (FI): </a:t>
            </a:r>
            <a:r>
              <a:rPr lang="en-US" sz="1300" dirty="0">
                <a:solidFill>
                  <a:schemeClr val="bg2"/>
                </a:solidFill>
              </a:rPr>
              <a:t>Monitor flame length and intensity</a:t>
            </a:r>
          </a:p>
          <a:p>
            <a:pPr marL="419100" lvl="0" indent="-285750" algn="l" rtl="0">
              <a:lnSpc>
                <a:spcPct val="150000"/>
              </a:lnSpc>
              <a:spcBef>
                <a:spcPts val="0"/>
              </a:spcBef>
              <a:spcAft>
                <a:spcPts val="0"/>
              </a:spcAft>
              <a:buClr>
                <a:srgbClr val="000000"/>
              </a:buClr>
              <a:buSzPct val="100000"/>
              <a:buFont typeface="Wingdings" panose="05000000000000000000" pitchFamily="2" charset="2"/>
              <a:buChar char="q"/>
            </a:pPr>
            <a:endParaRPr dirty="0">
              <a:solidFill>
                <a:schemeClr val="bg2"/>
              </a:solidFill>
            </a:endParaRPr>
          </a:p>
        </p:txBody>
      </p:sp>
      <p:sp>
        <p:nvSpPr>
          <p:cNvPr id="4" name="Google Shape;90;p14">
            <a:extLst>
              <a:ext uri="{FF2B5EF4-FFF2-40B4-BE49-F238E27FC236}">
                <a16:creationId xmlns:a16="http://schemas.microsoft.com/office/drawing/2014/main" id="{CB502E4D-67A5-8EB3-EED8-9345DCDA7BD2}"/>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1100"/>
              <a:buFont typeface="Arial"/>
              <a:buNone/>
            </a:pPr>
            <a:r>
              <a:rPr lang="en-GB" sz="2200" dirty="0">
                <a:latin typeface="Lato" panose="020F0502020204030203" pitchFamily="34" charset="0"/>
                <a:ea typeface="Lato" panose="020F0502020204030203" pitchFamily="34" charset="0"/>
                <a:cs typeface="Lato" panose="020F0502020204030203" pitchFamily="34" charset="0"/>
              </a:rPr>
              <a:t>DOME Approach</a:t>
            </a:r>
            <a:endParaRPr lang="en-US" sz="22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EE0106DC-4F1C-150B-9810-13D8F9E2789B}"/>
            </a:ext>
          </a:extLst>
        </p:cNvPr>
        <p:cNvGrpSpPr/>
        <p:nvPr/>
      </p:nvGrpSpPr>
      <p:grpSpPr>
        <a:xfrm>
          <a:off x="0" y="0"/>
          <a:ext cx="0" cy="0"/>
          <a:chOff x="0" y="0"/>
          <a:chExt cx="0" cy="0"/>
        </a:xfrm>
      </p:grpSpPr>
      <p:sp>
        <p:nvSpPr>
          <p:cNvPr id="120" name="Google Shape;120;p19">
            <a:extLst>
              <a:ext uri="{FF2B5EF4-FFF2-40B4-BE49-F238E27FC236}">
                <a16:creationId xmlns:a16="http://schemas.microsoft.com/office/drawing/2014/main" id="{ECA55956-BFEC-9CF0-DD17-5669C0CBEACC}"/>
              </a:ext>
            </a:extLst>
          </p:cNvPr>
          <p:cNvSpPr txBox="1">
            <a:spLocks noGrp="1"/>
          </p:cNvSpPr>
          <p:nvPr>
            <p:ph type="body" idx="1"/>
          </p:nvPr>
        </p:nvSpPr>
        <p:spPr>
          <a:xfrm>
            <a:off x="539999" y="1097280"/>
            <a:ext cx="8411119" cy="3957940"/>
          </a:xfrm>
          <a:prstGeom prst="rect">
            <a:avLst/>
          </a:prstGeom>
        </p:spPr>
        <p:txBody>
          <a:bodyPr spcFirstLastPara="1" wrap="square" lIns="91425" tIns="91425" rIns="91425" bIns="91425" anchor="t" anchorCtr="0">
            <a:noAutofit/>
          </a:bodyPr>
          <a:lstStyle/>
          <a:p>
            <a:pPr marL="419100" indent="-285750">
              <a:lnSpc>
                <a:spcPct val="150000"/>
              </a:lnSpc>
              <a:buClr>
                <a:srgbClr val="000000"/>
              </a:buClr>
              <a:buSzPct val="100000"/>
              <a:buFont typeface="Wingdings" panose="05000000000000000000" pitchFamily="2" charset="2"/>
              <a:buChar char="q"/>
            </a:pPr>
            <a:endParaRPr lang="en-US" sz="1280" dirty="0">
              <a:solidFill>
                <a:schemeClr val="bg2"/>
              </a:solidFill>
            </a:endParaRPr>
          </a:p>
          <a:p>
            <a:pPr marL="419100" indent="-285750">
              <a:lnSpc>
                <a:spcPct val="150000"/>
              </a:lnSpc>
              <a:buClr>
                <a:srgbClr val="000000"/>
              </a:buClr>
              <a:buSzPct val="100000"/>
              <a:buFont typeface="Wingdings" panose="05000000000000000000" pitchFamily="2" charset="2"/>
              <a:buChar char="q"/>
            </a:pPr>
            <a:endParaRPr lang="en-US" sz="1280" dirty="0">
              <a:solidFill>
                <a:schemeClr val="bg2"/>
              </a:solidFill>
            </a:endParaRPr>
          </a:p>
          <a:p>
            <a:pPr marL="419100" indent="-285750">
              <a:lnSpc>
                <a:spcPct val="150000"/>
              </a:lnSpc>
              <a:buClr>
                <a:srgbClr val="000000"/>
              </a:buClr>
              <a:buSzPct val="100000"/>
              <a:buFont typeface="Wingdings" panose="05000000000000000000" pitchFamily="2" charset="2"/>
              <a:buChar char="q"/>
            </a:pPr>
            <a:endParaRPr lang="en-US" sz="1280" dirty="0">
              <a:solidFill>
                <a:schemeClr val="bg2"/>
              </a:solidFill>
            </a:endParaRPr>
          </a:p>
          <a:p>
            <a:pPr marL="419100" indent="-285750">
              <a:lnSpc>
                <a:spcPct val="150000"/>
              </a:lnSpc>
              <a:buClr>
                <a:srgbClr val="000000"/>
              </a:buClr>
              <a:buSzPct val="100000"/>
              <a:buFont typeface="Wingdings" panose="05000000000000000000" pitchFamily="2" charset="2"/>
              <a:buChar char="q"/>
            </a:pPr>
            <a:endParaRPr lang="en-US" sz="1280" dirty="0">
              <a:solidFill>
                <a:schemeClr val="bg2"/>
              </a:solidFill>
            </a:endParaRPr>
          </a:p>
          <a:p>
            <a:pPr marL="419100" indent="-285750">
              <a:lnSpc>
                <a:spcPct val="150000"/>
              </a:lnSpc>
              <a:buClr>
                <a:srgbClr val="000000"/>
              </a:buClr>
              <a:buSzPct val="100000"/>
              <a:buFont typeface="Wingdings" panose="05000000000000000000" pitchFamily="2" charset="2"/>
              <a:buChar char="q"/>
            </a:pPr>
            <a:endParaRPr lang="en-US" sz="1280" dirty="0">
              <a:solidFill>
                <a:schemeClr val="bg2"/>
              </a:solidFill>
            </a:endParaRPr>
          </a:p>
          <a:p>
            <a:pPr marL="419100" indent="-285750">
              <a:lnSpc>
                <a:spcPct val="150000"/>
              </a:lnSpc>
              <a:buClr>
                <a:srgbClr val="000000"/>
              </a:buClr>
              <a:buSzPct val="100000"/>
              <a:buFont typeface="Wingdings" panose="05000000000000000000" pitchFamily="2" charset="2"/>
              <a:buChar char="q"/>
            </a:pPr>
            <a:endParaRPr lang="en-US" sz="1280" dirty="0">
              <a:solidFill>
                <a:schemeClr val="bg2"/>
              </a:solidFill>
            </a:endParaRPr>
          </a:p>
          <a:p>
            <a:pPr marL="419100" indent="-285750">
              <a:lnSpc>
                <a:spcPct val="150000"/>
              </a:lnSpc>
              <a:buClr>
                <a:srgbClr val="000000"/>
              </a:buClr>
              <a:buSzPct val="100000"/>
              <a:buFont typeface="Wingdings" panose="05000000000000000000" pitchFamily="2" charset="2"/>
              <a:buChar char="q"/>
            </a:pPr>
            <a:r>
              <a:rPr lang="en-US" sz="1280" dirty="0">
                <a:solidFill>
                  <a:schemeClr val="bg2"/>
                </a:solidFill>
              </a:rPr>
              <a:t>DOME refines mission specifications into specific tasks by defining monitoring areas, start/end times, and other parameters based on current fire status, user rules, and predictive models 	        Task generation</a:t>
            </a:r>
          </a:p>
          <a:p>
            <a:pPr marL="419100" indent="-285750">
              <a:lnSpc>
                <a:spcPct val="150000"/>
              </a:lnSpc>
              <a:buClr>
                <a:srgbClr val="000000"/>
              </a:buClr>
              <a:buSzPct val="100000"/>
              <a:buFont typeface="Wingdings" panose="05000000000000000000" pitchFamily="2" charset="2"/>
              <a:buChar char="q"/>
            </a:pPr>
            <a:r>
              <a:rPr lang="en-US" sz="1280" dirty="0">
                <a:solidFill>
                  <a:schemeClr val="bg2"/>
                </a:solidFill>
              </a:rPr>
              <a:t>Maps tasks to drones, considering drone capabilities and sensor types	              Task allocation</a:t>
            </a:r>
          </a:p>
          <a:p>
            <a:pPr marL="419100" indent="-285750">
              <a:lnSpc>
                <a:spcPct val="150000"/>
              </a:lnSpc>
              <a:buClr>
                <a:srgbClr val="000000"/>
              </a:buClr>
              <a:buSzPct val="100000"/>
              <a:buFont typeface="Wingdings" panose="05000000000000000000" pitchFamily="2" charset="2"/>
              <a:buChar char="q"/>
            </a:pPr>
            <a:r>
              <a:rPr lang="en-US" sz="1280" dirty="0">
                <a:solidFill>
                  <a:schemeClr val="bg2"/>
                </a:solidFill>
              </a:rPr>
              <a:t>Generates a waypoint sequence for each drone with 3D coordinates, ensuring optimal flight paths and network efficiency	             Flight planning</a:t>
            </a:r>
          </a:p>
          <a:p>
            <a:pPr marL="419100" indent="-285750">
              <a:lnSpc>
                <a:spcPct val="150000"/>
              </a:lnSpc>
              <a:buClr>
                <a:srgbClr val="000000"/>
              </a:buClr>
              <a:buSzPct val="100000"/>
              <a:buFont typeface="Wingdings" panose="05000000000000000000" pitchFamily="2" charset="2"/>
              <a:buChar char="q"/>
            </a:pPr>
            <a:r>
              <a:rPr lang="en-US" sz="1280" dirty="0">
                <a:solidFill>
                  <a:schemeClr val="bg2"/>
                </a:solidFill>
              </a:rPr>
              <a:t>DOME manages network disconnections by enabling drones to store data and upload it once a connection with the GC is available	Data storage and transmission.	</a:t>
            </a:r>
          </a:p>
        </p:txBody>
      </p:sp>
      <p:cxnSp>
        <p:nvCxnSpPr>
          <p:cNvPr id="5" name="Straight Arrow Connector 4">
            <a:extLst>
              <a:ext uri="{FF2B5EF4-FFF2-40B4-BE49-F238E27FC236}">
                <a16:creationId xmlns:a16="http://schemas.microsoft.com/office/drawing/2014/main" id="{749D7C01-F9C5-FEDC-F226-31445C5FAD21}"/>
              </a:ext>
            </a:extLst>
          </p:cNvPr>
          <p:cNvCxnSpPr/>
          <p:nvPr/>
        </p:nvCxnSpPr>
        <p:spPr>
          <a:xfrm>
            <a:off x="6127887" y="3704862"/>
            <a:ext cx="421481"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2655E03-62A0-E20A-C103-ECA9DD218428}"/>
              </a:ext>
            </a:extLst>
          </p:cNvPr>
          <p:cNvCxnSpPr/>
          <p:nvPr/>
        </p:nvCxnSpPr>
        <p:spPr>
          <a:xfrm>
            <a:off x="6804802" y="3390250"/>
            <a:ext cx="421481"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F07DA46-45E3-4008-5481-6D391E7A61B6}"/>
              </a:ext>
            </a:extLst>
          </p:cNvPr>
          <p:cNvCxnSpPr/>
          <p:nvPr/>
        </p:nvCxnSpPr>
        <p:spPr>
          <a:xfrm>
            <a:off x="2837836" y="4872831"/>
            <a:ext cx="421481"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FEEE256-3539-C8E5-E0EA-27DBE857CA18}"/>
              </a:ext>
            </a:extLst>
          </p:cNvPr>
          <p:cNvCxnSpPr/>
          <p:nvPr/>
        </p:nvCxnSpPr>
        <p:spPr>
          <a:xfrm>
            <a:off x="2480648" y="4287037"/>
            <a:ext cx="421481"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07CA703-9251-850E-0CFB-A2B7CAC655F0}"/>
              </a:ext>
            </a:extLst>
          </p:cNvPr>
          <p:cNvPicPr>
            <a:picLocks noChangeAspect="1"/>
          </p:cNvPicPr>
          <p:nvPr/>
        </p:nvPicPr>
        <p:blipFill>
          <a:blip r:embed="rId3"/>
          <a:stretch>
            <a:fillRect/>
          </a:stretch>
        </p:blipFill>
        <p:spPr>
          <a:xfrm>
            <a:off x="2617049" y="966285"/>
            <a:ext cx="4609234" cy="1886326"/>
          </a:xfrm>
          <a:prstGeom prst="rect">
            <a:avLst/>
          </a:prstGeom>
        </p:spPr>
      </p:pic>
      <p:sp>
        <p:nvSpPr>
          <p:cNvPr id="4" name="Google Shape;90;p14">
            <a:extLst>
              <a:ext uri="{FF2B5EF4-FFF2-40B4-BE49-F238E27FC236}">
                <a16:creationId xmlns:a16="http://schemas.microsoft.com/office/drawing/2014/main" id="{14B60354-F32D-31F0-461B-1310A8C3517D}"/>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1100"/>
              <a:buFont typeface="Arial"/>
              <a:buNone/>
            </a:pPr>
            <a:r>
              <a:rPr lang="en-GB" sz="2200" dirty="0">
                <a:latin typeface="Lato" panose="020F0502020204030203" pitchFamily="34" charset="0"/>
                <a:ea typeface="Lato" panose="020F0502020204030203" pitchFamily="34" charset="0"/>
                <a:cs typeface="Lato" panose="020F0502020204030203" pitchFamily="34" charset="0"/>
              </a:rPr>
              <a:t>DOME Approach</a:t>
            </a:r>
            <a:endParaRPr lang="en-US" sz="2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1888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0D4D23AB-2CB6-9B33-3832-C8F785042E74}"/>
            </a:ext>
          </a:extLst>
        </p:cNvPr>
        <p:cNvGrpSpPr/>
        <p:nvPr/>
      </p:nvGrpSpPr>
      <p:grpSpPr>
        <a:xfrm>
          <a:off x="0" y="0"/>
          <a:ext cx="0" cy="0"/>
          <a:chOff x="0" y="0"/>
          <a:chExt cx="0" cy="0"/>
        </a:xfrm>
      </p:grpSpPr>
      <p:sp>
        <p:nvSpPr>
          <p:cNvPr id="120" name="Google Shape;120;p19">
            <a:extLst>
              <a:ext uri="{FF2B5EF4-FFF2-40B4-BE49-F238E27FC236}">
                <a16:creationId xmlns:a16="http://schemas.microsoft.com/office/drawing/2014/main" id="{8DFDB46B-4F18-BDF0-21CA-C98AA856E1D7}"/>
              </a:ext>
            </a:extLst>
          </p:cNvPr>
          <p:cNvSpPr txBox="1">
            <a:spLocks noGrp="1"/>
          </p:cNvSpPr>
          <p:nvPr>
            <p:ph type="body" idx="1"/>
          </p:nvPr>
        </p:nvSpPr>
        <p:spPr>
          <a:xfrm>
            <a:off x="539999" y="1272276"/>
            <a:ext cx="8411119" cy="3699774"/>
          </a:xfrm>
          <a:prstGeom prst="rect">
            <a:avLst/>
          </a:prstGeom>
        </p:spPr>
        <p:txBody>
          <a:bodyPr spcFirstLastPara="1" wrap="square" lIns="91425" tIns="91425" rIns="91425" bIns="91425" anchor="t" anchorCtr="0">
            <a:noAutofit/>
          </a:bodyPr>
          <a:lstStyle/>
          <a:p>
            <a:pPr marL="133350" lvl="0" indent="0" algn="l" rtl="0">
              <a:lnSpc>
                <a:spcPct val="150000"/>
              </a:lnSpc>
              <a:spcBef>
                <a:spcPts val="0"/>
              </a:spcBef>
              <a:spcAft>
                <a:spcPts val="0"/>
              </a:spcAft>
              <a:buClr>
                <a:srgbClr val="000000"/>
              </a:buClr>
              <a:buSzPct val="100000"/>
              <a:buNone/>
            </a:pPr>
            <a:r>
              <a:rPr lang="en-US" sz="1600" b="1" dirty="0">
                <a:solidFill>
                  <a:schemeClr val="bg2"/>
                </a:solidFill>
              </a:rPr>
              <a:t>Epoch based planning:</a:t>
            </a:r>
          </a:p>
          <a:p>
            <a:pPr marL="419100" lvl="0" indent="-285750" algn="l" rtl="0">
              <a:lnSpc>
                <a:spcPct val="150000"/>
              </a:lnSpc>
              <a:spcBef>
                <a:spcPts val="0"/>
              </a:spcBef>
              <a:spcAft>
                <a:spcPts val="0"/>
              </a:spcAft>
              <a:buClr>
                <a:srgbClr val="000000"/>
              </a:buClr>
              <a:buSzPct val="100000"/>
              <a:buFont typeface="Wingdings" panose="05000000000000000000" pitchFamily="2" charset="2"/>
              <a:buChar char="q"/>
            </a:pPr>
            <a:r>
              <a:rPr lang="en-US" sz="1400" dirty="0">
                <a:solidFill>
                  <a:schemeClr val="bg2"/>
                </a:solidFill>
              </a:rPr>
              <a:t>Epoch: Considering intermittent network connection, DOME periodically plans drone flights for a predetermined duration called an epoch</a:t>
            </a:r>
          </a:p>
          <a:p>
            <a:pPr marL="419100" lvl="0" indent="-285750" algn="l" rtl="0">
              <a:lnSpc>
                <a:spcPct val="150000"/>
              </a:lnSpc>
              <a:spcBef>
                <a:spcPts val="0"/>
              </a:spcBef>
              <a:spcAft>
                <a:spcPts val="0"/>
              </a:spcAft>
              <a:buClr>
                <a:srgbClr val="000000"/>
              </a:buClr>
              <a:buSzPct val="100000"/>
              <a:buFont typeface="Wingdings" panose="05000000000000000000" pitchFamily="2" charset="2"/>
              <a:buChar char="q"/>
            </a:pPr>
            <a:r>
              <a:rPr lang="en-US" sz="1400" dirty="0">
                <a:solidFill>
                  <a:schemeClr val="bg2"/>
                </a:solidFill>
              </a:rPr>
              <a:t>To avoid incomplete tasks throughout the epochs, we set the epoch length to be a common multiple of periods for 4 types of missions</a:t>
            </a:r>
          </a:p>
          <a:p>
            <a:pPr marL="419100" lvl="0" indent="-285750" algn="l" rtl="0">
              <a:lnSpc>
                <a:spcPct val="150000"/>
              </a:lnSpc>
              <a:spcBef>
                <a:spcPts val="0"/>
              </a:spcBef>
              <a:spcAft>
                <a:spcPts val="0"/>
              </a:spcAft>
              <a:buClr>
                <a:srgbClr val="000000"/>
              </a:buClr>
              <a:buSzPct val="100000"/>
              <a:buFont typeface="Wingdings" panose="05000000000000000000" pitchFamily="2" charset="2"/>
              <a:buChar char="q"/>
            </a:pPr>
            <a:r>
              <a:rPr lang="en-US" sz="1400" dirty="0">
                <a:solidFill>
                  <a:schemeClr val="bg2"/>
                </a:solidFill>
              </a:rPr>
              <a:t> At the beginning of each epoch, the task generator generates tasks in this epoch, and our flight planner plans the flights of drones to fulfill these tasks. We require that all drones connect with the GC to obtain new flight plans (or return for charging) at the end of each epoch</a:t>
            </a:r>
          </a:p>
        </p:txBody>
      </p:sp>
      <p:sp>
        <p:nvSpPr>
          <p:cNvPr id="4" name="Google Shape;90;p14">
            <a:extLst>
              <a:ext uri="{FF2B5EF4-FFF2-40B4-BE49-F238E27FC236}">
                <a16:creationId xmlns:a16="http://schemas.microsoft.com/office/drawing/2014/main" id="{164A3C0D-5EF8-831B-D02F-AF382B1E7804}"/>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1100"/>
              <a:buFont typeface="Arial"/>
              <a:buNone/>
            </a:pPr>
            <a:r>
              <a:rPr lang="en-GB" sz="2200" dirty="0">
                <a:latin typeface="Lato" panose="020F0502020204030203" pitchFamily="34" charset="0"/>
                <a:ea typeface="Lato" panose="020F0502020204030203" pitchFamily="34" charset="0"/>
                <a:cs typeface="Lato" panose="020F0502020204030203" pitchFamily="34" charset="0"/>
              </a:rPr>
              <a:t>DOME Approach</a:t>
            </a:r>
            <a:endParaRPr lang="en-US" sz="2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35384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727649" y="376400"/>
            <a:ext cx="8116313"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Task Generation in DOME: A Physics-Inspired Approach</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xmlns:a14="http://schemas.microsoft.com/office/drawing/2010/main">
        <mc:Choice Requires="a14">
          <p:sp>
            <p:nvSpPr>
              <p:cNvPr id="127" name="Google Shape;127;p20"/>
              <p:cNvSpPr txBox="1">
                <a:spLocks noGrp="1"/>
              </p:cNvSpPr>
              <p:nvPr>
                <p:ph type="body" idx="1"/>
              </p:nvPr>
            </p:nvSpPr>
            <p:spPr>
              <a:xfrm>
                <a:off x="603504" y="1018650"/>
                <a:ext cx="7688700" cy="3590522"/>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rgbClr val="000000"/>
                  </a:buClr>
                  <a:buSzPts val="1500"/>
                  <a:buChar char="❏"/>
                </a:pPr>
                <a:r>
                  <a:rPr lang="en-GB" sz="1500" b="1" dirty="0">
                    <a:solidFill>
                      <a:srgbClr val="000000"/>
                    </a:solidFill>
                  </a:rPr>
                  <a:t>Time-driven mode task generation </a:t>
                </a:r>
              </a:p>
              <a:p>
                <a:pPr lvl="1" indent="-317500">
                  <a:lnSpc>
                    <a:spcPct val="150000"/>
                  </a:lnSpc>
                  <a:buClr>
                    <a:schemeClr val="dk2"/>
                  </a:buClr>
                  <a:buSzPts val="1400"/>
                  <a:buFont typeface="Lato"/>
                  <a:buChar char="●"/>
                </a:pPr>
                <a:r>
                  <a:rPr lang="en-US" sz="1400" dirty="0">
                    <a:solidFill>
                      <a:schemeClr val="dk2"/>
                    </a:solidFill>
                    <a:latin typeface="Lato"/>
                    <a:ea typeface="Lato"/>
                    <a:cs typeface="Lato"/>
                    <a:sym typeface="Lato"/>
                  </a:rPr>
                  <a:t>The entire event duration is divided into epochs, the task generator generates tasks that drones should execute in each epoch</a:t>
                </a:r>
              </a:p>
              <a:p>
                <a:pPr lvl="1" indent="-317500">
                  <a:lnSpc>
                    <a:spcPct val="150000"/>
                  </a:lnSpc>
                  <a:buClr>
                    <a:schemeClr val="dk2"/>
                  </a:buClr>
                  <a:buSzPts val="1400"/>
                  <a:buFont typeface="Lato"/>
                  <a:buChar char="●"/>
                </a:pPr>
                <a:r>
                  <a:rPr lang="en-US" sz="1400" dirty="0">
                    <a:solidFill>
                      <a:schemeClr val="dk2"/>
                    </a:solidFill>
                    <a:latin typeface="Lato"/>
                    <a:ea typeface="Lato"/>
                    <a:cs typeface="Lato"/>
                    <a:sym typeface="Lato"/>
                  </a:rPr>
                  <a:t>A task is characterized by a mission, observation area and its start and end times</a:t>
                </a:r>
              </a:p>
              <a:p>
                <a:pPr lvl="1" indent="-317500">
                  <a:lnSpc>
                    <a:spcPct val="150000"/>
                  </a:lnSpc>
                  <a:buClr>
                    <a:schemeClr val="dk2"/>
                  </a:buClr>
                  <a:buSzPts val="1400"/>
                  <a:buFont typeface="Lato"/>
                  <a:buChar char="●"/>
                </a:pPr>
                <a:r>
                  <a:rPr lang="en-US" sz="1400" dirty="0">
                    <a:solidFill>
                      <a:schemeClr val="dk2"/>
                    </a:solidFill>
                    <a:latin typeface="Lato"/>
                    <a:ea typeface="Lato"/>
                    <a:cs typeface="Lato"/>
                    <a:sym typeface="Lato"/>
                  </a:rPr>
                  <a:t> The task generation procedure creates the spatial-temporal requirements for four missions </a:t>
                </a:r>
                <a14:m>
                  <m:oMath xmlns:m="http://schemas.openxmlformats.org/officeDocument/2006/math">
                    <m:r>
                      <a:rPr lang="en-US" sz="1400" b="1" i="1" dirty="0" smtClean="0">
                        <a:solidFill>
                          <a:schemeClr val="dk2"/>
                        </a:solidFill>
                        <a:latin typeface="Cambria Math" panose="02040503050406030204" pitchFamily="18" charset="0"/>
                        <a:ea typeface="Lato"/>
                        <a:cs typeface="Lato"/>
                        <a:sym typeface="Lato"/>
                      </a:rPr>
                      <m:t>𝑭𝑫</m:t>
                    </m:r>
                    <m:r>
                      <a:rPr lang="en-US" sz="1400" b="1" i="1" dirty="0" smtClean="0">
                        <a:solidFill>
                          <a:schemeClr val="dk2"/>
                        </a:solidFill>
                        <a:latin typeface="Cambria Math" panose="02040503050406030204" pitchFamily="18" charset="0"/>
                        <a:ea typeface="Lato"/>
                        <a:cs typeface="Lato"/>
                        <a:sym typeface="Lato"/>
                      </a:rPr>
                      <m:t>, </m:t>
                    </m:r>
                    <m:r>
                      <a:rPr lang="en-US" sz="1400" b="1" i="1" dirty="0" smtClean="0">
                        <a:solidFill>
                          <a:schemeClr val="dk2"/>
                        </a:solidFill>
                        <a:latin typeface="Cambria Math" panose="02040503050406030204" pitchFamily="18" charset="0"/>
                        <a:ea typeface="Lato"/>
                        <a:cs typeface="Lato"/>
                        <a:sym typeface="Lato"/>
                      </a:rPr>
                      <m:t>𝑩𝑴</m:t>
                    </m:r>
                    <m:r>
                      <a:rPr lang="en-US" sz="1400" b="1" i="1" dirty="0" smtClean="0">
                        <a:solidFill>
                          <a:schemeClr val="dk2"/>
                        </a:solidFill>
                        <a:latin typeface="Cambria Math" panose="02040503050406030204" pitchFamily="18" charset="0"/>
                        <a:ea typeface="Lato"/>
                        <a:cs typeface="Lato"/>
                        <a:sym typeface="Lato"/>
                      </a:rPr>
                      <m:t>, </m:t>
                    </m:r>
                    <m:r>
                      <a:rPr lang="en-US" sz="1400" b="1" i="1" dirty="0" smtClean="0">
                        <a:solidFill>
                          <a:schemeClr val="dk2"/>
                        </a:solidFill>
                        <a:latin typeface="Cambria Math" panose="02040503050406030204" pitchFamily="18" charset="0"/>
                        <a:ea typeface="Lato"/>
                        <a:cs typeface="Lato"/>
                        <a:sym typeface="Lato"/>
                      </a:rPr>
                      <m:t>𝑭𝑻</m:t>
                    </m:r>
                    <m:r>
                      <a:rPr lang="en-US" sz="1400" b="1" i="1" dirty="0" smtClean="0">
                        <a:solidFill>
                          <a:schemeClr val="dk2"/>
                        </a:solidFill>
                        <a:latin typeface="Cambria Math" panose="02040503050406030204" pitchFamily="18" charset="0"/>
                        <a:ea typeface="Lato"/>
                        <a:cs typeface="Lato"/>
                        <a:sym typeface="Lato"/>
                      </a:rPr>
                      <m:t>, </m:t>
                    </m:r>
                    <m:r>
                      <a:rPr lang="en-US" sz="1400" b="1" i="1" dirty="0" smtClean="0">
                        <a:solidFill>
                          <a:schemeClr val="dk2"/>
                        </a:solidFill>
                        <a:latin typeface="Cambria Math" panose="02040503050406030204" pitchFamily="18" charset="0"/>
                        <a:ea typeface="Lato"/>
                        <a:cs typeface="Lato"/>
                        <a:sym typeface="Lato"/>
                      </a:rPr>
                      <m:t>𝑭𝑰</m:t>
                    </m:r>
                  </m:oMath>
                </a14:m>
                <a:endParaRPr lang="en-US" sz="1400" b="1" dirty="0">
                  <a:solidFill>
                    <a:schemeClr val="dk2"/>
                  </a:solidFill>
                  <a:latin typeface="Lato"/>
                  <a:ea typeface="Lato"/>
                  <a:cs typeface="Lato"/>
                  <a:sym typeface="Lato"/>
                </a:endParaRPr>
              </a:p>
              <a:p>
                <a:pPr lvl="1" indent="-317500">
                  <a:lnSpc>
                    <a:spcPct val="150000"/>
                  </a:lnSpc>
                  <a:buClr>
                    <a:schemeClr val="dk2"/>
                  </a:buClr>
                  <a:buSzPts val="1400"/>
                  <a:buFont typeface="Lato"/>
                  <a:buChar char="●"/>
                </a:pPr>
                <a:r>
                  <a:rPr lang="en-US" sz="1400" dirty="0">
                    <a:solidFill>
                      <a:schemeClr val="dk2"/>
                    </a:solidFill>
                    <a:latin typeface="Lato"/>
                    <a:ea typeface="Lato"/>
                    <a:cs typeface="Lato"/>
                    <a:sym typeface="Lato"/>
                  </a:rPr>
                  <a:t>The workflow of the DOME task generator for Rx fires has three components</a:t>
                </a:r>
              </a:p>
              <a:p>
                <a:pPr lvl="2" indent="-311150">
                  <a:lnSpc>
                    <a:spcPct val="150000"/>
                  </a:lnSpc>
                  <a:buClr>
                    <a:schemeClr val="dk2"/>
                  </a:buClr>
                  <a:buSzPts val="1300"/>
                  <a:buFont typeface="Lato"/>
                  <a:buAutoNum type="arabicPeriod"/>
                </a:pPr>
                <a:r>
                  <a:rPr lang="en-US" sz="1300" dirty="0">
                    <a:solidFill>
                      <a:schemeClr val="dk2"/>
                    </a:solidFill>
                    <a:latin typeface="Lato"/>
                    <a:ea typeface="Lato"/>
                    <a:cs typeface="Lato"/>
                    <a:sym typeface="Lato"/>
                  </a:rPr>
                  <a:t>Fire status tracker</a:t>
                </a:r>
              </a:p>
              <a:p>
                <a:pPr lvl="2" indent="-311150">
                  <a:lnSpc>
                    <a:spcPct val="150000"/>
                  </a:lnSpc>
                  <a:buClr>
                    <a:schemeClr val="dk2"/>
                  </a:buClr>
                  <a:buSzPts val="1300"/>
                  <a:buFont typeface="Lato"/>
                  <a:buAutoNum type="arabicPeriod"/>
                </a:pPr>
                <a:r>
                  <a:rPr lang="en-US" sz="1300" dirty="0">
                    <a:solidFill>
                      <a:schemeClr val="dk2"/>
                    </a:solidFill>
                    <a:latin typeface="Lato"/>
                    <a:ea typeface="Lato"/>
                    <a:cs typeface="Lato"/>
                    <a:sym typeface="Lato"/>
                  </a:rPr>
                  <a:t>Fire Prediction</a:t>
                </a:r>
              </a:p>
              <a:p>
                <a:pPr lvl="2" indent="-311150">
                  <a:lnSpc>
                    <a:spcPct val="150000"/>
                  </a:lnSpc>
                  <a:buClr>
                    <a:schemeClr val="dk2"/>
                  </a:buClr>
                  <a:buSzPts val="1300"/>
                  <a:buFont typeface="Lato"/>
                  <a:buAutoNum type="arabicPeriod"/>
                </a:pPr>
                <a:r>
                  <a:rPr lang="en-US" sz="1300" dirty="0">
                    <a:solidFill>
                      <a:schemeClr val="dk2"/>
                    </a:solidFill>
                    <a:latin typeface="Lato"/>
                    <a:ea typeface="Lato"/>
                    <a:cs typeface="Lato"/>
                    <a:sym typeface="Lato"/>
                  </a:rPr>
                  <a:t>Rule-based task generation</a:t>
                </a:r>
              </a:p>
              <a:p>
                <a:pPr lvl="1" indent="-317500">
                  <a:lnSpc>
                    <a:spcPct val="150000"/>
                  </a:lnSpc>
                  <a:buClr>
                    <a:schemeClr val="dk2"/>
                  </a:buClr>
                  <a:buSzPts val="1400"/>
                  <a:buFont typeface="Lato"/>
                  <a:buChar char="●"/>
                </a:pPr>
                <a:endParaRPr lang="en-US" sz="1400" dirty="0">
                  <a:solidFill>
                    <a:schemeClr val="dk2"/>
                  </a:solidFill>
                  <a:latin typeface="Lato"/>
                  <a:ea typeface="Lato"/>
                  <a:cs typeface="Lato"/>
                  <a:sym typeface="Lato"/>
                </a:endParaRPr>
              </a:p>
              <a:p>
                <a:pPr marL="1371600" lvl="0" indent="0" algn="l" rtl="0">
                  <a:lnSpc>
                    <a:spcPct val="150000"/>
                  </a:lnSpc>
                  <a:spcBef>
                    <a:spcPts val="0"/>
                  </a:spcBef>
                  <a:spcAft>
                    <a:spcPts val="0"/>
                  </a:spcAft>
                  <a:buNone/>
                </a:pPr>
                <a:endParaRPr lang="en-US" sz="1600" dirty="0">
                  <a:solidFill>
                    <a:schemeClr val="dk2"/>
                  </a:solidFill>
                  <a:latin typeface="Lato"/>
                  <a:ea typeface="Lato"/>
                  <a:cs typeface="Lato"/>
                  <a:sym typeface="Lato"/>
                </a:endParaRPr>
              </a:p>
              <a:p>
                <a:pPr marL="457200" lvl="0" indent="-323850" algn="l" rtl="0">
                  <a:lnSpc>
                    <a:spcPct val="200000"/>
                  </a:lnSpc>
                  <a:spcBef>
                    <a:spcPts val="0"/>
                  </a:spcBef>
                  <a:spcAft>
                    <a:spcPts val="0"/>
                  </a:spcAft>
                  <a:buClr>
                    <a:srgbClr val="000000"/>
                  </a:buClr>
                  <a:buSzPts val="1500"/>
                  <a:buChar char="❏"/>
                </a:pPr>
                <a:r>
                  <a:rPr lang="en-GB" sz="1500" b="1" dirty="0">
                    <a:solidFill>
                      <a:srgbClr val="000000"/>
                    </a:solidFill>
                  </a:rPr>
                  <a:t>            </a:t>
                </a:r>
              </a:p>
              <a:p>
                <a:pPr marL="0" lvl="0" indent="0" algn="l" rtl="0">
                  <a:spcBef>
                    <a:spcPts val="0"/>
                  </a:spcBef>
                  <a:spcAft>
                    <a:spcPts val="0"/>
                  </a:spcAft>
                  <a:buNone/>
                </a:pPr>
                <a:r>
                  <a:rPr lang="en-GB" sz="1500" b="1" dirty="0">
                    <a:solidFill>
                      <a:srgbClr val="000000"/>
                    </a:solidFill>
                  </a:rPr>
                  <a:t>             </a:t>
                </a:r>
                <a:endParaRPr sz="1500" b="1" dirty="0">
                  <a:solidFill>
                    <a:srgbClr val="000000"/>
                  </a:solidFill>
                </a:endParaRPr>
              </a:p>
              <a:p>
                <a:pPr marL="0" lvl="0" indent="0" algn="l" rtl="0">
                  <a:spcBef>
                    <a:spcPts val="1200"/>
                  </a:spcBef>
                  <a:spcAft>
                    <a:spcPts val="0"/>
                  </a:spcAft>
                  <a:buNone/>
                </a:pPr>
                <a:r>
                  <a:rPr lang="en-GB" sz="1500" dirty="0">
                    <a:solidFill>
                      <a:srgbClr val="000000"/>
                    </a:solidFill>
                  </a:rPr>
                  <a:t>​</a:t>
                </a:r>
                <a:endParaRPr sz="1500" dirty="0">
                  <a:solidFill>
                    <a:srgbClr val="000000"/>
                  </a:solidFill>
                </a:endParaRPr>
              </a:p>
              <a:p>
                <a:pPr marL="0" lvl="0" indent="0" algn="l" rtl="0">
                  <a:spcBef>
                    <a:spcPts val="1200"/>
                  </a:spcBef>
                  <a:spcAft>
                    <a:spcPts val="0"/>
                  </a:spcAft>
                  <a:buNone/>
                </a:pPr>
                <a:r>
                  <a:rPr lang="en-GB" sz="1500" dirty="0">
                    <a:solidFill>
                      <a:srgbClr val="000000"/>
                    </a:solidFill>
                  </a:rPr>
                  <a:t>​</a:t>
                </a:r>
                <a:endParaRPr sz="1500" dirty="0">
                  <a:solidFill>
                    <a:srgbClr val="000000"/>
                  </a:solidFill>
                </a:endParaRPr>
              </a:p>
              <a:p>
                <a:pPr marL="0" lvl="0" indent="0" algn="l" rtl="0">
                  <a:spcBef>
                    <a:spcPts val="1200"/>
                  </a:spcBef>
                  <a:spcAft>
                    <a:spcPts val="0"/>
                  </a:spcAft>
                  <a:buNone/>
                </a:pPr>
                <a:r>
                  <a:rPr lang="en-GB" sz="1500" dirty="0">
                    <a:solidFill>
                      <a:srgbClr val="000000"/>
                    </a:solidFill>
                  </a:rPr>
                  <a:t>​</a:t>
                </a:r>
                <a:endParaRPr sz="1500" dirty="0">
                  <a:solidFill>
                    <a:srgbClr val="000000"/>
                  </a:solidFill>
                </a:endParaRPr>
              </a:p>
              <a:p>
                <a:pPr marL="0" lvl="0" indent="0" algn="l" rtl="0">
                  <a:spcBef>
                    <a:spcPts val="1200"/>
                  </a:spcBef>
                  <a:spcAft>
                    <a:spcPts val="0"/>
                  </a:spcAft>
                  <a:buNone/>
                </a:pPr>
                <a:r>
                  <a:rPr lang="en-GB" sz="1500" dirty="0">
                    <a:solidFill>
                      <a:srgbClr val="000000"/>
                    </a:solidFill>
                  </a:rPr>
                  <a:t>​</a:t>
                </a:r>
                <a:endParaRPr sz="1500" dirty="0">
                  <a:solidFill>
                    <a:srgbClr val="000000"/>
                  </a:solidFill>
                </a:endParaRPr>
              </a:p>
              <a:p>
                <a:pPr marL="0" lvl="0" indent="0" algn="l" rtl="0">
                  <a:spcBef>
                    <a:spcPts val="1200"/>
                  </a:spcBef>
                  <a:spcAft>
                    <a:spcPts val="1200"/>
                  </a:spcAft>
                  <a:buNone/>
                </a:pPr>
                <a:r>
                  <a:rPr lang="en-GB" sz="1500" dirty="0">
                    <a:solidFill>
                      <a:srgbClr val="000000"/>
                    </a:solidFill>
                  </a:rPr>
                  <a:t>​</a:t>
                </a:r>
                <a:endParaRPr sz="1500" dirty="0">
                  <a:solidFill>
                    <a:srgbClr val="000000"/>
                  </a:solidFill>
                </a:endParaRPr>
              </a:p>
            </p:txBody>
          </p:sp>
        </mc:Choice>
        <mc:Fallback xmlns="">
          <p:sp>
            <p:nvSpPr>
              <p:cNvPr id="127" name="Google Shape;127;p20"/>
              <p:cNvSpPr txBox="1">
                <a:spLocks noGrp="1" noRot="1" noChangeAspect="1" noMove="1" noResize="1" noEditPoints="1" noAdjustHandles="1" noChangeArrowheads="1" noChangeShapeType="1" noTextEdit="1"/>
              </p:cNvSpPr>
              <p:nvPr>
                <p:ph type="body" idx="1"/>
              </p:nvPr>
            </p:nvSpPr>
            <p:spPr>
              <a:xfrm>
                <a:off x="603504" y="1018650"/>
                <a:ext cx="7688700" cy="3590522"/>
              </a:xfrm>
              <a:prstGeom prst="rect">
                <a:avLst/>
              </a:prstGeom>
              <a:blipFill>
                <a:blip r:embed="rId3"/>
                <a:stretch>
                  <a:fillRect l="-317" b="-93209"/>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000000"/>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TotalTime>
  <Words>3555</Words>
  <Application>Microsoft Office PowerPoint</Application>
  <PresentationFormat>On-screen Show (16:9)</PresentationFormat>
  <Paragraphs>299</Paragraphs>
  <Slides>39</Slides>
  <Notes>39</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Wingdings</vt:lpstr>
      <vt:lpstr>Cambria Math</vt:lpstr>
      <vt:lpstr>Courier New</vt:lpstr>
      <vt:lpstr>Lato</vt:lpstr>
      <vt:lpstr>Arial</vt:lpstr>
      <vt:lpstr>Raleway</vt:lpstr>
      <vt:lpstr>Streamline</vt:lpstr>
      <vt:lpstr>DOME Drone-assisted Monitoring of       Emergent Events For Wildland Fire Resilience</vt:lpstr>
      <vt:lpstr>Introduction to Emergent Event Monitoring ​ ​ </vt:lpstr>
      <vt:lpstr>Rx Fire Monitoring</vt:lpstr>
      <vt:lpstr>Key Contributions</vt:lpstr>
      <vt:lpstr>PowerPoint Presentation</vt:lpstr>
      <vt:lpstr>PowerPoint Presentation</vt:lpstr>
      <vt:lpstr>PowerPoint Presentation</vt:lpstr>
      <vt:lpstr>PowerPoint Presentation</vt:lpstr>
      <vt:lpstr>Task Generation in DOME: A Physics-Inspired Approach​ </vt:lpstr>
      <vt:lpstr>Task Generation in DOME: A Physics-Inspired Approach​ </vt:lpstr>
      <vt:lpstr>Task Generation in DOME: A Physics-Inspired Approach​ </vt:lpstr>
      <vt:lpstr>Task Generation in DOME: A Physics-Inspired Approach​ </vt:lpstr>
      <vt:lpstr>Task Generation in DOME: A Physics-Inspired Approach​ </vt:lpstr>
      <vt:lpstr>Task Generation in DOME: A Physics-Inspired Approach​ </vt:lpstr>
      <vt:lpstr>Multi-Drone Flight Planning​ </vt:lpstr>
      <vt:lpstr>Multi-Drone Flight Planning​ </vt:lpstr>
      <vt:lpstr>Multi-Drone Flight Planning​ </vt:lpstr>
      <vt:lpstr>Multi-Drone Flight Planning​ </vt:lpstr>
      <vt:lpstr>Multi-Drone Flight Planning​ </vt:lpstr>
      <vt:lpstr>Multi-Drone Flight Planning​ </vt:lpstr>
      <vt:lpstr>Multi-Drone Flight Planning​ </vt:lpstr>
      <vt:lpstr>Multi-Drone Flight Planning​ </vt:lpstr>
      <vt:lpstr>Multi-Drone Flight Planning​ </vt:lpstr>
      <vt:lpstr>Task Allocation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DOME Drone-assisted Monitoring of       Emergent Events For Wildland Fire Resilience</dc:title>
  <cp:lastModifiedBy>Shanmukha Sree Mokkapati</cp:lastModifiedBy>
  <cp:revision>27</cp:revision>
  <dcterms:modified xsi:type="dcterms:W3CDTF">2024-11-15T13:41:42Z</dcterms:modified>
</cp:coreProperties>
</file>