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9" r:id="rId6"/>
    <p:sldId id="270" r:id="rId7"/>
    <p:sldId id="271" r:id="rId8"/>
    <p:sldId id="273" r:id="rId9"/>
    <p:sldId id="272" r:id="rId10"/>
    <p:sldId id="264" r:id="rId11"/>
    <p:sldId id="265" r:id="rId12"/>
    <p:sldId id="266" r:id="rId13"/>
    <p:sldId id="267" r:id="rId14"/>
    <p:sldId id="274" r:id="rId15"/>
    <p:sldId id="268" r:id="rId16"/>
    <p:sldId id="283" r:id="rId17"/>
    <p:sldId id="291" r:id="rId18"/>
    <p:sldId id="289" r:id="rId19"/>
    <p:sldId id="29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58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05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7/10/2023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7/10/2023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EBE1715-9EB5-43F0-9284-3E7C62DCB93F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E9AE-0403-4767-B09F-41640A3BDF84}" type="datetime1">
              <a:rPr lang="en-US" smtClean="0"/>
              <a:t>7/10/2023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0C63-B623-4E3C-9889-F4905B3A76D5}" type="datetime1">
              <a:rPr lang="en-US" smtClean="0"/>
              <a:t>7/10/2023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319A-BD98-467C-A003-AD463B8E964E}" type="datetime1">
              <a:rPr lang="en-US" smtClean="0"/>
              <a:t>7/10/2023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0E6-3ED7-4455-9D93-90463D9CA211}" type="datetime1">
              <a:rPr lang="en-US" smtClean="0"/>
              <a:t>7/10/2023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F2C1C2-8E44-474E-8159-29694B31A79A}"/>
              </a:ext>
            </a:extLst>
          </p:cNvPr>
          <p:cNvSpPr/>
          <p:nvPr userDrawn="1"/>
        </p:nvSpPr>
        <p:spPr>
          <a:xfrm>
            <a:off x="74646" y="1576351"/>
            <a:ext cx="1447177" cy="34551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E4D-3589-427F-B58A-0233FB5860E7}" type="datetime1">
              <a:rPr lang="en-US" smtClean="0"/>
              <a:t>7/10/2023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74A3-CD07-4FB1-91DF-3C69BA380416}" type="datetime1">
              <a:rPr lang="en-US" smtClean="0"/>
              <a:t>7/10/2023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A77A-17F1-4AA2-BA8E-BC9DAFC03D77}" type="datetime1">
              <a:rPr lang="en-US" smtClean="0"/>
              <a:t>7/10/2023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515E-BE47-4404-915A-093824ED6C79}" type="datetime1">
              <a:rPr lang="en-US" smtClean="0"/>
              <a:t>7/10/2023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C0F3-1B8A-4FA4-9E7B-F2EC39C66B17}" type="datetime1">
              <a:rPr lang="en-US" smtClean="0"/>
              <a:t>7/10/2023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CB5D-8B95-452A-8074-DFD39A9E05DD}" type="datetime1">
              <a:rPr lang="en-US" smtClean="0"/>
              <a:t>7/10/2023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6C1ADF9F-70CB-4798-BE16-B6373681FD03}" type="datetime1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C0F6AA5-A302-4D9B-ADE7-4370C89B8BCE}"/>
              </a:ext>
            </a:extLst>
          </p:cNvPr>
          <p:cNvSpPr/>
          <p:nvPr userDrawn="1"/>
        </p:nvSpPr>
        <p:spPr>
          <a:xfrm>
            <a:off x="214605" y="279164"/>
            <a:ext cx="1447177" cy="345517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/>
              <a:t>Introduction to</a:t>
            </a:r>
            <a:br>
              <a:rPr lang="en-US" dirty="0"/>
            </a:br>
            <a:r>
              <a:rPr lang="en-US" dirty="0"/>
              <a:t>Object Oriented Programming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programing constructs</a:t>
            </a: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13 -- Introduction to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10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454" y="1600201"/>
            <a:ext cx="5951146" cy="4407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844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</a:t>
            </a:r>
            <a:r>
              <a:rPr lang="en-US" dirty="0" err="1"/>
              <a:t>Specifiers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13 -- Introduction to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11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342" y="1676401"/>
            <a:ext cx="6000658" cy="444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spect="1" noChangeArrowheads="1"/>
          </p:cNvSpPr>
          <p:nvPr/>
        </p:nvSpPr>
        <p:spPr bwMode="auto">
          <a:xfrm>
            <a:off x="4404519" y="2801144"/>
            <a:ext cx="2529681" cy="70405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8" name="Text Box 5"/>
          <p:cNvSpPr txBox="1">
            <a:spLocks noChangeAspect="1" noChangeArrowheads="1"/>
          </p:cNvSpPr>
          <p:nvPr/>
        </p:nvSpPr>
        <p:spPr bwMode="auto">
          <a:xfrm>
            <a:off x="6734969" y="1750218"/>
            <a:ext cx="2787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Private Members</a:t>
            </a:r>
          </a:p>
        </p:txBody>
      </p:sp>
      <p:sp>
        <p:nvSpPr>
          <p:cNvPr id="9" name="Line 6"/>
          <p:cNvSpPr>
            <a:spLocks noChangeAspect="1" noChangeShapeType="1"/>
          </p:cNvSpPr>
          <p:nvPr/>
        </p:nvSpPr>
        <p:spPr bwMode="auto">
          <a:xfrm flipH="1">
            <a:off x="6476207" y="2131218"/>
            <a:ext cx="3048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>
            <a:spLocks noChangeAspect="1" noChangeArrowheads="1"/>
          </p:cNvSpPr>
          <p:nvPr/>
        </p:nvSpPr>
        <p:spPr bwMode="auto">
          <a:xfrm>
            <a:off x="4404520" y="3886201"/>
            <a:ext cx="4739481" cy="1828799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1" name="Text Box 8"/>
          <p:cNvSpPr txBox="1">
            <a:spLocks noChangeAspect="1" noChangeArrowheads="1"/>
          </p:cNvSpPr>
          <p:nvPr/>
        </p:nvSpPr>
        <p:spPr bwMode="auto">
          <a:xfrm>
            <a:off x="7573169" y="2801143"/>
            <a:ext cx="289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Public Members</a:t>
            </a:r>
          </a:p>
        </p:txBody>
      </p:sp>
      <p:sp>
        <p:nvSpPr>
          <p:cNvPr id="12" name="Line 9"/>
          <p:cNvSpPr>
            <a:spLocks noChangeAspect="1" noChangeShapeType="1"/>
          </p:cNvSpPr>
          <p:nvPr/>
        </p:nvSpPr>
        <p:spPr bwMode="auto">
          <a:xfrm flipH="1">
            <a:off x="7268370" y="3167856"/>
            <a:ext cx="366713" cy="425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6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</a:t>
            </a:r>
            <a:r>
              <a:rPr lang="en-US" dirty="0" err="1"/>
              <a:t>Specifiers</a:t>
            </a:r>
            <a:r>
              <a:rPr lang="en-US" dirty="0"/>
              <a:t>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listed in any order in a class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appear multiple times in a class</a:t>
            </a:r>
            <a:br>
              <a:rPr lang="en-US" dirty="0"/>
            </a:br>
            <a:endParaRPr lang="en-US" dirty="0"/>
          </a:p>
          <a:p>
            <a:r>
              <a:rPr lang="en-US"/>
              <a:t>If not specified, the default is </a:t>
            </a:r>
            <a:r>
              <a:rPr lang="en-US">
                <a:latin typeface="Courier New" pitchFamily="112" charset="0"/>
              </a:rPr>
              <a:t>private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13 -- Introduction to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2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Member function that is automatically called when an object is created</a:t>
            </a:r>
          </a:p>
          <a:p>
            <a:pPr>
              <a:lnSpc>
                <a:spcPct val="90000"/>
              </a:lnSpc>
            </a:pPr>
            <a:r>
              <a:rPr lang="en-US" dirty="0"/>
              <a:t>Purpose is to construct an object and do initialization if necessary</a:t>
            </a:r>
          </a:p>
          <a:p>
            <a:pPr>
              <a:lnSpc>
                <a:spcPct val="90000"/>
              </a:lnSpc>
            </a:pPr>
            <a:r>
              <a:rPr lang="en-US" dirty="0"/>
              <a:t>Constructor function name is class name</a:t>
            </a:r>
          </a:p>
          <a:p>
            <a:pPr>
              <a:lnSpc>
                <a:spcPct val="90000"/>
              </a:lnSpc>
            </a:pPr>
            <a:r>
              <a:rPr lang="en-US" dirty="0"/>
              <a:t>Has no return type </a:t>
            </a:r>
            <a:r>
              <a:rPr lang="en-US" i="1" dirty="0"/>
              <a:t>specified</a:t>
            </a:r>
          </a:p>
          <a:p>
            <a:pPr>
              <a:lnSpc>
                <a:spcPct val="90000"/>
              </a:lnSpc>
            </a:pPr>
            <a:r>
              <a:rPr lang="en-US" dirty="0"/>
              <a:t>(What is the real return type?)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13 -- Introduction to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4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5000"/>
              </a:lnSpc>
            </a:pPr>
            <a:r>
              <a:rPr lang="en-US" dirty="0"/>
              <a:t>A class can have more than one constructor</a:t>
            </a:r>
            <a:br>
              <a:rPr lang="en-US" dirty="0"/>
            </a:br>
            <a:r>
              <a:rPr lang="en-US" dirty="0"/>
              <a:t>Overloaded constructors in a class must have different parameter lists:</a:t>
            </a:r>
          </a:p>
          <a:p>
            <a:pPr lvl="1">
              <a:lnSpc>
                <a:spcPct val="105000"/>
              </a:lnSpc>
              <a:buFontTx/>
              <a:buNone/>
            </a:pPr>
            <a:r>
              <a:rPr lang="en-US" sz="2400" dirty="0"/>
              <a:t>	</a:t>
            </a:r>
            <a:r>
              <a:rPr lang="en-US" dirty="0">
                <a:latin typeface="Courier New" pitchFamily="112" charset="0"/>
              </a:rPr>
              <a:t>Rectangle();</a:t>
            </a:r>
            <a:br>
              <a:rPr lang="en-US" dirty="0">
                <a:latin typeface="Courier New" pitchFamily="112" charset="0"/>
              </a:rPr>
            </a:br>
            <a:r>
              <a:rPr lang="en-US" dirty="0">
                <a:latin typeface="Courier New" pitchFamily="112" charset="0"/>
              </a:rPr>
              <a:t>Rectangle(double);</a:t>
            </a:r>
          </a:p>
          <a:p>
            <a:pPr lvl="1">
              <a:lnSpc>
                <a:spcPct val="105000"/>
              </a:lnSpc>
              <a:buFontTx/>
              <a:buNone/>
            </a:pPr>
            <a:r>
              <a:rPr lang="en-US" dirty="0">
                <a:latin typeface="Courier New" pitchFamily="112" charset="0"/>
              </a:rPr>
              <a:t>	Rectangle(double, double);</a:t>
            </a:r>
            <a:endParaRPr lang="en-US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13 -- Introduction to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Member function automatically called when an object is destroyed</a:t>
            </a:r>
          </a:p>
          <a:p>
            <a:pPr>
              <a:lnSpc>
                <a:spcPct val="85000"/>
              </a:lnSpc>
            </a:pPr>
            <a:r>
              <a:rPr lang="en-US" dirty="0"/>
              <a:t>Destructor name is </a:t>
            </a:r>
            <a:r>
              <a:rPr lang="en-US" dirty="0">
                <a:latin typeface="Courier New" pitchFamily="112" charset="0"/>
              </a:rPr>
              <a:t>~</a:t>
            </a:r>
            <a:r>
              <a:rPr lang="en-US" dirty="0" err="1"/>
              <a:t>classname</a:t>
            </a:r>
            <a:r>
              <a:rPr lang="en-US" dirty="0"/>
              <a:t>, </a:t>
            </a:r>
            <a:r>
              <a:rPr lang="en-US" i="1" dirty="0"/>
              <a:t>e.g.</a:t>
            </a:r>
            <a:r>
              <a:rPr lang="en-US" dirty="0"/>
              <a:t>, </a:t>
            </a:r>
            <a:r>
              <a:rPr lang="en-US" dirty="0">
                <a:latin typeface="Courier New" pitchFamily="112" charset="0"/>
              </a:rPr>
              <a:t>~Rectangle</a:t>
            </a: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Has no return type; takes no arguments</a:t>
            </a:r>
          </a:p>
          <a:p>
            <a:pPr>
              <a:lnSpc>
                <a:spcPct val="85000"/>
              </a:lnSpc>
            </a:pPr>
            <a:r>
              <a:rPr lang="en-US" dirty="0"/>
              <a:t>Only one destructor per class, </a:t>
            </a:r>
            <a:r>
              <a:rPr lang="en-US" i="1" dirty="0"/>
              <a:t>i.e.</a:t>
            </a:r>
            <a:r>
              <a:rPr lang="en-US" dirty="0"/>
              <a:t>, it cannot be overloaded</a:t>
            </a:r>
          </a:p>
          <a:p>
            <a:pPr>
              <a:lnSpc>
                <a:spcPct val="85000"/>
              </a:lnSpc>
            </a:pPr>
            <a:r>
              <a:rPr lang="en-US" dirty="0"/>
              <a:t>If constructor allocates dynamic memory, destructor should release it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13 -- Introduction to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7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Constructors, Destructors, and Dynamically Allocated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When an object is dynamically allocated with the new operator, its constructor executes: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800" dirty="0">
                <a:latin typeface="Courier New" pitchFamily="112" charset="0"/>
              </a:rPr>
              <a:t>Rectangle r = new Rectangle(10, 20);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</a:pPr>
            <a:r>
              <a:rPr lang="en-US" dirty="0"/>
              <a:t>When the object is destroyed, its destructor executes: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800" dirty="0">
                <a:latin typeface="Courier New" pitchFamily="112" charset="0"/>
              </a:rPr>
              <a:t>delete r;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13 -- Introduction to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Why use OOP?</a:t>
            </a:r>
            <a:endParaRPr lang="en-US" sz="900" dirty="0"/>
          </a:p>
          <a:p>
            <a:r>
              <a:rPr lang="en-US" dirty="0"/>
              <a:t>Building blocks of OOP</a:t>
            </a:r>
            <a:endParaRPr lang="en-US" sz="900" dirty="0"/>
          </a:p>
          <a:p>
            <a:pPr lvl="1"/>
            <a:r>
              <a:rPr lang="en-US" dirty="0"/>
              <a:t>Classes</a:t>
            </a:r>
            <a:endParaRPr lang="en-US" sz="800" dirty="0"/>
          </a:p>
          <a:p>
            <a:pPr lvl="1"/>
            <a:r>
              <a:rPr lang="en-US" dirty="0"/>
              <a:t>Objects</a:t>
            </a:r>
          </a:p>
          <a:p>
            <a:pPr lvl="1"/>
            <a:r>
              <a:rPr lang="en-US" dirty="0"/>
              <a:t>Access Specifiers</a:t>
            </a:r>
          </a:p>
          <a:p>
            <a:r>
              <a:rPr lang="en-US" dirty="0"/>
              <a:t>What is OOP?</a:t>
            </a:r>
            <a:endParaRPr lang="en-US" sz="900" dirty="0"/>
          </a:p>
          <a:p>
            <a:r>
              <a:rPr lang="en-US" dirty="0"/>
              <a:t>OOP concepts</a:t>
            </a:r>
            <a:endParaRPr lang="en-US" sz="900" dirty="0"/>
          </a:p>
          <a:p>
            <a:pPr lvl="1"/>
            <a:r>
              <a:rPr lang="en-US" dirty="0"/>
              <a:t>Abstraction</a:t>
            </a:r>
            <a:endParaRPr lang="en-US" sz="800" dirty="0"/>
          </a:p>
          <a:p>
            <a:pPr lvl="1"/>
            <a:r>
              <a:rPr lang="en-US" dirty="0"/>
              <a:t>Encapsulation</a:t>
            </a:r>
            <a:endParaRPr lang="en-US" sz="800" dirty="0"/>
          </a:p>
          <a:p>
            <a:pPr lvl="1"/>
            <a:r>
              <a:rPr lang="en-US" dirty="0"/>
              <a:t>Inheritance</a:t>
            </a:r>
            <a:endParaRPr lang="en-US" sz="800" dirty="0"/>
          </a:p>
          <a:p>
            <a:pPr lvl="1"/>
            <a:r>
              <a:rPr lang="en-US" dirty="0"/>
              <a:t>Polymorphism</a:t>
            </a:r>
            <a:endParaRPr lang="en-US" sz="800" dirty="0"/>
          </a:p>
          <a:p>
            <a:r>
              <a:rPr lang="en-US" dirty="0"/>
              <a:t>Advantages vs Disadvantages</a:t>
            </a:r>
            <a:endParaRPr lang="en-US" sz="900" dirty="0"/>
          </a:p>
          <a:p>
            <a:r>
              <a:rPr lang="en-US" dirty="0"/>
              <a:t>Conclusion</a:t>
            </a:r>
            <a:endParaRPr lang="en-US" sz="9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9EE869-EDB1-4AED-BE54-F285E8395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2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OOP?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572000"/>
          </a:xfrm>
        </p:spPr>
        <p:txBody>
          <a:bodyPr>
            <a:normAutofit/>
          </a:bodyPr>
          <a:lstStyle/>
          <a:p>
            <a:r>
              <a:rPr lang="en-US" dirty="0"/>
              <a:t>Object Oriented Programming (OOP) is one of the most widely used programming paradigm</a:t>
            </a:r>
          </a:p>
          <a:p>
            <a:r>
              <a:rPr lang="en-US" dirty="0"/>
              <a:t>Why is it extensively used?</a:t>
            </a:r>
            <a:endParaRPr lang="en-US" sz="1050" dirty="0"/>
          </a:p>
          <a:p>
            <a:pPr lvl="1"/>
            <a:r>
              <a:rPr lang="en-US" dirty="0"/>
              <a:t>Well suited for building trivial and complex applications</a:t>
            </a:r>
            <a:endParaRPr lang="en-US" sz="800" dirty="0"/>
          </a:p>
          <a:p>
            <a:pPr lvl="1"/>
            <a:r>
              <a:rPr lang="en-US" dirty="0"/>
              <a:t>Allows re-use of code thereby increasing productivity</a:t>
            </a:r>
            <a:endParaRPr lang="en-US" sz="800" dirty="0"/>
          </a:p>
          <a:p>
            <a:pPr lvl="1"/>
            <a:r>
              <a:rPr lang="en-US" dirty="0"/>
              <a:t>New features can be easily built into the existing code</a:t>
            </a:r>
            <a:endParaRPr lang="en-US" sz="800" dirty="0"/>
          </a:p>
          <a:p>
            <a:pPr lvl="1"/>
            <a:r>
              <a:rPr lang="en-US" dirty="0"/>
              <a:t>Reduced production cost and maintenance cost​</a:t>
            </a:r>
          </a:p>
          <a:p>
            <a:r>
              <a:rPr lang="en-US" dirty="0"/>
              <a:t>Common programming languages used for OOP include C++, Java, and C#</a:t>
            </a:r>
            <a:endParaRPr lang="en-US" sz="1050" dirty="0"/>
          </a:p>
          <a:p>
            <a:pPr lvl="0" fontAlgn="base"/>
            <a:endParaRPr lang="en-US" dirty="0"/>
          </a:p>
          <a:p>
            <a:pPr lvl="0" fontAlgn="base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592DEE-0F36-41B1-8B68-8D711D15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9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3CF4-0A3F-4B01-B9A5-AACB359D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 of OOP: Objects &amp;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51A0E-810B-4906-B0FB-2A94F9E0F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Object: models a</a:t>
            </a:r>
            <a:endParaRPr lang="en-US" sz="1400" dirty="0"/>
          </a:p>
          <a:p>
            <a:pPr lvl="1"/>
            <a:r>
              <a:rPr lang="en-US" dirty="0"/>
              <a:t>Real world object (ex. computer, book, box)</a:t>
            </a:r>
            <a:endParaRPr lang="en-US" sz="800" dirty="0"/>
          </a:p>
          <a:p>
            <a:pPr lvl="1"/>
            <a:r>
              <a:rPr lang="en-US" dirty="0"/>
              <a:t>Concept (ex. meeting, interview)</a:t>
            </a:r>
            <a:endParaRPr lang="en-US" sz="800" dirty="0"/>
          </a:p>
          <a:p>
            <a:pPr lvl="1"/>
            <a:r>
              <a:rPr lang="en-US" dirty="0"/>
              <a:t>Process (ex. sorting a stack of papers or comparing two computers to measure their performance)​</a:t>
            </a:r>
          </a:p>
          <a:p>
            <a:r>
              <a:rPr lang="en-US" dirty="0"/>
              <a:t>Class: prototype or blueprint from which objects are created</a:t>
            </a:r>
            <a:endParaRPr lang="en-US" sz="105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D416D-F7B3-4D70-BAE2-343D7369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59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3CF4-0A3F-4B01-B9A5-AACB359D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 of OOP: Objects &amp;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51A0E-810B-4906-B0FB-2A94F9E0F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is like a blueprint and objects are like houses built from the blueprint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D416D-F7B3-4D70-BAE2-343D7369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 descr="1303sowc copy">
            <a:extLst>
              <a:ext uri="{FF2B5EF4-FFF2-40B4-BE49-F238E27FC236}">
                <a16:creationId xmlns:a16="http://schemas.microsoft.com/office/drawing/2014/main" id="{CEA7C4F7-3727-4169-A042-6DC06AAD8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718" y="2384395"/>
            <a:ext cx="4900472" cy="3787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50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3CF4-0A3F-4B01-B9A5-AACB359D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 of OOP: Objects &amp;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51A0E-810B-4906-B0FB-2A94F9E0F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has</a:t>
            </a:r>
            <a:endParaRPr lang="en-US" sz="1050" dirty="0"/>
          </a:p>
          <a:p>
            <a:pPr lvl="1"/>
            <a:r>
              <a:rPr lang="en-US" dirty="0"/>
              <a:t>Set of attributes or properties that describes every object</a:t>
            </a:r>
            <a:endParaRPr lang="en-US" sz="800" dirty="0"/>
          </a:p>
          <a:p>
            <a:pPr lvl="1"/>
            <a:r>
              <a:rPr lang="en-US" dirty="0"/>
              <a:t>Set of behavior or actions that every object can perform​</a:t>
            </a:r>
          </a:p>
          <a:p>
            <a:r>
              <a:rPr lang="en-US" dirty="0"/>
              <a:t>Object has</a:t>
            </a:r>
            <a:endParaRPr lang="en-US" sz="1050" dirty="0"/>
          </a:p>
          <a:p>
            <a:pPr lvl="1"/>
            <a:r>
              <a:rPr lang="en-US" dirty="0"/>
              <a:t>Set of data (value for each of its attribute)</a:t>
            </a:r>
            <a:endParaRPr lang="en-US" sz="800" dirty="0"/>
          </a:p>
          <a:p>
            <a:pPr lvl="1"/>
            <a:r>
              <a:rPr lang="en-US" dirty="0"/>
              <a:t>Set of actions that it can perform</a:t>
            </a:r>
            <a:endParaRPr lang="en-US" sz="800" dirty="0"/>
          </a:p>
          <a:p>
            <a:pPr lvl="1"/>
            <a:endParaRPr lang="en-US" sz="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D416D-F7B3-4D70-BAE2-343D7369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9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are created from a </a:t>
            </a:r>
            <a:r>
              <a:rPr lang="en-US" dirty="0">
                <a:latin typeface="Courier New" pitchFamily="112" charset="0"/>
              </a:rPr>
              <a:t>class</a:t>
            </a:r>
            <a:endParaRPr lang="en-US" dirty="0"/>
          </a:p>
          <a:p>
            <a:r>
              <a:rPr lang="en-US" dirty="0"/>
              <a:t>Format:</a:t>
            </a:r>
          </a:p>
          <a:p>
            <a:pPr lvl="1">
              <a:buFontTx/>
              <a:buNone/>
            </a:pPr>
            <a:r>
              <a:rPr lang="en-US" dirty="0"/>
              <a:t>	</a:t>
            </a:r>
            <a:r>
              <a:rPr lang="en-US" dirty="0">
                <a:latin typeface="Courier New" pitchFamily="112" charset="0"/>
              </a:rPr>
              <a:t>class </a:t>
            </a:r>
            <a:r>
              <a:rPr lang="en-US" i="1" dirty="0" err="1">
                <a:latin typeface="Courier New" pitchFamily="112" charset="0"/>
              </a:rPr>
              <a:t>ClassName</a:t>
            </a:r>
            <a:endParaRPr lang="en-US" dirty="0">
              <a:latin typeface="Courier New" pitchFamily="112" charset="0"/>
            </a:endParaRPr>
          </a:p>
          <a:p>
            <a:pPr lvl="1">
              <a:buFontTx/>
              <a:buNone/>
            </a:pPr>
            <a:r>
              <a:rPr lang="en-US" dirty="0">
                <a:latin typeface="Courier New" pitchFamily="112" charset="0"/>
              </a:rPr>
              <a:t>	{</a:t>
            </a:r>
          </a:p>
          <a:p>
            <a:pPr lvl="1">
              <a:buFontTx/>
              <a:buNone/>
            </a:pPr>
            <a:r>
              <a:rPr lang="en-US" dirty="0">
                <a:latin typeface="Courier New" pitchFamily="112" charset="0"/>
              </a:rPr>
              <a:t>			</a:t>
            </a:r>
            <a:r>
              <a:rPr lang="en-US" i="1" dirty="0">
                <a:latin typeface="Courier New" pitchFamily="112" charset="0"/>
              </a:rPr>
              <a:t>declaration;</a:t>
            </a:r>
          </a:p>
          <a:p>
            <a:pPr lvl="1">
              <a:buFontTx/>
              <a:buNone/>
            </a:pPr>
            <a:r>
              <a:rPr lang="en-US" i="1" dirty="0">
                <a:latin typeface="Courier New" pitchFamily="112" charset="0"/>
              </a:rPr>
              <a:t>			declaration</a:t>
            </a:r>
            <a:r>
              <a:rPr lang="en-US" dirty="0">
                <a:latin typeface="Courier New" pitchFamily="112" charset="0"/>
              </a:rPr>
              <a:t>;</a:t>
            </a:r>
          </a:p>
          <a:p>
            <a:pPr lvl="1">
              <a:buFontTx/>
              <a:buNone/>
            </a:pPr>
            <a:r>
              <a:rPr lang="en-US" dirty="0">
                <a:latin typeface="Courier New" pitchFamily="112" charset="0"/>
              </a:rPr>
              <a:t>	};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13 -- Introduction to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Class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13 -- Introduction to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8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549354"/>
            <a:ext cx="6324600" cy="468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398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</a:t>
            </a:r>
            <a:r>
              <a:rPr lang="en-US" dirty="0" err="1"/>
              <a:t>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Used to control access to members of the class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ourier New" pitchFamily="112" charset="0"/>
              </a:rPr>
              <a:t>public:</a:t>
            </a:r>
            <a:r>
              <a:rPr lang="en-US" dirty="0"/>
              <a:t>  can be accessed by functions outside of the class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ourier New" pitchFamily="112" charset="0"/>
              </a:rPr>
              <a:t>private:</a:t>
            </a:r>
            <a:r>
              <a:rPr lang="en-US" dirty="0"/>
              <a:t>  can only be called by or accessed by functions that are members of the class</a:t>
            </a:r>
          </a:p>
          <a:p>
            <a:pPr>
              <a:lnSpc>
                <a:spcPct val="90000"/>
              </a:lnSpc>
            </a:pPr>
            <a:r>
              <a:rPr lang="en-US" dirty="0"/>
              <a:t>In the example on the next slide, note that the functions are prototypes only (so far)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13 -- Introduction to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2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3318</TotalTime>
  <Words>573</Words>
  <Application>Microsoft Office PowerPoint</Application>
  <PresentationFormat>Widescreen</PresentationFormat>
  <Paragraphs>108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Courier New</vt:lpstr>
      <vt:lpstr>Euphemia</vt:lpstr>
      <vt:lpstr>Plantagenet Cherokee</vt:lpstr>
      <vt:lpstr>Wingdings</vt:lpstr>
      <vt:lpstr>Academic Literature 16x9</vt:lpstr>
      <vt:lpstr>Introduction to Object Oriented Programming</vt:lpstr>
      <vt:lpstr>Topics</vt:lpstr>
      <vt:lpstr>Why use OOP?</vt:lpstr>
      <vt:lpstr>Building Blocks of OOP: Objects &amp; Classes</vt:lpstr>
      <vt:lpstr>Building Blocks of OOP: Objects &amp; Classes</vt:lpstr>
      <vt:lpstr>Building Blocks of OOP: Objects &amp; Classes</vt:lpstr>
      <vt:lpstr>Creating a Class</vt:lpstr>
      <vt:lpstr>Classic Class Example</vt:lpstr>
      <vt:lpstr>Access Specifiers</vt:lpstr>
      <vt:lpstr>Class Example</vt:lpstr>
      <vt:lpstr>Access Specifiers</vt:lpstr>
      <vt:lpstr>Access Specifiers (continued)</vt:lpstr>
      <vt:lpstr>Constructors</vt:lpstr>
      <vt:lpstr>Overloading Constructors</vt:lpstr>
      <vt:lpstr>Destructors</vt:lpstr>
      <vt:lpstr>Constructors, Destructors, and Dynamically Allocated Objects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PSEUDOCODE</dc:title>
  <dc:creator>Muhammad Junaid</dc:creator>
  <cp:lastModifiedBy>DC Guest</cp:lastModifiedBy>
  <cp:revision>27</cp:revision>
  <dcterms:created xsi:type="dcterms:W3CDTF">2022-06-03T11:53:09Z</dcterms:created>
  <dcterms:modified xsi:type="dcterms:W3CDTF">2023-07-10T07:20:36Z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