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3"/>
    <p:sldId id="318" r:id="rId4"/>
    <p:sldId id="319" r:id="rId5"/>
    <p:sldId id="290" r:id="rId6"/>
    <p:sldId id="272" r:id="rId7"/>
    <p:sldId id="32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8320" autoAdjust="0"/>
  </p:normalViewPr>
  <p:slideViewPr>
    <p:cSldViewPr>
      <p:cViewPr varScale="1">
        <p:scale>
          <a:sx n="60" d="100"/>
          <a:sy n="60" d="100"/>
        </p:scale>
        <p:origin x="1412" y="56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77834-6CAC-49B2-85CD-C27A55164E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FCD6E-1E1C-4B0B-92A2-4D42078348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72C6-77D9-47A1-BA1A-2B5B5B0FB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857B-3ADA-404F-BBD9-47AF0F1D2F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3528" y="521777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音乐播放器的实现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716" y="282661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dirty="0" smtClean="0"/>
              <a:t>本次实验采用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器件驱动扬声器构成一个乐曲演奏电路，演奏的乐曲选择“梁祝”片段，其曲谱如下：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99" y="3789040"/>
            <a:ext cx="6934193" cy="259228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7" name="文本框 36"/>
          <p:cNvSpPr txBox="1"/>
          <p:nvPr/>
        </p:nvSpPr>
        <p:spPr>
          <a:xfrm>
            <a:off x="523716" y="150172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dirty="0" smtClean="0"/>
              <a:t>实现原理：组成乐曲的每个音符的频率值（音调）及其持续的时间（音长）是乐曲能连续演奏所需的两个基本数据，因此，只要控制输出到扬声器的激励信号的频率的高低和持续时间，就可以使扬声器发出连续的乐曲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3528" y="43537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音乐播放器的实现</a:t>
            </a:r>
            <a:endParaRPr lang="zh-CN" altLang="en-US" sz="28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39552" y="1572761"/>
                <a:ext cx="7992888" cy="1504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         </a:t>
                </a:r>
                <a:r>
                  <a:rPr lang="zh-CN" altLang="en-US" dirty="0" smtClean="0"/>
                  <a:t>频率的高低决定了音调的高低。音乐的十二平均率规定：每两个八度音（如简谱中的中音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和高音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）之间的频率相差一倍。在两个八度音之间，又可以分为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个半音，每两个半音的频率比为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另外，音名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（简谱中的低音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）的频率为</a:t>
                </a:r>
                <a:r>
                  <a:rPr lang="en-US" altLang="zh-CN" dirty="0" smtClean="0"/>
                  <a:t>440Hz</a:t>
                </a:r>
                <a:r>
                  <a:rPr lang="zh-CN" altLang="en-US" dirty="0" smtClean="0"/>
                  <a:t>，音名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之间、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之间为半音，其余为全音。由此可以计算出简谱中从低音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到高音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之间每个音名对应的频率如表所示：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72761"/>
                <a:ext cx="7992888" cy="1504323"/>
              </a:xfrm>
              <a:prstGeom prst="rect">
                <a:avLst/>
              </a:prstGeom>
              <a:blipFill rotWithShape="1">
                <a:blip r:embed="rId1"/>
                <a:stretch>
                  <a:fillRect l="-5" t="-33" r="-38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487996" y="3356992"/>
          <a:ext cx="6096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02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音名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频率</a:t>
                      </a:r>
                      <a:r>
                        <a:rPr lang="en-US" altLang="zh-CN" dirty="0" smtClean="0"/>
                        <a:t>/Hz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音名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频率</a:t>
                      </a:r>
                      <a:r>
                        <a:rPr lang="en-US" altLang="zh-CN" dirty="0" smtClean="0"/>
                        <a:t>/Hz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音名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频率</a:t>
                      </a:r>
                      <a:r>
                        <a:rPr lang="en-US" altLang="zh-CN" dirty="0" smtClean="0"/>
                        <a:t>/Hz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261.6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523.3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1046.5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293.7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587.3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1174.7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329.6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659.3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1319.5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349.2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699.5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1396.9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1568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1760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493.9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987.8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1975.5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5536" y="1032697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音调的控制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9552" y="1714785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 </a:t>
            </a:r>
            <a:r>
              <a:rPr lang="zh-CN" altLang="en-US" sz="2000" dirty="0" smtClean="0"/>
              <a:t>所有不同频率的信号都是从同一个基准频率分配得到的。由于音阶频率多为非整数，而分频系数又不能为小数，故必须将计算得到的分频四舍五入取整。若基准频率过低，则由于分频比太小，四舍五入取整后的误差较大；若基准频率过高，虽然误差变小，但分频数将变大。实际的设计综合考虑这两方面的因素，在尽量减小频率误差的前提下取合适的基准频率。本例选取</a:t>
            </a:r>
            <a:r>
              <a:rPr lang="en-US" altLang="zh-CN" sz="2000" dirty="0" smtClean="0"/>
              <a:t>6MHz</a:t>
            </a:r>
            <a:r>
              <a:rPr lang="zh-CN" altLang="en-US" sz="2000" dirty="0" smtClean="0"/>
              <a:t>为基准频率，若无</a:t>
            </a:r>
            <a:r>
              <a:rPr lang="en-US" altLang="zh-CN" sz="2000" dirty="0" smtClean="0"/>
              <a:t>6MHz</a:t>
            </a:r>
            <a:r>
              <a:rPr lang="zh-CN" altLang="en-US" sz="2000" dirty="0" smtClean="0"/>
              <a:t>的时钟频率，则可以先分频得到</a:t>
            </a:r>
            <a:r>
              <a:rPr lang="en-US" altLang="zh-CN" sz="2000" dirty="0" smtClean="0"/>
              <a:t>6MHz</a:t>
            </a:r>
            <a:r>
              <a:rPr lang="zh-CN" altLang="en-US" sz="2000" dirty="0" smtClean="0"/>
              <a:t>（或近似</a:t>
            </a:r>
            <a:r>
              <a:rPr lang="en-US" altLang="zh-CN" sz="2000" dirty="0" smtClean="0"/>
              <a:t>6MHz</a:t>
            </a:r>
            <a:r>
              <a:rPr lang="zh-CN" altLang="en-US" sz="2000" dirty="0" smtClean="0"/>
              <a:t>），或者换一个新的基准频率。实际上，只要各个音名间的相对频率关系不变，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作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作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演奏出的音乐听起来都不会太走调。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43537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音乐播放器的实现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6" y="103271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音调的控制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7" y="4941168"/>
            <a:ext cx="7599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为了减少输出的偶次谐波分量，最后输出到扬声器的波形应为对称方波，因此在达到扬声器之前，有一个二分频的分配器。下表的分频比就是从</a:t>
            </a:r>
            <a:r>
              <a:rPr lang="en-US" altLang="zh-CN" dirty="0" smtClean="0"/>
              <a:t>6MHz</a:t>
            </a:r>
            <a:r>
              <a:rPr lang="zh-CN" altLang="en-US" dirty="0" smtClean="0"/>
              <a:t>频率分频得到的</a:t>
            </a:r>
            <a:r>
              <a:rPr lang="en-US" altLang="zh-CN" dirty="0" smtClean="0"/>
              <a:t>3MHz</a:t>
            </a:r>
            <a:r>
              <a:rPr lang="zh-CN" altLang="en-US" dirty="0" smtClean="0"/>
              <a:t>频率基础上计算出来的。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23528" y="43537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音乐播放器的实现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1001" y="106409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音调的控制</a:t>
            </a:r>
            <a:endParaRPr lang="zh-CN" altLang="en-US" sz="2000" b="1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584" y="2068534"/>
          <a:ext cx="75608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  <a:gridCol w="1260140"/>
                <a:gridCol w="1260140"/>
                <a:gridCol w="1260140"/>
                <a:gridCol w="1260140"/>
              </a:tblGrid>
              <a:tr h="3526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音名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分频比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预置数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音名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分频比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预置数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11468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12556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12974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7281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13346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13516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7653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13829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6818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9565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14109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低音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10310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14325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10647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14470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11272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1705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14678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11831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高音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14864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中音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4289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12094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休止符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16383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401001" y="1574501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本例需要演奏的是“梁祝”乐曲，该乐曲各音阶频率对应的分频比及预置数如下所示：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323528" y="43537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音乐播放器的实现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01001" y="106409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音长的控制</a:t>
            </a:r>
            <a:endParaRPr lang="zh-CN" altLang="en-US" sz="20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539552" y="1714785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 </a:t>
            </a:r>
            <a:r>
              <a:rPr lang="zh-CN" altLang="en-US" sz="2000" dirty="0" smtClean="0"/>
              <a:t>音符的持续时间根据乐曲的速度及每个音符的节拍数来确定。本例演奏的“梁祝”片段，最短的音符为四分音符，如果将全音符的持续时间设为</a:t>
            </a:r>
            <a:r>
              <a:rPr lang="en-US" altLang="zh-CN" sz="2000" dirty="0" smtClean="0"/>
              <a:t>1s</a:t>
            </a:r>
            <a:r>
              <a:rPr lang="zh-CN" altLang="en-US" sz="2000" dirty="0" smtClean="0"/>
              <a:t>，则只需要提供一个</a:t>
            </a:r>
            <a:r>
              <a:rPr lang="en-US" altLang="zh-CN" sz="2000" dirty="0" smtClean="0"/>
              <a:t>4Hz</a:t>
            </a:r>
            <a:r>
              <a:rPr lang="zh-CN" altLang="en-US" sz="2000" dirty="0" smtClean="0"/>
              <a:t>的时钟频率即可产生四分音符的时长。</a:t>
            </a:r>
            <a:endParaRPr lang="zh-CN" altLang="en-US" sz="20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022920" y="3794415"/>
            <a:ext cx="7437512" cy="1882559"/>
            <a:chOff x="1022920" y="3794415"/>
            <a:chExt cx="7437512" cy="1882559"/>
          </a:xfrm>
        </p:grpSpPr>
        <p:grpSp>
          <p:nvGrpSpPr>
            <p:cNvPr id="34" name="组合 33"/>
            <p:cNvGrpSpPr/>
            <p:nvPr/>
          </p:nvGrpSpPr>
          <p:grpSpPr>
            <a:xfrm>
              <a:off x="1187624" y="3861048"/>
              <a:ext cx="6336704" cy="1815926"/>
              <a:chOff x="683568" y="3799766"/>
              <a:chExt cx="6336704" cy="181592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259632" y="3822902"/>
                <a:ext cx="2304256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反馈预置计数器</a:t>
                </a:r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259632" y="5111636"/>
                <a:ext cx="2304256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曲谱产生</a:t>
                </a: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860032" y="3799766"/>
                <a:ext cx="1512168" cy="5325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二分频器</a:t>
                </a:r>
                <a:endParaRPr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932040" y="5083149"/>
                <a:ext cx="1512168" cy="5325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音符显示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>
                <a:stCxn id="2" idx="3"/>
                <a:endCxn id="74" idx="1"/>
              </p:cNvCxnSpPr>
              <p:nvPr/>
            </p:nvCxnSpPr>
            <p:spPr>
              <a:xfrm flipV="1">
                <a:off x="3563888" y="4066038"/>
                <a:ext cx="1296144" cy="8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73" idx="3"/>
                <a:endCxn id="75" idx="1"/>
              </p:cNvCxnSpPr>
              <p:nvPr/>
            </p:nvCxnSpPr>
            <p:spPr>
              <a:xfrm flipV="1">
                <a:off x="3563888" y="5349421"/>
                <a:ext cx="1368152" cy="142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74" idx="3"/>
              </p:cNvCxnSpPr>
              <p:nvPr/>
            </p:nvCxnSpPr>
            <p:spPr>
              <a:xfrm flipV="1">
                <a:off x="6372200" y="4066037"/>
                <a:ext cx="5760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V="1">
                <a:off x="6444208" y="5349419"/>
                <a:ext cx="5760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flipV="1">
                <a:off x="683568" y="4074929"/>
                <a:ext cx="5760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683568" y="5356541"/>
                <a:ext cx="5760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/>
            <p:cNvSpPr txBox="1"/>
            <p:nvPr/>
          </p:nvSpPr>
          <p:spPr>
            <a:xfrm>
              <a:off x="1022920" y="3794415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6MHz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121504" y="5077068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4Hz</a:t>
              </a:r>
              <a:endParaRPr lang="zh-CN" altLang="en-US" dirty="0"/>
            </a:p>
          </p:txBody>
        </p:sp>
        <p:cxnSp>
          <p:nvCxnSpPr>
            <p:cNvPr id="40" name="直接箭头连接符 39"/>
            <p:cNvCxnSpPr>
              <a:stCxn id="73" idx="0"/>
              <a:endCxn id="2" idx="2"/>
            </p:cNvCxnSpPr>
            <p:nvPr/>
          </p:nvCxnSpPr>
          <p:spPr>
            <a:xfrm flipV="1">
              <a:off x="2915816" y="4388240"/>
              <a:ext cx="0" cy="7846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524328" y="394265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扬声器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583269" y="52402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数码管</a:t>
              </a:r>
              <a:endParaRPr lang="zh-CN" altLang="en-US" dirty="0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315149" y="594324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乐曲演奏电路的原理框图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323528" y="43537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音乐播放器的实现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01001" y="106409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音长的控制</a:t>
            </a:r>
            <a:endParaRPr lang="zh-CN" altLang="en-US" sz="20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539552" y="1714785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 </a:t>
            </a:r>
            <a:r>
              <a:rPr lang="zh-CN" altLang="en-US" sz="2000" dirty="0" smtClean="0"/>
              <a:t>乐谱产生电路用来控制音乐的音调和音长。控制音调通过设置计数器的预置数来实现，预置不同的数值就可以使计数器产生不同频率的信号，从而产生不同的音调。控制音长是通过控制计数器预置的停留时间来实现的，预置数停留的时间越长，该音符演奏的时间就越长。每个音符的演奏时间都是</a:t>
            </a:r>
            <a:r>
              <a:rPr lang="en-US" altLang="zh-CN" sz="2000" dirty="0" smtClean="0"/>
              <a:t>0.25s</a:t>
            </a:r>
            <a:r>
              <a:rPr lang="zh-CN" altLang="en-US" sz="2000" dirty="0" smtClean="0"/>
              <a:t>的整数倍，对于节拍较长的音符，如二分音符，在记谱时将该音名连续记录两次即可。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39552" y="4365104"/>
            <a:ext cx="7992888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 音符显示电路用来显示乐曲演奏时对应的音符。可用数码管显示音符，实现演奏的动态显示。在本例中，</a:t>
            </a:r>
            <a:r>
              <a:rPr lang="en-US" altLang="zh-CN" sz="2000" dirty="0" smtClean="0"/>
              <a:t>HiGH[3:0]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MED[3:0]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LOW[3:0]</a:t>
            </a:r>
            <a:r>
              <a:rPr lang="zh-CN" altLang="en-US" sz="2000" dirty="0" smtClean="0"/>
              <a:t>等信号分别用于显示高音、中音和低音音符。为了使演奏能循环进行 ，需要另外设置一个时长</a:t>
            </a:r>
            <a:r>
              <a:rPr lang="zh-CN" altLang="en-US" sz="2000" dirty="0" smtClean="0"/>
              <a:t>计数器，当乐曲演奏完成时，保证能自动从头开始演奏。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20d9fa8-d46c-493d-9d65-9117717db5a8}"/>
</p:tagLst>
</file>

<file path=ppt/tags/tag2.xml><?xml version="1.0" encoding="utf-8"?>
<p:tagLst xmlns:p="http://schemas.openxmlformats.org/presentationml/2006/main">
  <p:tag name="KSO_WM_UNIT_TABLE_BEAUTIFY" val="smartTable{54c5aaf1-305a-4c92-a50e-8ace6509171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1771</Words>
  <Application>WPS 演示</Application>
  <PresentationFormat>全屏显示(4:3)</PresentationFormat>
  <Paragraphs>298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fr</dc:creator>
  <cp:lastModifiedBy>二猫</cp:lastModifiedBy>
  <cp:revision>224</cp:revision>
  <dcterms:created xsi:type="dcterms:W3CDTF">2020-07-15T08:39:00Z</dcterms:created>
  <dcterms:modified xsi:type="dcterms:W3CDTF">2021-07-18T13:14:38Z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23BFFA3A86594F1A9E449E5995479279</vt:lpwstr>
  </property>
</Properties>
</file>