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0"/>
  </p:notesMasterIdLst>
  <p:handoutMasterIdLst>
    <p:handoutMasterId r:id="rId31"/>
  </p:handoutMasterIdLst>
  <p:sldIdLst>
    <p:sldId id="329" r:id="rId6"/>
    <p:sldId id="347" r:id="rId7"/>
    <p:sldId id="473" r:id="rId8"/>
    <p:sldId id="433" r:id="rId9"/>
    <p:sldId id="474" r:id="rId10"/>
    <p:sldId id="476" r:id="rId11"/>
    <p:sldId id="475" r:id="rId12"/>
    <p:sldId id="477" r:id="rId13"/>
    <p:sldId id="259" r:id="rId14"/>
    <p:sldId id="261" r:id="rId15"/>
    <p:sldId id="369" r:id="rId16"/>
    <p:sldId id="356" r:id="rId17"/>
    <p:sldId id="367" r:id="rId18"/>
    <p:sldId id="370" r:id="rId19"/>
    <p:sldId id="372" r:id="rId20"/>
    <p:sldId id="373" r:id="rId21"/>
    <p:sldId id="375" r:id="rId22"/>
    <p:sldId id="374" r:id="rId23"/>
    <p:sldId id="365" r:id="rId24"/>
    <p:sldId id="366" r:id="rId25"/>
    <p:sldId id="376" r:id="rId26"/>
    <p:sldId id="378" r:id="rId27"/>
    <p:sldId id="377" r:id="rId28"/>
    <p:sldId id="348" r:id="rId29"/>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80" autoAdjust="0"/>
    <p:restoredTop sz="96374" autoAdjust="0"/>
  </p:normalViewPr>
  <p:slideViewPr>
    <p:cSldViewPr>
      <p:cViewPr varScale="1">
        <p:scale>
          <a:sx n="110" d="100"/>
          <a:sy n="110" d="100"/>
        </p:scale>
        <p:origin x="1518" y="108"/>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11</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12</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15</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16</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19</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22</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3</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a:p>
        </p:txBody>
      </p:sp>
    </p:spTree>
    <p:extLst>
      <p:ext uri="{BB962C8B-B14F-4D97-AF65-F5344CB8AC3E}">
        <p14:creationId xmlns:p14="http://schemas.microsoft.com/office/powerpoint/2010/main" val="1390413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a:p>
        </p:txBody>
      </p:sp>
    </p:spTree>
    <p:extLst>
      <p:ext uri="{BB962C8B-B14F-4D97-AF65-F5344CB8AC3E}">
        <p14:creationId xmlns:p14="http://schemas.microsoft.com/office/powerpoint/2010/main" val="4064750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a:p>
        </p:txBody>
      </p:sp>
    </p:spTree>
    <p:extLst>
      <p:ext uri="{BB962C8B-B14F-4D97-AF65-F5344CB8AC3E}">
        <p14:creationId xmlns:p14="http://schemas.microsoft.com/office/powerpoint/2010/main" val="2514208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a:p>
        </p:txBody>
      </p:sp>
    </p:spTree>
    <p:extLst>
      <p:ext uri="{BB962C8B-B14F-4D97-AF65-F5344CB8AC3E}">
        <p14:creationId xmlns:p14="http://schemas.microsoft.com/office/powerpoint/2010/main" val="1629125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GESIS ist ein eingetragener Verein.</a:t>
            </a:r>
          </a:p>
          <a:p>
            <a:r>
              <a:rPr lang="de-DE" dirty="0"/>
              <a:t> </a:t>
            </a:r>
          </a:p>
          <a:p>
            <a:r>
              <a:rPr lang="de-DE" dirty="0"/>
              <a:t>Wir haben den Satzungszweck der Förderung der sozialwissenschaftlichen Forschung.</a:t>
            </a:r>
          </a:p>
          <a:p>
            <a:r>
              <a:rPr lang="de-DE" dirty="0"/>
              <a:t> </a:t>
            </a:r>
          </a:p>
          <a:p>
            <a:r>
              <a:rPr lang="de-DE" dirty="0"/>
              <a:t>Unser Ziel ist grundlegende, überregional und international bedeutsame forschungsbasierte Dienstleistungen für die Sozialwissenschaften zu erbringen. </a:t>
            </a:r>
          </a:p>
          <a:p>
            <a:r>
              <a:rPr lang="de-DE" dirty="0"/>
              <a:t> </a:t>
            </a:r>
          </a:p>
          <a:p>
            <a:r>
              <a:rPr lang="de-DE" dirty="0"/>
              <a:t>Wir haben zwei Standorte: Mannheim und Köln. Am Standort Köln arbeiten rund 300 Kolleginnen und Kollegen.</a:t>
            </a:r>
          </a:p>
          <a:p>
            <a:r>
              <a:rPr lang="de-DE" dirty="0"/>
              <a:t> </a:t>
            </a:r>
          </a:p>
          <a:p>
            <a:r>
              <a:rPr lang="de-DE" dirty="0"/>
              <a:t>Unter anderem richtet GESIS Schulungen, Seminare und Konferenzen aus. An Spitzentagen mit bis zu 250 Teilnehmern.</a:t>
            </a:r>
          </a:p>
          <a:p>
            <a:endParaRPr lang="de-DE" dirty="0"/>
          </a:p>
        </p:txBody>
      </p:sp>
      <p:sp>
        <p:nvSpPr>
          <p:cNvPr id="4" name="Foliennummernplatzhalter 3"/>
          <p:cNvSpPr>
            <a:spLocks noGrp="1"/>
          </p:cNvSpPr>
          <p:nvPr>
            <p:ph type="sldNum" sz="quarter" idx="10"/>
          </p:nvPr>
        </p:nvSpPr>
        <p:spPr/>
        <p:txBody>
          <a:bodyPr/>
          <a:lstStyle/>
          <a:p>
            <a:fld id="{1928C91E-B408-4609-AD83-03ADF00550DE}" type="slidenum">
              <a:rPr lang="de-DE" smtClean="0"/>
              <a:t>9</a:t>
            </a:fld>
            <a:endParaRPr lang="de-DE"/>
          </a:p>
        </p:txBody>
      </p:sp>
    </p:spTree>
    <p:extLst>
      <p:ext uri="{BB962C8B-B14F-4D97-AF65-F5344CB8AC3E}">
        <p14:creationId xmlns:p14="http://schemas.microsoft.com/office/powerpoint/2010/main" val="2003502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10</a:t>
            </a:fld>
            <a:endParaRPr lang="de-DE"/>
          </a:p>
        </p:txBody>
      </p:sp>
    </p:spTree>
    <p:extLst>
      <p:ext uri="{BB962C8B-B14F-4D97-AF65-F5344CB8AC3E}">
        <p14:creationId xmlns:p14="http://schemas.microsoft.com/office/powerpoint/2010/main" val="22521665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16.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27.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26.svg"/><Relationship Id="rId2" Type="http://schemas.openxmlformats.org/officeDocument/2006/relationships/notesSlide" Target="../notesSlides/notesSlide13.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4.svg"/><Relationship Id="rId11" Type="http://schemas.openxmlformats.org/officeDocument/2006/relationships/image" Target="../media/image25.png"/><Relationship Id="rId5" Type="http://schemas.openxmlformats.org/officeDocument/2006/relationships/image" Target="../media/image23.png"/><Relationship Id="rId15" Type="http://schemas.openxmlformats.org/officeDocument/2006/relationships/image" Target="../media/image29.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8.svg"/></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sv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svg"/></Relationships>
</file>

<file path=ppt/slides/_rels/slide18.xml.rels><?xml version="1.0" encoding="UTF-8" standalone="yes"?>
<Relationships xmlns="http://schemas.openxmlformats.org/package/2006/relationships"><Relationship Id="rId13" Type="http://schemas.openxmlformats.org/officeDocument/2006/relationships/image" Target="../media/image43.svg"/><Relationship Id="rId18" Type="http://schemas.openxmlformats.org/officeDocument/2006/relationships/image" Target="../media/image48.png"/><Relationship Id="rId26" Type="http://schemas.openxmlformats.org/officeDocument/2006/relationships/image" Target="../media/image54.png"/><Relationship Id="rId21" Type="http://schemas.openxmlformats.org/officeDocument/2006/relationships/image" Target="../media/image51.svg"/><Relationship Id="rId34" Type="http://schemas.openxmlformats.org/officeDocument/2006/relationships/image" Target="../media/image29.png"/><Relationship Id="rId7" Type="http://schemas.openxmlformats.org/officeDocument/2006/relationships/image" Target="../media/image41.svg"/><Relationship Id="rId12" Type="http://schemas.openxmlformats.org/officeDocument/2006/relationships/image" Target="../media/image42.png"/><Relationship Id="rId17" Type="http://schemas.openxmlformats.org/officeDocument/2006/relationships/image" Target="../media/image47.svg"/><Relationship Id="rId25" Type="http://schemas.openxmlformats.org/officeDocument/2006/relationships/image" Target="../media/image53.svg"/><Relationship Id="rId33" Type="http://schemas.openxmlformats.org/officeDocument/2006/relationships/image" Target="../media/image20.svg"/><Relationship Id="rId2" Type="http://schemas.openxmlformats.org/officeDocument/2006/relationships/image" Target="../media/image37.png"/><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7.sv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36.svg"/><Relationship Id="rId24" Type="http://schemas.openxmlformats.org/officeDocument/2006/relationships/image" Target="../media/image52.png"/><Relationship Id="rId32" Type="http://schemas.openxmlformats.org/officeDocument/2006/relationships/image" Target="../media/image19.png"/><Relationship Id="rId37" Type="http://schemas.openxmlformats.org/officeDocument/2006/relationships/image" Target="../media/image61.svg"/><Relationship Id="rId5" Type="http://schemas.openxmlformats.org/officeDocument/2006/relationships/image" Target="../media/image10.svg"/><Relationship Id="rId15" Type="http://schemas.openxmlformats.org/officeDocument/2006/relationships/image" Target="../media/image45.svg"/><Relationship Id="rId23" Type="http://schemas.openxmlformats.org/officeDocument/2006/relationships/image" Target="../media/image34.svg"/><Relationship Id="rId28" Type="http://schemas.openxmlformats.org/officeDocument/2006/relationships/image" Target="../media/image56.png"/><Relationship Id="rId36" Type="http://schemas.openxmlformats.org/officeDocument/2006/relationships/image" Target="../media/image60.png"/><Relationship Id="rId10" Type="http://schemas.openxmlformats.org/officeDocument/2006/relationships/image" Target="../media/image35.png"/><Relationship Id="rId19" Type="http://schemas.openxmlformats.org/officeDocument/2006/relationships/image" Target="../media/image49.svg"/><Relationship Id="rId31" Type="http://schemas.openxmlformats.org/officeDocument/2006/relationships/image" Target="../media/image59.svg"/><Relationship Id="rId4" Type="http://schemas.openxmlformats.org/officeDocument/2006/relationships/image" Target="../media/image9.png"/><Relationship Id="rId9" Type="http://schemas.openxmlformats.org/officeDocument/2006/relationships/image" Target="../media/image32.svg"/><Relationship Id="rId14" Type="http://schemas.openxmlformats.org/officeDocument/2006/relationships/image" Target="../media/image44.png"/><Relationship Id="rId22" Type="http://schemas.openxmlformats.org/officeDocument/2006/relationships/image" Target="../media/image33.png"/><Relationship Id="rId27" Type="http://schemas.openxmlformats.org/officeDocument/2006/relationships/image" Target="../media/image55.svg"/><Relationship Id="rId30" Type="http://schemas.openxmlformats.org/officeDocument/2006/relationships/image" Target="../media/image58.png"/><Relationship Id="rId35" Type="http://schemas.openxmlformats.org/officeDocument/2006/relationships/image" Target="../media/image30.svg"/><Relationship Id="rId8" Type="http://schemas.openxmlformats.org/officeDocument/2006/relationships/image" Target="../media/image31.png"/><Relationship Id="rId3" Type="http://schemas.openxmlformats.org/officeDocument/2006/relationships/image" Target="../media/image38.svg"/></Relationships>
</file>

<file path=ppt/slides/_rels/slide1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a:t>
            </a:r>
            <a:r>
              <a:rPr lang="de-DE" dirty="0" err="1"/>
              <a:t>Funktionalität</a:t>
            </a:r>
            <a:r>
              <a:rPr lang="de-DE" dirty="0"/>
              <a: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10</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11</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28902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12</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13</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14</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15</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16</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17</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18</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19</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20</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21</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22</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23</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3</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2922595" cy="3970318"/>
          </a:xfrm>
          <a:prstGeom prst="rect">
            <a:avLst/>
          </a:prstGeom>
          <a:noFill/>
        </p:spPr>
        <p:txBody>
          <a:bodyPr wrap="none" rtlCol="0">
            <a:spAutoFit/>
          </a:bodyPr>
          <a:lstStyle/>
          <a:p>
            <a:r>
              <a:rPr lang="de-DE" sz="2800" dirty="0"/>
              <a:t>Daten:</a:t>
            </a:r>
          </a:p>
          <a:p>
            <a:r>
              <a:rPr lang="de-DE" sz="2800" dirty="0"/>
              <a:t>Teams</a:t>
            </a:r>
          </a:p>
          <a:p>
            <a:r>
              <a:rPr lang="de-DE" sz="2800" dirty="0"/>
              <a:t>Projekte</a:t>
            </a:r>
          </a:p>
          <a:p>
            <a:r>
              <a:rPr lang="de-DE" sz="2800"/>
              <a:t>Mitarbeiter</a:t>
            </a:r>
          </a:p>
          <a:p>
            <a:r>
              <a:rPr lang="de-DE" sz="2800"/>
              <a:t>Soll</a:t>
            </a:r>
            <a:endParaRPr lang="de-DE" sz="2800" dirty="0"/>
          </a:p>
          <a:p>
            <a:r>
              <a:rPr lang="de-DE" sz="2800" dirty="0"/>
              <a:t>Ist</a:t>
            </a:r>
          </a:p>
          <a:p>
            <a:r>
              <a:rPr lang="de-DE" sz="2800" dirty="0"/>
              <a:t>Abweichungen</a:t>
            </a:r>
          </a:p>
          <a:p>
            <a:r>
              <a:rPr lang="de-DE" sz="2800" dirty="0"/>
              <a:t>Arbeitszeitmodelle</a:t>
            </a:r>
          </a:p>
          <a:p>
            <a:r>
              <a:rPr lang="de-DE" sz="2800" dirty="0"/>
              <a:t>Kostenträger</a:t>
            </a:r>
          </a:p>
        </p:txBody>
      </p:sp>
    </p:spTree>
    <p:extLst>
      <p:ext uri="{BB962C8B-B14F-4D97-AF65-F5344CB8AC3E}">
        <p14:creationId xmlns:p14="http://schemas.microsoft.com/office/powerpoint/2010/main" val="34969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Personalplanung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162878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Lösung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836299909"/>
              </p:ext>
            </p:extLst>
          </p:nvPr>
        </p:nvGraphicFramePr>
        <p:xfrm>
          <a:off x="2483774" y="1447994"/>
          <a:ext cx="6530050" cy="249428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r>
                        <a:rPr lang="de-DE" dirty="0"/>
                        <a:t>Kriterium</a:t>
                      </a:r>
                    </a:p>
                  </a:txBody>
                  <a:tcPr/>
                </a:tc>
                <a:tc>
                  <a:txBody>
                    <a:bodyPr/>
                    <a:lstStyle/>
                    <a:p>
                      <a:r>
                        <a:rPr lang="de-DE" dirty="0"/>
                        <a:t>Faktor</a:t>
                      </a:r>
                    </a:p>
                  </a:txBody>
                  <a:tcPr/>
                </a:tc>
                <a:tc>
                  <a:txBody>
                    <a:bodyPr/>
                    <a:lstStyle/>
                    <a:p>
                      <a:r>
                        <a:rPr lang="de-DE" dirty="0"/>
                        <a:t>Altes Verfahren</a:t>
                      </a:r>
                    </a:p>
                  </a:txBody>
                  <a:tcPr/>
                </a:tc>
                <a:tc>
                  <a:txBody>
                    <a:bodyPr/>
                    <a:lstStyle/>
                    <a:p>
                      <a:r>
                        <a:rPr lang="de-DE" dirty="0"/>
                        <a:t>Qes</a:t>
                      </a:r>
                    </a:p>
                  </a:txBody>
                  <a:tcPr/>
                </a:tc>
                <a:tc>
                  <a:txBody>
                    <a:bodyPr/>
                    <a:lstStyle/>
                    <a:p>
                      <a:r>
                        <a:rPr lang="de-DE" dirty="0"/>
                        <a:t>Qes mit Export</a:t>
                      </a:r>
                    </a:p>
                  </a:txBody>
                  <a:tcPr/>
                </a:tc>
                <a:extLst>
                  <a:ext uri="{0D108BD9-81ED-4DB2-BD59-A6C34878D82A}">
                    <a16:rowId xmlns:a16="http://schemas.microsoft.com/office/drawing/2014/main" val="3308381985"/>
                  </a:ext>
                </a:extLst>
              </a:tr>
              <a:tr h="370840">
                <a:tc>
                  <a:txBody>
                    <a:bodyPr/>
                    <a:lstStyle/>
                    <a:p>
                      <a:r>
                        <a:rPr lang="de-DE" dirty="0"/>
                        <a:t>Ergonomie</a:t>
                      </a:r>
                    </a:p>
                  </a:txBody>
                  <a:tcPr/>
                </a:tc>
                <a:tc>
                  <a:txBody>
                    <a:bodyPr/>
                    <a:lstStyle/>
                    <a:p>
                      <a:r>
                        <a:rPr lang="de-DE" dirty="0"/>
                        <a:t>2</a:t>
                      </a:r>
                    </a:p>
                  </a:txBody>
                  <a:tcPr/>
                </a:tc>
                <a:tc>
                  <a:txBody>
                    <a:bodyPr/>
                    <a:lstStyle/>
                    <a:p>
                      <a:r>
                        <a:rPr lang="de-DE" dirty="0"/>
                        <a:t>2</a:t>
                      </a:r>
                    </a:p>
                  </a:txBody>
                  <a:tcPr/>
                </a:tc>
                <a:tc>
                  <a:txBody>
                    <a:bodyPr/>
                    <a:lstStyle/>
                    <a:p>
                      <a:r>
                        <a:rPr lang="de-DE" dirty="0"/>
                        <a:t>7</a:t>
                      </a:r>
                    </a:p>
                  </a:txBody>
                  <a:tcPr/>
                </a:tc>
                <a:tc>
                  <a:txBody>
                    <a:bodyPr/>
                    <a:lstStyle/>
                    <a:p>
                      <a:r>
                        <a:rPr lang="de-DE" dirty="0"/>
                        <a:t>9</a:t>
                      </a:r>
                    </a:p>
                  </a:txBody>
                  <a:tcPr/>
                </a:tc>
                <a:extLst>
                  <a:ext uri="{0D108BD9-81ED-4DB2-BD59-A6C34878D82A}">
                    <a16:rowId xmlns:a16="http://schemas.microsoft.com/office/drawing/2014/main" val="2332832005"/>
                  </a:ext>
                </a:extLst>
              </a:tr>
              <a:tr h="370840">
                <a:tc>
                  <a:txBody>
                    <a:bodyPr/>
                    <a:lstStyle/>
                    <a:p>
                      <a:r>
                        <a:rPr lang="de-DE" dirty="0"/>
                        <a:t>Fehleranfälligkeit</a:t>
                      </a:r>
                    </a:p>
                  </a:txBody>
                  <a:tcPr/>
                </a:tc>
                <a:tc>
                  <a:txBody>
                    <a:bodyPr/>
                    <a:lstStyle/>
                    <a:p>
                      <a:r>
                        <a:rPr lang="de-DE" dirty="0"/>
                        <a:t>3</a:t>
                      </a:r>
                    </a:p>
                  </a:txBody>
                  <a:tcPr/>
                </a:tc>
                <a:tc>
                  <a:txBody>
                    <a:bodyPr/>
                    <a:lstStyle/>
                    <a:p>
                      <a:r>
                        <a:rPr lang="de-DE" dirty="0"/>
                        <a:t>2</a:t>
                      </a:r>
                    </a:p>
                  </a:txBody>
                  <a:tcPr/>
                </a:tc>
                <a:tc>
                  <a:txBody>
                    <a:bodyPr/>
                    <a:lstStyle/>
                    <a:p>
                      <a:r>
                        <a:rPr lang="de-DE" dirty="0"/>
                        <a:t>9</a:t>
                      </a:r>
                    </a:p>
                  </a:txBody>
                  <a:tcPr/>
                </a:tc>
                <a:tc>
                  <a:txBody>
                    <a:bodyPr/>
                    <a:lstStyle/>
                    <a:p>
                      <a:r>
                        <a:rPr lang="de-DE" dirty="0"/>
                        <a:t>10</a:t>
                      </a:r>
                    </a:p>
                  </a:txBody>
                  <a:tcPr/>
                </a:tc>
                <a:extLst>
                  <a:ext uri="{0D108BD9-81ED-4DB2-BD59-A6C34878D82A}">
                    <a16:rowId xmlns:a16="http://schemas.microsoft.com/office/drawing/2014/main" val="812576843"/>
                  </a:ext>
                </a:extLst>
              </a:tr>
              <a:tr h="370840">
                <a:tc>
                  <a:txBody>
                    <a:bodyPr/>
                    <a:lstStyle/>
                    <a:p>
                      <a:r>
                        <a:rPr lang="de-DE" dirty="0"/>
                        <a:t>Kosten</a:t>
                      </a:r>
                    </a:p>
                  </a:txBody>
                  <a:tcPr/>
                </a:tc>
                <a:tc>
                  <a:txBody>
                    <a:bodyPr/>
                    <a:lstStyle/>
                    <a:p>
                      <a:r>
                        <a:rPr lang="de-DE" dirty="0"/>
                        <a:t>1</a:t>
                      </a:r>
                    </a:p>
                  </a:txBody>
                  <a:tcPr/>
                </a:tc>
                <a:tc>
                  <a:txBody>
                    <a:bodyPr/>
                    <a:lstStyle/>
                    <a:p>
                      <a:r>
                        <a:rPr lang="de-DE" dirty="0"/>
                        <a:t>8</a:t>
                      </a:r>
                    </a:p>
                  </a:txBody>
                  <a:tcPr/>
                </a:tc>
                <a:tc>
                  <a:txBody>
                    <a:bodyPr/>
                    <a:lstStyle/>
                    <a:p>
                      <a:r>
                        <a:rPr lang="de-DE" dirty="0"/>
                        <a:t>5</a:t>
                      </a:r>
                    </a:p>
                  </a:txBody>
                  <a:tcPr/>
                </a:tc>
                <a:tc>
                  <a:txBody>
                    <a:bodyPr/>
                    <a:lstStyle/>
                    <a:p>
                      <a:r>
                        <a:rPr lang="de-DE" dirty="0"/>
                        <a:t>4</a:t>
                      </a:r>
                    </a:p>
                  </a:txBody>
                  <a:tcPr/>
                </a:tc>
                <a:extLst>
                  <a:ext uri="{0D108BD9-81ED-4DB2-BD59-A6C34878D82A}">
                    <a16:rowId xmlns:a16="http://schemas.microsoft.com/office/drawing/2014/main" val="1961179902"/>
                  </a:ext>
                </a:extLst>
              </a:tr>
              <a:tr h="370840">
                <a:tc>
                  <a:txBody>
                    <a:bodyPr/>
                    <a:lstStyle/>
                    <a:p>
                      <a:r>
                        <a:rPr lang="de-DE" dirty="0"/>
                        <a:t>Zeitaufwand</a:t>
                      </a:r>
                    </a:p>
                  </a:txBody>
                  <a:tcPr/>
                </a:tc>
                <a:tc>
                  <a:txBody>
                    <a:bodyPr/>
                    <a:lstStyle/>
                    <a:p>
                      <a:r>
                        <a:rPr lang="de-DE" dirty="0"/>
                        <a:t>5</a:t>
                      </a:r>
                    </a:p>
                  </a:txBody>
                  <a:tcPr/>
                </a:tc>
                <a:tc>
                  <a:txBody>
                    <a:bodyPr/>
                    <a:lstStyle/>
                    <a:p>
                      <a:r>
                        <a:rPr lang="de-DE" dirty="0"/>
                        <a:t>1</a:t>
                      </a:r>
                    </a:p>
                  </a:txBody>
                  <a:tcPr/>
                </a:tc>
                <a:tc>
                  <a:txBody>
                    <a:bodyPr/>
                    <a:lstStyle/>
                    <a:p>
                      <a:r>
                        <a:rPr lang="de-DE" dirty="0"/>
                        <a:t>7</a:t>
                      </a:r>
                    </a:p>
                  </a:txBody>
                  <a:tcPr/>
                </a:tc>
                <a:tc>
                  <a:txBody>
                    <a:bodyPr/>
                    <a:lstStyle/>
                    <a:p>
                      <a:r>
                        <a:rPr lang="de-DE" dirty="0"/>
                        <a:t>9</a:t>
                      </a:r>
                    </a:p>
                  </a:txBody>
                  <a:tcPr/>
                </a:tc>
                <a:extLst>
                  <a:ext uri="{0D108BD9-81ED-4DB2-BD59-A6C34878D82A}">
                    <a16:rowId xmlns:a16="http://schemas.microsoft.com/office/drawing/2014/main" val="4094347200"/>
                  </a:ext>
                </a:extLst>
              </a:tr>
              <a:tr h="370840">
                <a:tc>
                  <a:txBody>
                    <a:bodyPr/>
                    <a:lstStyle/>
                    <a:p>
                      <a:r>
                        <a:rPr lang="de-DE" dirty="0"/>
                        <a:t>Summe</a:t>
                      </a:r>
                    </a:p>
                  </a:txBody>
                  <a:tcPr/>
                </a:tc>
                <a:tc>
                  <a:txBody>
                    <a:bodyPr/>
                    <a:lstStyle/>
                    <a:p>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=b2*c2</a:t>
                      </a:r>
                    </a:p>
                    <a:p>
                      <a:endParaRPr lang="de-DE" dirty="0"/>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2572452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Projektumfeld - Das Institut</a:t>
            </a:r>
          </a:p>
        </p:txBody>
      </p:sp>
      <p:sp>
        <p:nvSpPr>
          <p:cNvPr id="6" name="Rechteck 5"/>
          <p:cNvSpPr/>
          <p:nvPr/>
        </p:nvSpPr>
        <p:spPr>
          <a:xfrm>
            <a:off x="323528" y="6237312"/>
            <a:ext cx="1440160" cy="6206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Foliennummernplatzhalter 6"/>
          <p:cNvSpPr>
            <a:spLocks noGrp="1"/>
          </p:cNvSpPr>
          <p:nvPr>
            <p:ph type="sldNum" sz="quarter" idx="12"/>
          </p:nvPr>
        </p:nvSpPr>
        <p:spPr/>
        <p:txBody>
          <a:bodyPr/>
          <a:lstStyle/>
          <a:p>
            <a:fld id="{AC76F9B2-121F-446C-A37F-B7F54BF3DCAC}" type="slidenum">
              <a:rPr lang="de-DE" smtClean="0"/>
              <a:t>9</a:t>
            </a:fld>
            <a:endParaRPr lang="de-DE" dirty="0"/>
          </a:p>
        </p:txBody>
      </p:sp>
      <p:pic>
        <p:nvPicPr>
          <p:cNvPr id="3" name="Picture 2">
            <a:extLst>
              <a:ext uri="{FF2B5EF4-FFF2-40B4-BE49-F238E27FC236}">
                <a16:creationId xmlns:a16="http://schemas.microsoft.com/office/drawing/2014/main" id="{59164D2C-E2DF-EA48-8243-D028C4461300}"/>
              </a:ext>
            </a:extLst>
          </p:cNvPr>
          <p:cNvPicPr>
            <a:picLocks noChangeAspect="1"/>
          </p:cNvPicPr>
          <p:nvPr/>
        </p:nvPicPr>
        <p:blipFill>
          <a:blip r:embed="rId3"/>
          <a:stretch>
            <a:fillRect/>
          </a:stretch>
        </p:blipFill>
        <p:spPr>
          <a:xfrm>
            <a:off x="1034412" y="1412197"/>
            <a:ext cx="7075176" cy="5009917"/>
          </a:xfrm>
          <a:prstGeom prst="rect">
            <a:avLst/>
          </a:prstGeom>
        </p:spPr>
      </p:pic>
    </p:spTree>
    <p:extLst>
      <p:ext uri="{BB962C8B-B14F-4D97-AF65-F5344CB8AC3E}">
        <p14:creationId xmlns:p14="http://schemas.microsoft.com/office/powerpoint/2010/main" val="1457638166"/>
      </p:ext>
    </p:extLst>
  </p:cSld>
  <p:clrMapOvr>
    <a:masterClrMapping/>
  </p:clrMapOvr>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662B3C9-84D1-44B4-980A-A658A03493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1011</Words>
  <Application>Microsoft Office PowerPoint</Application>
  <PresentationFormat>On-screen Show (4:3)</PresentationFormat>
  <Paragraphs>316</Paragraphs>
  <Slides>24</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Rotis SemiSans Pro</vt:lpstr>
      <vt:lpstr>Times New Roman</vt:lpstr>
      <vt:lpstr>Wingdings</vt:lpstr>
      <vt:lpstr>Wingdings 3</vt:lpstr>
      <vt:lpstr>Larissa</vt:lpstr>
      <vt:lpstr>Abschlussprojekt: QES Export</vt:lpstr>
      <vt:lpstr>Agenda</vt:lpstr>
      <vt:lpstr>Agenda</vt:lpstr>
      <vt:lpstr>PowerPoint Presentation</vt:lpstr>
      <vt:lpstr>PowerPoint Presentation</vt:lpstr>
      <vt:lpstr>PowerPoint Presentation</vt:lpstr>
      <vt:lpstr>PowerPoint Presentation</vt:lpstr>
      <vt:lpstr>PowerPoint Presentation</vt:lpstr>
      <vt:lpstr>Projektumfeld - Das Institut</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Anon Ymus</cp:lastModifiedBy>
  <cp:revision>667</cp:revision>
  <cp:lastPrinted>2015-06-26T07:02:07Z</cp:lastPrinted>
  <dcterms:created xsi:type="dcterms:W3CDTF">2014-11-24T15:32:57Z</dcterms:created>
  <dcterms:modified xsi:type="dcterms:W3CDTF">2020-01-04T20:08:49Z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