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1"/>
  </p:notesMasterIdLst>
  <p:handoutMasterIdLst>
    <p:handoutMasterId r:id="rId32"/>
  </p:handoutMasterIdLst>
  <p:sldIdLst>
    <p:sldId id="329" r:id="rId6"/>
    <p:sldId id="347" r:id="rId7"/>
    <p:sldId id="473" r:id="rId8"/>
    <p:sldId id="433" r:id="rId9"/>
    <p:sldId id="474" r:id="rId10"/>
    <p:sldId id="476" r:id="rId11"/>
    <p:sldId id="475" r:id="rId12"/>
    <p:sldId id="477" r:id="rId13"/>
    <p:sldId id="478" r:id="rId14"/>
    <p:sldId id="259" r:id="rId15"/>
    <p:sldId id="261" r:id="rId16"/>
    <p:sldId id="369" r:id="rId17"/>
    <p:sldId id="356" r:id="rId18"/>
    <p:sldId id="367" r:id="rId19"/>
    <p:sldId id="370" r:id="rId20"/>
    <p:sldId id="372" r:id="rId21"/>
    <p:sldId id="373" r:id="rId22"/>
    <p:sldId id="375" r:id="rId23"/>
    <p:sldId id="374" r:id="rId24"/>
    <p:sldId id="365" r:id="rId25"/>
    <p:sldId id="366" r:id="rId26"/>
    <p:sldId id="376" r:id="rId27"/>
    <p:sldId id="378" r:id="rId28"/>
    <p:sldId id="377" r:id="rId29"/>
    <p:sldId id="348" r:id="rId30"/>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14" autoAdjust="0"/>
    <p:restoredTop sz="96066" autoAdjust="0"/>
  </p:normalViewPr>
  <p:slideViewPr>
    <p:cSldViewPr>
      <p:cViewPr varScale="1">
        <p:scale>
          <a:sx n="164" d="100"/>
          <a:sy n="164" d="100"/>
        </p:scale>
        <p:origin x="1672" y="176"/>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11</a:t>
            </a:fld>
            <a:endParaRPr lang="de-DE"/>
          </a:p>
        </p:txBody>
      </p:sp>
    </p:spTree>
    <p:extLst>
      <p:ext uri="{BB962C8B-B14F-4D97-AF65-F5344CB8AC3E}">
        <p14:creationId xmlns:p14="http://schemas.microsoft.com/office/powerpoint/2010/main" val="2252166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12</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REFACTORING nicht im BILD</a:t>
            </a:r>
          </a:p>
          <a:p>
            <a:endParaRPr lang="de-DE" dirty="0"/>
          </a:p>
        </p:txBody>
      </p:sp>
      <p:sp>
        <p:nvSpPr>
          <p:cNvPr id="4" name="Date Placeholder 3"/>
          <p:cNvSpPr>
            <a:spLocks noGrp="1"/>
          </p:cNvSpPr>
          <p:nvPr>
            <p:ph type="dt" idx="1"/>
          </p:nvPr>
        </p:nvSpPr>
        <p:spPr/>
        <p:txBody>
          <a:bodyPr/>
          <a:lstStyle/>
          <a:p>
            <a:endParaRPr lang="de-DE" dirty="0"/>
          </a:p>
        </p:txBody>
      </p:sp>
      <p:sp>
        <p:nvSpPr>
          <p:cNvPr id="5" name="Slide Number Placeholder 4"/>
          <p:cNvSpPr>
            <a:spLocks noGrp="1"/>
          </p:cNvSpPr>
          <p:nvPr>
            <p:ph type="sldNum" sz="quarter" idx="5"/>
          </p:nvPr>
        </p:nvSpPr>
        <p:spPr/>
        <p:txBody>
          <a:bodyPr/>
          <a:lstStyle/>
          <a:p>
            <a:fld id="{BF63E930-8F88-4EE0-A623-E2193C3967E3}" type="slidenum">
              <a:rPr lang="de-DE" smtClean="0"/>
              <a:pPr/>
              <a:t>13</a:t>
            </a:fld>
            <a:endParaRPr lang="de-DE" dirty="0"/>
          </a:p>
        </p:txBody>
      </p:sp>
    </p:spTree>
    <p:extLst>
      <p:ext uri="{BB962C8B-B14F-4D97-AF65-F5344CB8AC3E}">
        <p14:creationId xmlns:p14="http://schemas.microsoft.com/office/powerpoint/2010/main" val="1087693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16</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17</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20</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23</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3</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a:p>
        </p:txBody>
      </p:sp>
    </p:spTree>
    <p:extLst>
      <p:ext uri="{BB962C8B-B14F-4D97-AF65-F5344CB8AC3E}">
        <p14:creationId xmlns:p14="http://schemas.microsoft.com/office/powerpoint/2010/main" val="1390413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a:p>
        </p:txBody>
      </p:sp>
    </p:spTree>
    <p:extLst>
      <p:ext uri="{BB962C8B-B14F-4D97-AF65-F5344CB8AC3E}">
        <p14:creationId xmlns:p14="http://schemas.microsoft.com/office/powerpoint/2010/main" val="4064750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a:p>
        </p:txBody>
      </p:sp>
    </p:spTree>
    <p:extLst>
      <p:ext uri="{BB962C8B-B14F-4D97-AF65-F5344CB8AC3E}">
        <p14:creationId xmlns:p14="http://schemas.microsoft.com/office/powerpoint/2010/main" val="2514208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a:p>
        </p:txBody>
      </p:sp>
    </p:spTree>
    <p:extLst>
      <p:ext uri="{BB962C8B-B14F-4D97-AF65-F5344CB8AC3E}">
        <p14:creationId xmlns:p14="http://schemas.microsoft.com/office/powerpoint/2010/main" val="1629125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GESIS ist ein eingetragener Verein.</a:t>
            </a:r>
          </a:p>
          <a:p>
            <a:r>
              <a:rPr lang="de-DE" dirty="0"/>
              <a:t> </a:t>
            </a:r>
          </a:p>
          <a:p>
            <a:r>
              <a:rPr lang="de-DE" dirty="0"/>
              <a:t>Wir haben den Satzungszweck der Förderung der sozialwissenschaftlichen Forschung.</a:t>
            </a:r>
          </a:p>
          <a:p>
            <a:r>
              <a:rPr lang="de-DE" dirty="0"/>
              <a:t> </a:t>
            </a:r>
          </a:p>
          <a:p>
            <a:r>
              <a:rPr lang="de-DE" dirty="0"/>
              <a:t>Unser Ziel ist grundlegende, überregional und international bedeutsame forschungsbasierte Dienstleistungen für die Sozialwissenschaften zu erbringen. </a:t>
            </a:r>
          </a:p>
          <a:p>
            <a:r>
              <a:rPr lang="de-DE" dirty="0"/>
              <a:t> </a:t>
            </a:r>
          </a:p>
          <a:p>
            <a:r>
              <a:rPr lang="de-DE" dirty="0"/>
              <a:t>Wir haben zwei Standorte: Mannheim und Köln. Am Standort Köln arbeiten rund 300 Kolleginnen und Kollegen.</a:t>
            </a:r>
          </a:p>
          <a:p>
            <a:r>
              <a:rPr lang="de-DE" dirty="0"/>
              <a:t> </a:t>
            </a:r>
          </a:p>
          <a:p>
            <a:r>
              <a:rPr lang="de-DE" dirty="0"/>
              <a:t>Unter anderem richtet GESIS Schulungen, Seminare und Konferenzen aus. An Spitzentagen mit bis zu 250 Teilnehmern.</a:t>
            </a:r>
          </a:p>
          <a:p>
            <a:endParaRPr lang="de-DE" dirty="0"/>
          </a:p>
        </p:txBody>
      </p:sp>
      <p:sp>
        <p:nvSpPr>
          <p:cNvPr id="4" name="Foliennummernplatzhalter 3"/>
          <p:cNvSpPr>
            <a:spLocks noGrp="1"/>
          </p:cNvSpPr>
          <p:nvPr>
            <p:ph type="sldNum" sz="quarter" idx="10"/>
          </p:nvPr>
        </p:nvSpPr>
        <p:spPr/>
        <p:txBody>
          <a:bodyPr/>
          <a:lstStyle/>
          <a:p>
            <a:fld id="{1928C91E-B408-4609-AD83-03ADF00550DE}" type="slidenum">
              <a:rPr lang="de-DE" smtClean="0"/>
              <a:t>10</a:t>
            </a:fld>
            <a:endParaRPr lang="de-DE"/>
          </a:p>
        </p:txBody>
      </p:sp>
    </p:spTree>
    <p:extLst>
      <p:ext uri="{BB962C8B-B14F-4D97-AF65-F5344CB8AC3E}">
        <p14:creationId xmlns:p14="http://schemas.microsoft.com/office/powerpoint/2010/main" val="20035024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17.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27.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26.svg"/><Relationship Id="rId2" Type="http://schemas.openxmlformats.org/officeDocument/2006/relationships/notesSlide" Target="../notesSlides/notesSlide14.xml"/><Relationship Id="rId16"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image" Target="../media/image24.svg"/><Relationship Id="rId11" Type="http://schemas.openxmlformats.org/officeDocument/2006/relationships/image" Target="../media/image25.png"/><Relationship Id="rId5" Type="http://schemas.openxmlformats.org/officeDocument/2006/relationships/image" Target="../media/image23.png"/><Relationship Id="rId15" Type="http://schemas.openxmlformats.org/officeDocument/2006/relationships/image" Target="../media/image29.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8.sv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svg"/><Relationship Id="rId7" Type="http://schemas.openxmlformats.org/officeDocument/2006/relationships/image" Target="../media/image36.sv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sv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svg"/></Relationships>
</file>

<file path=ppt/slides/_rels/slide19.xml.rels><?xml version="1.0" encoding="UTF-8" standalone="yes"?>
<Relationships xmlns="http://schemas.openxmlformats.org/package/2006/relationships"><Relationship Id="rId13" Type="http://schemas.openxmlformats.org/officeDocument/2006/relationships/image" Target="../media/image43.svg"/><Relationship Id="rId18" Type="http://schemas.openxmlformats.org/officeDocument/2006/relationships/image" Target="../media/image48.png"/><Relationship Id="rId26" Type="http://schemas.openxmlformats.org/officeDocument/2006/relationships/image" Target="../media/image54.png"/><Relationship Id="rId21" Type="http://schemas.openxmlformats.org/officeDocument/2006/relationships/image" Target="../media/image51.svg"/><Relationship Id="rId34" Type="http://schemas.openxmlformats.org/officeDocument/2006/relationships/image" Target="../media/image29.png"/><Relationship Id="rId7" Type="http://schemas.openxmlformats.org/officeDocument/2006/relationships/image" Target="../media/image41.svg"/><Relationship Id="rId12" Type="http://schemas.openxmlformats.org/officeDocument/2006/relationships/image" Target="../media/image42.png"/><Relationship Id="rId17" Type="http://schemas.openxmlformats.org/officeDocument/2006/relationships/image" Target="../media/image47.svg"/><Relationship Id="rId25" Type="http://schemas.openxmlformats.org/officeDocument/2006/relationships/image" Target="../media/image53.svg"/><Relationship Id="rId33" Type="http://schemas.openxmlformats.org/officeDocument/2006/relationships/image" Target="../media/image20.svg"/><Relationship Id="rId2" Type="http://schemas.openxmlformats.org/officeDocument/2006/relationships/image" Target="../media/image37.png"/><Relationship Id="rId16" Type="http://schemas.openxmlformats.org/officeDocument/2006/relationships/image" Target="../media/image46.png"/><Relationship Id="rId20" Type="http://schemas.openxmlformats.org/officeDocument/2006/relationships/image" Target="../media/image50.png"/><Relationship Id="rId29" Type="http://schemas.openxmlformats.org/officeDocument/2006/relationships/image" Target="../media/image57.sv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36.svg"/><Relationship Id="rId24" Type="http://schemas.openxmlformats.org/officeDocument/2006/relationships/image" Target="../media/image52.png"/><Relationship Id="rId32" Type="http://schemas.openxmlformats.org/officeDocument/2006/relationships/image" Target="../media/image19.png"/><Relationship Id="rId37" Type="http://schemas.openxmlformats.org/officeDocument/2006/relationships/image" Target="../media/image61.svg"/><Relationship Id="rId5" Type="http://schemas.openxmlformats.org/officeDocument/2006/relationships/image" Target="../media/image10.svg"/><Relationship Id="rId15" Type="http://schemas.openxmlformats.org/officeDocument/2006/relationships/image" Target="../media/image45.svg"/><Relationship Id="rId23" Type="http://schemas.openxmlformats.org/officeDocument/2006/relationships/image" Target="../media/image34.svg"/><Relationship Id="rId28" Type="http://schemas.openxmlformats.org/officeDocument/2006/relationships/image" Target="../media/image56.png"/><Relationship Id="rId36" Type="http://schemas.openxmlformats.org/officeDocument/2006/relationships/image" Target="../media/image60.png"/><Relationship Id="rId10" Type="http://schemas.openxmlformats.org/officeDocument/2006/relationships/image" Target="../media/image35.png"/><Relationship Id="rId19" Type="http://schemas.openxmlformats.org/officeDocument/2006/relationships/image" Target="../media/image49.svg"/><Relationship Id="rId31" Type="http://schemas.openxmlformats.org/officeDocument/2006/relationships/image" Target="../media/image59.svg"/><Relationship Id="rId4" Type="http://schemas.openxmlformats.org/officeDocument/2006/relationships/image" Target="../media/image9.png"/><Relationship Id="rId9" Type="http://schemas.openxmlformats.org/officeDocument/2006/relationships/image" Target="../media/image32.svg"/><Relationship Id="rId14" Type="http://schemas.openxmlformats.org/officeDocument/2006/relationships/image" Target="../media/image44.png"/><Relationship Id="rId22" Type="http://schemas.openxmlformats.org/officeDocument/2006/relationships/image" Target="../media/image33.png"/><Relationship Id="rId27" Type="http://schemas.openxmlformats.org/officeDocument/2006/relationships/image" Target="../media/image55.svg"/><Relationship Id="rId30" Type="http://schemas.openxmlformats.org/officeDocument/2006/relationships/image" Target="../media/image58.png"/><Relationship Id="rId35" Type="http://schemas.openxmlformats.org/officeDocument/2006/relationships/image" Target="../media/image30.svg"/><Relationship Id="rId8" Type="http://schemas.openxmlformats.org/officeDocument/2006/relationships/image" Target="../media/image31.png"/><Relationship Id="rId3" Type="http://schemas.openxmlformats.org/officeDocument/2006/relationships/image" Target="../media/image3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a:t>
            </a:r>
            <a:r>
              <a:rPr lang="de-DE" dirty="0" err="1"/>
              <a:t>Funktionalität</a:t>
            </a:r>
            <a:r>
              <a:rPr lang="de-DE" dirty="0"/>
              <a:t>, erhobene </a:t>
            </a:r>
            <a:r>
              <a:rPr lang="de-DE" dirty="0" err="1"/>
              <a:t>Datensätze</a:t>
            </a:r>
            <a:r>
              <a:rPr lang="de-DE" dirty="0"/>
              <a:t>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Projektumfeld - Das Institut</a:t>
            </a:r>
          </a:p>
        </p:txBody>
      </p:sp>
      <p:sp>
        <p:nvSpPr>
          <p:cNvPr id="6" name="Rechteck 5"/>
          <p:cNvSpPr/>
          <p:nvPr/>
        </p:nvSpPr>
        <p:spPr>
          <a:xfrm>
            <a:off x="323528" y="6237312"/>
            <a:ext cx="1440160" cy="6206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 name="Foliennummernplatzhalter 6"/>
          <p:cNvSpPr>
            <a:spLocks noGrp="1"/>
          </p:cNvSpPr>
          <p:nvPr>
            <p:ph type="sldNum" sz="quarter" idx="12"/>
          </p:nvPr>
        </p:nvSpPr>
        <p:spPr/>
        <p:txBody>
          <a:bodyPr/>
          <a:lstStyle/>
          <a:p>
            <a:fld id="{AC76F9B2-121F-446C-A37F-B7F54BF3DCAC}" type="slidenum">
              <a:rPr lang="de-DE" smtClean="0"/>
              <a:t>10</a:t>
            </a:fld>
            <a:endParaRPr lang="de-DE" dirty="0"/>
          </a:p>
        </p:txBody>
      </p:sp>
      <p:pic>
        <p:nvPicPr>
          <p:cNvPr id="3" name="Picture 2">
            <a:extLst>
              <a:ext uri="{FF2B5EF4-FFF2-40B4-BE49-F238E27FC236}">
                <a16:creationId xmlns:a16="http://schemas.microsoft.com/office/drawing/2014/main" id="{59164D2C-E2DF-EA48-8243-D028C4461300}"/>
              </a:ext>
            </a:extLst>
          </p:cNvPr>
          <p:cNvPicPr>
            <a:picLocks noChangeAspect="1"/>
          </p:cNvPicPr>
          <p:nvPr/>
        </p:nvPicPr>
        <p:blipFill>
          <a:blip r:embed="rId3"/>
          <a:stretch>
            <a:fillRect/>
          </a:stretch>
        </p:blipFill>
        <p:spPr>
          <a:xfrm>
            <a:off x="1034412" y="1412197"/>
            <a:ext cx="7075176" cy="5009917"/>
          </a:xfrm>
          <a:prstGeom prst="rect">
            <a:avLst/>
          </a:prstGeom>
        </p:spPr>
      </p:pic>
    </p:spTree>
    <p:extLst>
      <p:ext uri="{BB962C8B-B14F-4D97-AF65-F5344CB8AC3E}">
        <p14:creationId xmlns:p14="http://schemas.microsoft.com/office/powerpoint/2010/main" val="1457638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11</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12</a:t>
            </a:fld>
            <a:r>
              <a:rPr lang="de-DE"/>
              <a:t> von 9999</a:t>
            </a:r>
            <a:endParaRPr lang="de-DE" dirty="0"/>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dirty="0"/>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dirty="0"/>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dirty="0"/>
              <a:t>Phasen planen</a:t>
            </a:r>
          </a:p>
        </p:txBody>
      </p:sp>
    </p:spTree>
    <p:extLst>
      <p:ext uri="{BB962C8B-B14F-4D97-AF65-F5344CB8AC3E}">
        <p14:creationId xmlns:p14="http://schemas.microsoft.com/office/powerpoint/2010/main" val="3428902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13</a:t>
            </a:fld>
            <a:r>
              <a:rPr lang="de-DE" dirty="0"/>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dirty="0"/>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dirty="0"/>
              <a:t>Um Personal planen und </a:t>
            </a:r>
            <a:r>
              <a:rPr lang="de-DE" dirty="0" err="1"/>
              <a:t>führen</a:t>
            </a:r>
            <a:r>
              <a:rPr lang="de-DE" dirty="0"/>
              <a:t> zu </a:t>
            </a:r>
            <a:r>
              <a:rPr lang="de-DE" dirty="0" err="1"/>
              <a:t>können</a:t>
            </a:r>
            <a:r>
              <a:rPr lang="de-DE" dirty="0"/>
              <a:t>, ist es notwendig, die reale Auslastung und den </a:t>
            </a:r>
            <a:r>
              <a:rPr lang="de-DE" dirty="0" err="1"/>
              <a:t>tatsächliche</a:t>
            </a:r>
            <a:r>
              <a:rPr lang="de-DE" dirty="0"/>
              <a:t> Ressourcenverbrauch in jedem Projekt zu kennen. Eine </a:t>
            </a:r>
            <a:r>
              <a:rPr lang="de-DE" dirty="0" err="1"/>
              <a:t>Übersicht</a:t>
            </a:r>
            <a:r>
              <a:rPr lang="de-DE" dirty="0"/>
              <a:t> </a:t>
            </a:r>
            <a:r>
              <a:rPr lang="de-DE" dirty="0" err="1"/>
              <a:t>darüber</a:t>
            </a:r>
            <a:r>
              <a:rPr lang="de-DE" dirty="0"/>
              <a:t> ist die entscheidende Grundlage </a:t>
            </a:r>
            <a:r>
              <a:rPr lang="de-DE" dirty="0" err="1"/>
              <a:t>für</a:t>
            </a:r>
            <a:r>
              <a:rPr lang="de-DE" dirty="0"/>
              <a:t> die weitere Ressourcenplanung der gesamten Abteilung. Ziel des Projektes ist es, dem Abteilungsleiter und auch den Teamleitern die </a:t>
            </a:r>
            <a:r>
              <a:rPr lang="de-DE" dirty="0" err="1"/>
              <a:t>Möglichkeit</a:t>
            </a:r>
            <a:r>
              <a:rPr lang="de-DE" dirty="0"/>
              <a:t> zu geben, einen Zeitraum aus den bestehenden </a:t>
            </a:r>
            <a:r>
              <a:rPr lang="de-DE" dirty="0" err="1"/>
              <a:t>Datensätzen</a:t>
            </a:r>
            <a:r>
              <a:rPr lang="de-DE" dirty="0"/>
              <a:t> </a:t>
            </a:r>
            <a:r>
              <a:rPr lang="de-DE" dirty="0" err="1"/>
              <a:t>auszuwählen</a:t>
            </a:r>
            <a:r>
              <a:rPr lang="de-DE" dirty="0"/>
              <a:t> und so Abweichungen von der Soll- Planung zu erkennen. </a:t>
            </a:r>
          </a:p>
          <a:p>
            <a:r>
              <a:rPr lang="de-DE" dirty="0"/>
              <a:t>Im Detail soll im QES </a:t>
            </a:r>
            <a:r>
              <a:rPr lang="de-DE" dirty="0" err="1"/>
              <a:t>für</a:t>
            </a:r>
            <a:r>
              <a:rPr lang="de-DE" dirty="0"/>
              <a:t> die Teamleiter und den Abteilungsleiter ein neuer </a:t>
            </a:r>
            <a:r>
              <a:rPr lang="de-DE" dirty="0" err="1"/>
              <a:t>Menüpunkt</a:t>
            </a:r>
            <a:r>
              <a:rPr lang="de-DE" dirty="0"/>
              <a:t> </a:t>
            </a:r>
            <a:r>
              <a:rPr lang="de-DE" dirty="0" err="1"/>
              <a:t>ergänzt</a:t>
            </a:r>
            <a:r>
              <a:rPr lang="de-DE" dirty="0"/>
              <a:t> werden. Der </a:t>
            </a:r>
            <a:r>
              <a:rPr lang="de-DE" dirty="0" err="1"/>
              <a:t>Menüpunkt</a:t>
            </a:r>
            <a:r>
              <a:rPr lang="de-DE" dirty="0"/>
              <a:t> Export soll auf eine Seite </a:t>
            </a:r>
            <a:r>
              <a:rPr lang="de-DE" dirty="0" err="1"/>
              <a:t>führen</a:t>
            </a:r>
            <a:r>
              <a:rPr lang="de-DE" dirty="0"/>
              <a:t>, auf der der Export definiert und angefordert wird. Der Ablauf ist wie folgt geplant: Der Abteilungsleiter oder die Teamleiter </a:t>
            </a:r>
            <a:r>
              <a:rPr lang="de-DE" dirty="0" err="1"/>
              <a:t>wählen</a:t>
            </a:r>
            <a:r>
              <a:rPr lang="de-DE" dirty="0"/>
              <a:t> einen Zeitraum, anhand dieser Auswahl wird eine Datei erstellt. Dabei erhalten Teamleiter und Abteilungsleiter </a:t>
            </a:r>
            <a:r>
              <a:rPr lang="de-DE" dirty="0" err="1"/>
              <a:t>gemäß</a:t>
            </a:r>
            <a:r>
              <a:rPr lang="de-DE" dirty="0"/>
              <a:t> ihrer Rolle unterschiedliche Ergebnisse. Die Ergebnis-Dateien stellen den Ressourcenverbrauch pro Mitarbeiter und Projekt dar. Je Mitarbeiter wird je Projekt eine eigene Zeile mit dem Soll- und dem Ist-Wert angelegt. Autorisierte Nutzer </a:t>
            </a:r>
            <a:r>
              <a:rPr lang="de-DE" dirty="0" err="1"/>
              <a:t>können</a:t>
            </a:r>
            <a:r>
              <a:rPr lang="de-DE" dirty="0"/>
              <a:t> dann auf die Export- Dateien </a:t>
            </a:r>
            <a:r>
              <a:rPr lang="de-DE" dirty="0" err="1"/>
              <a:t>für</a:t>
            </a:r>
            <a:r>
              <a:rPr lang="de-DE" dirty="0"/>
              <a:t> eine bestimmte, vorab festgelegte Zeit zugreifen. Verarbeitung, Konvertierung und Export der Daten auf dem Server </a:t>
            </a:r>
            <a:r>
              <a:rPr lang="de-DE" dirty="0" err="1"/>
              <a:t>müssen</a:t>
            </a:r>
            <a:r>
              <a:rPr lang="de-DE" dirty="0"/>
              <a:t> konzipiert, implementiert und getestet werden. Leitbild </a:t>
            </a:r>
            <a:r>
              <a:rPr lang="de-DE" dirty="0" err="1"/>
              <a:t>für</a:t>
            </a:r>
            <a:r>
              <a:rPr lang="de-DE" dirty="0"/>
              <a:t> Entwurf und Umsetzung ist das Model View Controller Konzept. </a:t>
            </a:r>
          </a:p>
          <a:p>
            <a:endParaRPr lang="de-DE" dirty="0"/>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14</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a:effectLst/>
                        </a:rPr>
                        <a:t>Johannes Meyerhoff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dirty="0">
                          <a:effectLst/>
                        </a:rPr>
                        <a:t>4320€</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15</a:t>
            </a:fld>
            <a:r>
              <a:rPr lang="de-DE"/>
              <a:t> von 9999</a:t>
            </a:r>
            <a:endParaRPr lang="de-DE" dirty="0"/>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dirty="0"/>
              <a:t>AMORTISATIONSBERECHNUNG?</a:t>
            </a:r>
          </a:p>
        </p:txBody>
      </p:sp>
    </p:spTree>
    <p:extLst>
      <p:ext uri="{BB962C8B-B14F-4D97-AF65-F5344CB8AC3E}">
        <p14:creationId xmlns:p14="http://schemas.microsoft.com/office/powerpoint/2010/main" val="291288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16</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17</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dirty="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dirty="0"/>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dirty="0"/>
              <a:t>MVC</a:t>
            </a:r>
          </a:p>
          <a:p>
            <a:r>
              <a:rPr lang="de-DE" dirty="0"/>
              <a:t>Laravel-Excel Konvertierungslösung</a:t>
            </a:r>
          </a:p>
          <a:p>
            <a:r>
              <a:rPr lang="de-DE" dirty="0"/>
              <a:t>Mapping implementieren</a:t>
            </a:r>
          </a:p>
          <a:p>
            <a:r>
              <a:rPr lang="de-DE" dirty="0"/>
              <a:t>Zeitraums-Auswahl Planen</a:t>
            </a:r>
          </a:p>
          <a:p>
            <a:r>
              <a:rPr lang="de-DE" dirty="0"/>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18</a:t>
            </a:fld>
            <a:r>
              <a:rPr lang="de-DE"/>
              <a:t> von 9999</a:t>
            </a:r>
            <a:endParaRPr lang="de-DE" dirty="0"/>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dirty="0"/>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19</a:t>
            </a:fld>
            <a:r>
              <a:rPr lang="de-DE"/>
              <a:t> von 9999</a:t>
            </a:r>
            <a:endParaRPr lang="de-DE" dirty="0"/>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06CE-1991-C14C-8322-A489B36D6290}"/>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9F0998FD-4570-294F-A998-33A0D82CBCD9}"/>
              </a:ext>
            </a:extLst>
          </p:cNvPr>
          <p:cNvSpPr>
            <a:spLocks noGrp="1"/>
          </p:cNvSpPr>
          <p:nvPr>
            <p:ph idx="1"/>
          </p:nvPr>
        </p:nvSpPr>
        <p:spPr/>
        <p:txBody>
          <a:bodyPr/>
          <a:lstStyle/>
          <a:p>
            <a:r>
              <a:rPr lang="de-DE" dirty="0"/>
              <a:t>Projektumfeld</a:t>
            </a:r>
          </a:p>
          <a:p>
            <a:r>
              <a:rPr lang="de-DE" dirty="0"/>
              <a:t>Projektbasis QES</a:t>
            </a:r>
          </a:p>
          <a:p>
            <a:r>
              <a:rPr lang="de-DE" dirty="0"/>
              <a:t>Planung</a:t>
            </a:r>
          </a:p>
          <a:p>
            <a:r>
              <a:rPr lang="de-DE" dirty="0"/>
              <a:t>Durchführung</a:t>
            </a:r>
          </a:p>
          <a:p>
            <a:r>
              <a:rPr lang="de-DE" dirty="0"/>
              <a:t>Qualitätssicherung</a:t>
            </a:r>
          </a:p>
          <a:p>
            <a:r>
              <a:rPr lang="de-DE" dirty="0"/>
              <a:t>Abnahme</a:t>
            </a:r>
          </a:p>
          <a:p>
            <a:r>
              <a:rPr lang="de-DE" dirty="0"/>
              <a:t>Fazit</a:t>
            </a:r>
          </a:p>
          <a:p>
            <a:r>
              <a:rPr lang="de-DE" dirty="0"/>
              <a:t>Ausblick</a:t>
            </a:r>
          </a:p>
          <a:p>
            <a:pPr marL="0" indent="0">
              <a:buNone/>
            </a:pPr>
            <a:endParaRPr lang="de-DE" dirty="0"/>
          </a:p>
        </p:txBody>
      </p:sp>
      <p:sp>
        <p:nvSpPr>
          <p:cNvPr id="4" name="Footer Placeholder 3">
            <a:extLst>
              <a:ext uri="{FF2B5EF4-FFF2-40B4-BE49-F238E27FC236}">
                <a16:creationId xmlns:a16="http://schemas.microsoft.com/office/drawing/2014/main" id="{E60A9312-8259-7049-AC8A-2207947A4FA2}"/>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0BB0BD8B-109A-5C4A-8BD0-6F530B8711D4}"/>
              </a:ext>
            </a:extLst>
          </p:cNvPr>
          <p:cNvSpPr>
            <a:spLocks noGrp="1"/>
          </p:cNvSpPr>
          <p:nvPr>
            <p:ph type="sldNum" sz="quarter" idx="12"/>
          </p:nvPr>
        </p:nvSpPr>
        <p:spPr/>
        <p:txBody>
          <a:bodyPr/>
          <a:lstStyle/>
          <a:p>
            <a:fld id="{506DEF79-D5F3-42ED-9335-D73AD216BB54}" type="slidenum">
              <a:rPr lang="de-DE" smtClean="0"/>
              <a:t>2</a:t>
            </a:fld>
            <a:r>
              <a:rPr lang="de-DE" dirty="0"/>
              <a:t> von 16</a:t>
            </a:r>
          </a:p>
        </p:txBody>
      </p:sp>
    </p:spTree>
    <p:extLst>
      <p:ext uri="{BB962C8B-B14F-4D97-AF65-F5344CB8AC3E}">
        <p14:creationId xmlns:p14="http://schemas.microsoft.com/office/powerpoint/2010/main" val="356276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dirty="0" err="1"/>
              <a:t>Qualitätsicherung</a:t>
            </a:r>
            <a:r>
              <a:rPr lang="de-DE" dirty="0"/>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20</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dirty="0"/>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21</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dirty="0"/>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dirty="0"/>
              <a:t>Download manuell sichten</a:t>
            </a:r>
          </a:p>
          <a:p>
            <a:r>
              <a:rPr lang="de-DE" dirty="0"/>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22</a:t>
            </a:fld>
            <a:r>
              <a:rPr lang="de-DE"/>
              <a:t> von 9999</a:t>
            </a:r>
            <a:endParaRPr lang="de-DE" dirty="0"/>
          </a:p>
        </p:txBody>
      </p:sp>
    </p:spTree>
    <p:extLst>
      <p:ext uri="{BB962C8B-B14F-4D97-AF65-F5344CB8AC3E}">
        <p14:creationId xmlns:p14="http://schemas.microsoft.com/office/powerpoint/2010/main" val="2572633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dirty="0"/>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dirty="0"/>
              <a:t>Demonstration beim Kunden</a:t>
            </a:r>
          </a:p>
          <a:p>
            <a:r>
              <a:rPr lang="de-DE" dirty="0"/>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23</a:t>
            </a:fld>
            <a:r>
              <a:rPr lang="de-DE"/>
              <a:t> von 9999</a:t>
            </a:r>
            <a:endParaRPr lang="de-DE" dirty="0"/>
          </a:p>
        </p:txBody>
      </p:sp>
    </p:spTree>
    <p:extLst>
      <p:ext uri="{BB962C8B-B14F-4D97-AF65-F5344CB8AC3E}">
        <p14:creationId xmlns:p14="http://schemas.microsoft.com/office/powerpoint/2010/main" val="1896823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dirty="0"/>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dirty="0"/>
              <a:t>Projektmanagement XP</a:t>
            </a:r>
          </a:p>
          <a:p>
            <a:r>
              <a:rPr lang="de-DE" dirty="0"/>
              <a:t>Gut für variable Anforderungen</a:t>
            </a:r>
          </a:p>
          <a:p>
            <a:r>
              <a:rPr lang="de-DE" dirty="0"/>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24</a:t>
            </a:fld>
            <a:r>
              <a:rPr lang="de-DE"/>
              <a:t> von 9999</a:t>
            </a:r>
            <a:endParaRPr lang="de-DE" dirty="0"/>
          </a:p>
        </p:txBody>
      </p:sp>
    </p:spTree>
    <p:extLst>
      <p:ext uri="{BB962C8B-B14F-4D97-AF65-F5344CB8AC3E}">
        <p14:creationId xmlns:p14="http://schemas.microsoft.com/office/powerpoint/2010/main" val="1784502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dirty="0"/>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dirty="0">
                <a:hlinkClick r:id="rId2"/>
              </a:rPr>
              <a:t>https://www.torsten-horn.de/techdocs/sw-dev-process.htm</a:t>
            </a:r>
            <a:endParaRPr lang="de-DE" sz="1200" dirty="0"/>
          </a:p>
          <a:p>
            <a:r>
              <a:rPr lang="de-DE" sz="1200" dirty="0">
                <a:hlinkClick r:id="rId3"/>
              </a:rPr>
              <a:t>https://en.wikipedia.org/wiki/Extreme_programming</a:t>
            </a:r>
            <a:endParaRPr lang="de-DE" sz="1200" dirty="0"/>
          </a:p>
          <a:p>
            <a:r>
              <a:rPr lang="de-DE" sz="1200" dirty="0">
                <a:hlinkClick r:id="rId4"/>
              </a:rPr>
              <a:t>https://www.cs.utah.edu/~lwilliam/Papers/ieeeSoftware.PDF</a:t>
            </a:r>
            <a:endParaRPr lang="de-DE" sz="1200" dirty="0"/>
          </a:p>
          <a:p>
            <a:r>
              <a:rPr lang="de-DE" sz="1200" dirty="0">
                <a:hlinkClick r:id="rId5"/>
              </a:rPr>
              <a:t>https://www.st.cs.uni-saarland.de/edu/lehrer/xp.pdf</a:t>
            </a:r>
            <a:endParaRPr lang="de-DE" sz="1200" dirty="0"/>
          </a:p>
          <a:p>
            <a:r>
              <a:rPr lang="de-DE" sz="1200" dirty="0"/>
              <a:t>Kent Beck - Extreme Programming Explained: Embrace Change</a:t>
            </a:r>
          </a:p>
          <a:p>
            <a:r>
              <a:rPr lang="de-DE" sz="1200" dirty="0">
                <a:hlinkClick r:id="rId6"/>
              </a:rPr>
              <a:t>https://www.vox.de/cms/die-hoehle-der-loewen-2016-der-ponyhuetchen-pitch-macht-judith-williams-fassungslos-4003566.html</a:t>
            </a:r>
            <a:endParaRPr lang="de-DE" sz="1200" dirty="0"/>
          </a:p>
          <a:p>
            <a:r>
              <a:rPr lang="de-DE" sz="1200" dirty="0">
                <a:hlinkClick r:id="rId7"/>
              </a:rPr>
              <a:t>https://laracasts.com/series/code-katas-in-php/episodes/7</a:t>
            </a:r>
            <a:endParaRPr lang="de-DE" sz="1200" dirty="0"/>
          </a:p>
          <a:p>
            <a:r>
              <a:rPr lang="de-DE" sz="1200" dirty="0">
                <a:hlinkClick r:id="rId8"/>
              </a:rPr>
              <a:t>https://upload.wikimedia.org/wikipedia/commons/8/84/Extreme_Programming.svg</a:t>
            </a:r>
            <a:endParaRPr lang="de-DE" sz="1200" dirty="0"/>
          </a:p>
          <a:p>
            <a:r>
              <a:rPr lang="de-DE" sz="1200" dirty="0">
                <a:hlinkClick r:id="rId9"/>
              </a:rPr>
              <a:t>https://gfycat.com/HotOrangeCoypu</a:t>
            </a:r>
            <a:endParaRPr lang="de-DE" sz="1200" dirty="0"/>
          </a:p>
          <a:p>
            <a:r>
              <a:rPr lang="de-DE" sz="1200" dirty="0">
                <a:hlinkClick r:id="rId10"/>
              </a:rPr>
              <a:t>https://en.wikipedia.org/wiki/File:Kent_Beck_no_Workshop_Mapping_XP.jpg</a:t>
            </a:r>
            <a:endParaRPr lang="de-DE" sz="1200" dirty="0"/>
          </a:p>
          <a:p>
            <a:r>
              <a:rPr lang="de-DE" sz="1200" dirty="0">
                <a:hlinkClick r:id="rId11"/>
              </a:rPr>
              <a:t>https://www.altexsoft.com/blog/business/extreme-programming-values-principles-and-practices/</a:t>
            </a:r>
            <a:endParaRPr lang="de-DE" sz="1200" dirty="0"/>
          </a:p>
          <a:p>
            <a:r>
              <a:rPr lang="de-DE" sz="1200" dirty="0">
                <a:hlinkClick r:id="rId12"/>
              </a:rPr>
              <a:t>https://www.youtube.com/watch?v=cGuTmOUdFbo</a:t>
            </a:r>
            <a:endParaRPr lang="de-DE" sz="1200" dirty="0"/>
          </a:p>
          <a:p>
            <a:r>
              <a:rPr lang="de-DE" sz="1200" dirty="0">
                <a:hlinkClick r:id="rId13"/>
              </a:rPr>
              <a:t>https://en.wikipedia.org/wiki/Extreme_programming_practices</a:t>
            </a:r>
            <a:endParaRPr lang="de-DE" sz="1200" dirty="0"/>
          </a:p>
          <a:p>
            <a:r>
              <a:rPr lang="de-DE" sz="1200" dirty="0">
                <a:hlinkClick r:id="rId14"/>
              </a:rPr>
              <a:t>http://www.selectbs.com/process-maturity/what-is-extreme-programming</a:t>
            </a:r>
            <a:endParaRPr lang="de-DE" sz="1200" dirty="0"/>
          </a:p>
          <a:p>
            <a:endParaRPr lang="de-DE" sz="1200" dirty="0"/>
          </a:p>
          <a:p>
            <a:pPr marL="0" indent="0">
              <a:buNone/>
            </a:pPr>
            <a:endParaRPr lang="de-DE" sz="1200" dirty="0"/>
          </a:p>
          <a:p>
            <a:endParaRPr lang="de-DE" sz="1200" dirty="0"/>
          </a:p>
          <a:p>
            <a:endParaRPr lang="de-DE" b="1" dirty="0"/>
          </a:p>
          <a:p>
            <a:endParaRPr lang="de-DE" b="1" dirty="0"/>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dirty="0"/>
          </a:p>
        </p:txBody>
      </p:sp>
    </p:spTree>
    <p:extLst>
      <p:ext uri="{BB962C8B-B14F-4D97-AF65-F5344CB8AC3E}">
        <p14:creationId xmlns:p14="http://schemas.microsoft.com/office/powerpoint/2010/main" val="615240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3</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Reflektion</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11" name="Rechteck 7">
            <a:extLst>
              <a:ext uri="{FF2B5EF4-FFF2-40B4-BE49-F238E27FC236}">
                <a16:creationId xmlns:a16="http://schemas.microsoft.com/office/drawing/2014/main" id="{6A9948C4-DC9F-4F43-B2CB-53EB2D7364E6}"/>
              </a:ext>
            </a:extLst>
          </p:cNvPr>
          <p:cNvSpPr/>
          <p:nvPr/>
        </p:nvSpPr>
        <p:spPr>
          <a:xfrm>
            <a:off x="3347864" y="4903788"/>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Ausblick</a:t>
            </a:r>
          </a:p>
        </p:txBody>
      </p:sp>
    </p:spTree>
    <p:extLst>
      <p:ext uri="{BB962C8B-B14F-4D97-AF65-F5344CB8AC3E}">
        <p14:creationId xmlns:p14="http://schemas.microsoft.com/office/powerpoint/2010/main" val="2783575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2922595" cy="3970318"/>
          </a:xfrm>
          <a:prstGeom prst="rect">
            <a:avLst/>
          </a:prstGeom>
          <a:noFill/>
        </p:spPr>
        <p:txBody>
          <a:bodyPr wrap="none" rtlCol="0">
            <a:spAutoFit/>
          </a:bodyPr>
          <a:lstStyle/>
          <a:p>
            <a:r>
              <a:rPr lang="de-DE" sz="2800" dirty="0"/>
              <a:t>Daten:</a:t>
            </a:r>
          </a:p>
          <a:p>
            <a:r>
              <a:rPr lang="de-DE" sz="2800" dirty="0"/>
              <a:t>Teams</a:t>
            </a:r>
          </a:p>
          <a:p>
            <a:r>
              <a:rPr lang="de-DE" sz="2800" dirty="0"/>
              <a:t>Projekte</a:t>
            </a:r>
          </a:p>
          <a:p>
            <a:r>
              <a:rPr lang="de-DE" sz="2800"/>
              <a:t>Mitarbeiter</a:t>
            </a:r>
          </a:p>
          <a:p>
            <a:r>
              <a:rPr lang="de-DE" sz="2800"/>
              <a:t>Soll</a:t>
            </a:r>
            <a:endParaRPr lang="de-DE" sz="2800" dirty="0"/>
          </a:p>
          <a:p>
            <a:r>
              <a:rPr lang="de-DE" sz="2800" dirty="0"/>
              <a:t>Ist</a:t>
            </a:r>
          </a:p>
          <a:p>
            <a:r>
              <a:rPr lang="de-DE" sz="2800" dirty="0"/>
              <a:t>Abweichungen</a:t>
            </a:r>
          </a:p>
          <a:p>
            <a:r>
              <a:rPr lang="de-DE" sz="2800" dirty="0"/>
              <a:t>Arbeitszeitmodelle</a:t>
            </a:r>
          </a:p>
          <a:p>
            <a:r>
              <a:rPr lang="de-DE" sz="2800" dirty="0"/>
              <a:t>Kostenträger</a:t>
            </a:r>
          </a:p>
        </p:txBody>
      </p:sp>
    </p:spTree>
    <p:extLst>
      <p:ext uri="{BB962C8B-B14F-4D97-AF65-F5344CB8AC3E}">
        <p14:creationId xmlns:p14="http://schemas.microsoft.com/office/powerpoint/2010/main" val="34969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4338047" cy="4401205"/>
          </a:xfrm>
          <a:prstGeom prst="rect">
            <a:avLst/>
          </a:prstGeom>
          <a:noFill/>
        </p:spPr>
        <p:txBody>
          <a:bodyPr wrap="none" rtlCol="0">
            <a:spAutoFit/>
          </a:bodyPr>
          <a:lstStyle/>
          <a:p>
            <a:r>
              <a:rPr lang="de-DE" sz="2800" dirty="0"/>
              <a:t>Daten:</a:t>
            </a:r>
          </a:p>
          <a:p>
            <a:r>
              <a:rPr lang="de-DE" sz="2800" dirty="0"/>
              <a:t>Teams - Blätter</a:t>
            </a:r>
          </a:p>
          <a:p>
            <a:r>
              <a:rPr lang="de-DE" sz="2800" dirty="0"/>
              <a:t>Projekte – Zeilen</a:t>
            </a:r>
          </a:p>
          <a:p>
            <a:r>
              <a:rPr lang="de-DE" sz="2800" dirty="0"/>
              <a:t>Mitarbeiter – Spalten</a:t>
            </a:r>
          </a:p>
          <a:p>
            <a:r>
              <a:rPr lang="de-DE" sz="2800" dirty="0"/>
              <a:t>Soll – Spalte je Mitarbeiter</a:t>
            </a:r>
          </a:p>
          <a:p>
            <a:r>
              <a:rPr lang="de-DE" sz="2800" dirty="0"/>
              <a:t>Ist – Spalte je Mitarbeiter</a:t>
            </a:r>
          </a:p>
          <a:p>
            <a:r>
              <a:rPr lang="de-DE" sz="2800" dirty="0"/>
              <a:t>Abweichungen - Implizit</a:t>
            </a:r>
          </a:p>
          <a:p>
            <a:r>
              <a:rPr lang="de-DE" sz="2800" dirty="0"/>
              <a:t>Arbeitszeitmodelle – Implizit</a:t>
            </a:r>
          </a:p>
          <a:p>
            <a:r>
              <a:rPr lang="de-DE" sz="2800" dirty="0"/>
              <a:t>Kostenträger – Nicht erfasst</a:t>
            </a:r>
          </a:p>
          <a:p>
            <a:endParaRPr lang="de-DE" sz="2800" dirty="0"/>
          </a:p>
        </p:txBody>
      </p:sp>
    </p:spTree>
    <p:extLst>
      <p:ext uri="{BB962C8B-B14F-4D97-AF65-F5344CB8AC3E}">
        <p14:creationId xmlns:p14="http://schemas.microsoft.com/office/powerpoint/2010/main" val="3808223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Architektur</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QES</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78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2572452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dirty="0">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dirty="0" err="1">
                          <a:solidFill>
                            <a:srgbClr val="FFFFFF"/>
                          </a:solidFill>
                          <a:effectLst/>
                          <a:latin typeface="Calibri" panose="020F0502020204030204" pitchFamily="34" charset="0"/>
                        </a:rPr>
                        <a:t>Qes</a:t>
                      </a:r>
                      <a:r>
                        <a:rPr lang="de-DE" sz="1800" b="1" i="0" u="none" strike="noStrike" dirty="0">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2.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B662B3C9-84D1-44B4-980A-A658A0349369}">
  <ds:schemaRefs>
    <ds:schemaRef ds:uri="http://schemas.microsoft.com/sharepoint/v3/contenttype/forms"/>
  </ds:schemaRefs>
</ds:datastoreItem>
</file>

<file path=customXml/itemProps4.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1727</TotalTime>
  <Words>1489</Words>
  <Application>Microsoft Macintosh PowerPoint</Application>
  <PresentationFormat>On-screen Show (4:3)</PresentationFormat>
  <Paragraphs>365</Paragraphs>
  <Slides>25</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Rotis SemiSans Pro</vt:lpstr>
      <vt:lpstr>Wingdings</vt:lpstr>
      <vt:lpstr>Wingdings 3</vt:lpstr>
      <vt:lpstr>Larissa</vt:lpstr>
      <vt:lpstr>Abschlussprojekt: QES Export</vt:lpstr>
      <vt:lpstr>Agenda</vt:lpstr>
      <vt:lpstr>Agenda</vt:lpstr>
      <vt:lpstr>PowerPoint Presentation</vt:lpstr>
      <vt:lpstr>PowerPoint Presentation</vt:lpstr>
      <vt:lpstr>PowerPoint Presentation</vt:lpstr>
      <vt:lpstr>PowerPoint Presentation</vt:lpstr>
      <vt:lpstr>PowerPoint Presentation</vt:lpstr>
      <vt:lpstr>PowerPoint Presentation</vt:lpstr>
      <vt:lpstr>Projektumfeld - Das Institut</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672</cp:revision>
  <cp:lastPrinted>2015-06-26T07:02:07Z</cp:lastPrinted>
  <dcterms:created xsi:type="dcterms:W3CDTF">2014-11-24T15:32:57Z</dcterms:created>
  <dcterms:modified xsi:type="dcterms:W3CDTF">2020-01-07T13:38:02Z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