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329" r:id="rId6"/>
    <p:sldId id="347" r:id="rId7"/>
    <p:sldId id="259" r:id="rId8"/>
    <p:sldId id="261" r:id="rId9"/>
    <p:sldId id="356" r:id="rId10"/>
    <p:sldId id="365" r:id="rId11"/>
    <p:sldId id="366" r:id="rId12"/>
    <p:sldId id="348" r:id="rId1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lerbach, Kerstin" initials="hollerba" lastIdx="15" clrIdx="0"/>
  <p:cmAuthor id="1" name="Heuser, Holger" initials="hr" lastIdx="4" clrIdx="1"/>
  <p:cmAuthor id="2" name="Akdeniz, Esra" initials="akdeniea" lastIdx="1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748F"/>
    <a:srgbClr val="FF6100"/>
    <a:srgbClr val="C6D1DC"/>
    <a:srgbClr val="FF924F"/>
    <a:srgbClr val="FF9859"/>
    <a:srgbClr val="FFB78B"/>
    <a:srgbClr val="889FB6"/>
    <a:srgbClr val="FFB1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79545" autoAdjust="0"/>
  </p:normalViewPr>
  <p:slideViewPr>
    <p:cSldViewPr>
      <p:cViewPr varScale="1">
        <p:scale>
          <a:sx n="141" d="100"/>
          <a:sy n="141" d="100"/>
        </p:scale>
        <p:origin x="360" y="184"/>
      </p:cViewPr>
      <p:guideLst>
        <p:guide orient="horz" pos="30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D4C7-C774-42D5-9E58-119FD3177B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2726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9" tIns="49520" rIns="99039" bIns="495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9" tIns="49520" rIns="99039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Rotis SemiSans Pro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Rotis SemiSans Pro" pitchFamily="50" charset="0"/>
              </a:defRPr>
            </a:lvl1pPr>
          </a:lstStyle>
          <a:p>
            <a:fld id="{BF63E930-8F88-4EE0-A623-E2193C3967E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6925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tis SemiSans Pro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34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GESIS ist ein eingetragener Verein.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Wir haben den Satzungszweck der Förderung der sozialwissenschaftlichen Forschung.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Unser Ziel ist grundlegende, überregional und international bedeutsame forschungsbasierte Dienstleistungen für die Sozialwissenschaften zu erbringen. 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Wir haben zwei Standorte: Mannheim und Köln. Am Standort Köln arbeiten rund 300 Kolleginnen und Kollegen.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Unter anderem richtet GESIS Schulungen, Seminare und Konferenzen aus. An Spitzentagen mit bis zu 250 Teilnehmern.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8C91E-B408-4609-AD83-03ADF00550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50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das zu erreichen, sollten bisher ungenutzte Features unserer WLAN-Appliance, der sog. IAC-BOX, aktiviert werden.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Was genau ist die IAC-BOX? Die </a:t>
            </a:r>
            <a:r>
              <a:rPr lang="de-DE" baseline="0" dirty="0"/>
              <a:t>IAC-BOX implementiert ein Ticketsystem wie es auch z.B. Hotels verwenden. Die IAC-BOX wird auch an Hotels verkauft.</a:t>
            </a:r>
            <a:endParaRPr lang="de-DE" dirty="0"/>
          </a:p>
          <a:p>
            <a:endParaRPr lang="de-DE" dirty="0"/>
          </a:p>
          <a:p>
            <a:r>
              <a:rPr lang="de-DE" dirty="0"/>
              <a:t>Sie hat die Aufgabe, den Zugang zum GESIS-Gästenetz zu verwalten.</a:t>
            </a:r>
          </a:p>
          <a:p>
            <a:endParaRPr lang="de-DE" dirty="0"/>
          </a:p>
          <a:p>
            <a:r>
              <a:rPr lang="de-DE" dirty="0"/>
              <a:t>Dazu ist die IAC-BOX mit dem WLAN-Controller gekoppelt.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Nur mit einem gültigen Ticket gestattet</a:t>
            </a:r>
            <a:r>
              <a:rPr lang="de-DE" baseline="0" dirty="0"/>
              <a:t> </a:t>
            </a:r>
            <a:r>
              <a:rPr lang="de-DE" dirty="0"/>
              <a:t>die IAC-BOX einem Gästegerät den Zugang zum Gästenetz.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Diese</a:t>
            </a:r>
            <a:r>
              <a:rPr lang="de-DE" baseline="0" dirty="0"/>
              <a:t> </a:t>
            </a:r>
            <a:r>
              <a:rPr lang="de-DE" dirty="0"/>
              <a:t>Tickets wurden bisher</a:t>
            </a:r>
            <a:r>
              <a:rPr lang="de-DE" baseline="0" dirty="0"/>
              <a:t> </a:t>
            </a:r>
            <a:r>
              <a:rPr lang="de-DE" dirty="0"/>
              <a:t>von der IT erstellt.</a:t>
            </a:r>
          </a:p>
          <a:p>
            <a:r>
              <a:rPr lang="de-DE" dirty="0"/>
              <a:t> </a:t>
            </a:r>
          </a:p>
          <a:p>
            <a:r>
              <a:rPr lang="de-DE" dirty="0"/>
              <a:t>Um die IT von dieser Aufgabe zu befreien, sollte ich 5 bislang ungenutzte Module der IAC-BOX urbar machen.</a:t>
            </a:r>
          </a:p>
          <a:p>
            <a:endParaRPr lang="de-DE" dirty="0"/>
          </a:p>
          <a:p>
            <a:r>
              <a:rPr lang="de-DE" dirty="0"/>
              <a:t> </a:t>
            </a:r>
          </a:p>
          <a:p>
            <a:r>
              <a:rPr lang="de-DE" dirty="0"/>
              <a:t>Ich werde im Folgenden diese Module genauer beschreiben.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8C91E-B408-4609-AD83-03ADF00550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166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REFACTORING nicht im BILD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69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930-8F88-4EE0-A623-E2193C3967E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33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0" y="5969630"/>
            <a:ext cx="921600" cy="64577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0" y="2656200"/>
            <a:ext cx="9144000" cy="1289957"/>
          </a:xfrm>
          <a:prstGeom prst="rect">
            <a:avLst/>
          </a:prstGeom>
          <a:solidFill>
            <a:srgbClr val="C6D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3946156"/>
            <a:ext cx="9144000" cy="1289957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2" descr="J:\Medien\Jahresbericht\Jahresbericht2011\Bilder\GS_Jahresbericht_2011_frontseite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55997"/>
            <a:ext cx="3144243" cy="258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95936" y="2708919"/>
            <a:ext cx="4896544" cy="1152129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58748F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95936" y="4077072"/>
            <a:ext cx="4896544" cy="10801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3" y="980728"/>
            <a:ext cx="2987824" cy="6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908050"/>
            <a:ext cx="7775575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9" y="1600200"/>
            <a:ext cx="7776219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pPr/>
              <a:t>‹#›</a:t>
            </a:fld>
            <a:r>
              <a:rPr lang="de-DE"/>
              <a:t> von 16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9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3124200" y="6380919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4213" y="908050"/>
            <a:ext cx="7775575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683569" y="1628800"/>
            <a:ext cx="3744415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716016" y="1628800"/>
            <a:ext cx="3744415" cy="4525963"/>
          </a:xfrm>
        </p:spPr>
        <p:txBody>
          <a:bodyPr/>
          <a:lstStyle>
            <a:lvl1pPr marL="342900" indent="-342900">
              <a:buClr>
                <a:srgbClr val="58748F"/>
              </a:buClr>
              <a:buFont typeface="Wingdings" panose="05000000000000000000" pitchFamily="2" charset="2"/>
              <a:buChar char="§"/>
              <a:defRPr sz="2800"/>
            </a:lvl1pPr>
            <a:lvl2pPr marL="742950" indent="-285750">
              <a:buClr>
                <a:srgbClr val="58748F"/>
              </a:buClr>
              <a:buFont typeface="Wingdings 3" panose="05040102010807070707" pitchFamily="18" charset="2"/>
              <a:buChar char=""/>
              <a:defRPr sz="2400"/>
            </a:lvl2pPr>
            <a:lvl3pPr marL="11430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58748F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9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908050"/>
            <a:ext cx="7776864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8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lie mit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1196974"/>
            <a:ext cx="9144000" cy="56610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9" y="1513071"/>
            <a:ext cx="7776864" cy="50958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6516216" y="6380919"/>
            <a:ext cx="1943572" cy="365125"/>
          </a:xfrm>
        </p:spPr>
        <p:txBody>
          <a:bodyPr/>
          <a:lstStyle/>
          <a:p>
            <a:fld id="{506DEF79-D5F3-42ED-9335-D73AD216BB54}" type="slidenum">
              <a:rPr lang="de-DE" smtClean="0"/>
              <a:t>‹#›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2" y="355600"/>
            <a:ext cx="1648400" cy="34488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" y="6301137"/>
            <a:ext cx="460800" cy="3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8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42" y="4250728"/>
            <a:ext cx="882586" cy="618432"/>
          </a:xfrm>
          <a:prstGeom prst="rect">
            <a:avLst/>
          </a:prstGeom>
        </p:spPr>
      </p:pic>
      <p:sp>
        <p:nvSpPr>
          <p:cNvPr id="5" name="Rechteck 4"/>
          <p:cNvSpPr/>
          <p:nvPr userDrawn="1"/>
        </p:nvSpPr>
        <p:spPr>
          <a:xfrm>
            <a:off x="0" y="2656478"/>
            <a:ext cx="9144000" cy="1152128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4" y="2944509"/>
            <a:ext cx="7632202" cy="576065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 for your attention</a:t>
            </a:r>
            <a:r>
              <a:rPr lang="de-DE" dirty="0"/>
              <a:t>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0" y="2304822"/>
            <a:ext cx="9144000" cy="351656"/>
          </a:xfrm>
          <a:prstGeom prst="rect">
            <a:avLst/>
          </a:prstGeom>
          <a:solidFill>
            <a:srgbClr val="58748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52" y="4365104"/>
            <a:ext cx="2908004" cy="60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6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4213" y="897622"/>
            <a:ext cx="7775575" cy="520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4213" y="1600200"/>
            <a:ext cx="777557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587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Rotis SemiSans Pro" pitchFamily="50" charset="0"/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3"/>
          </p:nvPr>
        </p:nvSpPr>
        <p:spPr>
          <a:xfrm>
            <a:off x="3124200" y="63809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tis SemiSans Pro" pitchFamily="50" charset="0"/>
              </a:defRPr>
            </a:lvl1pPr>
          </a:lstStyle>
          <a:p>
            <a:r>
              <a:rPr lang="de-DE" dirty="0"/>
              <a:t>Extreme Programming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>
          <a:xfrm>
            <a:off x="6516216" y="6380919"/>
            <a:ext cx="1943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otis SemiSans Pro" pitchFamily="50" charset="0"/>
              </a:defRPr>
            </a:lvl1pPr>
          </a:lstStyle>
          <a:p>
            <a:fld id="{506DEF79-D5F3-42ED-9335-D73AD216BB54}" type="slidenum">
              <a:rPr lang="de-DE" smtClean="0"/>
              <a:pPr/>
              <a:t>‹#›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367546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57" r:id="rId5"/>
    <p:sldLayoutId id="2147483656" r:id="rId6"/>
    <p:sldLayoutId id="2147483658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58748F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8748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8/84/Extreme_Programming.svg" TargetMode="External"/><Relationship Id="rId13" Type="http://schemas.openxmlformats.org/officeDocument/2006/relationships/hyperlink" Target="https://en.wikipedia.org/wiki/Extreme_programming_practices" TargetMode="External"/><Relationship Id="rId3" Type="http://schemas.openxmlformats.org/officeDocument/2006/relationships/hyperlink" Target="https://en.wikipedia.org/wiki/Extreme_programming" TargetMode="External"/><Relationship Id="rId7" Type="http://schemas.openxmlformats.org/officeDocument/2006/relationships/hyperlink" Target="https://laracasts.com/series/code-katas-in-php/episodes/7" TargetMode="External"/><Relationship Id="rId12" Type="http://schemas.openxmlformats.org/officeDocument/2006/relationships/hyperlink" Target="https://www.youtube.com/watch?v=cGuTmOUdFbo" TargetMode="External"/><Relationship Id="rId2" Type="http://schemas.openxmlformats.org/officeDocument/2006/relationships/hyperlink" Target="https://www.torsten-horn.de/techdocs/sw-dev-proces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ox.de/cms/die-hoehle-der-loewen-2016-der-ponyhuetchen-pitch-macht-judith-williams-fassungslos-4003566.html" TargetMode="External"/><Relationship Id="rId11" Type="http://schemas.openxmlformats.org/officeDocument/2006/relationships/hyperlink" Target="https://www.altexsoft.com/blog/business/extreme-programming-values-principles-and-practices/" TargetMode="External"/><Relationship Id="rId5" Type="http://schemas.openxmlformats.org/officeDocument/2006/relationships/hyperlink" Target="https://www.st.cs.uni-saarland.de/edu/lehrer/xp.pdf" TargetMode="External"/><Relationship Id="rId10" Type="http://schemas.openxmlformats.org/officeDocument/2006/relationships/hyperlink" Target="https://en.wikipedia.org/wiki/File:Kent_Beck_no_Workshop_Mapping_XP.jpg" TargetMode="External"/><Relationship Id="rId4" Type="http://schemas.openxmlformats.org/officeDocument/2006/relationships/hyperlink" Target="https://www.cs.utah.edu/~lwilliam/Papers/ieeeSoftware.PDF" TargetMode="External"/><Relationship Id="rId9" Type="http://schemas.openxmlformats.org/officeDocument/2006/relationships/hyperlink" Target="https://gfycat.com/HotOrangeCoypu" TargetMode="External"/><Relationship Id="rId14" Type="http://schemas.openxmlformats.org/officeDocument/2006/relationships/hyperlink" Target="http://www.selectbs.com/process-maturity/what-is-extreme-program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888432" y="2708919"/>
            <a:ext cx="4896544" cy="1152129"/>
          </a:xfrm>
        </p:spPr>
        <p:txBody>
          <a:bodyPr/>
          <a:lstStyle/>
          <a:p>
            <a:r>
              <a:rPr lang="de-DE" dirty="0"/>
              <a:t>Abschlussprojekt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QES Export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888432" y="4077072"/>
            <a:ext cx="5148064" cy="1152129"/>
          </a:xfrm>
        </p:spPr>
        <p:txBody>
          <a:bodyPr>
            <a:normAutofit/>
          </a:bodyPr>
          <a:lstStyle/>
          <a:p>
            <a:r>
              <a:rPr lang="de-DE" sz="1600" i="1" dirty="0"/>
              <a:t>Johannes Meyerhoff</a:t>
            </a:r>
          </a:p>
          <a:p>
            <a:r>
              <a:rPr lang="de-DE" sz="1600" i="1" dirty="0"/>
              <a:t>03.06.2019</a:t>
            </a:r>
          </a:p>
          <a:p>
            <a:endParaRPr lang="de-DE" sz="1600" i="1" dirty="0"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DFD7F-B421-9D42-ABAE-991FD7916B48}"/>
              </a:ext>
            </a:extLst>
          </p:cNvPr>
          <p:cNvSpPr txBox="1"/>
          <p:nvPr/>
        </p:nvSpPr>
        <p:spPr>
          <a:xfrm>
            <a:off x="3851920" y="5264225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Erweiterung des Quartalsdaten-Erhebungs-Systems (QES) um die </a:t>
            </a:r>
            <a:r>
              <a:rPr lang="de-DE" dirty="0" err="1"/>
              <a:t>Funktionalität</a:t>
            </a:r>
            <a:r>
              <a:rPr lang="de-DE" dirty="0"/>
              <a:t>, erhobene </a:t>
            </a:r>
            <a:r>
              <a:rPr lang="de-DE" dirty="0" err="1"/>
              <a:t>Datensätze</a:t>
            </a:r>
            <a:r>
              <a:rPr lang="de-DE" dirty="0"/>
              <a:t> zu exportieren.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05155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06CE-1991-C14C-8322-A489B36D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98FD-4570-294F-A998-33A0D82CB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Projektumfeld</a:t>
            </a:r>
          </a:p>
          <a:p>
            <a:r>
              <a:rPr lang="de-DE" dirty="0"/>
              <a:t>Projektbasis QES</a:t>
            </a:r>
          </a:p>
          <a:p>
            <a:r>
              <a:rPr lang="de-DE" dirty="0"/>
              <a:t>Planung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Qualitätssicherung</a:t>
            </a:r>
          </a:p>
          <a:p>
            <a:r>
              <a:rPr lang="de-DE" dirty="0"/>
              <a:t>Abnahme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Ausblick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A9312-8259-7049-AC8A-2207947A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0BD8B-109A-5C4A-8BD0-6F530B87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2</a:t>
            </a:fld>
            <a:r>
              <a:rPr lang="de-DE" dirty="0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356276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Projektumfeld - Das </a:t>
            </a:r>
            <a:r>
              <a:rPr lang="de-DE" dirty="0"/>
              <a:t>Institut</a:t>
            </a:r>
          </a:p>
        </p:txBody>
      </p:sp>
      <p:sp>
        <p:nvSpPr>
          <p:cNvPr id="6" name="Rechteck 5"/>
          <p:cNvSpPr/>
          <p:nvPr/>
        </p:nvSpPr>
        <p:spPr>
          <a:xfrm>
            <a:off x="323528" y="6237312"/>
            <a:ext cx="1440160" cy="6206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F9B2-121F-446C-A37F-B7F54BF3DCAC}" type="slidenum">
              <a:rPr lang="de-DE" smtClean="0"/>
              <a:t>3</a:t>
            </a:fld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64D2C-E2DF-EA48-8243-D028C4461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2" y="1412197"/>
            <a:ext cx="7075176" cy="50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3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Projektbasis QES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F9B2-121F-446C-A37F-B7F54BF3DCAC}" type="slidenum">
              <a:rPr lang="de-DE" smtClean="0"/>
              <a:t>4</a:t>
            </a:fld>
            <a:endParaRPr lang="de-DE"/>
          </a:p>
        </p:txBody>
      </p:sp>
      <p:cxnSp>
        <p:nvCxnSpPr>
          <p:cNvPr id="6" name="Gerade Verbindung mit Pfeil 5"/>
          <p:cNvCxnSpPr>
            <a:cxnSpLocks/>
            <a:stCxn id="29" idx="0"/>
            <a:endCxn id="17" idx="2"/>
          </p:cNvCxnSpPr>
          <p:nvPr/>
        </p:nvCxnSpPr>
        <p:spPr>
          <a:xfrm flipV="1">
            <a:off x="7224886" y="3136703"/>
            <a:ext cx="9672" cy="101047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cxnSpLocks/>
            <a:stCxn id="5" idx="3"/>
            <a:endCxn id="27" idx="1"/>
          </p:cNvCxnSpPr>
          <p:nvPr/>
        </p:nvCxnSpPr>
        <p:spPr>
          <a:xfrm flipV="1">
            <a:off x="4938768" y="2320451"/>
            <a:ext cx="1553936" cy="1481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stCxn id="12" idx="3"/>
            <a:endCxn id="5" idx="1"/>
          </p:cNvCxnSpPr>
          <p:nvPr/>
        </p:nvCxnSpPr>
        <p:spPr>
          <a:xfrm>
            <a:off x="1916746" y="2311332"/>
            <a:ext cx="1581219" cy="2393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3B3433-24DB-8C46-AEAF-055D75614C2D}"/>
              </a:ext>
            </a:extLst>
          </p:cNvPr>
          <p:cNvGrpSpPr/>
          <p:nvPr/>
        </p:nvGrpSpPr>
        <p:grpSpPr>
          <a:xfrm>
            <a:off x="3497965" y="1614866"/>
            <a:ext cx="1440803" cy="1564471"/>
            <a:chOff x="3491558" y="1886467"/>
            <a:chExt cx="1440803" cy="1564471"/>
          </a:xfrm>
        </p:grpSpPr>
        <p:sp>
          <p:nvSpPr>
            <p:cNvPr id="11" name="Textfeld 10"/>
            <p:cNvSpPr txBox="1"/>
            <p:nvPr/>
          </p:nvSpPr>
          <p:spPr>
            <a:xfrm>
              <a:off x="3734233" y="3081606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Browser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715925D-668B-4D41-8FBA-53E2E17BD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91558" y="1886467"/>
              <a:ext cx="1440803" cy="1440803"/>
            </a:xfrm>
            <a:prstGeom prst="rect">
              <a:avLst/>
            </a:prstGeom>
          </p:spPr>
        </p:pic>
      </p:grpSp>
      <p:cxnSp>
        <p:nvCxnSpPr>
          <p:cNvPr id="21" name="Gerade Verbindung mit Pfeil 12">
            <a:extLst>
              <a:ext uri="{FF2B5EF4-FFF2-40B4-BE49-F238E27FC236}">
                <a16:creationId xmlns:a16="http://schemas.microsoft.com/office/drawing/2014/main" id="{A9A9FDCD-CE15-6446-8723-6730AF2FDD5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4895354" y="4745792"/>
            <a:ext cx="1730916" cy="1779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12">
            <a:extLst>
              <a:ext uri="{FF2B5EF4-FFF2-40B4-BE49-F238E27FC236}">
                <a16:creationId xmlns:a16="http://schemas.microsoft.com/office/drawing/2014/main" id="{66448FA6-7AE0-DE4C-A657-5CD98EB06E4D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1937284" y="4763588"/>
            <a:ext cx="1701260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B13358-1417-BB4A-86A4-17A08ACF4E3B}"/>
              </a:ext>
            </a:extLst>
          </p:cNvPr>
          <p:cNvGrpSpPr/>
          <p:nvPr/>
        </p:nvGrpSpPr>
        <p:grpSpPr>
          <a:xfrm>
            <a:off x="680473" y="4135183"/>
            <a:ext cx="1256811" cy="1340533"/>
            <a:chOff x="750235" y="3500947"/>
            <a:chExt cx="1256811" cy="1340533"/>
          </a:xfrm>
        </p:grpSpPr>
        <p:sp>
          <p:nvSpPr>
            <p:cNvPr id="24" name="Textfeld 10">
              <a:extLst>
                <a:ext uri="{FF2B5EF4-FFF2-40B4-BE49-F238E27FC236}">
                  <a16:creationId xmlns:a16="http://schemas.microsoft.com/office/drawing/2014/main" id="{21B6944C-3A14-4940-B297-BF3CBE7FC2DF}"/>
                </a:ext>
              </a:extLst>
            </p:cNvPr>
            <p:cNvSpPr txBox="1"/>
            <p:nvPr/>
          </p:nvSpPr>
          <p:spPr>
            <a:xfrm>
              <a:off x="781181" y="4472148"/>
              <a:ext cx="120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Datenbank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E9AF135-A710-E243-85CB-49DBE38EC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0235" y="3500947"/>
              <a:ext cx="1256811" cy="1256811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DE08DF3-5A87-7B43-BB3A-5CFD33BF8EBD}"/>
              </a:ext>
            </a:extLst>
          </p:cNvPr>
          <p:cNvGrpSpPr/>
          <p:nvPr/>
        </p:nvGrpSpPr>
        <p:grpSpPr>
          <a:xfrm>
            <a:off x="3571694" y="4135183"/>
            <a:ext cx="1390509" cy="1451356"/>
            <a:chOff x="3611456" y="4147176"/>
            <a:chExt cx="1390509" cy="1451356"/>
          </a:xfrm>
        </p:grpSpPr>
        <p:sp>
          <p:nvSpPr>
            <p:cNvPr id="22" name="Textfeld 10">
              <a:extLst>
                <a:ext uri="{FF2B5EF4-FFF2-40B4-BE49-F238E27FC236}">
                  <a16:creationId xmlns:a16="http://schemas.microsoft.com/office/drawing/2014/main" id="{E63A6598-469D-A441-8B46-4332B9D10959}"/>
                </a:ext>
              </a:extLst>
            </p:cNvPr>
            <p:cNvSpPr txBox="1"/>
            <p:nvPr/>
          </p:nvSpPr>
          <p:spPr>
            <a:xfrm>
              <a:off x="3611456" y="5229200"/>
              <a:ext cx="1390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Laravel-ORM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EC8249C3-DDAE-B943-9426-7F3CC5478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78306" y="4147176"/>
              <a:ext cx="1256810" cy="12568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50CD71F-51E0-2F4A-B685-C6A66A30ADF4}"/>
              </a:ext>
            </a:extLst>
          </p:cNvPr>
          <p:cNvGrpSpPr/>
          <p:nvPr/>
        </p:nvGrpSpPr>
        <p:grpSpPr>
          <a:xfrm>
            <a:off x="6492704" y="1578597"/>
            <a:ext cx="1483707" cy="1558106"/>
            <a:chOff x="6124371" y="2489136"/>
            <a:chExt cx="1483707" cy="1558106"/>
          </a:xfrm>
        </p:grpSpPr>
        <p:sp>
          <p:nvSpPr>
            <p:cNvPr id="17" name="Textfeld 16"/>
            <p:cNvSpPr txBox="1"/>
            <p:nvPr/>
          </p:nvSpPr>
          <p:spPr>
            <a:xfrm>
              <a:off x="6397218" y="3677910"/>
              <a:ext cx="938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Intranet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D8B57DB2-9DA1-A942-A764-674314EF6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24371" y="2489136"/>
              <a:ext cx="1483707" cy="1483707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30FFCB-0FD3-814A-94C5-ED8B5DCEFB24}"/>
              </a:ext>
            </a:extLst>
          </p:cNvPr>
          <p:cNvGrpSpPr/>
          <p:nvPr/>
        </p:nvGrpSpPr>
        <p:grpSpPr>
          <a:xfrm>
            <a:off x="834721" y="1770319"/>
            <a:ext cx="1082025" cy="1320294"/>
            <a:chOff x="837627" y="1471241"/>
            <a:chExt cx="1082025" cy="1320294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501DE74-5A9D-7444-92DB-F9210AC77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7627" y="1471241"/>
              <a:ext cx="1082025" cy="1082025"/>
            </a:xfrm>
            <a:prstGeom prst="rect">
              <a:avLst/>
            </a:prstGeom>
          </p:spPr>
        </p:pic>
        <p:sp>
          <p:nvSpPr>
            <p:cNvPr id="31" name="Textfeld 10">
              <a:extLst>
                <a:ext uri="{FF2B5EF4-FFF2-40B4-BE49-F238E27FC236}">
                  <a16:creationId xmlns:a16="http://schemas.microsoft.com/office/drawing/2014/main" id="{40BCF9EC-95F1-D043-921C-6FBF18F6823F}"/>
                </a:ext>
              </a:extLst>
            </p:cNvPr>
            <p:cNvSpPr txBox="1"/>
            <p:nvPr/>
          </p:nvSpPr>
          <p:spPr>
            <a:xfrm>
              <a:off x="864908" y="2422203"/>
              <a:ext cx="1027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Benutzer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94837FE-DC2F-E941-9344-FE3D740CA51D}"/>
              </a:ext>
            </a:extLst>
          </p:cNvPr>
          <p:cNvGrpSpPr/>
          <p:nvPr/>
        </p:nvGrpSpPr>
        <p:grpSpPr>
          <a:xfrm>
            <a:off x="6478951" y="4147176"/>
            <a:ext cx="1491868" cy="1444326"/>
            <a:chOff x="5521675" y="4645752"/>
            <a:chExt cx="1491868" cy="1444326"/>
          </a:xfrm>
        </p:grpSpPr>
        <p:sp>
          <p:nvSpPr>
            <p:cNvPr id="18" name="Textfeld 17"/>
            <p:cNvSpPr txBox="1"/>
            <p:nvPr/>
          </p:nvSpPr>
          <p:spPr>
            <a:xfrm>
              <a:off x="5521675" y="5720746"/>
              <a:ext cx="1491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QES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FBB22B3A-9237-004B-A8DD-C1F225CE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68994" y="4645752"/>
              <a:ext cx="1197231" cy="1197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48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6870C-8A52-D54C-A6F0-161A4F4EE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9632" y="27543"/>
            <a:ext cx="7323590" cy="67110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A49D0-57B4-E54D-9B31-98018A82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F89F-2601-D340-B0BC-04E66440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t>5</a:t>
            </a:fld>
            <a:r>
              <a:rPr lang="de-DE" dirty="0"/>
              <a:t> von 16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B451879-CAD2-2B40-8EDB-038DA8F3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81231B-B881-DF43-9651-34A5CEB83F55}"/>
              </a:ext>
            </a:extLst>
          </p:cNvPr>
          <p:cNvSpPr/>
          <p:nvPr/>
        </p:nvSpPr>
        <p:spPr>
          <a:xfrm>
            <a:off x="2509159" y="260648"/>
            <a:ext cx="4824536" cy="6474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F6AF902-A093-A448-80A7-4F0B9043F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9632" y="27543"/>
            <a:ext cx="8042633" cy="67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2708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2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4D26-A670-F34C-8B7D-2DC1C8F0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Testverzeichnis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1C6A53-6F06-E944-89F4-E1E765BEA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619250"/>
            <a:ext cx="4432300" cy="43307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9E0D5-835D-2844-86C3-E11FB376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Extreme Programming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071CF-7F98-9F46-ADA4-E896D251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6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262145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24BE-FF49-F740-A7D4-E1D3EA8B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Testfall</a:t>
            </a:r>
          </a:p>
        </p:txBody>
      </p:sp>
      <p:pic>
        <p:nvPicPr>
          <p:cNvPr id="7" name="Content Placeholder 6" descr="Test-Case Source code&#10;">
            <a:extLst>
              <a:ext uri="{FF2B5EF4-FFF2-40B4-BE49-F238E27FC236}">
                <a16:creationId xmlns:a16="http://schemas.microsoft.com/office/drawing/2014/main" id="{B659A070-BC46-524C-B700-8835A1F80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91742"/>
            <a:ext cx="5900144" cy="488760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EE00-AE9D-C64F-AD6F-C74565AA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Extreme Programming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B3B2E-D20C-434A-8004-9C149E26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EF79-D5F3-42ED-9335-D73AD216BB54}" type="slidenum">
              <a:rPr lang="de-DE" smtClean="0"/>
              <a:pPr/>
              <a:t>7</a:t>
            </a:fld>
            <a:r>
              <a:rPr lang="de-DE"/>
              <a:t> von 16</a:t>
            </a:r>
          </a:p>
        </p:txBody>
      </p:sp>
    </p:spTree>
    <p:extLst>
      <p:ext uri="{BB962C8B-B14F-4D97-AF65-F5344CB8AC3E}">
        <p14:creationId xmlns:p14="http://schemas.microsoft.com/office/powerpoint/2010/main" val="12748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19EB-9E4B-F54C-8658-D06C4C3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B663-A05A-4643-BBD7-2049FDC14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>
                <a:hlinkClick r:id="rId2"/>
              </a:rPr>
              <a:t>https://www.torsten-horn.de/techdocs/sw-dev-process.htm</a:t>
            </a:r>
            <a:endParaRPr lang="de-DE" sz="1200" dirty="0"/>
          </a:p>
          <a:p>
            <a:r>
              <a:rPr lang="de-DE" sz="1200" dirty="0">
                <a:hlinkClick r:id="rId3"/>
              </a:rPr>
              <a:t>https://en.wikipedia.org/wiki/Extreme_programming</a:t>
            </a:r>
            <a:endParaRPr lang="de-DE" sz="1200" dirty="0"/>
          </a:p>
          <a:p>
            <a:r>
              <a:rPr lang="de-DE" sz="1200" dirty="0">
                <a:hlinkClick r:id="rId4"/>
              </a:rPr>
              <a:t>https://www.cs.utah.edu/~lwilliam/Papers/ieeeSoftware.PDF</a:t>
            </a:r>
            <a:endParaRPr lang="de-DE" sz="1200" dirty="0"/>
          </a:p>
          <a:p>
            <a:r>
              <a:rPr lang="de-DE" sz="1200" dirty="0">
                <a:hlinkClick r:id="rId5"/>
              </a:rPr>
              <a:t>https://www.st.cs.uni-saarland.de/edu/lehrer/xp.pdf</a:t>
            </a:r>
            <a:endParaRPr lang="de-DE" sz="1200" dirty="0"/>
          </a:p>
          <a:p>
            <a:r>
              <a:rPr lang="de-DE" sz="1200" dirty="0"/>
              <a:t>Kent Beck - Extreme Programming Explained: Embrace Change</a:t>
            </a:r>
          </a:p>
          <a:p>
            <a:r>
              <a:rPr lang="de-DE" sz="1200" dirty="0">
                <a:hlinkClick r:id="rId6"/>
              </a:rPr>
              <a:t>https://www.vox.de/cms/die-hoehle-der-loewen-2016-der-ponyhuetchen-pitch-macht-judith-williams-fassungslos-4003566.html</a:t>
            </a:r>
            <a:endParaRPr lang="de-DE" sz="1200" dirty="0"/>
          </a:p>
          <a:p>
            <a:r>
              <a:rPr lang="de-DE" sz="1200" dirty="0">
                <a:hlinkClick r:id="rId7"/>
              </a:rPr>
              <a:t>https://laracasts.com/series/code-katas-in-php/episodes/7</a:t>
            </a:r>
            <a:endParaRPr lang="de-DE" sz="1200" dirty="0"/>
          </a:p>
          <a:p>
            <a:r>
              <a:rPr lang="de-DE" sz="1200" dirty="0">
                <a:hlinkClick r:id="rId8"/>
              </a:rPr>
              <a:t>https://upload.wikimedia.org/wikipedia/commons/8/84/Extreme_Programming.svg</a:t>
            </a:r>
            <a:endParaRPr lang="de-DE" sz="1200" dirty="0"/>
          </a:p>
          <a:p>
            <a:r>
              <a:rPr lang="de-DE" sz="1200" dirty="0">
                <a:hlinkClick r:id="rId9"/>
              </a:rPr>
              <a:t>https://gfycat.com/HotOrangeCoypu</a:t>
            </a:r>
            <a:endParaRPr lang="de-DE" sz="1200" dirty="0"/>
          </a:p>
          <a:p>
            <a:r>
              <a:rPr lang="de-DE" sz="1200" dirty="0">
                <a:hlinkClick r:id="rId10"/>
              </a:rPr>
              <a:t>https://en.wikipedia.org/wiki/File:Kent_Beck_no_Workshop_Mapping_XP.jpg</a:t>
            </a:r>
            <a:endParaRPr lang="de-DE" sz="1200" dirty="0"/>
          </a:p>
          <a:p>
            <a:r>
              <a:rPr lang="de-DE" sz="1200" dirty="0">
                <a:hlinkClick r:id="rId11"/>
              </a:rPr>
              <a:t>https://www.altexsoft.com/blog/business/extreme-programming-values-principles-and-practices/</a:t>
            </a:r>
            <a:endParaRPr lang="de-DE" sz="1200" dirty="0"/>
          </a:p>
          <a:p>
            <a:r>
              <a:rPr lang="de-DE" sz="1200" dirty="0">
                <a:hlinkClick r:id="rId12"/>
              </a:rPr>
              <a:t>https://www.youtube.com/watch?v=cGuTmOUdFbo</a:t>
            </a:r>
            <a:endParaRPr lang="de-DE" sz="1200" dirty="0"/>
          </a:p>
          <a:p>
            <a:r>
              <a:rPr lang="de-DE" sz="1200" dirty="0">
                <a:hlinkClick r:id="rId13"/>
              </a:rPr>
              <a:t>https://en.wikipedia.org/wiki/Extreme_programming_practices</a:t>
            </a:r>
            <a:endParaRPr lang="de-DE" sz="1200" dirty="0"/>
          </a:p>
          <a:p>
            <a:r>
              <a:rPr lang="de-DE" sz="1200" dirty="0">
                <a:hlinkClick r:id="rId14"/>
              </a:rPr>
              <a:t>http://www.selectbs.com/process-maturity/what-is-extreme-programming</a:t>
            </a:r>
            <a:endParaRPr lang="de-DE" sz="1200" dirty="0"/>
          </a:p>
          <a:p>
            <a:endParaRPr lang="de-DE" sz="1200" dirty="0"/>
          </a:p>
          <a:p>
            <a:pPr marL="0" indent="0">
              <a:buNone/>
            </a:pPr>
            <a:endParaRPr lang="de-DE" sz="1200" dirty="0"/>
          </a:p>
          <a:p>
            <a:endParaRPr lang="de-DE" sz="1200" dirty="0"/>
          </a:p>
          <a:p>
            <a:endParaRPr lang="de-DE" b="1" dirty="0"/>
          </a:p>
          <a:p>
            <a:endParaRPr lang="de-DE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4F785-519C-CA4E-AAB0-EF40B8E6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Extreme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A0103-F1DD-E040-8480-84B03864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24010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GESIS Farben">
      <a:dk1>
        <a:sysClr val="windowText" lastClr="000000"/>
      </a:dk1>
      <a:lt1>
        <a:srgbClr val="FFFFFF"/>
      </a:lt1>
      <a:dk2>
        <a:srgbClr val="597490"/>
      </a:dk2>
      <a:lt2>
        <a:srgbClr val="F2F2F2"/>
      </a:lt2>
      <a:accent1>
        <a:srgbClr val="FF6400"/>
      </a:accent1>
      <a:accent2>
        <a:srgbClr val="FFC000"/>
      </a:accent2>
      <a:accent3>
        <a:srgbClr val="9BBB59"/>
      </a:accent3>
      <a:accent4>
        <a:srgbClr val="8064A2"/>
      </a:accent4>
      <a:accent5>
        <a:srgbClr val="597490"/>
      </a:accent5>
      <a:accent6>
        <a:srgbClr val="953734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remium_x0020_intern xmlns="8ec5f598-09a5-4f4d-8ba3-f8504e05b148" xsi:nil="true"/>
    <_dlc_DocId xmlns="8ec5f598-09a5-4f4d-8ba3-f8504e05b148">GESISDOC-552-21</_dlc_DocId>
    <_dlc_DocIdUrl xmlns="8ec5f598-09a5-4f4d-8ba3-f8504e05b148">
      <Url>http://intranet.gesis.intra/pr/Vorlagen/_layouts/15/DocIdRedir.aspx?ID=GESISDOC-552-21</Url>
      <Description>GESISDOC-552-21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4F40B82AE1344C92AA2539F9DA2FDA" ma:contentTypeVersion="16" ma:contentTypeDescription="Ein neues Dokument erstellen." ma:contentTypeScope="" ma:versionID="104d8f1f86d5ac4fb0bbf732d0fe5cb2">
  <xsd:schema xmlns:xsd="http://www.w3.org/2001/XMLSchema" xmlns:xs="http://www.w3.org/2001/XMLSchema" xmlns:p="http://schemas.microsoft.com/office/2006/metadata/properties" xmlns:ns2="8ec5f598-09a5-4f4d-8ba3-f8504e05b148" targetNamespace="http://schemas.microsoft.com/office/2006/metadata/properties" ma:root="true" ma:fieldsID="6746b2ef738051857e6d4e1367825187" ns2:_="">
    <xsd:import namespace="8ec5f598-09a5-4f4d-8ba3-f8504e05b14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Gremium_x0020_inter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5f598-09a5-4f4d-8ba3-f8504e05b148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5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Gremium_x0020_intern" ma:index="7" nillable="true" ma:displayName="Gremium intern" ma:format="Dropdown" ma:internalName="Gremium_x0020_intern" ma:readOnly="false">
      <xsd:simpleType>
        <xsd:restriction base="dms:Choice">
          <xsd:enumeration value="KWA"/>
          <xsd:enumeration value="Institutsra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Inhaltstyp"/>
        <xsd:element ref="dc:title" minOccurs="0" maxOccurs="1" ma:index="3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D38C2E-02CC-42D3-9E17-44C09712BF5F}">
  <ds:schemaRefs>
    <ds:schemaRef ds:uri="http://purl.org/dc/dcmitype/"/>
    <ds:schemaRef ds:uri="8ec5f598-09a5-4f4d-8ba3-f8504e05b148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26F3FF9-422F-45E0-A6AB-77F6EE6152F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30C16CC-765D-45A1-A48A-7EE955B6CB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c5f598-09a5-4f4d-8ba3-f8504e05b1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662B3C9-84D1-44B4-980A-A658A03493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10740</TotalTime>
  <Words>490</Words>
  <Application>Microsoft Macintosh PowerPoint</Application>
  <PresentationFormat>On-screen Show (4:3)</PresentationFormat>
  <Paragraphs>84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Rotis SemiSans Pro</vt:lpstr>
      <vt:lpstr>Wingdings</vt:lpstr>
      <vt:lpstr>Wingdings 3</vt:lpstr>
      <vt:lpstr>Larissa</vt:lpstr>
      <vt:lpstr>Abschlussprojekt: QES Export</vt:lpstr>
      <vt:lpstr>Agenda</vt:lpstr>
      <vt:lpstr>Projektumfeld - Das Institut</vt:lpstr>
      <vt:lpstr>Projektbasis QES</vt:lpstr>
      <vt:lpstr>Phasen</vt:lpstr>
      <vt:lpstr>Testverzeichnis</vt:lpstr>
      <vt:lpstr>Testfall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Heuser, Holger</dc:creator>
  <cp:lastModifiedBy>Meyerhoff.Johannes.IE61</cp:lastModifiedBy>
  <cp:revision>643</cp:revision>
  <cp:lastPrinted>2015-06-26T07:02:07Z</cp:lastPrinted>
  <dcterms:created xsi:type="dcterms:W3CDTF">2014-11-24T15:32:57Z</dcterms:created>
  <dcterms:modified xsi:type="dcterms:W3CDTF">2019-12-18T13:12:46Z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05d6bec2-126c-4de5-a375-263d673f862a</vt:lpwstr>
  </property>
  <property fmtid="{D5CDD505-2E9C-101B-9397-08002B2CF9AE}" pid="3" name="ContentTypeId">
    <vt:lpwstr>0x010100204F40B82AE1344C92AA2539F9DA2FDA</vt:lpwstr>
  </property>
  <property fmtid="{D5CDD505-2E9C-101B-9397-08002B2CF9AE}" pid="4" name="WorkAddress">
    <vt:lpwstr/>
  </property>
  <property fmtid="{D5CDD505-2E9C-101B-9397-08002B2CF9AE}" pid="5" name="Gremium">
    <vt:lpwstr/>
  </property>
</Properties>
</file>