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12" r:id="rId11"/>
    <p:sldId id="514" r:id="rId12"/>
    <p:sldId id="515" r:id="rId13"/>
    <p:sldId id="516" r:id="rId14"/>
    <p:sldId id="499" r:id="rId15"/>
    <p:sldId id="517" r:id="rId16"/>
    <p:sldId id="479" r:id="rId17"/>
    <p:sldId id="508" r:id="rId18"/>
    <p:sldId id="480" r:id="rId19"/>
    <p:sldId id="482" r:id="rId20"/>
    <p:sldId id="483" r:id="rId21"/>
    <p:sldId id="481" r:id="rId22"/>
    <p:sldId id="497" r:id="rId23"/>
    <p:sldId id="485" r:id="rId24"/>
    <p:sldId id="488" r:id="rId25"/>
    <p:sldId id="491" r:id="rId26"/>
    <p:sldId id="489" r:id="rId27"/>
    <p:sldId id="494" r:id="rId28"/>
    <p:sldId id="492" r:id="rId29"/>
    <p:sldId id="477" r:id="rId30"/>
    <p:sldId id="507" r:id="rId31"/>
    <p:sldId id="261" r:id="rId32"/>
    <p:sldId id="369" r:id="rId33"/>
    <p:sldId id="356" r:id="rId34"/>
    <p:sldId id="367" r:id="rId35"/>
    <p:sldId id="370" r:id="rId36"/>
    <p:sldId id="372" r:id="rId37"/>
    <p:sldId id="373" r:id="rId38"/>
    <p:sldId id="375" r:id="rId39"/>
    <p:sldId id="374" r:id="rId40"/>
    <p:sldId id="365" r:id="rId41"/>
    <p:sldId id="366" r:id="rId42"/>
    <p:sldId id="376" r:id="rId43"/>
    <p:sldId id="378" r:id="rId44"/>
    <p:sldId id="377" r:id="rId45"/>
    <p:sldId id="348" r:id="rId46"/>
    <p:sldId id="504" r:id="rId47"/>
    <p:sldId id="505" r:id="rId48"/>
    <p:sldId id="506" r:id="rId49"/>
    <p:sldId id="503" r:id="rId50"/>
    <p:sldId id="487" r:id="rId51"/>
    <p:sldId id="493" r:id="rId52"/>
    <p:sldId id="495"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00" y="144"/>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64928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27</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28</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32</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39</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42</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43</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44</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45</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46</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47</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66965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45586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67531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sv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29.svg"/><Relationship Id="rId21" Type="http://schemas.openxmlformats.org/officeDocument/2006/relationships/image" Target="../media/image46.svg"/><Relationship Id="rId34" Type="http://schemas.openxmlformats.org/officeDocument/2006/relationships/image" Target="../media/image24.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33" Type="http://schemas.openxmlformats.org/officeDocument/2006/relationships/image" Target="../media/image56.svg"/><Relationship Id="rId38"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1.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19.svg"/><Relationship Id="rId15" Type="http://schemas.openxmlformats.org/officeDocument/2006/relationships/image" Target="../media/image40.svg"/><Relationship Id="rId23" Type="http://schemas.openxmlformats.org/officeDocument/2006/relationships/image" Target="../media/image48.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44.svg"/><Relationship Id="rId31"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36.sv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35.png"/><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22.png"/><Relationship Id="rId7" Type="http://schemas.openxmlformats.org/officeDocument/2006/relationships/image" Target="../media/image31.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notesSlide" Target="../notesSlides/notesSlide11.xml"/><Relationship Id="rId16" Type="http://schemas.openxmlformats.org/officeDocument/2006/relationships/image" Target="../media/image62.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57.png"/><Relationship Id="rId5" Type="http://schemas.openxmlformats.org/officeDocument/2006/relationships/image" Target="../media/image28.png"/><Relationship Id="rId15" Type="http://schemas.openxmlformats.org/officeDocument/2006/relationships/image" Target="../media/image61.png"/><Relationship Id="rId10" Type="http://schemas.openxmlformats.org/officeDocument/2006/relationships/image" Target="../media/image34.svg"/><Relationship Id="rId19" Type="http://schemas.openxmlformats.org/officeDocument/2006/relationships/image" Target="../media/image55.png"/><Relationship Id="rId4" Type="http://schemas.openxmlformats.org/officeDocument/2006/relationships/image" Target="../media/image23.svg"/><Relationship Id="rId9" Type="http://schemas.openxmlformats.org/officeDocument/2006/relationships/image" Target="../media/image33.png"/><Relationship Id="rId14" Type="http://schemas.openxmlformats.org/officeDocument/2006/relationships/image" Target="../media/image6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33.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8.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77.svg"/><Relationship Id="rId2" Type="http://schemas.openxmlformats.org/officeDocument/2006/relationships/notesSlide" Target="../notesSlides/notesSlide31.xml"/><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76.png"/><Relationship Id="rId5" Type="http://schemas.openxmlformats.org/officeDocument/2006/relationships/image" Target="../media/image74.png"/><Relationship Id="rId15" Type="http://schemas.openxmlformats.org/officeDocument/2006/relationships/image" Target="../media/image24.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79.svg"/></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svg"/><Relationship Id="rId7" Type="http://schemas.openxmlformats.org/officeDocument/2006/relationships/image" Target="../media/image3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1.svg"/><Relationship Id="rId10"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19.svg"/></Relationships>
</file>

<file path=ppt/slides/_rels/slide35.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1.png"/><Relationship Id="rId21" Type="http://schemas.openxmlformats.org/officeDocument/2006/relationships/image" Target="../media/image48.svg"/><Relationship Id="rId34" Type="http://schemas.openxmlformats.org/officeDocument/2006/relationships/image" Target="../media/image24.png"/><Relationship Id="rId7" Type="http://schemas.openxmlformats.org/officeDocument/2006/relationships/image" Target="../media/image36.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0.svg"/><Relationship Id="rId33" Type="http://schemas.openxmlformats.org/officeDocument/2006/relationships/image" Target="../media/image56.svg"/><Relationship Id="rId2" Type="http://schemas.openxmlformats.org/officeDocument/2006/relationships/image" Target="../media/image18.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81.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23.svg"/><Relationship Id="rId4" Type="http://schemas.openxmlformats.org/officeDocument/2006/relationships/image" Target="../media/image31.png"/><Relationship Id="rId9" Type="http://schemas.openxmlformats.org/officeDocument/2006/relationships/image" Target="../media/image21.svg"/><Relationship Id="rId14" Type="http://schemas.openxmlformats.org/officeDocument/2006/relationships/image" Target="../media/image41.png"/><Relationship Id="rId22" Type="http://schemas.openxmlformats.org/officeDocument/2006/relationships/image" Target="../media/image80.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20.png"/><Relationship Id="rId3" Type="http://schemas.openxmlformats.org/officeDocument/2006/relationships/image" Target="../media/image19.svg"/></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8.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9.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4.svg"/><Relationship Id="rId4" Type="http://schemas.openxmlformats.org/officeDocument/2006/relationships/image" Target="../media/image23.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Soll zustand – QES Export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solidFill>
                  <a:schemeClr val="tx1"/>
                </a:solidFill>
                <a:latin typeface="Rotis SemiSans Pro" pitchFamily="50" charset="0"/>
              </a:rPr>
              <a:t>QES</a:t>
            </a:r>
            <a:endParaRPr lang="de-DE" sz="1100" dirty="0">
              <a:solidFill>
                <a:schemeClr val="tx1"/>
              </a:solidFill>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4779391" y="487097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4801217" y="5143036"/>
            <a:ext cx="1424685" cy="400110"/>
          </a:xfrm>
          <a:prstGeom prst="rect">
            <a:avLst/>
          </a:prstGeom>
          <a:noFill/>
        </p:spPr>
        <p:txBody>
          <a:bodyPr wrap="none" rtlCol="0">
            <a:spAutoFit/>
          </a:bodyPr>
          <a:lstStyle/>
          <a:p>
            <a:r>
              <a:rPr lang="en-DE" sz="2000" dirty="0"/>
              <a:t>Zeitmodelle</a:t>
            </a:r>
          </a:p>
        </p:txBody>
      </p: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2748" y="2714653"/>
            <a:ext cx="1253188" cy="1253188"/>
          </a:xfrm>
          <a:prstGeom prst="rect">
            <a:avLst/>
          </a:prstGeom>
        </p:spPr>
      </p:pic>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00184" y="4204050"/>
            <a:ext cx="1745229" cy="1745230"/>
          </a:xfrm>
          <a:prstGeom prst="rect">
            <a:avLst/>
          </a:prstGeom>
        </p:spPr>
      </p:pic>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8508" y="2718418"/>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058619" y="3638534"/>
            <a:ext cx="1221168" cy="369332"/>
          </a:xfrm>
          <a:prstGeom prst="rect">
            <a:avLst/>
          </a:prstGeom>
          <a:noFill/>
        </p:spPr>
        <p:txBody>
          <a:bodyPr wrap="none" rtlCol="0">
            <a:spAutoFit/>
          </a:bodyPr>
          <a:lstStyle/>
          <a:p>
            <a:r>
              <a:rPr lang="en-DE" dirty="0"/>
              <a:t>QES Export</a:t>
            </a:r>
          </a:p>
        </p:txBody>
      </p:sp>
      <p:cxnSp>
        <p:nvCxnSpPr>
          <p:cNvPr id="35" name="Straight Arrow Connector 34">
            <a:extLst>
              <a:ext uri="{FF2B5EF4-FFF2-40B4-BE49-F238E27FC236}">
                <a16:creationId xmlns:a16="http://schemas.microsoft.com/office/drawing/2014/main" id="{0E6D5A40-3CA9-6149-AB19-602898766B7C}"/>
              </a:ext>
            </a:extLst>
          </p:cNvPr>
          <p:cNvCxnSpPr>
            <a:cxnSpLocks/>
          </p:cNvCxnSpPr>
          <p:nvPr/>
        </p:nvCxnSpPr>
        <p:spPr>
          <a:xfrm flipH="1">
            <a:off x="6169714" y="2691057"/>
            <a:ext cx="754344" cy="264929"/>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A0B40C-7B39-F046-8BA5-B9BC37BE27FF}"/>
              </a:ext>
            </a:extLst>
          </p:cNvPr>
          <p:cNvCxnSpPr>
            <a:cxnSpLocks/>
          </p:cNvCxnSpPr>
          <p:nvPr/>
        </p:nvCxnSpPr>
        <p:spPr>
          <a:xfrm flipV="1">
            <a:off x="6188646" y="3231911"/>
            <a:ext cx="2055762" cy="2415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120B8D0D-BCC9-2640-A38F-43820ED19C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5246" y="2126427"/>
            <a:ext cx="723900" cy="723900"/>
          </a:xfrm>
          <a:prstGeom prst="rect">
            <a:avLst/>
          </a:prstGeom>
        </p:spPr>
      </p:pic>
      <p:pic>
        <p:nvPicPr>
          <p:cNvPr id="42" name="Graphic 41">
            <a:extLst>
              <a:ext uri="{FF2B5EF4-FFF2-40B4-BE49-F238E27FC236}">
                <a16:creationId xmlns:a16="http://schemas.microsoft.com/office/drawing/2014/main" id="{F20ED8A6-F35B-2A46-A5B7-B3D2F6D92B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6119" y="3067107"/>
            <a:ext cx="926341" cy="926341"/>
          </a:xfrm>
          <a:prstGeom prst="rect">
            <a:avLst/>
          </a:prstGeom>
        </p:spPr>
      </p:pic>
      <p:sp>
        <p:nvSpPr>
          <p:cNvPr id="19" name="TextBox 18">
            <a:extLst>
              <a:ext uri="{FF2B5EF4-FFF2-40B4-BE49-F238E27FC236}">
                <a16:creationId xmlns:a16="http://schemas.microsoft.com/office/drawing/2014/main" id="{5E5C94E0-2869-8449-A0A3-32649FAE702A}"/>
              </a:ext>
            </a:extLst>
          </p:cNvPr>
          <p:cNvSpPr txBox="1"/>
          <p:nvPr/>
        </p:nvSpPr>
        <p:spPr>
          <a:xfrm>
            <a:off x="4800620" y="4365104"/>
            <a:ext cx="1170770" cy="646331"/>
          </a:xfrm>
          <a:prstGeom prst="rect">
            <a:avLst/>
          </a:prstGeom>
          <a:noFill/>
        </p:spPr>
        <p:txBody>
          <a:bodyPr wrap="none" rtlCol="0">
            <a:spAutoFit/>
          </a:bodyPr>
          <a:lstStyle/>
          <a:p>
            <a:r>
              <a:rPr lang="en-DE" dirty="0"/>
              <a:t>Ist-Werte</a:t>
            </a:r>
          </a:p>
          <a:p>
            <a:r>
              <a:rPr lang="en-DE" dirty="0"/>
              <a:t>Soll-Werte</a:t>
            </a:r>
          </a:p>
        </p:txBody>
      </p:sp>
      <p:sp>
        <p:nvSpPr>
          <p:cNvPr id="25" name="TextBox 24">
            <a:extLst>
              <a:ext uri="{FF2B5EF4-FFF2-40B4-BE49-F238E27FC236}">
                <a16:creationId xmlns:a16="http://schemas.microsoft.com/office/drawing/2014/main" id="{720D4DF1-09A5-164E-8628-CBBB9004DAB6}"/>
              </a:ext>
            </a:extLst>
          </p:cNvPr>
          <p:cNvSpPr txBox="1"/>
          <p:nvPr/>
        </p:nvSpPr>
        <p:spPr>
          <a:xfrm>
            <a:off x="5686117" y="2277037"/>
            <a:ext cx="612668" cy="369332"/>
          </a:xfrm>
          <a:prstGeom prst="rect">
            <a:avLst/>
          </a:prstGeom>
          <a:noFill/>
        </p:spPr>
        <p:txBody>
          <a:bodyPr wrap="none" rtlCol="0">
            <a:spAutoFit/>
          </a:bodyPr>
          <a:lstStyle/>
          <a:p>
            <a:r>
              <a:rPr lang="en-DE" dirty="0"/>
              <a:t>Klick</a:t>
            </a:r>
          </a:p>
        </p:txBody>
      </p:sp>
      <p:sp>
        <p:nvSpPr>
          <p:cNvPr id="28" name="TextBox 27">
            <a:extLst>
              <a:ext uri="{FF2B5EF4-FFF2-40B4-BE49-F238E27FC236}">
                <a16:creationId xmlns:a16="http://schemas.microsoft.com/office/drawing/2014/main" id="{1E060F9E-F1E6-6B47-81E5-B8601E4FFEC2}"/>
              </a:ext>
            </a:extLst>
          </p:cNvPr>
          <p:cNvSpPr txBox="1"/>
          <p:nvPr/>
        </p:nvSpPr>
        <p:spPr>
          <a:xfrm>
            <a:off x="7495701" y="3619788"/>
            <a:ext cx="797013" cy="369332"/>
          </a:xfrm>
          <a:prstGeom prst="rect">
            <a:avLst/>
          </a:prstGeom>
          <a:noFill/>
        </p:spPr>
        <p:txBody>
          <a:bodyPr wrap="none" rtlCol="0">
            <a:spAutoFit/>
          </a:bodyPr>
          <a:lstStyle/>
          <a:p>
            <a:r>
              <a:rPr lang="en-DE" dirty="0"/>
              <a:t>Export</a:t>
            </a:r>
          </a:p>
        </p:txBody>
      </p:sp>
      <p:sp>
        <p:nvSpPr>
          <p:cNvPr id="29" name="TextBox 28">
            <a:extLst>
              <a:ext uri="{FF2B5EF4-FFF2-40B4-BE49-F238E27FC236}">
                <a16:creationId xmlns:a16="http://schemas.microsoft.com/office/drawing/2014/main" id="{5909B110-EB59-5C4B-8E0E-179C2D2220BD}"/>
              </a:ext>
            </a:extLst>
          </p:cNvPr>
          <p:cNvSpPr txBox="1"/>
          <p:nvPr/>
        </p:nvSpPr>
        <p:spPr>
          <a:xfrm>
            <a:off x="6588224" y="4521894"/>
            <a:ext cx="1626984" cy="923330"/>
          </a:xfrm>
          <a:prstGeom prst="rect">
            <a:avLst/>
          </a:prstGeom>
          <a:noFill/>
        </p:spPr>
        <p:txBody>
          <a:bodyPr wrap="none" rtlCol="0">
            <a:spAutoFit/>
          </a:bodyPr>
          <a:lstStyle/>
          <a:p>
            <a:pPr algn="r"/>
            <a:r>
              <a:rPr lang="en-DE" dirty="0"/>
              <a:t>QES Export</a:t>
            </a:r>
          </a:p>
          <a:p>
            <a:pPr algn="r"/>
            <a:r>
              <a:rPr lang="en-DE" dirty="0"/>
              <a:t>Anwender-</a:t>
            </a:r>
          </a:p>
          <a:p>
            <a:pPr algn="r"/>
            <a:r>
              <a:rPr lang="en-DE" dirty="0"/>
              <a:t>dokumentation</a:t>
            </a:r>
          </a:p>
        </p:txBody>
      </p:sp>
      <p:pic>
        <p:nvPicPr>
          <p:cNvPr id="33" name="Graphic 32" descr="Document">
            <a:extLst>
              <a:ext uri="{FF2B5EF4-FFF2-40B4-BE49-F238E27FC236}">
                <a16:creationId xmlns:a16="http://schemas.microsoft.com/office/drawing/2014/main" id="{D8150C79-B6DB-734F-875D-ED85F9A7FB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83269" y="4506619"/>
            <a:ext cx="914400" cy="914400"/>
          </a:xfrm>
          <a:prstGeom prst="rect">
            <a:avLst/>
          </a:prstGeom>
        </p:spPr>
      </p:pic>
      <p:pic>
        <p:nvPicPr>
          <p:cNvPr id="57" name="Graphic 56">
            <a:extLst>
              <a:ext uri="{FF2B5EF4-FFF2-40B4-BE49-F238E27FC236}">
                <a16:creationId xmlns:a16="http://schemas.microsoft.com/office/drawing/2014/main" id="{DD5C14F5-1D8A-C545-9784-884105A753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777393" y="2918314"/>
            <a:ext cx="986467" cy="986467"/>
          </a:xfrm>
          <a:prstGeom prst="rect">
            <a:avLst/>
          </a:prstGeom>
        </p:spPr>
      </p:pic>
      <p:sp>
        <p:nvSpPr>
          <p:cNvPr id="51" name="TextBox 50">
            <a:extLst>
              <a:ext uri="{FF2B5EF4-FFF2-40B4-BE49-F238E27FC236}">
                <a16:creationId xmlns:a16="http://schemas.microsoft.com/office/drawing/2014/main" id="{AAE4CF68-D7A3-B246-B05B-E1E38A3C2AAC}"/>
              </a:ext>
            </a:extLst>
          </p:cNvPr>
          <p:cNvSpPr txBox="1"/>
          <p:nvPr/>
        </p:nvSpPr>
        <p:spPr>
          <a:xfrm>
            <a:off x="3879550" y="2891799"/>
            <a:ext cx="785664" cy="369332"/>
          </a:xfrm>
          <a:prstGeom prst="rect">
            <a:avLst/>
          </a:prstGeom>
          <a:noFill/>
        </p:spPr>
        <p:txBody>
          <a:bodyPr wrap="none" rtlCol="0">
            <a:spAutoFit/>
          </a:bodyPr>
          <a:lstStyle/>
          <a:p>
            <a:r>
              <a:rPr lang="en-DE" dirty="0"/>
              <a:t>Server</a:t>
            </a:r>
          </a:p>
        </p:txBody>
      </p:sp>
      <p:cxnSp>
        <p:nvCxnSpPr>
          <p:cNvPr id="54" name="Straight Arrow Connector 53">
            <a:extLst>
              <a:ext uri="{FF2B5EF4-FFF2-40B4-BE49-F238E27FC236}">
                <a16:creationId xmlns:a16="http://schemas.microsoft.com/office/drawing/2014/main" id="{15A00DE8-30EB-1344-BF37-300A9B3C5B54}"/>
              </a:ext>
            </a:extLst>
          </p:cNvPr>
          <p:cNvCxnSpPr>
            <a:cxnSpLocks/>
          </p:cNvCxnSpPr>
          <p:nvPr/>
        </p:nvCxnSpPr>
        <p:spPr>
          <a:xfrm flipV="1">
            <a:off x="4290891" y="3750657"/>
            <a:ext cx="0" cy="810247"/>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8" name="Straight Arrow Connector 67">
            <a:extLst>
              <a:ext uri="{FF2B5EF4-FFF2-40B4-BE49-F238E27FC236}">
                <a16:creationId xmlns:a16="http://schemas.microsoft.com/office/drawing/2014/main" id="{B5769176-308A-7D41-9E05-6A17E4FFA8A1}"/>
              </a:ext>
            </a:extLst>
          </p:cNvPr>
          <p:cNvCxnSpPr>
            <a:cxnSpLocks/>
          </p:cNvCxnSpPr>
          <p:nvPr/>
        </p:nvCxnSpPr>
        <p:spPr>
          <a:xfrm>
            <a:off x="4508401" y="3298889"/>
            <a:ext cx="877604" cy="0"/>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0C990E1E-1699-6E49-A3DC-5650AD7119E6}"/>
              </a:ext>
            </a:extLst>
          </p:cNvPr>
          <p:cNvCxnSpPr>
            <a:cxnSpLocks/>
          </p:cNvCxnSpPr>
          <p:nvPr/>
        </p:nvCxnSpPr>
        <p:spPr>
          <a:xfrm flipH="1" flipV="1">
            <a:off x="3400185" y="3298889"/>
            <a:ext cx="625716" cy="7221"/>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sp>
        <p:nvSpPr>
          <p:cNvPr id="72" name="Rechteck 14">
            <a:extLst>
              <a:ext uri="{FF2B5EF4-FFF2-40B4-BE49-F238E27FC236}">
                <a16:creationId xmlns:a16="http://schemas.microsoft.com/office/drawing/2014/main" id="{6E3BD76E-04BD-AD40-863E-7AF56017E75A}"/>
              </a:ext>
            </a:extLst>
          </p:cNvPr>
          <p:cNvSpPr/>
          <p:nvPr/>
        </p:nvSpPr>
        <p:spPr>
          <a:xfrm>
            <a:off x="611188" y="2813602"/>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Aufgabenstellung</a:t>
            </a:r>
            <a:endParaRPr lang="de-DE" sz="1100" b="1" dirty="0">
              <a:latin typeface="Rotis SemiSans Pro" pitchFamily="50" charset="0"/>
            </a:endParaRPr>
          </a:p>
        </p:txBody>
      </p:sp>
    </p:spTree>
    <p:extLst>
      <p:ext uri="{BB962C8B-B14F-4D97-AF65-F5344CB8AC3E}">
        <p14:creationId xmlns:p14="http://schemas.microsoft.com/office/powerpoint/2010/main" val="1518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6">
            <a:extLst>
              <a:ext uri="{FF2B5EF4-FFF2-40B4-BE49-F238E27FC236}">
                <a16:creationId xmlns:a16="http://schemas.microsoft.com/office/drawing/2014/main" id="{0C0F9E72-3380-AB40-A028-31786DB6138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969" y="2492908"/>
            <a:ext cx="3648969" cy="3343783"/>
          </a:xfrm>
        </p:spPr>
      </p:pic>
      <p:sp>
        <p:nvSpPr>
          <p:cNvPr id="12" name="Rechteck 21">
            <a:extLst>
              <a:ext uri="{FF2B5EF4-FFF2-40B4-BE49-F238E27FC236}">
                <a16:creationId xmlns:a16="http://schemas.microsoft.com/office/drawing/2014/main" id="{25D2C2DE-3679-C24D-A462-30A9833C01A3}"/>
              </a:ext>
            </a:extLst>
          </p:cNvPr>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Einleitung</a:t>
            </a:r>
            <a:endParaRPr lang="de-DE" sz="2000" dirty="0">
              <a:latin typeface="Rotis SemiSans Pro" pitchFamily="50" charset="0"/>
            </a:endParaRPr>
          </a:p>
        </p:txBody>
      </p:sp>
      <p:sp>
        <p:nvSpPr>
          <p:cNvPr id="22" name="Rechteck 21"/>
          <p:cNvSpPr/>
          <p:nvPr/>
        </p:nvSpPr>
        <p:spPr>
          <a:xfrm>
            <a:off x="128587" y="1524000"/>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Agiles Vorgehen nach XP (Extreme </a:t>
            </a:r>
            <a:r>
              <a:rPr lang="de-DE" altLang="de-DE" sz="2000" b="1" dirty="0" err="1">
                <a:latin typeface="Rotis SemiSans Pro" pitchFamily="50" charset="0"/>
              </a:rPr>
              <a:t>Programming</a:t>
            </a:r>
            <a:r>
              <a:rPr lang="de-DE" altLang="de-DE" sz="2000" b="1" dirty="0">
                <a:latin typeface="Rotis SemiSans Pro" pitchFamily="50" charset="0"/>
              </a:rPr>
              <a:t>)</a:t>
            </a:r>
          </a:p>
        </p:txBody>
      </p:sp>
      <p:sp>
        <p:nvSpPr>
          <p:cNvPr id="13" name="Rechteck 21">
            <a:extLst>
              <a:ext uri="{FF2B5EF4-FFF2-40B4-BE49-F238E27FC236}">
                <a16:creationId xmlns:a16="http://schemas.microsoft.com/office/drawing/2014/main" id="{187B1059-305E-A44D-AD4E-3E5E4901EC27}"/>
              </a:ext>
            </a:extLst>
          </p:cNvPr>
          <p:cNvSpPr/>
          <p:nvPr/>
        </p:nvSpPr>
        <p:spPr>
          <a:xfrm>
            <a:off x="124538" y="2482377"/>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Resümee</a:t>
            </a:r>
            <a:endParaRPr lang="de-DE" sz="2000" dirty="0">
              <a:latin typeface="Rotis SemiSans Pro" pitchFamily="50" charset="0"/>
            </a:endParaRPr>
          </a:p>
        </p:txBody>
      </p:sp>
      <p:sp>
        <p:nvSpPr>
          <p:cNvPr id="14" name="Rechteck 21">
            <a:extLst>
              <a:ext uri="{FF2B5EF4-FFF2-40B4-BE49-F238E27FC236}">
                <a16:creationId xmlns:a16="http://schemas.microsoft.com/office/drawing/2014/main" id="{8AF306C2-D957-8F43-934E-A4AF3069D8F6}"/>
              </a:ext>
            </a:extLst>
          </p:cNvPr>
          <p:cNvSpPr/>
          <p:nvPr/>
        </p:nvSpPr>
        <p:spPr>
          <a:xfrm>
            <a:off x="124538" y="2002929"/>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dirty="0">
                <a:latin typeface="Rotis SemiSans Pro" pitchFamily="50" charset="0"/>
              </a:rPr>
              <a:t>Realisierung</a:t>
            </a:r>
            <a:endParaRPr lang="de-DE" sz="2000" dirty="0">
              <a:latin typeface="Rotis SemiSans Pro" pitchFamily="50" charset="0"/>
            </a:endParaRPr>
          </a:p>
        </p:txBody>
      </p:sp>
      <p:sp>
        <p:nvSpPr>
          <p:cNvPr id="15" name="TextBox 14">
            <a:extLst>
              <a:ext uri="{FF2B5EF4-FFF2-40B4-BE49-F238E27FC236}">
                <a16:creationId xmlns:a16="http://schemas.microsoft.com/office/drawing/2014/main" id="{8C894E23-A7E2-6943-A038-9F7B1239032F}"/>
              </a:ext>
            </a:extLst>
          </p:cNvPr>
          <p:cNvSpPr txBox="1"/>
          <p:nvPr/>
        </p:nvSpPr>
        <p:spPr>
          <a:xfrm>
            <a:off x="2550373" y="1628800"/>
            <a:ext cx="4269246" cy="369332"/>
          </a:xfrm>
          <a:prstGeom prst="rect">
            <a:avLst/>
          </a:prstGeom>
          <a:noFill/>
        </p:spPr>
        <p:txBody>
          <a:bodyPr wrap="none" rtlCol="0">
            <a:spAutoFit/>
          </a:bodyPr>
          <a:lstStyle/>
          <a:p>
            <a:r>
              <a:rPr lang="de-DE" dirty="0"/>
              <a:t>Vorgehensmodell Extreme </a:t>
            </a:r>
            <a:r>
              <a:rPr lang="de-DE" dirty="0" err="1"/>
              <a:t>Programming</a:t>
            </a:r>
            <a:r>
              <a:rPr lang="de-DE" dirty="0"/>
              <a:t> XP</a:t>
            </a:r>
          </a:p>
        </p:txBody>
      </p:sp>
      <p:sp>
        <p:nvSpPr>
          <p:cNvPr id="16" name="TextBox 15">
            <a:extLst>
              <a:ext uri="{FF2B5EF4-FFF2-40B4-BE49-F238E27FC236}">
                <a16:creationId xmlns:a16="http://schemas.microsoft.com/office/drawing/2014/main" id="{14B64497-BB4F-F748-B60C-7B3CBFBFC746}"/>
              </a:ext>
            </a:extLst>
          </p:cNvPr>
          <p:cNvSpPr txBox="1"/>
          <p:nvPr/>
        </p:nvSpPr>
        <p:spPr>
          <a:xfrm>
            <a:off x="2545128" y="2358172"/>
            <a:ext cx="3662798" cy="2031325"/>
          </a:xfrm>
          <a:prstGeom prst="rect">
            <a:avLst/>
          </a:prstGeom>
          <a:noFill/>
        </p:spPr>
        <p:txBody>
          <a:bodyPr wrap="none" rtlCol="0">
            <a:spAutoFit/>
          </a:bodyPr>
          <a:lstStyle/>
          <a:p>
            <a:r>
              <a:rPr lang="de-DE" dirty="0"/>
              <a:t>XP Anpassungen für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sp>
        <p:nvSpPr>
          <p:cNvPr id="17" name="TextBox 16">
            <a:extLst>
              <a:ext uri="{FF2B5EF4-FFF2-40B4-BE49-F238E27FC236}">
                <a16:creationId xmlns:a16="http://schemas.microsoft.com/office/drawing/2014/main" id="{88072EA7-602D-9640-99E1-F9BAAD0B8793}"/>
              </a:ext>
            </a:extLst>
          </p:cNvPr>
          <p:cNvSpPr txBox="1"/>
          <p:nvPr/>
        </p:nvSpPr>
        <p:spPr>
          <a:xfrm>
            <a:off x="2545128" y="1988840"/>
            <a:ext cx="3070841" cy="369332"/>
          </a:xfrm>
          <a:prstGeom prst="rect">
            <a:avLst/>
          </a:prstGeom>
          <a:noFill/>
        </p:spPr>
        <p:txBody>
          <a:bodyPr wrap="none" rtlCol="0">
            <a:spAutoFit/>
          </a:bodyPr>
          <a:lstStyle/>
          <a:p>
            <a:r>
              <a:rPr lang="de-DE" dirty="0"/>
              <a:t>Planung vorgezogen für Antrag</a:t>
            </a:r>
          </a:p>
        </p:txBody>
      </p:sp>
      <p:sp>
        <p:nvSpPr>
          <p:cNvPr id="18" name="&quot;No&quot; Symbol 17">
            <a:extLst>
              <a:ext uri="{FF2B5EF4-FFF2-40B4-BE49-F238E27FC236}">
                <a16:creationId xmlns:a16="http://schemas.microsoft.com/office/drawing/2014/main" id="{F812BC97-D26D-4049-8BFF-30D5C29B28AF}"/>
              </a:ext>
            </a:extLst>
          </p:cNvPr>
          <p:cNvSpPr/>
          <p:nvPr/>
        </p:nvSpPr>
        <p:spPr>
          <a:xfrm>
            <a:off x="6819619" y="28165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quot;No&quot; Symbol 18">
            <a:extLst>
              <a:ext uri="{FF2B5EF4-FFF2-40B4-BE49-F238E27FC236}">
                <a16:creationId xmlns:a16="http://schemas.microsoft.com/office/drawing/2014/main" id="{2F7665A7-026C-9741-86C8-BA99522276B1}"/>
              </a:ext>
            </a:extLst>
          </p:cNvPr>
          <p:cNvSpPr/>
          <p:nvPr/>
        </p:nvSpPr>
        <p:spPr>
          <a:xfrm>
            <a:off x="8189442" y="3846204"/>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quot;No&quot; Symbol 19">
            <a:extLst>
              <a:ext uri="{FF2B5EF4-FFF2-40B4-BE49-F238E27FC236}">
                <a16:creationId xmlns:a16="http://schemas.microsoft.com/office/drawing/2014/main" id="{A3B91F7C-4CFA-EB4A-ADE3-CF3A5317E531}"/>
              </a:ext>
            </a:extLst>
          </p:cNvPr>
          <p:cNvSpPr/>
          <p:nvPr/>
        </p:nvSpPr>
        <p:spPr>
          <a:xfrm>
            <a:off x="7648751" y="5123793"/>
            <a:ext cx="540691" cy="469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wipe(left)">
                                      <p:cBhvr>
                                        <p:cTn id="25" dur="500"/>
                                        <p:tgtEl>
                                          <p:spTgt spid="16">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Effect transition="in" filter="wipe(left)">
                                      <p:cBhvr>
                                        <p:cTn id="29" dur="500"/>
                                        <p:tgtEl>
                                          <p:spTgt spid="16">
                                            <p:txEl>
                                              <p:pRg st="4" end="4"/>
                                            </p:txEl>
                                          </p:spTgt>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left)">
                                      <p:cBhvr>
                                        <p:cTn id="37" dur="500"/>
                                        <p:tgtEl>
                                          <p:spTgt spid="16">
                                            <p:txEl>
                                              <p:pRg st="5" end="5"/>
                                            </p:txEl>
                                          </p:spTgt>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Meilensteine</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Meilensteine</a:t>
            </a:r>
            <a:endParaRPr lang="de-DE" altLang="de-DE" sz="2000" b="1" dirty="0">
              <a:latin typeface="Rotis SemiSans Pro" pitchFamily="50" charset="0"/>
            </a:endParaRP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nach MVC-Konzept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3716972" y="1449175"/>
            <a:ext cx="1323635" cy="523220"/>
          </a:xfrm>
          <a:prstGeom prst="rect">
            <a:avLst/>
          </a:prstGeom>
          <a:noFill/>
        </p:spPr>
        <p:txBody>
          <a:bodyPr wrap="square" rtlCol="0">
            <a:spAutoFit/>
          </a:bodyPr>
          <a:lstStyle/>
          <a:p>
            <a:r>
              <a:rPr lang="de-DE" sz="2800" b="1"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5742264" y="1449175"/>
            <a:ext cx="1095868" cy="523220"/>
          </a:xfrm>
          <a:prstGeom prst="rect">
            <a:avLst/>
          </a:prstGeom>
          <a:noFill/>
        </p:spPr>
        <p:txBody>
          <a:bodyPr wrap="square" rtlCol="0">
            <a:spAutoFit/>
          </a:bodyPr>
          <a:lstStyle/>
          <a:p>
            <a:r>
              <a:rPr lang="de-DE" sz="2800" b="1"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7173108" y="1449175"/>
            <a:ext cx="1840716" cy="523220"/>
          </a:xfrm>
          <a:prstGeom prst="rect">
            <a:avLst/>
          </a:prstGeom>
          <a:noFill/>
        </p:spPr>
        <p:txBody>
          <a:bodyPr wrap="square" rtlCol="0">
            <a:spAutoFit/>
          </a:bodyPr>
          <a:lstStyle/>
          <a:p>
            <a:r>
              <a:rPr lang="de-DE" sz="2800" b="1"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3716973" y="2141638"/>
            <a:ext cx="1495922" cy="646331"/>
          </a:xfrm>
          <a:prstGeom prst="rect">
            <a:avLst/>
          </a:prstGeom>
          <a:noFill/>
        </p:spPr>
        <p:txBody>
          <a:bodyPr wrap="squar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5568786" y="2196352"/>
            <a:ext cx="1249637" cy="369332"/>
          </a:xfrm>
          <a:prstGeom prst="rect">
            <a:avLst/>
          </a:prstGeom>
          <a:noFill/>
        </p:spPr>
        <p:txBody>
          <a:bodyPr wrap="squar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7192821" y="2212408"/>
            <a:ext cx="1606081" cy="369332"/>
          </a:xfrm>
          <a:prstGeom prst="rect">
            <a:avLst/>
          </a:prstGeom>
          <a:noFill/>
        </p:spPr>
        <p:txBody>
          <a:bodyPr wrap="squar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3716973" y="2789641"/>
            <a:ext cx="1791131" cy="1908215"/>
          </a:xfrm>
          <a:prstGeom prst="rect">
            <a:avLst/>
          </a:prstGeom>
          <a:noFill/>
        </p:spPr>
        <p:txBody>
          <a:bodyPr wrap="square" rtlCol="0">
            <a:spAutoFit/>
          </a:bodyPr>
          <a:lstStyle/>
          <a:p>
            <a:r>
              <a:rPr lang="de-DE" dirty="0"/>
              <a:t>Bestehende</a:t>
            </a:r>
          </a:p>
          <a:p>
            <a:r>
              <a:rPr lang="de-DE" dirty="0"/>
              <a:t>Datenbank</a:t>
            </a:r>
          </a:p>
          <a:p>
            <a:r>
              <a:rPr lang="de-DE" dirty="0"/>
              <a:t>SQL</a:t>
            </a:r>
          </a:p>
          <a:p>
            <a:endParaRPr lang="de-DE" dirty="0"/>
          </a:p>
          <a:p>
            <a:r>
              <a:rPr lang="de-DE" dirty="0"/>
              <a:t>Laravel ORM</a:t>
            </a:r>
          </a:p>
          <a:p>
            <a:r>
              <a:rPr lang="de-DE" sz="1400" dirty="0"/>
              <a:t>(</a:t>
            </a:r>
            <a:r>
              <a:rPr lang="de-DE" sz="1400" dirty="0" err="1"/>
              <a:t>Object</a:t>
            </a:r>
            <a:r>
              <a:rPr lang="de-DE" sz="1400" dirty="0"/>
              <a:t> Relational</a:t>
            </a:r>
          </a:p>
          <a:p>
            <a:r>
              <a:rPr lang="de-DE" sz="1400" dirty="0"/>
              <a:t>Mapping)</a:t>
            </a:r>
            <a:endParaRPr lang="de-DE" dirty="0"/>
          </a:p>
        </p:txBody>
      </p:sp>
      <p:sp>
        <p:nvSpPr>
          <p:cNvPr id="9" name="TextBox 8">
            <a:extLst>
              <a:ext uri="{FF2B5EF4-FFF2-40B4-BE49-F238E27FC236}">
                <a16:creationId xmlns:a16="http://schemas.microsoft.com/office/drawing/2014/main" id="{434C87E3-3391-6B44-A3E2-3D9029E50447}"/>
              </a:ext>
            </a:extLst>
          </p:cNvPr>
          <p:cNvSpPr txBox="1"/>
          <p:nvPr/>
        </p:nvSpPr>
        <p:spPr>
          <a:xfrm>
            <a:off x="5568786" y="2787969"/>
            <a:ext cx="1523494" cy="1477328"/>
          </a:xfrm>
          <a:prstGeom prst="rect">
            <a:avLst/>
          </a:prstGeom>
          <a:noFill/>
        </p:spPr>
        <p:txBody>
          <a:bodyPr wrap="square" rtlCol="0">
            <a:spAutoFit/>
          </a:bodyPr>
          <a:lstStyle/>
          <a:p>
            <a:r>
              <a:rPr lang="de-DE" dirty="0"/>
              <a:t>Formatierung</a:t>
            </a:r>
          </a:p>
          <a:p>
            <a:r>
              <a:rPr lang="de-DE" dirty="0"/>
              <a:t>Nach Vorgabe</a:t>
            </a:r>
          </a:p>
          <a:p>
            <a:endParaRPr lang="de-DE" dirty="0"/>
          </a:p>
          <a:p>
            <a:endParaRPr lang="de-DE" dirty="0"/>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7112765" y="2789030"/>
            <a:ext cx="1995739" cy="369332"/>
          </a:xfrm>
          <a:prstGeom prst="rect">
            <a:avLst/>
          </a:prstGeom>
          <a:noFill/>
        </p:spPr>
        <p:txBody>
          <a:bodyPr wrap="squar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7363243" y="3869372"/>
            <a:ext cx="1333698" cy="369332"/>
          </a:xfrm>
          <a:prstGeom prst="rect">
            <a:avLst/>
          </a:prstGeom>
          <a:noFill/>
        </p:spPr>
        <p:txBody>
          <a:bodyPr wrap="squar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also Datenquelle und Ansicht</a:t>
            </a:r>
          </a:p>
        </p:txBody>
      </p:sp>
      <p:sp>
        <p:nvSpPr>
          <p:cNvPr id="13" name="TextBox 12">
            <a:extLst>
              <a:ext uri="{FF2B5EF4-FFF2-40B4-BE49-F238E27FC236}">
                <a16:creationId xmlns:a16="http://schemas.microsoft.com/office/drawing/2014/main" id="{2BB00321-057E-BE40-A2BB-D03666F1363E}"/>
              </a:ext>
            </a:extLst>
          </p:cNvPr>
          <p:cNvSpPr txBox="1"/>
          <p:nvPr/>
        </p:nvSpPr>
        <p:spPr>
          <a:xfrm>
            <a:off x="2492446" y="2213139"/>
            <a:ext cx="974498" cy="369332"/>
          </a:xfrm>
          <a:prstGeom prst="rect">
            <a:avLst/>
          </a:prstGeom>
          <a:noFill/>
        </p:spPr>
        <p:txBody>
          <a:bodyPr wrap="none" rtlCol="0">
            <a:spAutoFit/>
          </a:bodyPr>
          <a:lstStyle/>
          <a:p>
            <a:r>
              <a:rPr lang="en-DE" b="1" dirty="0"/>
              <a:t>Aufgabe</a:t>
            </a:r>
          </a:p>
        </p:txBody>
      </p:sp>
      <p:sp>
        <p:nvSpPr>
          <p:cNvPr id="14" name="TextBox 13">
            <a:extLst>
              <a:ext uri="{FF2B5EF4-FFF2-40B4-BE49-F238E27FC236}">
                <a16:creationId xmlns:a16="http://schemas.microsoft.com/office/drawing/2014/main" id="{3395F226-1A58-FD4F-9B47-CFA977D3B0EC}"/>
              </a:ext>
            </a:extLst>
          </p:cNvPr>
          <p:cNvSpPr txBox="1"/>
          <p:nvPr/>
        </p:nvSpPr>
        <p:spPr>
          <a:xfrm>
            <a:off x="2525053" y="2921536"/>
            <a:ext cx="562333" cy="369332"/>
          </a:xfrm>
          <a:prstGeom prst="rect">
            <a:avLst/>
          </a:prstGeom>
          <a:noFill/>
        </p:spPr>
        <p:txBody>
          <a:bodyPr wrap="none" rtlCol="0">
            <a:spAutoFit/>
          </a:bodyPr>
          <a:lstStyle/>
          <a:p>
            <a:r>
              <a:rPr lang="en-DE" b="1" dirty="0"/>
              <a:t>QES</a:t>
            </a:r>
          </a:p>
        </p:txBody>
      </p:sp>
      <p:sp>
        <p:nvSpPr>
          <p:cNvPr id="16" name="TextBox 15">
            <a:extLst>
              <a:ext uri="{FF2B5EF4-FFF2-40B4-BE49-F238E27FC236}">
                <a16:creationId xmlns:a16="http://schemas.microsoft.com/office/drawing/2014/main" id="{AE000297-ABD1-0C4F-A510-AE09D299F627}"/>
              </a:ext>
            </a:extLst>
          </p:cNvPr>
          <p:cNvSpPr txBox="1"/>
          <p:nvPr/>
        </p:nvSpPr>
        <p:spPr>
          <a:xfrm>
            <a:off x="2492446" y="3927173"/>
            <a:ext cx="820353" cy="369332"/>
          </a:xfrm>
          <a:prstGeom prst="rect">
            <a:avLst/>
          </a:prstGeom>
          <a:noFill/>
        </p:spPr>
        <p:txBody>
          <a:bodyPr wrap="none" rtlCol="0">
            <a:spAutoFit/>
          </a:bodyPr>
          <a:lstStyle/>
          <a:p>
            <a:r>
              <a:rPr lang="en-DE" b="1" dirty="0"/>
              <a:t>Vorteil</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Zeilenobjekt im Controller</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pic>
        <p:nvPicPr>
          <p:cNvPr id="28" name="Picture 27">
            <a:extLst>
              <a:ext uri="{FF2B5EF4-FFF2-40B4-BE49-F238E27FC236}">
                <a16:creationId xmlns:a16="http://schemas.microsoft.com/office/drawing/2014/main" id="{C6CDB01E-6D54-594C-A42B-B26173B8EFC7}"/>
              </a:ext>
            </a:extLst>
          </p:cNvPr>
          <p:cNvPicPr/>
          <p:nvPr/>
        </p:nvPicPr>
        <p:blipFill>
          <a:blip r:embed="rId4" cstate="print">
            <a:extLst>
              <a:ext uri="{28A0092B-C50C-407E-A947-70E740481C1C}">
                <a14:useLocalDpi xmlns:a14="http://schemas.microsoft.com/office/drawing/2010/main"/>
              </a:ext>
            </a:extLst>
          </a:blip>
          <a:stretch>
            <a:fillRect/>
          </a:stretch>
        </p:blipFill>
        <p:spPr>
          <a:xfrm>
            <a:off x="2540218" y="4209629"/>
            <a:ext cx="5056114" cy="1969622"/>
          </a:xfrm>
          <a:prstGeom prst="rect">
            <a:avLst/>
          </a:prstGeom>
          <a:ln>
            <a:solidFill>
              <a:schemeClr val="accent1"/>
            </a:solidFill>
          </a:ln>
        </p:spPr>
      </p:pic>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Qualität - Tests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Qualität</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Nutzwertanalyse</a:t>
            </a: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357720887"/>
              </p:ext>
            </p:extLst>
          </p:nvPr>
        </p:nvGraphicFramePr>
        <p:xfrm>
          <a:off x="2483774" y="1447994"/>
          <a:ext cx="6530050" cy="259969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dirty="0">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Kosten für Entwicklung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Zeitaufwand bei Nutzung</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4" name="TextBox 3">
            <a:extLst>
              <a:ext uri="{FF2B5EF4-FFF2-40B4-BE49-F238E27FC236}">
                <a16:creationId xmlns:a16="http://schemas.microsoft.com/office/drawing/2014/main" id="{8DC6C6C4-4449-EC4C-BA58-44991448E0D1}"/>
              </a:ext>
            </a:extLst>
          </p:cNvPr>
          <p:cNvSpPr txBox="1"/>
          <p:nvPr/>
        </p:nvSpPr>
        <p:spPr>
          <a:xfrm>
            <a:off x="2392363" y="4402291"/>
            <a:ext cx="5140895" cy="400110"/>
          </a:xfrm>
          <a:prstGeom prst="rect">
            <a:avLst/>
          </a:prstGeom>
          <a:noFill/>
        </p:spPr>
        <p:txBody>
          <a:bodyPr wrap="none" rtlCol="0">
            <a:spAutoFit/>
          </a:bodyPr>
          <a:lstStyle/>
          <a:p>
            <a:r>
              <a:rPr lang="en-DE" sz="2000" dirty="0"/>
              <a:t>Bewertung von 0-10 (sehr schlecht bis sehr gut)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Gesammelte Erfahrungen</a:t>
            </a:r>
          </a:p>
        </p:txBody>
      </p:sp>
      <p:sp>
        <p:nvSpPr>
          <p:cNvPr id="15" name="Rechteck 14"/>
          <p:cNvSpPr/>
          <p:nvPr/>
        </p:nvSpPr>
        <p:spPr>
          <a:xfrm>
            <a:off x="611187" y="1916832"/>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27</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28</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29</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30</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31</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32</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34</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35</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40</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2120" y="2708920"/>
            <a:ext cx="723900" cy="723900"/>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2670" y="3398683"/>
            <a:ext cx="723900" cy="723900"/>
          </a:xfrm>
          <a:prstGeom prst="rect">
            <a:avLst/>
          </a:prstGeom>
        </p:spPr>
      </p:pic>
    </p:spTree>
    <p:extLst>
      <p:ext uri="{BB962C8B-B14F-4D97-AF65-F5344CB8AC3E}">
        <p14:creationId xmlns:p14="http://schemas.microsoft.com/office/powerpoint/2010/main" val="16885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0538 0.73958 " pathEditMode="relative" ptsTypes="AA">
                                      <p:cBhvr>
                                        <p:cTn id="6" dur="2000" fill="hold"/>
                                        <p:tgtEl>
                                          <p:spTgt spid="4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38 0.73958 " pathEditMode="relative" ptsTypes="AA">
                                      <p:cBhvr>
                                        <p:cTn id="8" dur="20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38 0.73958 " pathEditMode="relative" ptsTypes="AA">
                                      <p:cBhvr>
                                        <p:cTn id="10" dur="2000" fill="hold"/>
                                        <p:tgtEl>
                                          <p:spTgt spid="4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538 0.73958 " pathEditMode="relative" ptsTypes="AA">
                                      <p:cBhvr>
                                        <p:cTn id="12" dur="2000" fill="hold"/>
                                        <p:tgtEl>
                                          <p:spTgt spid="4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538 0.73958 " pathEditMode="relative" ptsTypes="AA">
                                      <p:cBhvr>
                                        <p:cTn id="14" dur="2000" fill="hold"/>
                                        <p:tgtEl>
                                          <p:spTgt spid="5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538 0.73958 " pathEditMode="relative" ptsTypes="AA">
                                      <p:cBhvr>
                                        <p:cTn id="16" dur="2000" fill="hold"/>
                                        <p:tgtEl>
                                          <p:spTgt spid="5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0538 0.73958 " pathEditMode="relative" ptsTypes="AA">
                                      <p:cBhvr>
                                        <p:cTn id="18" dur="2000" fill="hold"/>
                                        <p:tgtEl>
                                          <p:spTgt spid="5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00538 0.73958 " pathEditMode="relative" ptsTypes="AA">
                                      <p:cBhvr>
                                        <p:cTn id="20" dur="2000" fill="hold"/>
                                        <p:tgtEl>
                                          <p:spTgt spid="60"/>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0538 0.73958 " pathEditMode="relative" ptsTypes="AA">
                                      <p:cBhvr>
                                        <p:cTn id="22"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3303890" y="462190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326953" y="4039704"/>
            <a:ext cx="1424685" cy="400110"/>
          </a:xfrm>
          <a:prstGeom prst="rect">
            <a:avLst/>
          </a:prstGeom>
          <a:noFill/>
        </p:spPr>
        <p:txBody>
          <a:bodyPr wrap="none" rtlCol="0">
            <a:spAutoFit/>
          </a:bodyPr>
          <a:lstStyle/>
          <a:p>
            <a:r>
              <a:rPr lang="en-DE" sz="2000" dirty="0"/>
              <a:t>Zeitmodelle</a:t>
            </a: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264513" cy="646331"/>
          </a:xfrm>
          <a:prstGeom prst="rect">
            <a:avLst/>
          </a:prstGeom>
          <a:noFill/>
        </p:spPr>
        <p:txBody>
          <a:bodyPr wrap="none" rtlCol="0">
            <a:spAutoFit/>
          </a:bodyPr>
          <a:lstStyle/>
          <a:p>
            <a:r>
              <a:rPr lang="en-DE" dirty="0"/>
              <a:t>Fasst Daten</a:t>
            </a:r>
          </a:p>
          <a:p>
            <a:r>
              <a:rPr lang="en-DE" dirty="0"/>
              <a:t>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646330" y="3121328"/>
            <a:ext cx="1365830" cy="38372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20" y="267749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822353" y="3182820"/>
            <a:ext cx="1124117" cy="1199000"/>
            <a:chOff x="750235" y="3500947"/>
            <a:chExt cx="1256811" cy="1340533"/>
          </a:xfrm>
        </p:grpSpPr>
        <p:sp>
          <p:nvSpPr>
            <p:cNvPr id="46" name="Textfeld 10">
              <a:extLst>
                <a:ext uri="{FF2B5EF4-FFF2-40B4-BE49-F238E27FC236}">
                  <a16:creationId xmlns:a16="http://schemas.microsoft.com/office/drawing/2014/main" id="{664C5924-F9FE-2043-9FB1-7575923B294A}"/>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7"/>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57223" y="3121328"/>
            <a:ext cx="754381" cy="48846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63AF22-875D-1749-8A51-E8A39DCED833}"/>
              </a:ext>
            </a:extLst>
          </p:cNvPr>
          <p:cNvCxnSpPr>
            <a:cxnSpLocks/>
            <a:stCxn id="8" idx="1"/>
          </p:cNvCxnSpPr>
          <p:nvPr/>
        </p:nvCxnSpPr>
        <p:spPr>
          <a:xfrm flipH="1" flipV="1">
            <a:off x="4661679" y="3857486"/>
            <a:ext cx="665274" cy="382273"/>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4386106-DE8E-534A-B634-D0340ECEB58F}"/>
              </a:ext>
            </a:extLst>
          </p:cNvPr>
          <p:cNvCxnSpPr>
            <a:cxnSpLocks/>
            <a:stCxn id="7" idx="1"/>
          </p:cNvCxnSpPr>
          <p:nvPr/>
        </p:nvCxnSpPr>
        <p:spPr>
          <a:xfrm flipV="1">
            <a:off x="3303890" y="3812550"/>
            <a:ext cx="807714" cy="1009408"/>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6136" y="2348880"/>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896048" y="3250600"/>
            <a:ext cx="555921" cy="369332"/>
          </a:xfrm>
          <a:prstGeom prst="rect">
            <a:avLst/>
          </a:prstGeom>
          <a:noFill/>
        </p:spPr>
        <p:txBody>
          <a:bodyPr wrap="none" rtlCol="0">
            <a:spAutoFit/>
          </a:bodyPr>
          <a:lstStyle/>
          <a:p>
            <a:r>
              <a:rPr lang="en-DE" dirty="0"/>
              <a:t>QES</a:t>
            </a:r>
          </a:p>
        </p:txBody>
      </p:sp>
      <p:cxnSp>
        <p:nvCxnSpPr>
          <p:cNvPr id="67" name="Straight Arrow Connector 66">
            <a:extLst>
              <a:ext uri="{FF2B5EF4-FFF2-40B4-BE49-F238E27FC236}">
                <a16:creationId xmlns:a16="http://schemas.microsoft.com/office/drawing/2014/main" id="{4A327B14-9660-C34F-A682-BCC4D1E450EA}"/>
              </a:ext>
            </a:extLst>
          </p:cNvPr>
          <p:cNvCxnSpPr>
            <a:cxnSpLocks/>
          </p:cNvCxnSpPr>
          <p:nvPr/>
        </p:nvCxnSpPr>
        <p:spPr>
          <a:xfrm>
            <a:off x="6815400" y="3121328"/>
            <a:ext cx="1501016" cy="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8335"/>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9498</TotalTime>
  <Words>3891</Words>
  <Application>Microsoft Macintosh PowerPoint</Application>
  <PresentationFormat>On-screen Show (4:3)</PresentationFormat>
  <Paragraphs>1431</Paragraphs>
  <Slides>48</Slides>
  <Notes>40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856</cp:revision>
  <cp:lastPrinted>2015-06-26T07:02:07Z</cp:lastPrinted>
  <dcterms:created xsi:type="dcterms:W3CDTF">2014-11-24T15:32:57Z</dcterms:created>
  <dcterms:modified xsi:type="dcterms:W3CDTF">2020-01-19T20:33:52Z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