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notesMasterIdLst>
    <p:notesMasterId r:id="rId14"/>
  </p:notesMasterIdLst>
  <p:handoutMasterIdLst>
    <p:handoutMasterId r:id="rId15"/>
  </p:handoutMasterIdLst>
  <p:sldIdLst>
    <p:sldId id="329" r:id="rId6"/>
    <p:sldId id="347" r:id="rId7"/>
    <p:sldId id="259" r:id="rId8"/>
    <p:sldId id="261" r:id="rId9"/>
    <p:sldId id="356" r:id="rId10"/>
    <p:sldId id="365" r:id="rId11"/>
    <p:sldId id="366" r:id="rId12"/>
    <p:sldId id="348" r:id="rId13"/>
  </p:sldIdLst>
  <p:sldSz cx="9144000" cy="6858000" type="screen4x3"/>
  <p:notesSz cx="7099300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0">
          <p15:clr>
            <a:srgbClr val="A4A3A4"/>
          </p15:clr>
        </p15:guide>
        <p15:guide id="2" pos="43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Hollerbach, Kerstin" initials="hollerba" lastIdx="15" clrIdx="0"/>
  <p:cmAuthor id="1" name="Heuser, Holger" initials="hr" lastIdx="4" clrIdx="1"/>
  <p:cmAuthor id="2" name="Akdeniz, Esra" initials="akdeniea" lastIdx="15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58748F"/>
    <a:srgbClr val="FF6100"/>
    <a:srgbClr val="C6D1DC"/>
    <a:srgbClr val="FF924F"/>
    <a:srgbClr val="FF9859"/>
    <a:srgbClr val="FFB78B"/>
    <a:srgbClr val="889FB6"/>
    <a:srgbClr val="FFB181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003" autoAdjust="0"/>
    <p:restoredTop sz="79545" autoAdjust="0"/>
  </p:normalViewPr>
  <p:slideViewPr>
    <p:cSldViewPr>
      <p:cViewPr varScale="1">
        <p:scale>
          <a:sx n="141" d="100"/>
          <a:sy n="141" d="100"/>
        </p:scale>
        <p:origin x="360" y="184"/>
      </p:cViewPr>
      <p:guideLst>
        <p:guide orient="horz" pos="300"/>
        <p:guide pos="43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5.xml"/><Relationship Id="rId19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2CD4C7-C774-42D5-9E58-119FD3177B5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427261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6363" cy="511731"/>
          </a:xfrm>
          <a:prstGeom prst="rect">
            <a:avLst/>
          </a:prstGeom>
        </p:spPr>
        <p:txBody>
          <a:bodyPr vert="horz" lIns="99039" tIns="49520" rIns="99039" bIns="49520" rtlCol="0"/>
          <a:lstStyle>
            <a:lvl1pPr algn="l">
              <a:defRPr sz="1300">
                <a:latin typeface="Rotis SemiSans Pro" pitchFamily="50" charset="0"/>
              </a:defRPr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294" y="1"/>
            <a:ext cx="3076363" cy="511731"/>
          </a:xfrm>
          <a:prstGeom prst="rect">
            <a:avLst/>
          </a:prstGeom>
        </p:spPr>
        <p:txBody>
          <a:bodyPr vert="horz" lIns="99039" tIns="49520" rIns="99039" bIns="49520" rtlCol="0"/>
          <a:lstStyle>
            <a:lvl1pPr algn="r">
              <a:defRPr sz="1300">
                <a:latin typeface="Rotis SemiSans Pro" pitchFamily="50" charset="0"/>
              </a:defRPr>
            </a:lvl1pPr>
          </a:lstStyle>
          <a:p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39" tIns="49520" rIns="99039" bIns="495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39" tIns="49520" rIns="99039" bIns="4952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6363" cy="511731"/>
          </a:xfrm>
          <a:prstGeom prst="rect">
            <a:avLst/>
          </a:prstGeom>
        </p:spPr>
        <p:txBody>
          <a:bodyPr vert="horz" lIns="99039" tIns="49520" rIns="99039" bIns="49520" rtlCol="0" anchor="b"/>
          <a:lstStyle>
            <a:lvl1pPr algn="l">
              <a:defRPr sz="1300">
                <a:latin typeface="Rotis SemiSans Pro" pitchFamily="50" charset="0"/>
              </a:defRPr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294" y="9721107"/>
            <a:ext cx="3076363" cy="511731"/>
          </a:xfrm>
          <a:prstGeom prst="rect">
            <a:avLst/>
          </a:prstGeom>
        </p:spPr>
        <p:txBody>
          <a:bodyPr vert="horz" lIns="99039" tIns="49520" rIns="99039" bIns="49520" rtlCol="0" anchor="b"/>
          <a:lstStyle>
            <a:lvl1pPr algn="r">
              <a:defRPr sz="1300">
                <a:latin typeface="Rotis SemiSans Pro" pitchFamily="50" charset="0"/>
              </a:defRPr>
            </a:lvl1pPr>
          </a:lstStyle>
          <a:p>
            <a:fld id="{BF63E930-8F88-4EE0-A623-E2193C3967E3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769255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Rotis SemiSans Pro" pitchFamily="50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Rotis SemiSans Pro" pitchFamily="50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Rotis SemiSans Pro" pitchFamily="50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Rotis SemiSans Pro" pitchFamily="50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Rotis SemiSans Pro" pitchFamily="50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F63E930-8F88-4EE0-A623-E2193C3967E3}" type="slidenum">
              <a:rPr lang="de-DE" smtClean="0"/>
              <a:pPr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143457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GESIS ist ein eingetragener Verein.</a:t>
            </a:r>
          </a:p>
          <a:p>
            <a:r>
              <a:rPr lang="de-DE" dirty="0"/>
              <a:t> </a:t>
            </a:r>
          </a:p>
          <a:p>
            <a:r>
              <a:rPr lang="de-DE" dirty="0"/>
              <a:t>Wir haben den Satzungszweck der Förderung der sozialwissenschaftlichen Forschung.</a:t>
            </a:r>
          </a:p>
          <a:p>
            <a:r>
              <a:rPr lang="de-DE" dirty="0"/>
              <a:t> </a:t>
            </a:r>
          </a:p>
          <a:p>
            <a:r>
              <a:rPr lang="de-DE" dirty="0"/>
              <a:t>Unser Ziel ist grundlegende, überregional und international bedeutsame forschungsbasierte Dienstleistungen für die Sozialwissenschaften zu erbringen. </a:t>
            </a:r>
          </a:p>
          <a:p>
            <a:r>
              <a:rPr lang="de-DE" dirty="0"/>
              <a:t> </a:t>
            </a:r>
          </a:p>
          <a:p>
            <a:r>
              <a:rPr lang="de-DE" dirty="0"/>
              <a:t>Wir haben zwei Standorte: Mannheim und Köln. Am Standort Köln arbeiten rund 300 Kolleginnen und Kollegen.</a:t>
            </a:r>
          </a:p>
          <a:p>
            <a:r>
              <a:rPr lang="de-DE" dirty="0"/>
              <a:t> </a:t>
            </a:r>
          </a:p>
          <a:p>
            <a:r>
              <a:rPr lang="de-DE" dirty="0"/>
              <a:t>Unter anderem richtet GESIS Schulungen, Seminare und Konferenzen aus. An Spitzentagen mit bis zu 250 Teilnehmern.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8C91E-B408-4609-AD83-03ADF00550DE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35024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Um das zu erreichen, sollten bisher ungenutzte Features unserer WLAN-Appliance, der sog. IAC-BOX, aktiviert werden.</a:t>
            </a:r>
          </a:p>
          <a:p>
            <a:r>
              <a:rPr lang="de-DE" dirty="0"/>
              <a:t> </a:t>
            </a:r>
          </a:p>
          <a:p>
            <a:r>
              <a:rPr lang="de-DE" dirty="0"/>
              <a:t>Was genau ist die IAC-BOX? Die </a:t>
            </a:r>
            <a:r>
              <a:rPr lang="de-DE" baseline="0" dirty="0"/>
              <a:t>IAC-BOX implementiert ein Ticketsystem wie es auch z.B. Hotels verwenden. Die IAC-BOX wird auch an Hotels verkauft.</a:t>
            </a:r>
            <a:endParaRPr lang="de-DE" dirty="0"/>
          </a:p>
          <a:p>
            <a:endParaRPr lang="de-DE" dirty="0"/>
          </a:p>
          <a:p>
            <a:r>
              <a:rPr lang="de-DE" dirty="0"/>
              <a:t>Sie hat die Aufgabe, den Zugang zum GESIS-Gästenetz zu verwalten.</a:t>
            </a:r>
          </a:p>
          <a:p>
            <a:endParaRPr lang="de-DE" dirty="0"/>
          </a:p>
          <a:p>
            <a:r>
              <a:rPr lang="de-DE" dirty="0"/>
              <a:t>Dazu ist die IAC-BOX mit dem WLAN-Controller gekoppelt.</a:t>
            </a:r>
          </a:p>
          <a:p>
            <a:r>
              <a:rPr lang="de-DE" dirty="0"/>
              <a:t> </a:t>
            </a:r>
          </a:p>
          <a:p>
            <a:r>
              <a:rPr lang="de-DE" dirty="0"/>
              <a:t>Nur mit einem gültigen Ticket gestattet</a:t>
            </a:r>
            <a:r>
              <a:rPr lang="de-DE" baseline="0" dirty="0"/>
              <a:t> </a:t>
            </a:r>
            <a:r>
              <a:rPr lang="de-DE" dirty="0"/>
              <a:t>die IAC-BOX einem Gästegerät den Zugang zum Gästenetz.</a:t>
            </a:r>
          </a:p>
          <a:p>
            <a:r>
              <a:rPr lang="de-DE" dirty="0"/>
              <a:t> </a:t>
            </a:r>
          </a:p>
          <a:p>
            <a:r>
              <a:rPr lang="de-DE" dirty="0"/>
              <a:t>Diese</a:t>
            </a:r>
            <a:r>
              <a:rPr lang="de-DE" baseline="0" dirty="0"/>
              <a:t> </a:t>
            </a:r>
            <a:r>
              <a:rPr lang="de-DE" dirty="0"/>
              <a:t>Tickets wurden bisher</a:t>
            </a:r>
            <a:r>
              <a:rPr lang="de-DE" baseline="0" dirty="0"/>
              <a:t> </a:t>
            </a:r>
            <a:r>
              <a:rPr lang="de-DE" dirty="0"/>
              <a:t>von der IT erstellt.</a:t>
            </a:r>
          </a:p>
          <a:p>
            <a:r>
              <a:rPr lang="de-DE" dirty="0"/>
              <a:t> </a:t>
            </a:r>
          </a:p>
          <a:p>
            <a:r>
              <a:rPr lang="de-DE" dirty="0"/>
              <a:t>Um die IT von dieser Aufgabe zu befreien, sollte ich 5 bislang ungenutzte Module der IAC-BOX urbar machen.</a:t>
            </a:r>
          </a:p>
          <a:p>
            <a:endParaRPr lang="de-DE" dirty="0"/>
          </a:p>
          <a:p>
            <a:r>
              <a:rPr lang="de-DE" dirty="0"/>
              <a:t> </a:t>
            </a:r>
          </a:p>
          <a:p>
            <a:r>
              <a:rPr lang="de-DE" dirty="0"/>
              <a:t>Ich werde im Folgenden diese Module genauer beschreiben.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8C91E-B408-4609-AD83-03ADF00550DE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21665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REFACTORING nicht im BILD</a:t>
            </a:r>
          </a:p>
          <a:p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63E930-8F88-4EE0-A623-E2193C3967E3}" type="slidenum">
              <a:rPr lang="de-DE" smtClean="0"/>
              <a:pPr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876931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63E930-8F88-4EE0-A623-E2193C3967E3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4332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400" y="5969630"/>
            <a:ext cx="921600" cy="645770"/>
          </a:xfrm>
          <a:prstGeom prst="rect">
            <a:avLst/>
          </a:prstGeom>
        </p:spPr>
      </p:pic>
      <p:sp>
        <p:nvSpPr>
          <p:cNvPr id="7" name="Rechteck 6"/>
          <p:cNvSpPr/>
          <p:nvPr userDrawn="1"/>
        </p:nvSpPr>
        <p:spPr>
          <a:xfrm>
            <a:off x="0" y="2656200"/>
            <a:ext cx="9144000" cy="1289957"/>
          </a:xfrm>
          <a:prstGeom prst="rect">
            <a:avLst/>
          </a:prstGeom>
          <a:solidFill>
            <a:srgbClr val="C6D1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 userDrawn="1"/>
        </p:nvSpPr>
        <p:spPr>
          <a:xfrm>
            <a:off x="0" y="3946156"/>
            <a:ext cx="9144000" cy="1289957"/>
          </a:xfrm>
          <a:prstGeom prst="rect">
            <a:avLst/>
          </a:prstGeom>
          <a:solidFill>
            <a:srgbClr val="5874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" name="Picture 2" descr="J:\Medien\Jahresbericht\Jahresbericht2011\Bilder\GS_Jahresbericht_2011_frontseite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2655997"/>
            <a:ext cx="3144243" cy="2580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995936" y="2708919"/>
            <a:ext cx="4896544" cy="1152129"/>
          </a:xfrm>
        </p:spPr>
        <p:txBody>
          <a:bodyPr>
            <a:noAutofit/>
          </a:bodyPr>
          <a:lstStyle>
            <a:lvl1pPr algn="l">
              <a:defRPr sz="3200" b="1">
                <a:solidFill>
                  <a:srgbClr val="58748F"/>
                </a:solidFill>
                <a:latin typeface="Calibri" panose="020F0502020204030204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995936" y="4077072"/>
            <a:ext cx="4896544" cy="108012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53" y="980728"/>
            <a:ext cx="2987824" cy="625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435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800" y="6301137"/>
            <a:ext cx="460800" cy="322885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4213" y="908050"/>
            <a:ext cx="7775575" cy="509588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Titel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83569" y="1600200"/>
            <a:ext cx="7776219" cy="4525963"/>
          </a:xfrm>
        </p:spPr>
        <p:txBody>
          <a:bodyPr/>
          <a:lstStyle>
            <a:lvl1pPr marL="342900" indent="-342900">
              <a:buClr>
                <a:srgbClr val="58748F"/>
              </a:buClr>
              <a:buFont typeface="Wingdings" panose="05000000000000000000" pitchFamily="2" charset="2"/>
              <a:buChar char="§"/>
              <a:defRPr sz="2800"/>
            </a:lvl1pPr>
            <a:lvl2pPr marL="742950" indent="-285750">
              <a:buClr>
                <a:srgbClr val="58748F"/>
              </a:buClr>
              <a:buFont typeface="Wingdings 3" panose="05040102010807070707" pitchFamily="18" charset="2"/>
              <a:buChar char=""/>
              <a:defRPr sz="2400"/>
            </a:lvl2pPr>
            <a:lvl3pPr marL="1143000" indent="-228600">
              <a:buClr>
                <a:srgbClr val="58748F"/>
              </a:buClr>
              <a:buFont typeface="Wingdings" panose="05000000000000000000" pitchFamily="2" charset="2"/>
              <a:buChar char="§"/>
              <a:defRPr/>
            </a:lvl3pPr>
            <a:lvl4pPr marL="1600200" indent="-228600">
              <a:buClr>
                <a:srgbClr val="58748F"/>
              </a:buClr>
              <a:buFont typeface="Wingdings" panose="05000000000000000000" pitchFamily="2" charset="2"/>
              <a:buChar char="§"/>
              <a:defRPr/>
            </a:lvl4pPr>
            <a:lvl5pPr marL="2057400" indent="-228600">
              <a:buClr>
                <a:srgbClr val="58748F"/>
              </a:buCl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Extreme Programming</a:t>
            </a:r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12"/>
          </p:nvPr>
        </p:nvSpPr>
        <p:spPr>
          <a:xfrm>
            <a:off x="6516216" y="6380919"/>
            <a:ext cx="1943572" cy="365125"/>
          </a:xfrm>
        </p:spPr>
        <p:txBody>
          <a:bodyPr/>
          <a:lstStyle/>
          <a:p>
            <a:fld id="{506DEF79-D5F3-42ED-9335-D73AD216BB54}" type="slidenum">
              <a:rPr lang="de-DE" smtClean="0"/>
              <a:pPr/>
              <a:t>‹#›</a:t>
            </a:fld>
            <a:r>
              <a:rPr lang="de-DE"/>
              <a:t> von 16</a:t>
            </a:r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352" y="355600"/>
            <a:ext cx="1648400" cy="344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292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 2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DEF79-D5F3-42ED-9335-D73AD216BB54}" type="slidenum">
              <a:rPr lang="de-DE" smtClean="0"/>
              <a:t>‹#›</a:t>
            </a:fld>
            <a:endParaRPr lang="de-DE"/>
          </a:p>
        </p:txBody>
      </p:sp>
      <p:sp>
        <p:nvSpPr>
          <p:cNvPr id="10" name="Fußzeilenplatzhalter 10"/>
          <p:cNvSpPr>
            <a:spLocks noGrp="1"/>
          </p:cNvSpPr>
          <p:nvPr>
            <p:ph type="ftr" sz="quarter" idx="11"/>
          </p:nvPr>
        </p:nvSpPr>
        <p:spPr>
          <a:xfrm>
            <a:off x="3124200" y="6380919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Extreme Programming</a:t>
            </a:r>
          </a:p>
        </p:txBody>
      </p:sp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684213" y="908050"/>
            <a:ext cx="7775575" cy="509588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Titel</a:t>
            </a:r>
          </a:p>
        </p:txBody>
      </p:sp>
      <p:sp>
        <p:nvSpPr>
          <p:cNvPr id="6" name="Inhaltsplatzhalter 2"/>
          <p:cNvSpPr>
            <a:spLocks noGrp="1"/>
          </p:cNvSpPr>
          <p:nvPr>
            <p:ph idx="1"/>
          </p:nvPr>
        </p:nvSpPr>
        <p:spPr>
          <a:xfrm>
            <a:off x="683569" y="1628800"/>
            <a:ext cx="3744415" cy="4525963"/>
          </a:xfrm>
        </p:spPr>
        <p:txBody>
          <a:bodyPr/>
          <a:lstStyle>
            <a:lvl1pPr marL="342900" indent="-342900">
              <a:buClr>
                <a:srgbClr val="58748F"/>
              </a:buClr>
              <a:buFont typeface="Wingdings" panose="05000000000000000000" pitchFamily="2" charset="2"/>
              <a:buChar char="§"/>
              <a:defRPr sz="2800"/>
            </a:lvl1pPr>
            <a:lvl2pPr marL="742950" indent="-285750">
              <a:buClr>
                <a:srgbClr val="58748F"/>
              </a:buClr>
              <a:buFont typeface="Wingdings 3" panose="05040102010807070707" pitchFamily="18" charset="2"/>
              <a:buChar char=""/>
              <a:defRPr sz="2400"/>
            </a:lvl2pPr>
            <a:lvl3pPr marL="1143000" indent="-228600">
              <a:buClr>
                <a:srgbClr val="58748F"/>
              </a:buClr>
              <a:buFont typeface="Wingdings" panose="05000000000000000000" pitchFamily="2" charset="2"/>
              <a:buChar char="§"/>
              <a:defRPr/>
            </a:lvl3pPr>
            <a:lvl4pPr marL="1600200" indent="-228600">
              <a:buClr>
                <a:srgbClr val="58748F"/>
              </a:buClr>
              <a:buFont typeface="Wingdings" panose="05000000000000000000" pitchFamily="2" charset="2"/>
              <a:buChar char="§"/>
              <a:defRPr/>
            </a:lvl4pPr>
            <a:lvl5pPr marL="2057400" indent="-228600">
              <a:buClr>
                <a:srgbClr val="58748F"/>
              </a:buCl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7" name="Inhaltsplatzhalter 2"/>
          <p:cNvSpPr>
            <a:spLocks noGrp="1"/>
          </p:cNvSpPr>
          <p:nvPr>
            <p:ph idx="13"/>
          </p:nvPr>
        </p:nvSpPr>
        <p:spPr>
          <a:xfrm>
            <a:off x="4716016" y="1628800"/>
            <a:ext cx="3744415" cy="4525963"/>
          </a:xfrm>
        </p:spPr>
        <p:txBody>
          <a:bodyPr/>
          <a:lstStyle>
            <a:lvl1pPr marL="342900" indent="-342900">
              <a:buClr>
                <a:srgbClr val="58748F"/>
              </a:buClr>
              <a:buFont typeface="Wingdings" panose="05000000000000000000" pitchFamily="2" charset="2"/>
              <a:buChar char="§"/>
              <a:defRPr sz="2800"/>
            </a:lvl1pPr>
            <a:lvl2pPr marL="742950" indent="-285750">
              <a:buClr>
                <a:srgbClr val="58748F"/>
              </a:buClr>
              <a:buFont typeface="Wingdings 3" panose="05040102010807070707" pitchFamily="18" charset="2"/>
              <a:buChar char=""/>
              <a:defRPr sz="2400"/>
            </a:lvl2pPr>
            <a:lvl3pPr marL="1143000" indent="-228600">
              <a:buClr>
                <a:srgbClr val="58748F"/>
              </a:buClr>
              <a:buFont typeface="Wingdings" panose="05000000000000000000" pitchFamily="2" charset="2"/>
              <a:buChar char="§"/>
              <a:defRPr/>
            </a:lvl3pPr>
            <a:lvl4pPr marL="1600200" indent="-228600">
              <a:buClr>
                <a:srgbClr val="58748F"/>
              </a:buClr>
              <a:buFont typeface="Wingdings" panose="05000000000000000000" pitchFamily="2" charset="2"/>
              <a:buChar char="§"/>
              <a:defRPr/>
            </a:lvl4pPr>
            <a:lvl5pPr marL="2057400" indent="-228600">
              <a:buClr>
                <a:srgbClr val="58748F"/>
              </a:buCl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</p:txBody>
      </p:sp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352" y="355600"/>
            <a:ext cx="1648400" cy="344887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800" y="6301137"/>
            <a:ext cx="460800" cy="322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798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83569" y="908050"/>
            <a:ext cx="7776864" cy="509588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Title</a:t>
            </a:r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Extreme Programming</a:t>
            </a:r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>
          <a:xfrm>
            <a:off x="6516216" y="6380919"/>
            <a:ext cx="1943572" cy="365125"/>
          </a:xfrm>
        </p:spPr>
        <p:txBody>
          <a:bodyPr/>
          <a:lstStyle/>
          <a:p>
            <a:fld id="{506DEF79-D5F3-42ED-9335-D73AD216BB54}" type="slidenum">
              <a:rPr lang="de-DE" smtClean="0"/>
              <a:t>‹#›</a:t>
            </a:fld>
            <a:endParaRPr lang="de-DE"/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352" y="355600"/>
            <a:ext cx="1648400" cy="344887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800" y="6301137"/>
            <a:ext cx="460800" cy="322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683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e 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ußzeilenplatzhalt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Extreme Programming</a:t>
            </a:r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>
          <a:xfrm>
            <a:off x="6516216" y="6380919"/>
            <a:ext cx="1943572" cy="365125"/>
          </a:xfrm>
        </p:spPr>
        <p:txBody>
          <a:bodyPr/>
          <a:lstStyle/>
          <a:p>
            <a:fld id="{506DEF79-D5F3-42ED-9335-D73AD216BB54}" type="slidenum">
              <a:rPr lang="de-DE" smtClean="0"/>
              <a:t>‹#›</a:t>
            </a:fld>
            <a:endParaRPr lang="de-DE"/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352" y="355600"/>
            <a:ext cx="1648400" cy="344887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800" y="6301137"/>
            <a:ext cx="460800" cy="322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488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Folie mit Hintergr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 userDrawn="1"/>
        </p:nvSpPr>
        <p:spPr>
          <a:xfrm>
            <a:off x="0" y="1196974"/>
            <a:ext cx="9144000" cy="56610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83569" y="1513071"/>
            <a:ext cx="7776864" cy="509588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Title</a:t>
            </a:r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Extreme Programming</a:t>
            </a:r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>
          <a:xfrm>
            <a:off x="6516216" y="6380919"/>
            <a:ext cx="1943572" cy="365125"/>
          </a:xfrm>
        </p:spPr>
        <p:txBody>
          <a:bodyPr/>
          <a:lstStyle/>
          <a:p>
            <a:fld id="{506DEF79-D5F3-42ED-9335-D73AD216BB54}" type="slidenum">
              <a:rPr lang="de-DE" smtClean="0"/>
              <a:t>‹#›</a:t>
            </a:fld>
            <a:endParaRPr lang="de-DE"/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352" y="355600"/>
            <a:ext cx="1648400" cy="344887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800" y="6301137"/>
            <a:ext cx="460800" cy="322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284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9642" y="4250728"/>
            <a:ext cx="882586" cy="618432"/>
          </a:xfrm>
          <a:prstGeom prst="rect">
            <a:avLst/>
          </a:prstGeom>
        </p:spPr>
      </p:pic>
      <p:sp>
        <p:nvSpPr>
          <p:cNvPr id="5" name="Rechteck 4"/>
          <p:cNvSpPr/>
          <p:nvPr userDrawn="1"/>
        </p:nvSpPr>
        <p:spPr>
          <a:xfrm>
            <a:off x="0" y="2656478"/>
            <a:ext cx="9144000" cy="1152128"/>
          </a:xfrm>
          <a:prstGeom prst="rect">
            <a:avLst/>
          </a:prstGeom>
          <a:solidFill>
            <a:srgbClr val="5874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 hasCustomPrompt="1"/>
          </p:nvPr>
        </p:nvSpPr>
        <p:spPr>
          <a:xfrm>
            <a:off x="684214" y="2944509"/>
            <a:ext cx="7632202" cy="576065"/>
          </a:xfrm>
        </p:spPr>
        <p:txBody>
          <a:bodyPr>
            <a:normAutofit/>
          </a:bodyPr>
          <a:lstStyle>
            <a:lvl1pPr marL="0" indent="0" algn="ctr">
              <a:buNone/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Thank you for your attention</a:t>
            </a:r>
            <a:r>
              <a:rPr lang="de-DE" dirty="0"/>
              <a:t>.</a:t>
            </a:r>
          </a:p>
        </p:txBody>
      </p:sp>
      <p:sp>
        <p:nvSpPr>
          <p:cNvPr id="10" name="Rechteck 9"/>
          <p:cNvSpPr/>
          <p:nvPr userDrawn="1"/>
        </p:nvSpPr>
        <p:spPr>
          <a:xfrm>
            <a:off x="0" y="2304822"/>
            <a:ext cx="9144000" cy="351656"/>
          </a:xfrm>
          <a:prstGeom prst="rect">
            <a:avLst/>
          </a:prstGeom>
          <a:solidFill>
            <a:srgbClr val="58748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1352" y="4365104"/>
            <a:ext cx="2908004" cy="60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367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84213" y="897622"/>
            <a:ext cx="7775575" cy="5200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 dirty="0"/>
              <a:t>Titel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84213" y="1600200"/>
            <a:ext cx="7775575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 err="1"/>
              <a:t>Textmasterformat</a:t>
            </a:r>
            <a:r>
              <a:rPr lang="de-DE" dirty="0"/>
              <a:t>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Rechteck 6"/>
          <p:cNvSpPr/>
          <p:nvPr userDrawn="1"/>
        </p:nvSpPr>
        <p:spPr>
          <a:xfrm>
            <a:off x="0" y="0"/>
            <a:ext cx="9144000" cy="188640"/>
          </a:xfrm>
          <a:prstGeom prst="rect">
            <a:avLst/>
          </a:prstGeom>
          <a:solidFill>
            <a:srgbClr val="5874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Rotis SemiSans Pro" pitchFamily="50" charset="0"/>
            </a:endParaRPr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3"/>
          </p:nvPr>
        </p:nvSpPr>
        <p:spPr>
          <a:xfrm>
            <a:off x="3124200" y="638091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Rotis SemiSans Pro" pitchFamily="50" charset="0"/>
              </a:defRPr>
            </a:lvl1pPr>
          </a:lstStyle>
          <a:p>
            <a:r>
              <a:rPr lang="de-DE" dirty="0"/>
              <a:t>Extreme Programming</a:t>
            </a:r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4"/>
          </p:nvPr>
        </p:nvSpPr>
        <p:spPr>
          <a:xfrm>
            <a:off x="6516216" y="6380919"/>
            <a:ext cx="19435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Rotis SemiSans Pro" pitchFamily="50" charset="0"/>
              </a:defRPr>
            </a:lvl1pPr>
          </a:lstStyle>
          <a:p>
            <a:fld id="{506DEF79-D5F3-42ED-9335-D73AD216BB54}" type="slidenum">
              <a:rPr lang="de-DE" smtClean="0"/>
              <a:pPr/>
              <a:t>‹#›</a:t>
            </a:fld>
            <a:r>
              <a:rPr lang="de-DE"/>
              <a:t> von 16</a:t>
            </a:r>
          </a:p>
        </p:txBody>
      </p:sp>
    </p:spTree>
    <p:extLst>
      <p:ext uri="{BB962C8B-B14F-4D97-AF65-F5344CB8AC3E}">
        <p14:creationId xmlns:p14="http://schemas.microsoft.com/office/powerpoint/2010/main" val="3675462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  <p:sldLayoutId id="2147483654" r:id="rId4"/>
    <p:sldLayoutId id="2147483657" r:id="rId5"/>
    <p:sldLayoutId id="2147483656" r:id="rId6"/>
    <p:sldLayoutId id="2147483658" r:id="rId7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3600" b="1" kern="1200">
          <a:solidFill>
            <a:srgbClr val="58748F"/>
          </a:solidFill>
          <a:latin typeface="Calibri" panose="020F0502020204030204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58748F"/>
        </a:buClr>
        <a:buFont typeface="Wingdings" panose="05000000000000000000" pitchFamily="2" charset="2"/>
        <a:buChar char="§"/>
        <a:defRPr sz="32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58748F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58748F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58748F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58748F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sv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Relationship Id="rId14" Type="http://schemas.openxmlformats.org/officeDocument/2006/relationships/image" Target="../media/image20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upload.wikimedia.org/wikipedia/commons/8/84/Extreme_Programming.svg" TargetMode="External"/><Relationship Id="rId13" Type="http://schemas.openxmlformats.org/officeDocument/2006/relationships/hyperlink" Target="https://en.wikipedia.org/wiki/Extreme_programming_practices" TargetMode="External"/><Relationship Id="rId3" Type="http://schemas.openxmlformats.org/officeDocument/2006/relationships/hyperlink" Target="https://en.wikipedia.org/wiki/Extreme_programming" TargetMode="External"/><Relationship Id="rId7" Type="http://schemas.openxmlformats.org/officeDocument/2006/relationships/hyperlink" Target="https://laracasts.com/series/code-katas-in-php/episodes/7" TargetMode="External"/><Relationship Id="rId12" Type="http://schemas.openxmlformats.org/officeDocument/2006/relationships/hyperlink" Target="https://www.youtube.com/watch?v=cGuTmOUdFbo" TargetMode="External"/><Relationship Id="rId2" Type="http://schemas.openxmlformats.org/officeDocument/2006/relationships/hyperlink" Target="https://www.torsten-horn.de/techdocs/sw-dev-process.ht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vox.de/cms/die-hoehle-der-loewen-2016-der-ponyhuetchen-pitch-macht-judith-williams-fassungslos-4003566.html" TargetMode="External"/><Relationship Id="rId11" Type="http://schemas.openxmlformats.org/officeDocument/2006/relationships/hyperlink" Target="https://www.altexsoft.com/blog/business/extreme-programming-values-principles-and-practices/" TargetMode="External"/><Relationship Id="rId5" Type="http://schemas.openxmlformats.org/officeDocument/2006/relationships/hyperlink" Target="https://www.st.cs.uni-saarland.de/edu/lehrer/xp.pdf" TargetMode="External"/><Relationship Id="rId10" Type="http://schemas.openxmlformats.org/officeDocument/2006/relationships/hyperlink" Target="https://en.wikipedia.org/wiki/File:Kent_Beck_no_Workshop_Mapping_XP.jpg" TargetMode="External"/><Relationship Id="rId4" Type="http://schemas.openxmlformats.org/officeDocument/2006/relationships/hyperlink" Target="https://www.cs.utah.edu/~lwilliam/Papers/ieeeSoftware.PDF" TargetMode="External"/><Relationship Id="rId9" Type="http://schemas.openxmlformats.org/officeDocument/2006/relationships/hyperlink" Target="https://gfycat.com/HotOrangeCoypu" TargetMode="External"/><Relationship Id="rId14" Type="http://schemas.openxmlformats.org/officeDocument/2006/relationships/hyperlink" Target="http://www.selectbs.com/process-maturity/what-is-extreme-programmi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>
          <a:xfrm>
            <a:off x="3888432" y="2708919"/>
            <a:ext cx="4896544" cy="1152129"/>
          </a:xfrm>
        </p:spPr>
        <p:txBody>
          <a:bodyPr/>
          <a:lstStyle/>
          <a:p>
            <a:r>
              <a:rPr lang="de-DE" dirty="0"/>
              <a:t>Abschlussprojekt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QES Export</a:t>
            </a:r>
          </a:p>
        </p:txBody>
      </p:sp>
      <p:sp>
        <p:nvSpPr>
          <p:cNvPr id="6" name="Untertitel 5"/>
          <p:cNvSpPr>
            <a:spLocks noGrp="1"/>
          </p:cNvSpPr>
          <p:nvPr>
            <p:ph type="subTitle" idx="1"/>
          </p:nvPr>
        </p:nvSpPr>
        <p:spPr>
          <a:xfrm>
            <a:off x="3888432" y="4077072"/>
            <a:ext cx="5148064" cy="1152129"/>
          </a:xfrm>
        </p:spPr>
        <p:txBody>
          <a:bodyPr>
            <a:normAutofit/>
          </a:bodyPr>
          <a:lstStyle/>
          <a:p>
            <a:r>
              <a:rPr lang="de-DE" sz="1600" i="1" dirty="0"/>
              <a:t>Johannes Meyerhoff</a:t>
            </a:r>
          </a:p>
          <a:p>
            <a:r>
              <a:rPr lang="de-DE" sz="1600" i="1" dirty="0"/>
              <a:t>03.06.2019</a:t>
            </a:r>
          </a:p>
          <a:p>
            <a:endParaRPr lang="de-DE" sz="1600" i="1" dirty="0">
              <a:latin typeface="Calibri" panose="020F0502020204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6DFD7F-B421-9D42-ABAE-991FD7916B48}"/>
              </a:ext>
            </a:extLst>
          </p:cNvPr>
          <p:cNvSpPr txBox="1"/>
          <p:nvPr/>
        </p:nvSpPr>
        <p:spPr>
          <a:xfrm>
            <a:off x="3851920" y="5264225"/>
            <a:ext cx="51845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Erweiterung des Quartalsdaten-Erhebungs-Systems (QES) um die </a:t>
            </a:r>
            <a:r>
              <a:rPr lang="de-DE" dirty="0" err="1"/>
              <a:t>Funktionalität</a:t>
            </a:r>
            <a:r>
              <a:rPr lang="de-DE" dirty="0"/>
              <a:t>, erhobene </a:t>
            </a:r>
            <a:r>
              <a:rPr lang="de-DE" dirty="0" err="1"/>
              <a:t>Datensätze</a:t>
            </a:r>
            <a:r>
              <a:rPr lang="de-DE" dirty="0"/>
              <a:t> zu exportieren. 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3051550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A06CE-1991-C14C-8322-A489B36D6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0998FD-4570-294F-A998-33A0D82CBC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Projektumfeld</a:t>
            </a:r>
          </a:p>
          <a:p>
            <a:r>
              <a:rPr lang="de-DE" dirty="0"/>
              <a:t>Projektbasis QES</a:t>
            </a:r>
          </a:p>
          <a:p>
            <a:r>
              <a:rPr lang="de-DE" dirty="0"/>
              <a:t>Planung</a:t>
            </a:r>
          </a:p>
          <a:p>
            <a:r>
              <a:rPr lang="de-DE" dirty="0"/>
              <a:t>Durchführung</a:t>
            </a:r>
          </a:p>
          <a:p>
            <a:r>
              <a:rPr lang="de-DE" dirty="0"/>
              <a:t>Qualitätssicherung</a:t>
            </a:r>
          </a:p>
          <a:p>
            <a:r>
              <a:rPr lang="de-DE" dirty="0"/>
              <a:t>Abnahme</a:t>
            </a:r>
          </a:p>
          <a:p>
            <a:r>
              <a:rPr lang="de-DE" dirty="0"/>
              <a:t>Fazit</a:t>
            </a:r>
          </a:p>
          <a:p>
            <a:r>
              <a:rPr lang="de-DE" dirty="0"/>
              <a:t>Ausblick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0A9312-8259-7049-AC8A-2207947A4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Extreme Programming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B0BD8B-109A-5C4A-8BD0-6F530B871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DEF79-D5F3-42ED-9335-D73AD216BB54}" type="slidenum">
              <a:rPr lang="de-DE" smtClean="0"/>
              <a:t>2</a:t>
            </a:fld>
            <a:r>
              <a:rPr lang="de-DE" dirty="0"/>
              <a:t> von 16</a:t>
            </a:r>
          </a:p>
        </p:txBody>
      </p:sp>
    </p:spTree>
    <p:extLst>
      <p:ext uri="{BB962C8B-B14F-4D97-AF65-F5344CB8AC3E}">
        <p14:creationId xmlns:p14="http://schemas.microsoft.com/office/powerpoint/2010/main" val="3562765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Das Institut</a:t>
            </a:r>
          </a:p>
        </p:txBody>
      </p:sp>
      <p:sp>
        <p:nvSpPr>
          <p:cNvPr id="6" name="Rechteck 5"/>
          <p:cNvSpPr/>
          <p:nvPr/>
        </p:nvSpPr>
        <p:spPr>
          <a:xfrm>
            <a:off x="323528" y="6237312"/>
            <a:ext cx="1440160" cy="62068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6F9B2-121F-446C-A37F-B7F54BF3DCAC}" type="slidenum">
              <a:rPr lang="de-DE" smtClean="0"/>
              <a:t>3</a:t>
            </a:fld>
            <a:endParaRPr lang="de-DE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9164D2C-E2DF-EA48-8243-D028C44613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4412" y="1412197"/>
            <a:ext cx="7075176" cy="5009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638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Altes Erfassungssystem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6F9B2-121F-446C-A37F-B7F54BF3DCAC}" type="slidenum">
              <a:rPr lang="de-DE" smtClean="0"/>
              <a:t>4</a:t>
            </a:fld>
            <a:endParaRPr lang="de-DE"/>
          </a:p>
        </p:txBody>
      </p:sp>
      <p:cxnSp>
        <p:nvCxnSpPr>
          <p:cNvPr id="6" name="Gerade Verbindung mit Pfeil 5"/>
          <p:cNvCxnSpPr>
            <a:cxnSpLocks/>
          </p:cNvCxnSpPr>
          <p:nvPr/>
        </p:nvCxnSpPr>
        <p:spPr>
          <a:xfrm flipV="1">
            <a:off x="6924015" y="3817500"/>
            <a:ext cx="563987" cy="1483708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>
            <a:cxnSpLocks/>
          </p:cNvCxnSpPr>
          <p:nvPr/>
        </p:nvCxnSpPr>
        <p:spPr>
          <a:xfrm>
            <a:off x="5148064" y="2853282"/>
            <a:ext cx="1080120" cy="359694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>
            <a:cxnSpLocks/>
          </p:cNvCxnSpPr>
          <p:nvPr/>
        </p:nvCxnSpPr>
        <p:spPr>
          <a:xfrm>
            <a:off x="2416781" y="2106332"/>
            <a:ext cx="1476112" cy="504056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feld 10"/>
          <p:cNvSpPr txBox="1"/>
          <p:nvPr/>
        </p:nvSpPr>
        <p:spPr>
          <a:xfrm>
            <a:off x="4052978" y="3433567"/>
            <a:ext cx="955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Browser</a:t>
            </a:r>
          </a:p>
        </p:txBody>
      </p:sp>
      <p:sp>
        <p:nvSpPr>
          <p:cNvPr id="17" name="Textfeld 16"/>
          <p:cNvSpPr txBox="1"/>
          <p:nvPr/>
        </p:nvSpPr>
        <p:spPr>
          <a:xfrm>
            <a:off x="6343331" y="3659977"/>
            <a:ext cx="938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Intranet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5532352" y="5717250"/>
            <a:ext cx="1491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QES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8501DE74-5A9D-7444-92DB-F9210AC77D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54959" y="1463752"/>
            <a:ext cx="1082025" cy="1082025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A715925D-668B-4D41-8FBA-53E2E17BDAD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810304" y="2132881"/>
            <a:ext cx="1440803" cy="1440803"/>
          </a:xfrm>
          <a:prstGeom prst="rect">
            <a:avLst/>
          </a:prstGeom>
        </p:spPr>
      </p:pic>
      <p:cxnSp>
        <p:nvCxnSpPr>
          <p:cNvPr id="21" name="Gerade Verbindung mit Pfeil 12">
            <a:extLst>
              <a:ext uri="{FF2B5EF4-FFF2-40B4-BE49-F238E27FC236}">
                <a16:creationId xmlns:a16="http://schemas.microsoft.com/office/drawing/2014/main" id="{A9A9FDCD-CE15-6446-8723-6730AF2FDD59}"/>
              </a:ext>
            </a:extLst>
          </p:cNvPr>
          <p:cNvCxnSpPr>
            <a:cxnSpLocks/>
          </p:cNvCxnSpPr>
          <p:nvPr/>
        </p:nvCxnSpPr>
        <p:spPr>
          <a:xfrm>
            <a:off x="4211960" y="4927655"/>
            <a:ext cx="1080120" cy="359694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feld 10">
            <a:extLst>
              <a:ext uri="{FF2B5EF4-FFF2-40B4-BE49-F238E27FC236}">
                <a16:creationId xmlns:a16="http://schemas.microsoft.com/office/drawing/2014/main" id="{E63A6598-469D-A441-8B46-4332B9D10959}"/>
              </a:ext>
            </a:extLst>
          </p:cNvPr>
          <p:cNvSpPr txBox="1"/>
          <p:nvPr/>
        </p:nvSpPr>
        <p:spPr>
          <a:xfrm>
            <a:off x="2916394" y="5351936"/>
            <a:ext cx="1390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Laravel-ORM</a:t>
            </a:r>
          </a:p>
        </p:txBody>
      </p:sp>
      <p:cxnSp>
        <p:nvCxnSpPr>
          <p:cNvPr id="23" name="Gerade Verbindung mit Pfeil 12">
            <a:extLst>
              <a:ext uri="{FF2B5EF4-FFF2-40B4-BE49-F238E27FC236}">
                <a16:creationId xmlns:a16="http://schemas.microsoft.com/office/drawing/2014/main" id="{66448FA6-7AE0-DE4C-A657-5CD98EB06E4D}"/>
              </a:ext>
            </a:extLst>
          </p:cNvPr>
          <p:cNvCxnSpPr>
            <a:cxnSpLocks/>
          </p:cNvCxnSpPr>
          <p:nvPr/>
        </p:nvCxnSpPr>
        <p:spPr>
          <a:xfrm>
            <a:off x="1994678" y="4207575"/>
            <a:ext cx="1080120" cy="359694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feld 10">
            <a:extLst>
              <a:ext uri="{FF2B5EF4-FFF2-40B4-BE49-F238E27FC236}">
                <a16:creationId xmlns:a16="http://schemas.microsoft.com/office/drawing/2014/main" id="{21B6944C-3A14-4940-B297-BF3CBE7FC2DF}"/>
              </a:ext>
            </a:extLst>
          </p:cNvPr>
          <p:cNvSpPr txBox="1"/>
          <p:nvPr/>
        </p:nvSpPr>
        <p:spPr>
          <a:xfrm>
            <a:off x="899592" y="4787860"/>
            <a:ext cx="1205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Datenbank</a:t>
            </a: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6E9AF135-A710-E243-85CB-49DBE38EC6C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50235" y="3500947"/>
            <a:ext cx="1256811" cy="1256811"/>
          </a:xfrm>
          <a:prstGeom prst="rect">
            <a:avLst/>
          </a:prstGeom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EC8249C3-DDAE-B943-9426-7F3CC54784A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025089" y="4251130"/>
            <a:ext cx="1256810" cy="1256810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D8B57DB2-9DA1-A942-A764-674314EF6BA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179195" y="2501099"/>
            <a:ext cx="1483707" cy="1483707"/>
          </a:xfrm>
          <a:prstGeom prst="rect">
            <a:avLst/>
          </a:prstGeom>
        </p:spPr>
      </p:pic>
      <p:sp>
        <p:nvSpPr>
          <p:cNvPr id="31" name="Textfeld 10">
            <a:extLst>
              <a:ext uri="{FF2B5EF4-FFF2-40B4-BE49-F238E27FC236}">
                <a16:creationId xmlns:a16="http://schemas.microsoft.com/office/drawing/2014/main" id="{40BCF9EC-95F1-D043-921C-6FBF18F6823F}"/>
              </a:ext>
            </a:extLst>
          </p:cNvPr>
          <p:cNvSpPr txBox="1"/>
          <p:nvPr/>
        </p:nvSpPr>
        <p:spPr>
          <a:xfrm>
            <a:off x="1378640" y="2425722"/>
            <a:ext cx="1027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Benutzer</a:t>
            </a:r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FBB22B3A-9237-004B-A8DD-C1F225CEF93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668994" y="4645752"/>
            <a:ext cx="1197231" cy="1197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489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386870C-8A52-D54C-A6F0-161A4F4EEE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59632" y="27543"/>
            <a:ext cx="7323590" cy="6711072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3A49D0-57B4-E54D-9B31-98018A822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Extreme Programming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C8F89F-2601-D340-B0BC-04E66440B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DEF79-D5F3-42ED-9335-D73AD216BB54}" type="slidenum">
              <a:rPr lang="de-DE" smtClean="0"/>
              <a:t>5</a:t>
            </a:fld>
            <a:r>
              <a:rPr lang="de-DE" dirty="0"/>
              <a:t> von 16</a:t>
            </a:r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2B451879-CAD2-2B40-8EDB-038DA8F33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Phasen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581231B-B881-DF43-9651-34A5CEB83F55}"/>
              </a:ext>
            </a:extLst>
          </p:cNvPr>
          <p:cNvSpPr/>
          <p:nvPr/>
        </p:nvSpPr>
        <p:spPr>
          <a:xfrm>
            <a:off x="2509159" y="260648"/>
            <a:ext cx="4824536" cy="64740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30" name="Graphic 29">
            <a:extLst>
              <a:ext uri="{FF2B5EF4-FFF2-40B4-BE49-F238E27FC236}">
                <a16:creationId xmlns:a16="http://schemas.microsoft.com/office/drawing/2014/main" id="{1F6AF902-A093-A448-80A7-4F0B9043F5A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59632" y="27543"/>
            <a:ext cx="8042633" cy="6711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830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44444E-6 L -0.27083 -0.0002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542" y="-2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1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" dur="3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2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94D26-A670-F34C-8B7D-2DC1C8F0B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Testverzeichnis</a:t>
            </a:r>
          </a:p>
        </p:txBody>
      </p:sp>
      <p:pic>
        <p:nvPicPr>
          <p:cNvPr id="7" name="Content Placeholder 6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711C6A53-6F06-E944-89F4-E1E765BEA4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3" y="1619250"/>
            <a:ext cx="4432300" cy="4330700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19E0D5-835D-2844-86C3-E11FB376F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Extreme Programming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2071CF-7F98-9F46-ADA4-E896D2518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DEF79-D5F3-42ED-9335-D73AD216BB54}" type="slidenum">
              <a:rPr lang="de-DE" smtClean="0"/>
              <a:pPr/>
              <a:t>6</a:t>
            </a:fld>
            <a:r>
              <a:rPr lang="de-DE"/>
              <a:t> von 16</a:t>
            </a:r>
          </a:p>
        </p:txBody>
      </p:sp>
    </p:spTree>
    <p:extLst>
      <p:ext uri="{BB962C8B-B14F-4D97-AF65-F5344CB8AC3E}">
        <p14:creationId xmlns:p14="http://schemas.microsoft.com/office/powerpoint/2010/main" val="26214599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424BE-FF49-F740-A7D4-E1D3EA8B5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Testfall</a:t>
            </a:r>
          </a:p>
        </p:txBody>
      </p:sp>
      <p:pic>
        <p:nvPicPr>
          <p:cNvPr id="7" name="Content Placeholder 6" descr="Test-Case Source code&#10;">
            <a:extLst>
              <a:ext uri="{FF2B5EF4-FFF2-40B4-BE49-F238E27FC236}">
                <a16:creationId xmlns:a16="http://schemas.microsoft.com/office/drawing/2014/main" id="{B659A070-BC46-524C-B700-8835A1F80F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391742"/>
            <a:ext cx="5900144" cy="4887604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6CEE00-AE9D-C64F-AD6F-C74565AA5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Extreme Programming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8B3B2E-D20C-434A-8004-9C149E269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DEF79-D5F3-42ED-9335-D73AD216BB54}" type="slidenum">
              <a:rPr lang="de-DE" smtClean="0"/>
              <a:pPr/>
              <a:t>7</a:t>
            </a:fld>
            <a:r>
              <a:rPr lang="de-DE"/>
              <a:t> von 16</a:t>
            </a:r>
          </a:p>
        </p:txBody>
      </p:sp>
    </p:spTree>
    <p:extLst>
      <p:ext uri="{BB962C8B-B14F-4D97-AF65-F5344CB8AC3E}">
        <p14:creationId xmlns:p14="http://schemas.microsoft.com/office/powerpoint/2010/main" val="127480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819EB-9E4B-F54C-8658-D06C4C3D7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4AB663-A05A-4643-BBD7-2049FDC140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1200" dirty="0">
                <a:hlinkClick r:id="rId2"/>
              </a:rPr>
              <a:t>https://www.torsten-horn.de/techdocs/sw-dev-process.htm</a:t>
            </a:r>
            <a:endParaRPr lang="de-DE" sz="1200" dirty="0"/>
          </a:p>
          <a:p>
            <a:r>
              <a:rPr lang="de-DE" sz="1200" dirty="0">
                <a:hlinkClick r:id="rId3"/>
              </a:rPr>
              <a:t>https://en.wikipedia.org/wiki/Extreme_programming</a:t>
            </a:r>
            <a:endParaRPr lang="de-DE" sz="1200" dirty="0"/>
          </a:p>
          <a:p>
            <a:r>
              <a:rPr lang="de-DE" sz="1200" dirty="0">
                <a:hlinkClick r:id="rId4"/>
              </a:rPr>
              <a:t>https://www.cs.utah.edu/~lwilliam/Papers/ieeeSoftware.PDF</a:t>
            </a:r>
            <a:endParaRPr lang="de-DE" sz="1200" dirty="0"/>
          </a:p>
          <a:p>
            <a:r>
              <a:rPr lang="de-DE" sz="1200" dirty="0">
                <a:hlinkClick r:id="rId5"/>
              </a:rPr>
              <a:t>https://www.st.cs.uni-saarland.de/edu/lehrer/xp.pdf</a:t>
            </a:r>
            <a:endParaRPr lang="de-DE" sz="1200" dirty="0"/>
          </a:p>
          <a:p>
            <a:r>
              <a:rPr lang="de-DE" sz="1200" dirty="0"/>
              <a:t>Kent Beck - Extreme Programming Explained: Embrace Change</a:t>
            </a:r>
          </a:p>
          <a:p>
            <a:r>
              <a:rPr lang="de-DE" sz="1200" dirty="0">
                <a:hlinkClick r:id="rId6"/>
              </a:rPr>
              <a:t>https://www.vox.de/cms/die-hoehle-der-loewen-2016-der-ponyhuetchen-pitch-macht-judith-williams-fassungslos-4003566.html</a:t>
            </a:r>
            <a:endParaRPr lang="de-DE" sz="1200" dirty="0"/>
          </a:p>
          <a:p>
            <a:r>
              <a:rPr lang="de-DE" sz="1200" dirty="0">
                <a:hlinkClick r:id="rId7"/>
              </a:rPr>
              <a:t>https://laracasts.com/series/code-katas-in-php/episodes/7</a:t>
            </a:r>
            <a:endParaRPr lang="de-DE" sz="1200" dirty="0"/>
          </a:p>
          <a:p>
            <a:r>
              <a:rPr lang="de-DE" sz="1200" dirty="0">
                <a:hlinkClick r:id="rId8"/>
              </a:rPr>
              <a:t>https://upload.wikimedia.org/wikipedia/commons/8/84/Extreme_Programming.svg</a:t>
            </a:r>
            <a:endParaRPr lang="de-DE" sz="1200" dirty="0"/>
          </a:p>
          <a:p>
            <a:r>
              <a:rPr lang="de-DE" sz="1200" dirty="0">
                <a:hlinkClick r:id="rId9"/>
              </a:rPr>
              <a:t>https://gfycat.com/HotOrangeCoypu</a:t>
            </a:r>
            <a:endParaRPr lang="de-DE" sz="1200" dirty="0"/>
          </a:p>
          <a:p>
            <a:r>
              <a:rPr lang="de-DE" sz="1200" dirty="0">
                <a:hlinkClick r:id="rId10"/>
              </a:rPr>
              <a:t>https://en.wikipedia.org/wiki/File:Kent_Beck_no_Workshop_Mapping_XP.jpg</a:t>
            </a:r>
            <a:endParaRPr lang="de-DE" sz="1200" dirty="0"/>
          </a:p>
          <a:p>
            <a:r>
              <a:rPr lang="de-DE" sz="1200" dirty="0">
                <a:hlinkClick r:id="rId11"/>
              </a:rPr>
              <a:t>https://www.altexsoft.com/blog/business/extreme-programming-values-principles-and-practices/</a:t>
            </a:r>
            <a:endParaRPr lang="de-DE" sz="1200" dirty="0"/>
          </a:p>
          <a:p>
            <a:r>
              <a:rPr lang="de-DE" sz="1200" dirty="0">
                <a:hlinkClick r:id="rId12"/>
              </a:rPr>
              <a:t>https://www.youtube.com/watch?v=cGuTmOUdFbo</a:t>
            </a:r>
            <a:endParaRPr lang="de-DE" sz="1200" dirty="0"/>
          </a:p>
          <a:p>
            <a:r>
              <a:rPr lang="de-DE" sz="1200" dirty="0">
                <a:hlinkClick r:id="rId13"/>
              </a:rPr>
              <a:t>https://en.wikipedia.org/wiki/Extreme_programming_practices</a:t>
            </a:r>
            <a:endParaRPr lang="de-DE" sz="1200" dirty="0"/>
          </a:p>
          <a:p>
            <a:r>
              <a:rPr lang="de-DE" sz="1200" dirty="0">
                <a:hlinkClick r:id="rId14"/>
              </a:rPr>
              <a:t>http://www.selectbs.com/process-maturity/what-is-extreme-programming</a:t>
            </a:r>
            <a:endParaRPr lang="de-DE" sz="1200" dirty="0"/>
          </a:p>
          <a:p>
            <a:endParaRPr lang="de-DE" sz="1200" dirty="0"/>
          </a:p>
          <a:p>
            <a:pPr marL="0" indent="0">
              <a:buNone/>
            </a:pPr>
            <a:endParaRPr lang="de-DE" sz="1200" dirty="0"/>
          </a:p>
          <a:p>
            <a:endParaRPr lang="de-DE" sz="1200" dirty="0"/>
          </a:p>
          <a:p>
            <a:endParaRPr lang="de-DE" b="1" dirty="0"/>
          </a:p>
          <a:p>
            <a:endParaRPr lang="de-DE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14F785-519C-CA4E-AAB0-EF40B8E64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Extreme Programming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CA0103-F1DD-E040-8480-84B038645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15240107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GESIS Farben">
      <a:dk1>
        <a:sysClr val="windowText" lastClr="000000"/>
      </a:dk1>
      <a:lt1>
        <a:srgbClr val="FFFFFF"/>
      </a:lt1>
      <a:dk2>
        <a:srgbClr val="597490"/>
      </a:dk2>
      <a:lt2>
        <a:srgbClr val="F2F2F2"/>
      </a:lt2>
      <a:accent1>
        <a:srgbClr val="FF6400"/>
      </a:accent1>
      <a:accent2>
        <a:srgbClr val="FFC000"/>
      </a:accent2>
      <a:accent3>
        <a:srgbClr val="9BBB59"/>
      </a:accent3>
      <a:accent4>
        <a:srgbClr val="8064A2"/>
      </a:accent4>
      <a:accent5>
        <a:srgbClr val="597490"/>
      </a:accent5>
      <a:accent6>
        <a:srgbClr val="953734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Gremium_x0020_intern xmlns="8ec5f598-09a5-4f4d-8ba3-f8504e05b148" xsi:nil="true"/>
    <_dlc_DocId xmlns="8ec5f598-09a5-4f4d-8ba3-f8504e05b148">GESISDOC-552-21</_dlc_DocId>
    <_dlc_DocIdUrl xmlns="8ec5f598-09a5-4f4d-8ba3-f8504e05b148">
      <Url>http://intranet.gesis.intra/pr/Vorlagen/_layouts/15/DocIdRedir.aspx?ID=GESISDOC-552-21</Url>
      <Description>GESISDOC-552-21</Description>
    </_dlc_DocIdUrl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204F40B82AE1344C92AA2539F9DA2FDA" ma:contentTypeVersion="16" ma:contentTypeDescription="Ein neues Dokument erstellen." ma:contentTypeScope="" ma:versionID="104d8f1f86d5ac4fb0bbf732d0fe5cb2">
  <xsd:schema xmlns:xsd="http://www.w3.org/2001/XMLSchema" xmlns:xs="http://www.w3.org/2001/XMLSchema" xmlns:p="http://schemas.microsoft.com/office/2006/metadata/properties" xmlns:ns2="8ec5f598-09a5-4f4d-8ba3-f8504e05b148" targetNamespace="http://schemas.microsoft.com/office/2006/metadata/properties" ma:root="true" ma:fieldsID="6746b2ef738051857e6d4e1367825187" ns2:_="">
    <xsd:import namespace="8ec5f598-09a5-4f4d-8ba3-f8504e05b148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2:Gremium_x0020_inter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ec5f598-09a5-4f4d-8ba3-f8504e05b148" elementFormDefault="qualified">
    <xsd:import namespace="http://schemas.microsoft.com/office/2006/documentManagement/types"/>
    <xsd:import namespace="http://schemas.microsoft.com/office/infopath/2007/PartnerControls"/>
    <xsd:element name="_dlc_DocId" ma:index="4" nillable="true" ma:displayName="Wert der Dokument-ID" ma:description="Der Wert der diesem Element zugewiesenen Dokument-ID." ma:internalName="_dlc_DocId" ma:readOnly="true">
      <xsd:simpleType>
        <xsd:restriction base="dms:Text"/>
      </xsd:simpleType>
    </xsd:element>
    <xsd:element name="_dlc_DocIdUrl" ma:index="5" nillable="true" ma:displayName="Dokument-ID" ma:description="Permanenter Hyperlink zu diesem Dok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6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Gremium_x0020_intern" ma:index="7" nillable="true" ma:displayName="Gremium intern" ma:format="Dropdown" ma:internalName="Gremium_x0020_intern" ma:readOnly="false">
      <xsd:simpleType>
        <xsd:restriction base="dms:Choice">
          <xsd:enumeration value="KWA"/>
          <xsd:enumeration value="Institutsrat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8" ma:displayName="Inhaltstyp"/>
        <xsd:element ref="dc:title" minOccurs="0" maxOccurs="1" ma:index="3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26F3FF9-422F-45E0-A6AB-77F6EE6152F9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86D38C2E-02CC-42D3-9E17-44C09712BF5F}">
  <ds:schemaRefs>
    <ds:schemaRef ds:uri="http://purl.org/dc/dcmitype/"/>
    <ds:schemaRef ds:uri="8ec5f598-09a5-4f4d-8ba3-f8504e05b148"/>
    <ds:schemaRef ds:uri="http://schemas.microsoft.com/office/2006/documentManagement/types"/>
    <ds:schemaRef ds:uri="http://www.w3.org/XML/1998/namespace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B662B3C9-84D1-44B4-980A-A658A0349369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730C16CC-765D-45A1-A48A-7EE955B6CBC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ec5f598-09a5-4f4d-8ba3-f8504e05b14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10704</TotalTime>
  <Words>488</Words>
  <Application>Microsoft Macintosh PowerPoint</Application>
  <PresentationFormat>On-screen Show (4:3)</PresentationFormat>
  <Paragraphs>84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Rotis SemiSans Pro</vt:lpstr>
      <vt:lpstr>Wingdings</vt:lpstr>
      <vt:lpstr>Wingdings 3</vt:lpstr>
      <vt:lpstr>Larissa</vt:lpstr>
      <vt:lpstr>Abschlussprojekt: QES Export</vt:lpstr>
      <vt:lpstr>Agenda</vt:lpstr>
      <vt:lpstr>Das Institut</vt:lpstr>
      <vt:lpstr>Altes Erfassungssystem</vt:lpstr>
      <vt:lpstr>Phasen</vt:lpstr>
      <vt:lpstr>Testverzeichnis</vt:lpstr>
      <vt:lpstr>Testfall</vt:lpstr>
      <vt:lpstr>Quellen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der Präsentation</dc:title>
  <dc:creator>Heuser, Holger</dc:creator>
  <cp:lastModifiedBy>Meyerhoff.Johannes.IE61</cp:lastModifiedBy>
  <cp:revision>641</cp:revision>
  <cp:lastPrinted>2015-06-26T07:02:07Z</cp:lastPrinted>
  <dcterms:created xsi:type="dcterms:W3CDTF">2014-11-24T15:32:57Z</dcterms:created>
  <dcterms:modified xsi:type="dcterms:W3CDTF">2019-12-18T09:26:26Z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dlc_DocIdItemGuid">
    <vt:lpwstr>05d6bec2-126c-4de5-a375-263d673f862a</vt:lpwstr>
  </property>
  <property fmtid="{D5CDD505-2E9C-101B-9397-08002B2CF9AE}" pid="3" name="ContentTypeId">
    <vt:lpwstr>0x010100204F40B82AE1344C92AA2539F9DA2FDA</vt:lpwstr>
  </property>
  <property fmtid="{D5CDD505-2E9C-101B-9397-08002B2CF9AE}" pid="4" name="WorkAddress">
    <vt:lpwstr/>
  </property>
  <property fmtid="{D5CDD505-2E9C-101B-9397-08002B2CF9AE}" pid="5" name="Gremium">
    <vt:lpwstr/>
  </property>
</Properties>
</file>