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329" r:id="rId6"/>
    <p:sldId id="473" r:id="rId7"/>
    <p:sldId id="511" r:id="rId8"/>
    <p:sldId id="433" r:id="rId9"/>
    <p:sldId id="496" r:id="rId10"/>
    <p:sldId id="500" r:id="rId11"/>
    <p:sldId id="499" r:id="rId12"/>
    <p:sldId id="503" r:id="rId13"/>
    <p:sldId id="504" r:id="rId14"/>
    <p:sldId id="505" r:id="rId15"/>
    <p:sldId id="506" r:id="rId16"/>
    <p:sldId id="479" r:id="rId17"/>
    <p:sldId id="508" r:id="rId18"/>
    <p:sldId id="509"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507"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5" autoAdjust="0"/>
    <p:restoredTop sz="79313" autoAdjust="0"/>
  </p:normalViewPr>
  <p:slideViewPr>
    <p:cSldViewPr>
      <p:cViewPr varScale="1">
        <p:scale>
          <a:sx n="176" d="100"/>
          <a:sy n="176" d="100"/>
        </p:scale>
        <p:origin x="2792" y="192"/>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endParaRPr lang="de-DE" altLang="de-DE" dirty="0"/>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567058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5.png"/><Relationship Id="rId5" Type="http://schemas.openxmlformats.org/officeDocument/2006/relationships/image" Target="../media/image24.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38.svg"/></Relationships>
</file>

<file path=ppt/slides/_rels/slide39.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42.svg"/><Relationship Id="rId2" Type="http://schemas.openxmlformats.org/officeDocument/2006/relationships/notesSlide" Target="../notesSlides/notesSlide37.xml"/><Relationship Id="rId16"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40.svg"/><Relationship Id="rId11" Type="http://schemas.openxmlformats.org/officeDocument/2006/relationships/image" Target="../media/image41.png"/><Relationship Id="rId5" Type="http://schemas.openxmlformats.org/officeDocument/2006/relationships/image" Target="../media/image39.png"/><Relationship Id="rId15" Type="http://schemas.openxmlformats.org/officeDocument/2006/relationships/image" Target="../media/image26.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 Id="rId14" Type="http://schemas.openxmlformats.org/officeDocument/2006/relationships/image" Target="../media/image44.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svg"/><Relationship Id="rId7" Type="http://schemas.openxmlformats.org/officeDocument/2006/relationships/image" Target="../media/image50.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svg"/><Relationship Id="rId10" Type="http://schemas.openxmlformats.org/officeDocument/2006/relationships/image" Target="../media/image22.png"/><Relationship Id="rId4" Type="http://schemas.openxmlformats.org/officeDocument/2006/relationships/image" Target="../media/image47.png"/><Relationship Id="rId9" Type="http://schemas.openxmlformats.org/officeDocument/2006/relationships/image" Target="../media/image52.svg"/></Relationships>
</file>

<file path=ppt/slides/_rels/slide41.xml.rels><?xml version="1.0" encoding="UTF-8" standalone="yes"?>
<Relationships xmlns="http://schemas.openxmlformats.org/package/2006/relationships"><Relationship Id="rId13" Type="http://schemas.openxmlformats.org/officeDocument/2006/relationships/image" Target="../media/image56.svg"/><Relationship Id="rId18" Type="http://schemas.openxmlformats.org/officeDocument/2006/relationships/image" Target="../media/image61.png"/><Relationship Id="rId26" Type="http://schemas.openxmlformats.org/officeDocument/2006/relationships/image" Target="../media/image67.png"/><Relationship Id="rId21" Type="http://schemas.openxmlformats.org/officeDocument/2006/relationships/image" Target="../media/image64.svg"/><Relationship Id="rId34" Type="http://schemas.openxmlformats.org/officeDocument/2006/relationships/image" Target="../media/image26.png"/><Relationship Id="rId7" Type="http://schemas.openxmlformats.org/officeDocument/2006/relationships/image" Target="../media/image54.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6.svg"/><Relationship Id="rId33" Type="http://schemas.openxmlformats.org/officeDocument/2006/relationships/image" Target="../media/image38.svg"/><Relationship Id="rId2" Type="http://schemas.openxmlformats.org/officeDocument/2006/relationships/image" Target="../media/image51.png"/><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0.sv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0.svg"/><Relationship Id="rId24" Type="http://schemas.openxmlformats.org/officeDocument/2006/relationships/image" Target="../media/image65.png"/><Relationship Id="rId32" Type="http://schemas.openxmlformats.org/officeDocument/2006/relationships/image" Target="../media/image37.png"/><Relationship Id="rId37" Type="http://schemas.openxmlformats.org/officeDocument/2006/relationships/image" Target="../media/image74.svg"/><Relationship Id="rId5" Type="http://schemas.openxmlformats.org/officeDocument/2006/relationships/image" Target="../media/image30.svg"/><Relationship Id="rId15" Type="http://schemas.openxmlformats.org/officeDocument/2006/relationships/image" Target="../media/image58.svg"/><Relationship Id="rId23" Type="http://schemas.openxmlformats.org/officeDocument/2006/relationships/image" Target="../media/image48.svg"/><Relationship Id="rId28" Type="http://schemas.openxmlformats.org/officeDocument/2006/relationships/image" Target="../media/image69.png"/><Relationship Id="rId36" Type="http://schemas.openxmlformats.org/officeDocument/2006/relationships/image" Target="../media/image73.png"/><Relationship Id="rId10" Type="http://schemas.openxmlformats.org/officeDocument/2006/relationships/image" Target="../media/image49.png"/><Relationship Id="rId19" Type="http://schemas.openxmlformats.org/officeDocument/2006/relationships/image" Target="../media/image62.svg"/><Relationship Id="rId31" Type="http://schemas.openxmlformats.org/officeDocument/2006/relationships/image" Target="../media/image72.svg"/><Relationship Id="rId4" Type="http://schemas.openxmlformats.org/officeDocument/2006/relationships/image" Target="../media/image29.png"/><Relationship Id="rId9" Type="http://schemas.openxmlformats.org/officeDocument/2006/relationships/image" Target="../media/image46.svg"/><Relationship Id="rId14" Type="http://schemas.openxmlformats.org/officeDocument/2006/relationships/image" Target="../media/image57.png"/><Relationship Id="rId22" Type="http://schemas.openxmlformats.org/officeDocument/2006/relationships/image" Target="../media/image47.png"/><Relationship Id="rId27" Type="http://schemas.openxmlformats.org/officeDocument/2006/relationships/image" Target="../media/image68.svg"/><Relationship Id="rId30" Type="http://schemas.openxmlformats.org/officeDocument/2006/relationships/image" Target="../media/image71.png"/><Relationship Id="rId35" Type="http://schemas.openxmlformats.org/officeDocument/2006/relationships/image" Target="../media/image27.svg"/><Relationship Id="rId8" Type="http://schemas.openxmlformats.org/officeDocument/2006/relationships/image" Target="../media/image45.png"/><Relationship Id="rId3" Type="http://schemas.openxmlformats.org/officeDocument/2006/relationships/image" Target="../media/image52.svg"/></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Altes Verfahren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655786511"/>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Tree>
    <p:extLst>
      <p:ext uri="{BB962C8B-B14F-4D97-AF65-F5344CB8AC3E}">
        <p14:creationId xmlns:p14="http://schemas.microsoft.com/office/powerpoint/2010/main" val="9143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Tree>
    <p:extLst>
      <p:ext uri="{BB962C8B-B14F-4D97-AF65-F5344CB8AC3E}">
        <p14:creationId xmlns:p14="http://schemas.microsoft.com/office/powerpoint/2010/main" val="373216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P spid="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Reflektion</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16" name="Table 15">
            <a:extLst>
              <a:ext uri="{FF2B5EF4-FFF2-40B4-BE49-F238E27FC236}">
                <a16:creationId xmlns:a16="http://schemas.microsoft.com/office/drawing/2014/main" id="{0399D315-B10F-D44E-B9DB-5A314D1A31D0}"/>
              </a:ext>
            </a:extLst>
          </p:cNvPr>
          <p:cNvGraphicFramePr>
            <a:graphicFrameLocks noGrp="1"/>
          </p:cNvGraphicFramePr>
          <p:nvPr>
            <p:extLst>
              <p:ext uri="{D42A27DB-BD31-4B8C-83A1-F6EECF244321}">
                <p14:modId xmlns:p14="http://schemas.microsoft.com/office/powerpoint/2010/main" val="2046404539"/>
              </p:ext>
            </p:extLst>
          </p:nvPr>
        </p:nvGraphicFramePr>
        <p:xfrm>
          <a:off x="2555776" y="1484784"/>
          <a:ext cx="5666682" cy="3610223"/>
        </p:xfrm>
        <a:graphic>
          <a:graphicData uri="http://schemas.openxmlformats.org/drawingml/2006/table">
            <a:tbl>
              <a:tblPr firstRow="1" bandRow="1">
                <a:tableStyleId>{9D7B26C5-4107-4FEC-AEDC-1716B250A1EF}</a:tableStyleId>
              </a:tblPr>
              <a:tblGrid>
                <a:gridCol w="2978722">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Information</a:t>
                      </a:r>
                    </a:p>
                  </a:txBody>
                  <a:tcPr/>
                </a:tc>
                <a:tc>
                  <a:txBody>
                    <a:bodyPr/>
                    <a:lstStyle/>
                    <a:p>
                      <a:r>
                        <a:rPr lang="de-DE" dirty="0"/>
                        <a:t>Speicherort</a:t>
                      </a:r>
                    </a:p>
                  </a:txBody>
                  <a:tcPr/>
                </a:tc>
                <a:extLst>
                  <a:ext uri="{0D108BD9-81ED-4DB2-BD59-A6C34878D82A}">
                    <a16:rowId xmlns:a16="http://schemas.microsoft.com/office/drawing/2014/main" val="1396622995"/>
                  </a:ext>
                </a:extLst>
              </a:tr>
              <a:tr h="179953">
                <a:tc>
                  <a:txBody>
                    <a:bodyPr/>
                    <a:lstStyle/>
                    <a:p>
                      <a:r>
                        <a:rPr lang="de-DE" sz="1800" kern="1200" dirty="0">
                          <a:solidFill>
                            <a:schemeClr val="tx1"/>
                          </a:solidFill>
                          <a:effectLst/>
                          <a:latin typeface="+mn-lt"/>
                          <a:ea typeface="+mn-ea"/>
                          <a:cs typeface="+mn-cs"/>
                        </a:rPr>
                        <a:t>Teamzugehörigkeit</a:t>
                      </a:r>
                      <a:endParaRPr lang="de-DE" dirty="0"/>
                    </a:p>
                  </a:txBody>
                  <a:tcPr/>
                </a:tc>
                <a:tc>
                  <a:txBody>
                    <a:bodyPr/>
                    <a:lstStyle/>
                    <a:p>
                      <a:r>
                        <a:rPr lang="de-DE" sz="1800" kern="1200" dirty="0">
                          <a:solidFill>
                            <a:schemeClr val="tx1"/>
                          </a:solidFill>
                          <a:effectLst/>
                          <a:latin typeface="+mn-lt"/>
                          <a:ea typeface="+mn-ea"/>
                          <a:cs typeface="+mn-cs"/>
                        </a:rPr>
                        <a:t>Worksheets </a:t>
                      </a:r>
                      <a:endParaRPr lang="de-DE" dirty="0"/>
                    </a:p>
                  </a:txBody>
                  <a:tcPr/>
                </a:tc>
                <a:extLst>
                  <a:ext uri="{0D108BD9-81ED-4DB2-BD59-A6C34878D82A}">
                    <a16:rowId xmlns:a16="http://schemas.microsoft.com/office/drawing/2014/main" val="3289471108"/>
                  </a:ext>
                </a:extLst>
              </a:tr>
              <a:tr h="0">
                <a:tc>
                  <a:txBody>
                    <a:bodyPr/>
                    <a:lstStyle/>
                    <a:p>
                      <a:r>
                        <a:rPr lang="de-DE" sz="1800" kern="1200" dirty="0">
                          <a:solidFill>
                            <a:schemeClr val="tx1"/>
                          </a:solidFill>
                          <a:effectLst/>
                          <a:latin typeface="+mn-lt"/>
                          <a:ea typeface="+mn-ea"/>
                          <a:cs typeface="+mn-cs"/>
                        </a:rPr>
                        <a:t>Projekte </a:t>
                      </a:r>
                      <a:endParaRPr lang="de-DE" dirty="0"/>
                    </a:p>
                  </a:txBody>
                  <a:tcPr/>
                </a:tc>
                <a:tc>
                  <a:txBody>
                    <a:bodyPr/>
                    <a:lstStyle/>
                    <a:p>
                      <a:r>
                        <a:rPr lang="de-DE" sz="1800" kern="1200" dirty="0">
                          <a:solidFill>
                            <a:schemeClr val="tx1"/>
                          </a:solidFill>
                          <a:effectLst/>
                          <a:latin typeface="+mn-lt"/>
                          <a:ea typeface="+mn-ea"/>
                          <a:cs typeface="+mn-cs"/>
                        </a:rPr>
                        <a:t>je Zeile</a:t>
                      </a:r>
                      <a:endParaRPr lang="de-DE" dirty="0"/>
                    </a:p>
                  </a:txBody>
                  <a:tcPr/>
                </a:tc>
                <a:extLst>
                  <a:ext uri="{0D108BD9-81ED-4DB2-BD59-A6C34878D82A}">
                    <a16:rowId xmlns:a16="http://schemas.microsoft.com/office/drawing/2014/main" val="1623811784"/>
                  </a:ext>
                </a:extLst>
              </a:tr>
              <a:tr h="0">
                <a:tc>
                  <a:txBody>
                    <a:bodyPr/>
                    <a:lstStyle/>
                    <a:p>
                      <a:r>
                        <a:rPr lang="de-DE" sz="1800" kern="1200" dirty="0">
                          <a:solidFill>
                            <a:schemeClr val="tx1"/>
                          </a:solidFill>
                          <a:effectLst/>
                          <a:latin typeface="+mn-lt"/>
                          <a:ea typeface="+mn-ea"/>
                          <a:cs typeface="+mn-cs"/>
                        </a:rPr>
                        <a:t>Mitarbeiter </a:t>
                      </a:r>
                      <a:endParaRPr lang="de-DE" dirty="0"/>
                    </a:p>
                  </a:txBody>
                  <a:tcPr/>
                </a:tc>
                <a:tc>
                  <a:txBody>
                    <a:bodyPr/>
                    <a:lstStyle/>
                    <a:p>
                      <a:r>
                        <a:rPr lang="de-DE" sz="1800" kern="1200" dirty="0">
                          <a:solidFill>
                            <a:schemeClr val="tx1"/>
                          </a:solidFill>
                          <a:effectLst/>
                          <a:latin typeface="+mn-lt"/>
                          <a:ea typeface="+mn-ea"/>
                          <a:cs typeface="+mn-cs"/>
                        </a:rPr>
                        <a:t>je Spalte</a:t>
                      </a:r>
                      <a:endParaRPr lang="de-DE" dirty="0"/>
                    </a:p>
                  </a:txBody>
                  <a:tcPr/>
                </a:tc>
                <a:extLst>
                  <a:ext uri="{0D108BD9-81ED-4DB2-BD59-A6C34878D82A}">
                    <a16:rowId xmlns:a16="http://schemas.microsoft.com/office/drawing/2014/main" val="3689497812"/>
                  </a:ext>
                </a:extLst>
              </a:tr>
              <a:tr h="0">
                <a:tc>
                  <a:txBody>
                    <a:bodyPr/>
                    <a:lstStyle/>
                    <a:p>
                      <a:r>
                        <a:rPr lang="de-DE" dirty="0"/>
                        <a:t>Soll</a:t>
                      </a:r>
                    </a:p>
                  </a:txBody>
                  <a:tcPr/>
                </a:tc>
                <a:tc>
                  <a:txBody>
                    <a:bodyPr/>
                    <a:lstStyle/>
                    <a:p>
                      <a:r>
                        <a:rPr lang="de-DE" sz="1800" kern="1200" dirty="0">
                          <a:solidFill>
                            <a:schemeClr val="tx1"/>
                          </a:solidFill>
                          <a:effectLst/>
                          <a:latin typeface="+mn-lt"/>
                          <a:ea typeface="+mn-ea"/>
                          <a:cs typeface="+mn-cs"/>
                        </a:rPr>
                        <a:t>eine Spalte je Mitarbeiter</a:t>
                      </a:r>
                      <a:endParaRPr lang="de-DE" dirty="0"/>
                    </a:p>
                  </a:txBody>
                  <a:tcPr/>
                </a:tc>
                <a:extLst>
                  <a:ext uri="{0D108BD9-81ED-4DB2-BD59-A6C34878D82A}">
                    <a16:rowId xmlns:a16="http://schemas.microsoft.com/office/drawing/2014/main" val="3295691551"/>
                  </a:ext>
                </a:extLst>
              </a:tr>
              <a:tr h="0">
                <a:tc>
                  <a:txBody>
                    <a:bodyPr/>
                    <a:lstStyle/>
                    <a:p>
                      <a:r>
                        <a:rPr lang="de-DE" dirty="0"/>
                        <a:t>Ist</a:t>
                      </a:r>
                    </a:p>
                  </a:txBody>
                  <a:tcPr/>
                </a:tc>
                <a:tc>
                  <a:txBody>
                    <a:bodyPr/>
                    <a:lstStyle/>
                    <a:p>
                      <a:r>
                        <a:rPr lang="de-DE" sz="1800" kern="1200" dirty="0">
                          <a:solidFill>
                            <a:schemeClr val="tx1"/>
                          </a:solidFill>
                          <a:effectLst/>
                          <a:latin typeface="+mn-lt"/>
                          <a:ea typeface="+mn-ea"/>
                          <a:cs typeface="+mn-cs"/>
                        </a:rPr>
                        <a:t>eine Spalte je Mitarbeiter</a:t>
                      </a:r>
                      <a:r>
                        <a:rPr lang="en-DE">
                          <a:effectLst/>
                        </a:rPr>
                        <a:t> </a:t>
                      </a:r>
                      <a:endParaRPr lang="de-DE" dirty="0"/>
                    </a:p>
                  </a:txBody>
                  <a:tcPr/>
                </a:tc>
                <a:extLst>
                  <a:ext uri="{0D108BD9-81ED-4DB2-BD59-A6C34878D82A}">
                    <a16:rowId xmlns:a16="http://schemas.microsoft.com/office/drawing/2014/main" val="185370128"/>
                  </a:ext>
                </a:extLst>
              </a:tr>
              <a:tr h="151353">
                <a:tc>
                  <a:txBody>
                    <a:bodyPr/>
                    <a:lstStyle/>
                    <a:p>
                      <a:r>
                        <a:rPr lang="de-DE" sz="1800" kern="1200" dirty="0">
                          <a:solidFill>
                            <a:schemeClr val="tx1"/>
                          </a:solidFill>
                          <a:effectLst/>
                          <a:latin typeface="+mn-lt"/>
                          <a:ea typeface="+mn-ea"/>
                          <a:cs typeface="+mn-cs"/>
                        </a:rPr>
                        <a:t>Abweichungen von Soll zu Ist </a:t>
                      </a:r>
                      <a:endParaRPr lang="de-DE" dirty="0"/>
                    </a:p>
                  </a:txBody>
                  <a:tcPr/>
                </a:tc>
                <a:tc>
                  <a:txBody>
                    <a:bodyPr/>
                    <a:lstStyle/>
                    <a:p>
                      <a:r>
                        <a:rPr lang="de-DE" dirty="0"/>
                        <a:t>- (muss errechnet werden)</a:t>
                      </a:r>
                    </a:p>
                  </a:txBody>
                  <a:tcPr/>
                </a:tc>
                <a:extLst>
                  <a:ext uri="{0D108BD9-81ED-4DB2-BD59-A6C34878D82A}">
                    <a16:rowId xmlns:a16="http://schemas.microsoft.com/office/drawing/2014/main" val="517599662"/>
                  </a:ext>
                </a:extLst>
              </a:tr>
              <a:tr h="151353">
                <a:tc>
                  <a:txBody>
                    <a:bodyPr/>
                    <a:lstStyle/>
                    <a:p>
                      <a:r>
                        <a:rPr lang="de-DE" sz="1800" kern="1200" dirty="0">
                          <a:solidFill>
                            <a:schemeClr val="tx1"/>
                          </a:solidFill>
                          <a:effectLst/>
                          <a:latin typeface="+mn-lt"/>
                          <a:ea typeface="+mn-ea"/>
                          <a:cs typeface="+mn-cs"/>
                        </a:rPr>
                        <a:t>Arbeitszeitmodell </a:t>
                      </a:r>
                      <a:endParaRPr lang="de-DE" dirty="0"/>
                    </a:p>
                  </a:txBody>
                  <a:tcPr/>
                </a:tc>
                <a:tc>
                  <a:txBody>
                    <a:bodyPr/>
                    <a:lstStyle/>
                    <a:p>
                      <a:r>
                        <a:rPr lang="de-DE" dirty="0"/>
                        <a:t>externe Datei</a:t>
                      </a:r>
                    </a:p>
                  </a:txBody>
                  <a:tcPr/>
                </a:tc>
                <a:extLst>
                  <a:ext uri="{0D108BD9-81ED-4DB2-BD59-A6C34878D82A}">
                    <a16:rowId xmlns:a16="http://schemas.microsoft.com/office/drawing/2014/main" val="832235919"/>
                  </a:ext>
                </a:extLst>
              </a:tr>
              <a:tr h="151353">
                <a:tc>
                  <a:txBody>
                    <a:bodyPr/>
                    <a:lstStyle/>
                    <a:p>
                      <a:r>
                        <a:rPr lang="de-DE" sz="1800" kern="1200" dirty="0">
                          <a:solidFill>
                            <a:schemeClr val="tx1"/>
                          </a:solidFill>
                          <a:effectLst/>
                          <a:latin typeface="+mn-lt"/>
                          <a:ea typeface="+mn-ea"/>
                          <a:cs typeface="+mn-cs"/>
                        </a:rPr>
                        <a:t>Kostenträger </a:t>
                      </a:r>
                      <a:endParaRPr lang="de-DE" dirty="0"/>
                    </a:p>
                  </a:txBody>
                  <a:tcPr/>
                </a:tc>
                <a:tc>
                  <a:txBody>
                    <a:bodyPr/>
                    <a:lstStyle/>
                    <a:p>
                      <a:r>
                        <a:rPr lang="de-DE" dirty="0"/>
                        <a:t>externe Datei</a:t>
                      </a:r>
                    </a:p>
                  </a:txBody>
                  <a:tcPr/>
                </a:tc>
                <a:extLst>
                  <a:ext uri="{0D108BD9-81ED-4DB2-BD59-A6C34878D82A}">
                    <a16:rowId xmlns:a16="http://schemas.microsoft.com/office/drawing/2014/main" val="552844342"/>
                  </a:ext>
                </a:extLst>
              </a:tr>
            </a:tbl>
          </a:graphicData>
        </a:graphic>
      </p:graphicFrame>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9177</TotalTime>
  <Words>3621</Words>
  <Application>Microsoft Macintosh PowerPoint</Application>
  <PresentationFormat>On-screen Show (4:3)</PresentationFormat>
  <Paragraphs>1381</Paragraphs>
  <Slides>47</Slides>
  <Notes>39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IE61.Johannes Meyerhoff</cp:lastModifiedBy>
  <cp:revision>784</cp:revision>
  <cp:lastPrinted>2015-06-26T07:02:07Z</cp:lastPrinted>
  <dcterms:created xsi:type="dcterms:W3CDTF">2014-11-24T15:32:57Z</dcterms:created>
  <dcterms:modified xsi:type="dcterms:W3CDTF">2020-01-19T13:33:59Z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