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3"/>
  </p:notesMasterIdLst>
  <p:handoutMasterIdLst>
    <p:handoutMasterId r:id="rId54"/>
  </p:handoutMasterIdLst>
  <p:sldIdLst>
    <p:sldId id="329" r:id="rId6"/>
    <p:sldId id="347" r:id="rId7"/>
    <p:sldId id="473" r:id="rId8"/>
    <p:sldId id="433" r:id="rId9"/>
    <p:sldId id="496" r:id="rId10"/>
    <p:sldId id="500" r:id="rId11"/>
    <p:sldId id="499" r:id="rId12"/>
    <p:sldId id="503" r:id="rId13"/>
    <p:sldId id="504" r:id="rId14"/>
    <p:sldId id="505" r:id="rId15"/>
    <p:sldId id="506" r:id="rId16"/>
    <p:sldId id="476" r:id="rId17"/>
    <p:sldId id="475" r:id="rId18"/>
    <p:sldId id="479" r:id="rId19"/>
    <p:sldId id="480" r:id="rId20"/>
    <p:sldId id="482" r:id="rId21"/>
    <p:sldId id="483" r:id="rId22"/>
    <p:sldId id="481" r:id="rId23"/>
    <p:sldId id="497" r:id="rId24"/>
    <p:sldId id="485" r:id="rId25"/>
    <p:sldId id="487" r:id="rId26"/>
    <p:sldId id="491" r:id="rId27"/>
    <p:sldId id="492" r:id="rId28"/>
    <p:sldId id="493" r:id="rId29"/>
    <p:sldId id="494" r:id="rId30"/>
    <p:sldId id="495" r:id="rId31"/>
    <p:sldId id="498" r:id="rId32"/>
    <p:sldId id="488" r:id="rId33"/>
    <p:sldId id="489" r:id="rId34"/>
    <p:sldId id="477" r:id="rId35"/>
    <p:sldId id="478" r:id="rId36"/>
    <p:sldId id="484" r:id="rId37"/>
    <p:sldId id="261" r:id="rId38"/>
    <p:sldId id="369" r:id="rId39"/>
    <p:sldId id="356" r:id="rId40"/>
    <p:sldId id="367" r:id="rId41"/>
    <p:sldId id="370" r:id="rId42"/>
    <p:sldId id="372" r:id="rId43"/>
    <p:sldId id="373" r:id="rId44"/>
    <p:sldId id="375" r:id="rId45"/>
    <p:sldId id="374" r:id="rId46"/>
    <p:sldId id="365" r:id="rId47"/>
    <p:sldId id="366" r:id="rId48"/>
    <p:sldId id="376" r:id="rId49"/>
    <p:sldId id="378" r:id="rId50"/>
    <p:sldId id="377" r:id="rId51"/>
    <p:sldId id="348" r:id="rId52"/>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94" autoAdjust="0"/>
    <p:restoredTop sz="96066" autoAdjust="0"/>
  </p:normalViewPr>
  <p:slideViewPr>
    <p:cSldViewPr>
      <p:cViewPr>
        <p:scale>
          <a:sx n="148" d="100"/>
          <a:sy n="148" d="100"/>
        </p:scale>
        <p:origin x="752" y="536"/>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1135124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31</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32</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33</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34</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35</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38</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39</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42</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45</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152376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196727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518072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351871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1567058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34351212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6.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29.svg"/></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6.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29.svg"/></Relationships>
</file>

<file path=ppt/slides/_rels/slide39.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36.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35.svg"/><Relationship Id="rId2" Type="http://schemas.openxmlformats.org/officeDocument/2006/relationships/notesSlide" Target="../notesSlides/notesSlide36.xml"/><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4.png"/><Relationship Id="rId5" Type="http://schemas.openxmlformats.org/officeDocument/2006/relationships/image" Target="../media/image32.png"/><Relationship Id="rId15" Type="http://schemas.openxmlformats.org/officeDocument/2006/relationships/image" Target="../media/image17.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37.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10" Type="http://schemas.openxmlformats.org/officeDocument/2006/relationships/image" Target="../media/image13.png"/><Relationship Id="rId4" Type="http://schemas.openxmlformats.org/officeDocument/2006/relationships/image" Target="../media/image40.png"/><Relationship Id="rId9" Type="http://schemas.openxmlformats.org/officeDocument/2006/relationships/image" Target="../media/image45.svg"/></Relationships>
</file>

<file path=ppt/slides/_rels/slide41.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4.png"/><Relationship Id="rId26" Type="http://schemas.openxmlformats.org/officeDocument/2006/relationships/image" Target="../media/image60.png"/><Relationship Id="rId21" Type="http://schemas.openxmlformats.org/officeDocument/2006/relationships/image" Target="../media/image57.svg"/><Relationship Id="rId34" Type="http://schemas.openxmlformats.org/officeDocument/2006/relationships/image" Target="../media/image17.png"/><Relationship Id="rId7" Type="http://schemas.openxmlformats.org/officeDocument/2006/relationships/image" Target="../media/image47.svg"/><Relationship Id="rId12" Type="http://schemas.openxmlformats.org/officeDocument/2006/relationships/image" Target="../media/image48.png"/><Relationship Id="rId17" Type="http://schemas.openxmlformats.org/officeDocument/2006/relationships/image" Target="../media/image53.svg"/><Relationship Id="rId25" Type="http://schemas.openxmlformats.org/officeDocument/2006/relationships/image" Target="../media/image59.svg"/><Relationship Id="rId33" Type="http://schemas.openxmlformats.org/officeDocument/2006/relationships/image" Target="../media/image29.svg"/><Relationship Id="rId2" Type="http://schemas.openxmlformats.org/officeDocument/2006/relationships/image" Target="../media/image44.png"/><Relationship Id="rId16" Type="http://schemas.openxmlformats.org/officeDocument/2006/relationships/image" Target="../media/image52.png"/><Relationship Id="rId20" Type="http://schemas.openxmlformats.org/officeDocument/2006/relationships/image" Target="../media/image56.png"/><Relationship Id="rId29" Type="http://schemas.openxmlformats.org/officeDocument/2006/relationships/image" Target="../media/image63.sv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43.svg"/><Relationship Id="rId24" Type="http://schemas.openxmlformats.org/officeDocument/2006/relationships/image" Target="../media/image58.png"/><Relationship Id="rId32" Type="http://schemas.openxmlformats.org/officeDocument/2006/relationships/image" Target="../media/image28.png"/><Relationship Id="rId37" Type="http://schemas.openxmlformats.org/officeDocument/2006/relationships/image" Target="../media/image67.svg"/><Relationship Id="rId5" Type="http://schemas.openxmlformats.org/officeDocument/2006/relationships/image" Target="../media/image21.svg"/><Relationship Id="rId15" Type="http://schemas.openxmlformats.org/officeDocument/2006/relationships/image" Target="../media/image51.svg"/><Relationship Id="rId23" Type="http://schemas.openxmlformats.org/officeDocument/2006/relationships/image" Target="../media/image41.svg"/><Relationship Id="rId28" Type="http://schemas.openxmlformats.org/officeDocument/2006/relationships/image" Target="../media/image62.png"/><Relationship Id="rId36" Type="http://schemas.openxmlformats.org/officeDocument/2006/relationships/image" Target="../media/image66.png"/><Relationship Id="rId10" Type="http://schemas.openxmlformats.org/officeDocument/2006/relationships/image" Target="../media/image42.png"/><Relationship Id="rId19" Type="http://schemas.openxmlformats.org/officeDocument/2006/relationships/image" Target="../media/image55.svg"/><Relationship Id="rId31" Type="http://schemas.openxmlformats.org/officeDocument/2006/relationships/image" Target="../media/image65.svg"/><Relationship Id="rId4" Type="http://schemas.openxmlformats.org/officeDocument/2006/relationships/image" Target="../media/image20.png"/><Relationship Id="rId9" Type="http://schemas.openxmlformats.org/officeDocument/2006/relationships/image" Target="../media/image39.svg"/><Relationship Id="rId14" Type="http://schemas.openxmlformats.org/officeDocument/2006/relationships/image" Target="../media/image50.png"/><Relationship Id="rId22" Type="http://schemas.openxmlformats.org/officeDocument/2006/relationships/image" Target="../media/image40.png"/><Relationship Id="rId27" Type="http://schemas.openxmlformats.org/officeDocument/2006/relationships/image" Target="../media/image61.svg"/><Relationship Id="rId30" Type="http://schemas.openxmlformats.org/officeDocument/2006/relationships/image" Target="../media/image64.png"/><Relationship Id="rId35" Type="http://schemas.openxmlformats.org/officeDocument/2006/relationships/image" Target="../media/image18.svg"/><Relationship Id="rId8" Type="http://schemas.openxmlformats.org/officeDocument/2006/relationships/image" Target="../media/image38.png"/><Relationship Id="rId3" Type="http://schemas.openxmlformats.org/officeDocument/2006/relationships/image" Target="../media/image45.svg"/></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684582574"/>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xlsx</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err="1">
                          <a:effectLst/>
                          <a:latin typeface="Calibri" panose="020F0502020204030204" pitchFamily="34" charset="0"/>
                          <a:ea typeface="Calibri" panose="020F0502020204030204" pitchFamily="34" charset="0"/>
                          <a:cs typeface="Times New Roman" panose="02020603050405020304" pitchFamily="18" charset="0"/>
                        </a:rPr>
                        <a:t>xlsx</a:t>
                      </a:r>
                      <a:r>
                        <a:rPr lang="de-DE" sz="1600" dirty="0">
                          <a:effectLst/>
                          <a:latin typeface="Calibri" panose="020F0502020204030204" pitchFamily="34" charset="0"/>
                          <a:ea typeface="Calibri" panose="020F0502020204030204" pitchFamily="34" charset="0"/>
                          <a:cs typeface="Times New Roman" panose="02020603050405020304" pitchFamily="18" charset="0"/>
                        </a:rPr>
                        <a:t> oder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html</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xlsx</a:t>
                      </a:r>
                      <a:r>
                        <a:rPr lang="de-DE" sz="1600" dirty="0">
                          <a:effectLst/>
                          <a:latin typeface="Calibri" panose="020F0502020204030204" pitchFamily="34" charset="0"/>
                          <a:ea typeface="Calibri" panose="020F0502020204030204" pitchFamily="34" charset="0"/>
                          <a:cs typeface="Times New Roman" panose="02020603050405020304" pitchFamily="18" charset="0"/>
                        </a:rPr>
                        <a:t> oder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html</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bl>
          </a:graphicData>
        </a:graphic>
      </p:graphicFrame>
    </p:spTree>
    <p:extLst>
      <p:ext uri="{BB962C8B-B14F-4D97-AF65-F5344CB8AC3E}">
        <p14:creationId xmlns:p14="http://schemas.microsoft.com/office/powerpoint/2010/main" val="91432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xlsx</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err="1">
                          <a:effectLst/>
                          <a:latin typeface="Calibri" panose="020F0502020204030204" pitchFamily="34" charset="0"/>
                          <a:ea typeface="Calibri" panose="020F0502020204030204" pitchFamily="34" charset="0"/>
                          <a:cs typeface="Times New Roman" panose="02020603050405020304" pitchFamily="18" charset="0"/>
                        </a:rPr>
                        <a:t>xlsx</a:t>
                      </a:r>
                      <a:r>
                        <a:rPr lang="de-DE" sz="1600" dirty="0">
                          <a:effectLst/>
                          <a:latin typeface="Calibri" panose="020F0502020204030204" pitchFamily="34" charset="0"/>
                          <a:ea typeface="Calibri" panose="020F0502020204030204" pitchFamily="34" charset="0"/>
                          <a:cs typeface="Times New Roman" panose="02020603050405020304" pitchFamily="18" charset="0"/>
                        </a:rPr>
                        <a:t> oder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html</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xlsx</a:t>
                      </a:r>
                      <a:r>
                        <a:rPr lang="de-DE" sz="1600" dirty="0">
                          <a:effectLst/>
                          <a:latin typeface="Calibri" panose="020F0502020204030204" pitchFamily="34" charset="0"/>
                          <a:ea typeface="Calibri" panose="020F0502020204030204" pitchFamily="34" charset="0"/>
                          <a:cs typeface="Times New Roman" panose="02020603050405020304" pitchFamily="18" charset="0"/>
                        </a:rPr>
                        <a:t> oder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html</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dirty="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dirty="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6154AE8A-11B1-BC4B-9CD3-50A219ED8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24632"/>
            <a:ext cx="6607946" cy="2847776"/>
          </a:xfrm>
          <a:prstGeom prst="rect">
            <a:avLst/>
          </a:prstGeom>
        </p:spPr>
      </p:pic>
    </p:spTree>
    <p:extLst>
      <p:ext uri="{BB962C8B-B14F-4D97-AF65-F5344CB8AC3E}">
        <p14:creationId xmlns:p14="http://schemas.microsoft.com/office/powerpoint/2010/main" val="16287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P5</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Aufwandsaufteilung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Größere Aufgaben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dirty="0">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Vorgehen/ Lösungsansatz</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dirty="0"/>
              <a:t>Filtern: ORM/SQL</a:t>
            </a:r>
          </a:p>
          <a:p>
            <a:r>
              <a:rPr lang="de-DE" sz="2800" dirty="0"/>
              <a:t>Sortieren: ORM/SQL</a:t>
            </a:r>
          </a:p>
          <a:p>
            <a:r>
              <a:rPr lang="de-DE" sz="2800" dirty="0"/>
              <a:t>Formatieren: Controller</a:t>
            </a:r>
          </a:p>
          <a:p>
            <a:r>
              <a:rPr lang="de-DE" sz="2800" dirty="0"/>
              <a:t>Ausgeben: View</a:t>
            </a:r>
          </a:p>
          <a:p>
            <a:r>
              <a:rPr lang="de-DE" sz="2800" dirty="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Tests</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dirty="0"/>
              <a:t>PHPUnit</a:t>
            </a:r>
          </a:p>
          <a:p>
            <a:endParaRPr lang="en-DE" sz="2800" dirty="0"/>
          </a:p>
          <a:p>
            <a:r>
              <a:rPr lang="en-GB" sz="2800" dirty="0"/>
              <a:t>U</a:t>
            </a:r>
            <a:r>
              <a:rPr lang="en-DE" sz="2800" dirty="0"/>
              <a:t>nit Tests für:</a:t>
            </a:r>
          </a:p>
          <a:p>
            <a:r>
              <a:rPr lang="en-DE" sz="2800" dirty="0"/>
              <a:t>Datenbank</a:t>
            </a:r>
          </a:p>
          <a:p>
            <a:r>
              <a:rPr lang="en-DE" sz="2800" dirty="0"/>
              <a:t>Routing</a:t>
            </a:r>
          </a:p>
          <a:p>
            <a:r>
              <a:rPr lang="en-DE" sz="2800" dirty="0"/>
              <a:t>Verfügbarkeit</a:t>
            </a:r>
          </a:p>
          <a:p>
            <a:r>
              <a:rPr lang="en-DE" sz="2800" dirty="0"/>
              <a:t>Error-Handling</a:t>
            </a:r>
          </a:p>
          <a:p>
            <a:endParaRPr lang="en-DE" sz="2800" dirty="0"/>
          </a:p>
          <a:p>
            <a:r>
              <a:rPr lang="en-DE" sz="2800" dirty="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dirty="0"/>
              <a:t>Mapping der Daten zum Laravel ORM</a:t>
            </a:r>
          </a:p>
          <a:p>
            <a:r>
              <a:rPr lang="de-DE" dirty="0"/>
              <a:t>Model je Tabelle</a:t>
            </a:r>
          </a:p>
          <a:p>
            <a:r>
              <a:rPr lang="de-DE" dirty="0"/>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Formular</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dirty="0"/>
              <a:t>Anforderungen an Formular:</a:t>
            </a:r>
          </a:p>
          <a:p>
            <a:r>
              <a:rPr lang="de-DE" sz="2800" dirty="0"/>
              <a:t>Zeitraum Auswählen</a:t>
            </a:r>
            <a:br>
              <a:rPr lang="de-DE" sz="2800" dirty="0"/>
            </a:br>
            <a:r>
              <a:rPr lang="de-DE" sz="2800" dirty="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dirty="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dirty="0"/>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dirty="0"/>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dirty="0"/>
              <a:t>LASTENHEFT </a:t>
            </a:r>
          </a:p>
          <a:p>
            <a:endParaRPr lang="de-DE" sz="3600" dirty="0"/>
          </a:p>
          <a:p>
            <a:r>
              <a:rPr lang="de-DE" sz="3600" dirty="0"/>
              <a:t>PFLICHTENHEFT</a:t>
            </a:r>
          </a:p>
        </p:txBody>
      </p:sp>
    </p:spTree>
    <p:extLst>
      <p:ext uri="{BB962C8B-B14F-4D97-AF65-F5344CB8AC3E}">
        <p14:creationId xmlns:p14="http://schemas.microsoft.com/office/powerpoint/2010/main" val="1444991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Implementierung - MVC</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dirty="0"/>
              <a:t>Verwendungszweck</a:t>
            </a:r>
          </a:p>
        </p:txBody>
      </p:sp>
    </p:spTree>
    <p:extLst>
      <p:ext uri="{BB962C8B-B14F-4D97-AF65-F5344CB8AC3E}">
        <p14:creationId xmlns:p14="http://schemas.microsoft.com/office/powerpoint/2010/main" val="1127049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MVC – Aufgaben der Komponenten </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dirty="0"/>
              <a:t>Anbindung an</a:t>
            </a:r>
          </a:p>
          <a:p>
            <a:r>
              <a:rPr lang="de-DE" dirty="0"/>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dirty="0"/>
              <a:t>Bestehende</a:t>
            </a:r>
          </a:p>
          <a:p>
            <a:r>
              <a:rPr lang="de-DE" dirty="0"/>
              <a:t>Datenbank</a:t>
            </a:r>
          </a:p>
          <a:p>
            <a:r>
              <a:rPr lang="de-DE" dirty="0"/>
              <a:t>SQL</a:t>
            </a:r>
          </a:p>
          <a:p>
            <a:endParaRPr lang="de-DE" dirty="0"/>
          </a:p>
          <a:p>
            <a:r>
              <a:rPr lang="de-DE" dirty="0"/>
              <a:t>Laravel ORM</a:t>
            </a:r>
          </a:p>
          <a:p>
            <a:r>
              <a:rPr lang="de-DE" dirty="0" err="1"/>
              <a:t>Object</a:t>
            </a:r>
            <a:r>
              <a:rPr lang="de-DE" dirty="0"/>
              <a:t> Relational</a:t>
            </a:r>
          </a:p>
          <a:p>
            <a:r>
              <a:rPr lang="de-DE" dirty="0"/>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dirty="0"/>
              <a:t>Formatierung</a:t>
            </a:r>
          </a:p>
          <a:p>
            <a:r>
              <a:rPr lang="de-DE" dirty="0"/>
              <a:t>Nach Vorgabe</a:t>
            </a:r>
          </a:p>
          <a:p>
            <a:endParaRPr lang="de-DE" dirty="0"/>
          </a:p>
          <a:p>
            <a:endParaRPr lang="de-DE" dirty="0"/>
          </a:p>
          <a:p>
            <a:r>
              <a:rPr lang="de-DE" dirty="0"/>
              <a:t>Übersicht</a:t>
            </a:r>
          </a:p>
          <a:p>
            <a:r>
              <a:rPr lang="de-DE" dirty="0"/>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dirty="0"/>
              <a:t>Der Controller verbindet Model und View,</a:t>
            </a:r>
          </a:p>
          <a:p>
            <a:r>
              <a:rPr lang="de-DE" sz="2800" dirty="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Codeausschnitt – Objektorientiertes Programmieren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dirty="0">
                <a:solidFill>
                  <a:schemeClr val="accent1">
                    <a:lumMod val="75000"/>
                  </a:schemeClr>
                </a:solidFill>
              </a:rPr>
              <a:t>Model</a:t>
            </a:r>
            <a:endParaRPr lang="de-DE" sz="2000" dirty="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dirty="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dirty="0"/>
              <a:t>Bewertungsstufen Schulnoten 1-6? Min </a:t>
            </a:r>
            <a:r>
              <a:rPr lang="de-DE" dirty="0" err="1"/>
              <a:t>max</a:t>
            </a:r>
            <a:r>
              <a:rPr lang="de-DE" dirty="0"/>
              <a:t>?</a:t>
            </a:r>
          </a:p>
        </p:txBody>
      </p:sp>
    </p:spTree>
    <p:extLst>
      <p:ext uri="{BB962C8B-B14F-4D97-AF65-F5344CB8AC3E}">
        <p14:creationId xmlns:p14="http://schemas.microsoft.com/office/powerpoint/2010/main" val="2572452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33</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34</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35</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36</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37</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38</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39</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40</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41</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42</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43</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44</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45</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46</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Über Mich</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a:t>
                      </a:r>
                      <a:r>
                        <a:rPr lang="de-DE" dirty="0" err="1"/>
                        <a:t>Bash</a:t>
                      </a:r>
                      <a:endParaRPr lang="de-DE" dirty="0"/>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err="1"/>
                        <a:t>TypeScript</a:t>
                      </a:r>
                      <a:r>
                        <a:rPr lang="de-DE" dirty="0"/>
                        <a: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a:t>
            </a:r>
            <a:r>
              <a:rPr lang="en-GB" sz="2000" dirty="0" err="1"/>
              <a:t>github.com</a:t>
            </a:r>
            <a:r>
              <a:rPr lang="en-GB" sz="2000" dirty="0"/>
              <a:t>/</a:t>
            </a:r>
            <a:r>
              <a:rPr lang="en-GB" sz="2000" dirty="0" err="1">
                <a:solidFill>
                  <a:schemeClr val="tx2"/>
                </a:solidFill>
              </a:rPr>
              <a:t>TwoHorus</a:t>
            </a:r>
            <a:endParaRPr lang="en-DE" sz="2000" dirty="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2353786" cy="369332"/>
          </a:xfrm>
          <a:prstGeom prst="rect">
            <a:avLst/>
          </a:prstGeom>
          <a:noFill/>
        </p:spPr>
        <p:txBody>
          <a:bodyPr wrap="none" rtlCol="0">
            <a:spAutoFit/>
          </a:bodyPr>
          <a:lstStyle/>
          <a:p>
            <a:r>
              <a:rPr lang="en-DE" dirty="0"/>
              <a:t>John@dr-meyerhoff.de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dirty="0"/>
              <a:t>Carl-Reuther Berufskolleg in Hennef</a:t>
            </a:r>
          </a:p>
          <a:p>
            <a:r>
              <a:rPr lang="en-DE" dirty="0"/>
              <a:t>22 Jahre alt</a:t>
            </a:r>
          </a:p>
          <a:p>
            <a:endParaRPr lang="en-DE" dirty="0"/>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dirty="0"/>
              <a:t>Mitarbeiter Erhält Excel-Tabelle</a:t>
            </a:r>
          </a:p>
          <a:p>
            <a:r>
              <a:rPr lang="en-DE" sz="2000" dirty="0"/>
              <a:t>        Sendet ausgefüllte Tabelle an Sekretärin</a:t>
            </a:r>
          </a:p>
          <a:p>
            <a:endParaRPr lang="en-DE" sz="2000" dirty="0"/>
          </a:p>
          <a:p>
            <a:r>
              <a:rPr lang="en-DE" sz="2000" dirty="0"/>
              <a:t>Sekretärin Stellt Tabelle mit allen Eintragungen zusammen</a:t>
            </a:r>
          </a:p>
          <a:p>
            <a:r>
              <a:rPr lang="en-DE" sz="2000" dirty="0"/>
              <a:t>        Sendet vollständigen Datensatz an Abteilungsleiter</a:t>
            </a:r>
          </a:p>
          <a:p>
            <a:endParaRPr lang="en-DE" sz="2000" dirty="0"/>
          </a:p>
          <a:p>
            <a:r>
              <a:rPr lang="en-DE" sz="2000" dirty="0"/>
              <a:t>Abteilungsleiter Überträgt Daten in Zielformat für Auswertung</a:t>
            </a:r>
          </a:p>
          <a:p>
            <a:endParaRPr lang="en-DE" sz="2000" dirty="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dirty="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16" name="Table 15">
            <a:extLst>
              <a:ext uri="{FF2B5EF4-FFF2-40B4-BE49-F238E27FC236}">
                <a16:creationId xmlns:a16="http://schemas.microsoft.com/office/drawing/2014/main" id="{0399D315-B10F-D44E-B9DB-5A314D1A31D0}"/>
              </a:ext>
            </a:extLst>
          </p:cNvPr>
          <p:cNvGraphicFramePr>
            <a:graphicFrameLocks noGrp="1"/>
          </p:cNvGraphicFramePr>
          <p:nvPr>
            <p:extLst>
              <p:ext uri="{D42A27DB-BD31-4B8C-83A1-F6EECF244321}">
                <p14:modId xmlns:p14="http://schemas.microsoft.com/office/powerpoint/2010/main" val="1655588836"/>
              </p:ext>
            </p:extLst>
          </p:nvPr>
        </p:nvGraphicFramePr>
        <p:xfrm>
          <a:off x="2555776" y="1484784"/>
          <a:ext cx="5666682" cy="3610223"/>
        </p:xfrm>
        <a:graphic>
          <a:graphicData uri="http://schemas.openxmlformats.org/drawingml/2006/table">
            <a:tbl>
              <a:tblPr firstRow="1" bandRow="1">
                <a:tableStyleId>{9D7B26C5-4107-4FEC-AEDC-1716B250A1EF}</a:tableStyleId>
              </a:tblPr>
              <a:tblGrid>
                <a:gridCol w="2978722">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Information</a:t>
                      </a:r>
                    </a:p>
                  </a:txBody>
                  <a:tcPr/>
                </a:tc>
                <a:tc>
                  <a:txBody>
                    <a:bodyPr/>
                    <a:lstStyle/>
                    <a:p>
                      <a:r>
                        <a:rPr lang="de-DE" dirty="0"/>
                        <a:t>Speicherort</a:t>
                      </a:r>
                    </a:p>
                  </a:txBody>
                  <a:tcPr/>
                </a:tc>
                <a:extLst>
                  <a:ext uri="{0D108BD9-81ED-4DB2-BD59-A6C34878D82A}">
                    <a16:rowId xmlns:a16="http://schemas.microsoft.com/office/drawing/2014/main" val="1396622995"/>
                  </a:ext>
                </a:extLst>
              </a:tr>
              <a:tr h="179953">
                <a:tc>
                  <a:txBody>
                    <a:bodyPr/>
                    <a:lstStyle/>
                    <a:p>
                      <a:r>
                        <a:rPr lang="de-DE" sz="1800" kern="1200" dirty="0">
                          <a:solidFill>
                            <a:schemeClr val="tx1"/>
                          </a:solidFill>
                          <a:effectLst/>
                          <a:latin typeface="+mn-lt"/>
                          <a:ea typeface="+mn-ea"/>
                          <a:cs typeface="+mn-cs"/>
                        </a:rPr>
                        <a:t>Teamzugehörigkeit</a:t>
                      </a:r>
                      <a:endParaRPr lang="de-DE" dirty="0"/>
                    </a:p>
                  </a:txBody>
                  <a:tcPr/>
                </a:tc>
                <a:tc>
                  <a:txBody>
                    <a:bodyPr/>
                    <a:lstStyle/>
                    <a:p>
                      <a:r>
                        <a:rPr lang="de-DE" sz="1800" kern="1200" dirty="0">
                          <a:solidFill>
                            <a:schemeClr val="tx1"/>
                          </a:solidFill>
                          <a:effectLst/>
                          <a:latin typeface="+mn-lt"/>
                          <a:ea typeface="+mn-ea"/>
                          <a:cs typeface="+mn-cs"/>
                        </a:rPr>
                        <a:t>Worksheets </a:t>
                      </a:r>
                      <a:endParaRPr lang="de-DE" dirty="0"/>
                    </a:p>
                  </a:txBody>
                  <a:tcPr/>
                </a:tc>
                <a:extLst>
                  <a:ext uri="{0D108BD9-81ED-4DB2-BD59-A6C34878D82A}">
                    <a16:rowId xmlns:a16="http://schemas.microsoft.com/office/drawing/2014/main" val="3289471108"/>
                  </a:ext>
                </a:extLst>
              </a:tr>
              <a:tr h="0">
                <a:tc>
                  <a:txBody>
                    <a:bodyPr/>
                    <a:lstStyle/>
                    <a:p>
                      <a:r>
                        <a:rPr lang="de-DE" sz="1800" kern="1200" dirty="0">
                          <a:solidFill>
                            <a:schemeClr val="tx1"/>
                          </a:solidFill>
                          <a:effectLst/>
                          <a:latin typeface="+mn-lt"/>
                          <a:ea typeface="+mn-ea"/>
                          <a:cs typeface="+mn-cs"/>
                        </a:rPr>
                        <a:t>Projekte </a:t>
                      </a:r>
                      <a:endParaRPr lang="de-DE" dirty="0"/>
                    </a:p>
                  </a:txBody>
                  <a:tcPr/>
                </a:tc>
                <a:tc>
                  <a:txBody>
                    <a:bodyPr/>
                    <a:lstStyle/>
                    <a:p>
                      <a:r>
                        <a:rPr lang="de-DE" sz="1800" kern="1200" dirty="0">
                          <a:solidFill>
                            <a:schemeClr val="tx1"/>
                          </a:solidFill>
                          <a:effectLst/>
                          <a:latin typeface="+mn-lt"/>
                          <a:ea typeface="+mn-ea"/>
                          <a:cs typeface="+mn-cs"/>
                        </a:rPr>
                        <a:t>je Zeile</a:t>
                      </a:r>
                      <a:endParaRPr lang="de-DE" dirty="0"/>
                    </a:p>
                  </a:txBody>
                  <a:tcPr/>
                </a:tc>
                <a:extLst>
                  <a:ext uri="{0D108BD9-81ED-4DB2-BD59-A6C34878D82A}">
                    <a16:rowId xmlns:a16="http://schemas.microsoft.com/office/drawing/2014/main" val="1623811784"/>
                  </a:ext>
                </a:extLst>
              </a:tr>
              <a:tr h="0">
                <a:tc>
                  <a:txBody>
                    <a:bodyPr/>
                    <a:lstStyle/>
                    <a:p>
                      <a:r>
                        <a:rPr lang="de-DE" sz="1800" kern="1200" dirty="0">
                          <a:solidFill>
                            <a:schemeClr val="tx1"/>
                          </a:solidFill>
                          <a:effectLst/>
                          <a:latin typeface="+mn-lt"/>
                          <a:ea typeface="+mn-ea"/>
                          <a:cs typeface="+mn-cs"/>
                        </a:rPr>
                        <a:t>Mitarbeiter </a:t>
                      </a:r>
                      <a:endParaRPr lang="de-DE" dirty="0"/>
                    </a:p>
                  </a:txBody>
                  <a:tcPr/>
                </a:tc>
                <a:tc>
                  <a:txBody>
                    <a:bodyPr/>
                    <a:lstStyle/>
                    <a:p>
                      <a:r>
                        <a:rPr lang="de-DE" sz="1800" kern="1200" dirty="0">
                          <a:solidFill>
                            <a:schemeClr val="tx1"/>
                          </a:solidFill>
                          <a:effectLst/>
                          <a:latin typeface="+mn-lt"/>
                          <a:ea typeface="+mn-ea"/>
                          <a:cs typeface="+mn-cs"/>
                        </a:rPr>
                        <a:t>je Spalte</a:t>
                      </a:r>
                      <a:endParaRPr lang="de-DE" dirty="0"/>
                    </a:p>
                  </a:txBody>
                  <a:tcPr/>
                </a:tc>
                <a:extLst>
                  <a:ext uri="{0D108BD9-81ED-4DB2-BD59-A6C34878D82A}">
                    <a16:rowId xmlns:a16="http://schemas.microsoft.com/office/drawing/2014/main" val="3689497812"/>
                  </a:ext>
                </a:extLst>
              </a:tr>
              <a:tr h="0">
                <a:tc>
                  <a:txBody>
                    <a:bodyPr/>
                    <a:lstStyle/>
                    <a:p>
                      <a:r>
                        <a:rPr lang="de-DE" dirty="0"/>
                        <a:t>Soll</a:t>
                      </a:r>
                    </a:p>
                  </a:txBody>
                  <a:tcPr/>
                </a:tc>
                <a:tc>
                  <a:txBody>
                    <a:bodyPr/>
                    <a:lstStyle/>
                    <a:p>
                      <a:r>
                        <a:rPr lang="de-DE" sz="1800" kern="1200" dirty="0">
                          <a:solidFill>
                            <a:schemeClr val="tx1"/>
                          </a:solidFill>
                          <a:effectLst/>
                          <a:latin typeface="+mn-lt"/>
                          <a:ea typeface="+mn-ea"/>
                          <a:cs typeface="+mn-cs"/>
                        </a:rPr>
                        <a:t>eine Spalte je Mitarbeiter</a:t>
                      </a:r>
                      <a:endParaRPr lang="de-DE" dirty="0"/>
                    </a:p>
                  </a:txBody>
                  <a:tcPr/>
                </a:tc>
                <a:extLst>
                  <a:ext uri="{0D108BD9-81ED-4DB2-BD59-A6C34878D82A}">
                    <a16:rowId xmlns:a16="http://schemas.microsoft.com/office/drawing/2014/main" val="3295691551"/>
                  </a:ext>
                </a:extLst>
              </a:tr>
              <a:tr h="0">
                <a:tc>
                  <a:txBody>
                    <a:bodyPr/>
                    <a:lstStyle/>
                    <a:p>
                      <a:r>
                        <a:rPr lang="de-DE" dirty="0"/>
                        <a:t>Ist</a:t>
                      </a:r>
                    </a:p>
                  </a:txBody>
                  <a:tcPr/>
                </a:tc>
                <a:tc>
                  <a:txBody>
                    <a:bodyPr/>
                    <a:lstStyle/>
                    <a:p>
                      <a:r>
                        <a:rPr lang="de-DE" sz="1800" kern="1200" dirty="0">
                          <a:solidFill>
                            <a:schemeClr val="tx1"/>
                          </a:solidFill>
                          <a:effectLst/>
                          <a:latin typeface="+mn-lt"/>
                          <a:ea typeface="+mn-ea"/>
                          <a:cs typeface="+mn-cs"/>
                        </a:rPr>
                        <a:t>eine Spalte je Mitarbeiter</a:t>
                      </a:r>
                      <a:r>
                        <a:rPr lang="en-DE" dirty="0">
                          <a:effectLst/>
                        </a:rPr>
                        <a:t> </a:t>
                      </a:r>
                      <a:endParaRPr lang="de-DE" dirty="0"/>
                    </a:p>
                  </a:txBody>
                  <a:tcPr/>
                </a:tc>
                <a:extLst>
                  <a:ext uri="{0D108BD9-81ED-4DB2-BD59-A6C34878D82A}">
                    <a16:rowId xmlns:a16="http://schemas.microsoft.com/office/drawing/2014/main" val="185370128"/>
                  </a:ext>
                </a:extLst>
              </a:tr>
              <a:tr h="151353">
                <a:tc>
                  <a:txBody>
                    <a:bodyPr/>
                    <a:lstStyle/>
                    <a:p>
                      <a:r>
                        <a:rPr lang="de-DE" sz="1800" kern="1200" dirty="0">
                          <a:solidFill>
                            <a:schemeClr val="tx1"/>
                          </a:solidFill>
                          <a:effectLst/>
                          <a:latin typeface="+mn-lt"/>
                          <a:ea typeface="+mn-ea"/>
                          <a:cs typeface="+mn-cs"/>
                        </a:rPr>
                        <a:t>Abweichungen von Soll zu Ist </a:t>
                      </a:r>
                      <a:endParaRPr lang="de-DE" dirty="0"/>
                    </a:p>
                  </a:txBody>
                  <a:tcPr/>
                </a:tc>
                <a:tc>
                  <a:txBody>
                    <a:bodyPr/>
                    <a:lstStyle/>
                    <a:p>
                      <a:r>
                        <a:rPr lang="de-DE" dirty="0"/>
                        <a:t>- (muss errechnet werden)</a:t>
                      </a:r>
                    </a:p>
                  </a:txBody>
                  <a:tcPr/>
                </a:tc>
                <a:extLst>
                  <a:ext uri="{0D108BD9-81ED-4DB2-BD59-A6C34878D82A}">
                    <a16:rowId xmlns:a16="http://schemas.microsoft.com/office/drawing/2014/main" val="517599662"/>
                  </a:ext>
                </a:extLst>
              </a:tr>
              <a:tr h="151353">
                <a:tc>
                  <a:txBody>
                    <a:bodyPr/>
                    <a:lstStyle/>
                    <a:p>
                      <a:r>
                        <a:rPr lang="de-DE" sz="1800" kern="1200" dirty="0">
                          <a:solidFill>
                            <a:schemeClr val="tx1"/>
                          </a:solidFill>
                          <a:effectLst/>
                          <a:latin typeface="+mn-lt"/>
                          <a:ea typeface="+mn-ea"/>
                          <a:cs typeface="+mn-cs"/>
                        </a:rPr>
                        <a:t>Arbeitszeitmodell </a:t>
                      </a:r>
                      <a:endParaRPr lang="de-DE" dirty="0"/>
                    </a:p>
                  </a:txBody>
                  <a:tcPr/>
                </a:tc>
                <a:tc>
                  <a:txBody>
                    <a:bodyPr/>
                    <a:lstStyle/>
                    <a:p>
                      <a:r>
                        <a:rPr lang="de-DE" dirty="0"/>
                        <a:t>Externe Datei</a:t>
                      </a:r>
                    </a:p>
                  </a:txBody>
                  <a:tcPr/>
                </a:tc>
                <a:extLst>
                  <a:ext uri="{0D108BD9-81ED-4DB2-BD59-A6C34878D82A}">
                    <a16:rowId xmlns:a16="http://schemas.microsoft.com/office/drawing/2014/main" val="832235919"/>
                  </a:ext>
                </a:extLst>
              </a:tr>
              <a:tr h="151353">
                <a:tc>
                  <a:txBody>
                    <a:bodyPr/>
                    <a:lstStyle/>
                    <a:p>
                      <a:r>
                        <a:rPr lang="de-DE" sz="1800" kern="1200" dirty="0">
                          <a:solidFill>
                            <a:schemeClr val="tx1"/>
                          </a:solidFill>
                          <a:effectLst/>
                          <a:latin typeface="+mn-lt"/>
                          <a:ea typeface="+mn-ea"/>
                          <a:cs typeface="+mn-cs"/>
                        </a:rPr>
                        <a:t>Kostenträger </a:t>
                      </a:r>
                      <a:endParaRPr lang="de-DE" dirty="0"/>
                    </a:p>
                  </a:txBody>
                  <a:tcPr/>
                </a:tc>
                <a:tc>
                  <a:txBody>
                    <a:bodyPr/>
                    <a:lstStyle/>
                    <a:p>
                      <a:r>
                        <a:rPr lang="de-DE" dirty="0"/>
                        <a:t>Externe Datei</a:t>
                      </a:r>
                    </a:p>
                  </a:txBody>
                  <a:tcPr/>
                </a:tc>
                <a:extLst>
                  <a:ext uri="{0D108BD9-81ED-4DB2-BD59-A6C34878D82A}">
                    <a16:rowId xmlns:a16="http://schemas.microsoft.com/office/drawing/2014/main" val="552844342"/>
                  </a:ext>
                </a:extLst>
              </a:tr>
            </a:tbl>
          </a:graphicData>
        </a:graphic>
      </p:graphicFrame>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dirty="0"/>
              <a:t>Mitarbeiter Erhält Excel-Tabelle</a:t>
            </a:r>
          </a:p>
          <a:p>
            <a:r>
              <a:rPr lang="en-DE" sz="2000" dirty="0"/>
              <a:t>        Sendet ausgefüllte Tabelle an Sekretärin</a:t>
            </a:r>
          </a:p>
          <a:p>
            <a:endParaRPr lang="en-DE" sz="2000" dirty="0"/>
          </a:p>
          <a:p>
            <a:r>
              <a:rPr lang="en-DE" sz="2000" dirty="0"/>
              <a:t>Sekretärin Stellt Tabelle mit allen Eintragungen zusammen</a:t>
            </a:r>
          </a:p>
          <a:p>
            <a:r>
              <a:rPr lang="en-DE" sz="2000" dirty="0"/>
              <a:t>        Sendet vollständigen Datensatz an Abteilungsleiter</a:t>
            </a:r>
          </a:p>
          <a:p>
            <a:endParaRPr lang="en-DE" sz="2000" dirty="0"/>
          </a:p>
          <a:p>
            <a:r>
              <a:rPr lang="en-DE" sz="2000" dirty="0"/>
              <a:t>Abteilungsleiter Überträgt Daten in Zielformat für Auswertung</a:t>
            </a:r>
          </a:p>
          <a:p>
            <a:endParaRPr lang="en-DE" sz="2000" dirty="0"/>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dirty="0"/>
              <a:t>Mitarbeiter meldet sich auf Web-Oberfläche an</a:t>
            </a:r>
          </a:p>
          <a:p>
            <a:r>
              <a:rPr lang="en-DE" sz="2000" dirty="0"/>
              <a:t>        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dirty="0"/>
              <a:t>Informationen werden in der Datenbank gespeichert</a:t>
            </a:r>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dirty="0"/>
              <a:t>Lösung: QES Export</a:t>
            </a:r>
          </a:p>
        </p:txBody>
      </p:sp>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dirty="0"/>
              <a:t>Abteilungsleiter meldet sich auf Web-Oberfläche an</a:t>
            </a:r>
          </a:p>
          <a:p>
            <a:r>
              <a:rPr lang="en-DE" sz="2000" dirty="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dirty="0"/>
              <a:t>Mitarbeiter meldet sich auf Web-Oberfläche an</a:t>
            </a:r>
          </a:p>
          <a:p>
            <a:r>
              <a:rPr lang="en-DE" sz="2000" dirty="0"/>
              <a:t>        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dirty="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dirty="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dirty="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62B3C9-84D1-44B4-980A-A658A0349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7572</TotalTime>
  <Words>3628</Words>
  <Application>Microsoft Macintosh PowerPoint</Application>
  <PresentationFormat>On-screen Show (4:3)</PresentationFormat>
  <Paragraphs>1460</Paragraphs>
  <Slides>47</Slides>
  <Notes>38</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749</cp:revision>
  <cp:lastPrinted>2015-06-26T07:02:07Z</cp:lastPrinted>
  <dcterms:created xsi:type="dcterms:W3CDTF">2014-11-24T15:32:57Z</dcterms:created>
  <dcterms:modified xsi:type="dcterms:W3CDTF">2020-01-17T18:39:47Z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