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4"/>
  </p:notesMasterIdLst>
  <p:handoutMasterIdLst>
    <p:handoutMasterId r:id="rId45"/>
  </p:handoutMasterIdLst>
  <p:sldIdLst>
    <p:sldId id="329" r:id="rId6"/>
    <p:sldId id="347" r:id="rId7"/>
    <p:sldId id="473" r:id="rId8"/>
    <p:sldId id="433" r:id="rId9"/>
    <p:sldId id="474" r:id="rId10"/>
    <p:sldId id="476" r:id="rId11"/>
    <p:sldId id="475" r:id="rId12"/>
    <p:sldId id="479" r:id="rId13"/>
    <p:sldId id="480" r:id="rId14"/>
    <p:sldId id="482" r:id="rId15"/>
    <p:sldId id="483" r:id="rId16"/>
    <p:sldId id="481" r:id="rId17"/>
    <p:sldId id="485" r:id="rId18"/>
    <p:sldId id="486" r:id="rId19"/>
    <p:sldId id="487" r:id="rId20"/>
    <p:sldId id="491" r:id="rId21"/>
    <p:sldId id="488" r:id="rId22"/>
    <p:sldId id="489" r:id="rId23"/>
    <p:sldId id="490" r:id="rId24"/>
    <p:sldId id="477" r:id="rId25"/>
    <p:sldId id="478" r:id="rId26"/>
    <p:sldId id="259" r:id="rId27"/>
    <p:sldId id="484" r:id="rId28"/>
    <p:sldId id="261" r:id="rId29"/>
    <p:sldId id="369" r:id="rId30"/>
    <p:sldId id="356" r:id="rId31"/>
    <p:sldId id="367" r:id="rId32"/>
    <p:sldId id="370" r:id="rId33"/>
    <p:sldId id="372" r:id="rId34"/>
    <p:sldId id="373" r:id="rId35"/>
    <p:sldId id="375" r:id="rId36"/>
    <p:sldId id="374" r:id="rId37"/>
    <p:sldId id="365" r:id="rId38"/>
    <p:sldId id="366" r:id="rId39"/>
    <p:sldId id="376" r:id="rId40"/>
    <p:sldId id="378" r:id="rId41"/>
    <p:sldId id="377" r:id="rId42"/>
    <p:sldId id="348" r:id="rId43"/>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24" autoAdjust="0"/>
    <p:restoredTop sz="96067" autoAdjust="0"/>
  </p:normalViewPr>
  <p:slideViewPr>
    <p:cSldViewPr>
      <p:cViewPr varScale="1">
        <p:scale>
          <a:sx n="102" d="100"/>
          <a:sy n="102" d="100"/>
        </p:scale>
        <p:origin x="176" y="544"/>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2255571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2342395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GESIS ist ein eingetragener Verein.</a:t>
            </a:r>
          </a:p>
          <a:p>
            <a:r>
              <a:rPr lang="de-DE" dirty="0"/>
              <a:t> </a:t>
            </a:r>
          </a:p>
          <a:p>
            <a:r>
              <a:rPr lang="de-DE" dirty="0"/>
              <a:t>Wir haben den Satzungszweck der Förderung der sozialwissenschaftlichen Forschung.</a:t>
            </a:r>
          </a:p>
          <a:p>
            <a:r>
              <a:rPr lang="de-DE" dirty="0"/>
              <a:t> </a:t>
            </a:r>
          </a:p>
          <a:p>
            <a:r>
              <a:rPr lang="de-DE" dirty="0"/>
              <a:t>Unser Ziel ist grundlegende, überregional und international bedeutsame forschungsbasierte Dienstleistungen für die Sozialwissenschaften zu erbringen. </a:t>
            </a:r>
          </a:p>
          <a:p>
            <a:r>
              <a:rPr lang="de-DE" dirty="0"/>
              <a:t> </a:t>
            </a:r>
          </a:p>
          <a:p>
            <a:r>
              <a:rPr lang="de-DE" dirty="0"/>
              <a:t>Wir haben zwei Standorte: Mannheim und Köln. Am Standort Köln arbeiten rund 300 Kolleginnen und Kollegen.</a:t>
            </a:r>
          </a:p>
          <a:p>
            <a:r>
              <a:rPr lang="de-DE" dirty="0"/>
              <a:t> </a:t>
            </a:r>
          </a:p>
          <a:p>
            <a:r>
              <a:rPr lang="de-DE" dirty="0"/>
              <a:t>Unter anderem richtet GESIS Schulungen, Seminare und Konferenzen aus. An Spitzentagen mit bis zu 250 Teilnehmern.</a:t>
            </a:r>
          </a:p>
          <a:p>
            <a:endParaRPr lang="de-DE" dirty="0"/>
          </a:p>
        </p:txBody>
      </p:sp>
      <p:sp>
        <p:nvSpPr>
          <p:cNvPr id="4" name="Foliennummernplatzhalter 3"/>
          <p:cNvSpPr>
            <a:spLocks noGrp="1"/>
          </p:cNvSpPr>
          <p:nvPr>
            <p:ph type="sldNum" sz="quarter" idx="10"/>
          </p:nvPr>
        </p:nvSpPr>
        <p:spPr/>
        <p:txBody>
          <a:bodyPr/>
          <a:lstStyle/>
          <a:p>
            <a:fld id="{1928C91E-B408-4609-AD83-03ADF00550DE}" type="slidenum">
              <a:rPr lang="de-DE" smtClean="0"/>
              <a:t>22</a:t>
            </a:fld>
            <a:endParaRPr lang="de-DE"/>
          </a:p>
        </p:txBody>
      </p:sp>
    </p:spTree>
    <p:extLst>
      <p:ext uri="{BB962C8B-B14F-4D97-AF65-F5344CB8AC3E}">
        <p14:creationId xmlns:p14="http://schemas.microsoft.com/office/powerpoint/2010/main" val="2003502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894262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24</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25</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26</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29</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30</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33</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36</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4064750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a:p>
        </p:txBody>
      </p:sp>
    </p:spTree>
    <p:extLst>
      <p:ext uri="{BB962C8B-B14F-4D97-AF65-F5344CB8AC3E}">
        <p14:creationId xmlns:p14="http://schemas.microsoft.com/office/powerpoint/2010/main" val="32486077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22.png"/><Relationship Id="rId5" Type="http://schemas.openxmlformats.org/officeDocument/2006/relationships/image" Target="../media/image11.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25.svg"/></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22.png"/><Relationship Id="rId5" Type="http://schemas.openxmlformats.org/officeDocument/2006/relationships/image" Target="../media/image11.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2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32.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31.svg"/><Relationship Id="rId2" Type="http://schemas.openxmlformats.org/officeDocument/2006/relationships/notesSlide" Target="../notesSlides/notesSlide27.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29.sv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13.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33.svg"/></Relationships>
</file>

<file path=ppt/slides/_rels/slide3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svg"/><Relationship Id="rId7" Type="http://schemas.openxmlformats.org/officeDocument/2006/relationships/image" Target="../media/image39.sv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svg"/><Relationship Id="rId10" Type="http://schemas.openxmlformats.org/officeDocument/2006/relationships/image" Target="../media/image9.png"/><Relationship Id="rId4" Type="http://schemas.openxmlformats.org/officeDocument/2006/relationships/image" Target="../media/image36.png"/><Relationship Id="rId9" Type="http://schemas.openxmlformats.org/officeDocument/2006/relationships/image" Target="../media/image41.svg"/></Relationships>
</file>

<file path=ppt/slides/_rels/slide32.xml.rels><?xml version="1.0" encoding="UTF-8" standalone="yes"?>
<Relationships xmlns="http://schemas.openxmlformats.org/package/2006/relationships"><Relationship Id="rId13" Type="http://schemas.openxmlformats.org/officeDocument/2006/relationships/image" Target="../media/image45.svg"/><Relationship Id="rId18" Type="http://schemas.openxmlformats.org/officeDocument/2006/relationships/image" Target="../media/image50.png"/><Relationship Id="rId26" Type="http://schemas.openxmlformats.org/officeDocument/2006/relationships/image" Target="../media/image56.png"/><Relationship Id="rId21" Type="http://schemas.openxmlformats.org/officeDocument/2006/relationships/image" Target="../media/image53.svg"/><Relationship Id="rId34" Type="http://schemas.openxmlformats.org/officeDocument/2006/relationships/image" Target="../media/image13.png"/><Relationship Id="rId7" Type="http://schemas.openxmlformats.org/officeDocument/2006/relationships/image" Target="../media/image43.svg"/><Relationship Id="rId12" Type="http://schemas.openxmlformats.org/officeDocument/2006/relationships/image" Target="../media/image44.png"/><Relationship Id="rId17" Type="http://schemas.openxmlformats.org/officeDocument/2006/relationships/image" Target="../media/image49.svg"/><Relationship Id="rId25" Type="http://schemas.openxmlformats.org/officeDocument/2006/relationships/image" Target="../media/image55.svg"/><Relationship Id="rId33" Type="http://schemas.openxmlformats.org/officeDocument/2006/relationships/image" Target="../media/image25.svg"/><Relationship Id="rId2" Type="http://schemas.openxmlformats.org/officeDocument/2006/relationships/image" Target="../media/image40.png"/><Relationship Id="rId16" Type="http://schemas.openxmlformats.org/officeDocument/2006/relationships/image" Target="../media/image48.png"/><Relationship Id="rId20" Type="http://schemas.openxmlformats.org/officeDocument/2006/relationships/image" Target="../media/image52.png"/><Relationship Id="rId29" Type="http://schemas.openxmlformats.org/officeDocument/2006/relationships/image" Target="../media/image59.sv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39.svg"/><Relationship Id="rId24" Type="http://schemas.openxmlformats.org/officeDocument/2006/relationships/image" Target="../media/image54.png"/><Relationship Id="rId32" Type="http://schemas.openxmlformats.org/officeDocument/2006/relationships/image" Target="../media/image24.png"/><Relationship Id="rId37" Type="http://schemas.openxmlformats.org/officeDocument/2006/relationships/image" Target="../media/image63.svg"/><Relationship Id="rId5" Type="http://schemas.openxmlformats.org/officeDocument/2006/relationships/image" Target="../media/image17.svg"/><Relationship Id="rId15" Type="http://schemas.openxmlformats.org/officeDocument/2006/relationships/image" Target="../media/image47.svg"/><Relationship Id="rId23" Type="http://schemas.openxmlformats.org/officeDocument/2006/relationships/image" Target="../media/image37.svg"/><Relationship Id="rId28" Type="http://schemas.openxmlformats.org/officeDocument/2006/relationships/image" Target="../media/image58.png"/><Relationship Id="rId36" Type="http://schemas.openxmlformats.org/officeDocument/2006/relationships/image" Target="../media/image62.png"/><Relationship Id="rId10" Type="http://schemas.openxmlformats.org/officeDocument/2006/relationships/image" Target="../media/image38.png"/><Relationship Id="rId19" Type="http://schemas.openxmlformats.org/officeDocument/2006/relationships/image" Target="../media/image51.svg"/><Relationship Id="rId31" Type="http://schemas.openxmlformats.org/officeDocument/2006/relationships/image" Target="../media/image61.svg"/><Relationship Id="rId4" Type="http://schemas.openxmlformats.org/officeDocument/2006/relationships/image" Target="../media/image16.png"/><Relationship Id="rId9" Type="http://schemas.openxmlformats.org/officeDocument/2006/relationships/image" Target="../media/image35.svg"/><Relationship Id="rId14" Type="http://schemas.openxmlformats.org/officeDocument/2006/relationships/image" Target="../media/image46.png"/><Relationship Id="rId22" Type="http://schemas.openxmlformats.org/officeDocument/2006/relationships/image" Target="../media/image36.png"/><Relationship Id="rId27" Type="http://schemas.openxmlformats.org/officeDocument/2006/relationships/image" Target="../media/image57.svg"/><Relationship Id="rId30" Type="http://schemas.openxmlformats.org/officeDocument/2006/relationships/image" Target="../media/image60.png"/><Relationship Id="rId35" Type="http://schemas.openxmlformats.org/officeDocument/2006/relationships/image" Target="../media/image14.svg"/><Relationship Id="rId8" Type="http://schemas.openxmlformats.org/officeDocument/2006/relationships/image" Target="../media/image34.png"/><Relationship Id="rId3" Type="http://schemas.openxmlformats.org/officeDocument/2006/relationships/image" Target="../media/image41.svg"/></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a:t>
            </a:r>
            <a:r>
              <a:rPr lang="de-DE" dirty="0" err="1"/>
              <a:t>Funktionalität</a:t>
            </a:r>
            <a:r>
              <a:rPr lang="de-DE" dirty="0"/>
              <a: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dirty="0">
                          <a:effectLst/>
                        </a:rPr>
                        <a:t>        Entwurf</a:t>
                      </a:r>
                      <a:endParaRPr lang="de-DE"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rPr>
                        <a:t>AP E3</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AP I6</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dirty="0">
                          <a:effectLst/>
                        </a:rPr>
                        <a:t>Funktion implementieren, die die angefertigte Datei als Download bereitstellt</a:t>
                      </a:r>
                      <a:endParaRPr lang="de-DE" sz="81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Qualitätssicherung durch automatisierte Tests</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Tree>
    <p:extLst>
      <p:ext uri="{BB962C8B-B14F-4D97-AF65-F5344CB8AC3E}">
        <p14:creationId xmlns:p14="http://schemas.microsoft.com/office/powerpoint/2010/main" val="19061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3596274722"/>
              </p:ext>
            </p:extLst>
          </p:nvPr>
        </p:nvGraphicFramePr>
        <p:xfrm>
          <a:off x="2555776" y="1380778"/>
          <a:ext cx="6336698" cy="4145280"/>
        </p:xfrm>
        <a:graphic>
          <a:graphicData uri="http://schemas.openxmlformats.org/drawingml/2006/table">
            <a:tbl>
              <a:tblPr firstRow="1" firstCol="1" bandRow="1">
                <a:tableStyleId>{7DF18680-E054-41AD-8BC1-D1AEF772440D}</a:tableStyleId>
              </a:tblPr>
              <a:tblGrid>
                <a:gridCol w="473685">
                  <a:extLst>
                    <a:ext uri="{9D8B030D-6E8A-4147-A177-3AD203B41FA5}">
                      <a16:colId xmlns:a16="http://schemas.microsoft.com/office/drawing/2014/main" val="171446370"/>
                    </a:ext>
                  </a:extLst>
                </a:gridCol>
                <a:gridCol w="1485164">
                  <a:extLst>
                    <a:ext uri="{9D8B030D-6E8A-4147-A177-3AD203B41FA5}">
                      <a16:colId xmlns:a16="http://schemas.microsoft.com/office/drawing/2014/main" val="3673172723"/>
                    </a:ext>
                  </a:extLst>
                </a:gridCol>
                <a:gridCol w="3208238">
                  <a:extLst>
                    <a:ext uri="{9D8B030D-6E8A-4147-A177-3AD203B41FA5}">
                      <a16:colId xmlns:a16="http://schemas.microsoft.com/office/drawing/2014/main" val="609612351"/>
                    </a:ext>
                  </a:extLst>
                </a:gridCol>
                <a:gridCol w="1169611">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r>
                        <a:rPr lang="de-DE" sz="1600" dirty="0" err="1">
                          <a:effectLst/>
                        </a:rPr>
                        <a:t>e</a:t>
                      </a:r>
                      <a:r>
                        <a:rPr lang="de-DE" sz="1600" dirty="0">
                          <a:effectLst/>
                        </a:rPr>
                        <a: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Mockup, der mit 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133060850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a:noFill/>
                    </a:lnL>
                    <a:lnR>
                      <a:noFill/>
                    </a:lnR>
                    <a:lnT>
                      <a:noFill/>
                    </a:lnT>
                    <a:lnB>
                      <a:noFill/>
                    </a:lnB>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369054494"/>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972831991"/>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Soll Q1</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a:noFill/>
                    </a:lnB>
                    <a:noFill/>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a:noFill/>
                    </a:lnL>
                    <a:lnR>
                      <a:noFill/>
                    </a:lnR>
                    <a:lnT>
                      <a:noFill/>
                    </a:lnT>
                    <a:lnB>
                      <a:noFill/>
                    </a:lnB>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369054494"/>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70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I1601</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w="38100" cap="flat" cmpd="sng" algn="ctr">
                      <a:solidFill>
                        <a:schemeClr val="accent3"/>
                      </a:solidFill>
                      <a:prstDash val="solid"/>
                      <a:round/>
                      <a:headEnd type="none" w="med" len="med"/>
                      <a:tailEnd type="none" w="med" len="med"/>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1351943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dirty="0"/>
              <a:t>Filtern: ORM/SQL</a:t>
            </a:r>
          </a:p>
          <a:p>
            <a:r>
              <a:rPr lang="de-DE" sz="2800" dirty="0"/>
              <a:t>Sortieren: ORM/SQL</a:t>
            </a:r>
          </a:p>
          <a:p>
            <a:r>
              <a:rPr lang="de-DE" sz="2800" dirty="0"/>
              <a:t>Formatieren: Controller</a:t>
            </a:r>
          </a:p>
          <a:p>
            <a:r>
              <a:rPr lang="de-DE" sz="2800" dirty="0"/>
              <a:t>Ausgeben: View</a:t>
            </a:r>
          </a:p>
          <a:p>
            <a:r>
              <a:rPr lang="de-DE" sz="2800" dirty="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747239" y="2196352"/>
            <a:ext cx="747512" cy="369332"/>
          </a:xfrm>
          <a:prstGeom prst="rect">
            <a:avLst/>
          </a:prstGeom>
          <a:noFill/>
        </p:spPr>
        <p:txBody>
          <a:bodyPr wrap="none" rtlCol="0">
            <a:spAutoFit/>
          </a:bodyPr>
          <a:lstStyle/>
          <a:p>
            <a:r>
              <a:rPr lang="de-DE" dirty="0"/>
              <a:t>Daten</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569860" y="2196352"/>
            <a:ext cx="1946943" cy="369332"/>
          </a:xfrm>
          <a:prstGeom prst="rect">
            <a:avLst/>
          </a:prstGeom>
          <a:noFill/>
        </p:spPr>
        <p:txBody>
          <a:bodyPr wrap="none" rtlCol="0">
            <a:spAutoFit/>
          </a:bodyPr>
          <a:lstStyle/>
          <a:p>
            <a:r>
              <a:rPr lang="de-DE" dirty="0"/>
              <a:t>Datenverarbeitung</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513812" cy="646331"/>
          </a:xfrm>
          <a:prstGeom prst="rect">
            <a:avLst/>
          </a:prstGeom>
          <a:noFill/>
        </p:spPr>
        <p:txBody>
          <a:bodyPr wrap="none" rtlCol="0">
            <a:spAutoFit/>
          </a:bodyPr>
          <a:lstStyle/>
          <a:p>
            <a:r>
              <a:rPr lang="de-DE" dirty="0"/>
              <a:t>Vordefiniertes</a:t>
            </a:r>
          </a:p>
          <a:p>
            <a:r>
              <a:rPr lang="de-DE" dirty="0"/>
              <a:t>Format</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265603" cy="646331"/>
          </a:xfrm>
          <a:prstGeom prst="rect">
            <a:avLst/>
          </a:prstGeom>
          <a:noFill/>
        </p:spPr>
        <p:txBody>
          <a:bodyPr wrap="none" rtlCol="0">
            <a:spAutoFit/>
          </a:bodyPr>
          <a:lstStyle/>
          <a:p>
            <a:r>
              <a:rPr lang="de-DE" dirty="0"/>
              <a:t>Anpassung</a:t>
            </a:r>
          </a:p>
          <a:p>
            <a:r>
              <a:rPr lang="de-DE" dirty="0"/>
              <a:t>An Vorgabe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896743" y="2787969"/>
            <a:ext cx="1293175" cy="369332"/>
          </a:xfrm>
          <a:prstGeom prst="rect">
            <a:avLst/>
          </a:prstGeom>
          <a:noFill/>
        </p:spPr>
        <p:txBody>
          <a:bodyPr wrap="none" rtlCol="0">
            <a:spAutoFit/>
          </a:bodyPr>
          <a:lstStyle/>
          <a:p>
            <a:r>
              <a:rPr lang="de-DE" dirty="0"/>
              <a:t>Konzipieren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855096" y="3435993"/>
            <a:ext cx="1376467" cy="646331"/>
          </a:xfrm>
          <a:prstGeom prst="rect">
            <a:avLst/>
          </a:prstGeom>
          <a:noFill/>
        </p:spPr>
        <p:txBody>
          <a:bodyPr wrap="none" rtlCol="0">
            <a:spAutoFit/>
          </a:bodyPr>
          <a:lstStyle/>
          <a:p>
            <a:r>
              <a:rPr lang="de-DE" dirty="0"/>
              <a:t>Daten</a:t>
            </a:r>
          </a:p>
          <a:p>
            <a:r>
              <a:rPr lang="de-DE" dirty="0"/>
              <a:t>Organisieren</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4652356"/>
            <a:ext cx="6275436" cy="954107"/>
          </a:xfrm>
          <a:prstGeom prst="rect">
            <a:avLst/>
          </a:prstGeom>
          <a:noFill/>
        </p:spPr>
        <p:txBody>
          <a:bodyPr wrap="none" rtlCol="0">
            <a:spAutoFit/>
          </a:bodyPr>
          <a:lstStyle/>
          <a:p>
            <a:r>
              <a:rPr lang="de-DE" sz="2800" dirty="0"/>
              <a:t>Der Controller verbindet Model und View,</a:t>
            </a:r>
          </a:p>
          <a:p>
            <a:r>
              <a:rPr lang="de-DE" sz="2800" dirty="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7" name="TextBox 6">
            <a:extLst>
              <a:ext uri="{FF2B5EF4-FFF2-40B4-BE49-F238E27FC236}">
                <a16:creationId xmlns:a16="http://schemas.microsoft.com/office/drawing/2014/main" id="{109A3C38-D009-2241-9CDC-842201AE4729}"/>
              </a:ext>
            </a:extLst>
          </p:cNvPr>
          <p:cNvSpPr txBox="1"/>
          <p:nvPr/>
        </p:nvSpPr>
        <p:spPr>
          <a:xfrm>
            <a:off x="6569860" y="2196352"/>
            <a:ext cx="1946943" cy="369332"/>
          </a:xfrm>
          <a:prstGeom prst="rect">
            <a:avLst/>
          </a:prstGeom>
          <a:noFill/>
        </p:spPr>
        <p:txBody>
          <a:bodyPr wrap="none" rtlCol="0">
            <a:spAutoFit/>
          </a:bodyPr>
          <a:lstStyle/>
          <a:p>
            <a:r>
              <a:rPr lang="de-DE" dirty="0"/>
              <a:t>Datenverarbeitung</a:t>
            </a:r>
          </a:p>
        </p:txBody>
      </p:sp>
      <p:sp>
        <p:nvSpPr>
          <p:cNvPr id="10" name="TextBox 9">
            <a:extLst>
              <a:ext uri="{FF2B5EF4-FFF2-40B4-BE49-F238E27FC236}">
                <a16:creationId xmlns:a16="http://schemas.microsoft.com/office/drawing/2014/main" id="{6B87AB64-FFA9-AE4F-ADE2-D751B94E1735}"/>
              </a:ext>
            </a:extLst>
          </p:cNvPr>
          <p:cNvSpPr txBox="1"/>
          <p:nvPr/>
        </p:nvSpPr>
        <p:spPr>
          <a:xfrm>
            <a:off x="6896743" y="2787969"/>
            <a:ext cx="1293175" cy="369332"/>
          </a:xfrm>
          <a:prstGeom prst="rect">
            <a:avLst/>
          </a:prstGeom>
          <a:noFill/>
        </p:spPr>
        <p:txBody>
          <a:bodyPr wrap="none" rtlCol="0">
            <a:spAutoFit/>
          </a:bodyPr>
          <a:lstStyle/>
          <a:p>
            <a:r>
              <a:rPr lang="de-DE" dirty="0"/>
              <a:t>Konzipieren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855096" y="3435993"/>
            <a:ext cx="1376467" cy="646331"/>
          </a:xfrm>
          <a:prstGeom prst="rect">
            <a:avLst/>
          </a:prstGeom>
          <a:noFill/>
        </p:spPr>
        <p:txBody>
          <a:bodyPr wrap="none" rtlCol="0">
            <a:spAutoFit/>
          </a:bodyPr>
          <a:lstStyle/>
          <a:p>
            <a:r>
              <a:rPr lang="de-DE" dirty="0"/>
              <a:t>Daten</a:t>
            </a:r>
          </a:p>
          <a:p>
            <a:r>
              <a:rPr lang="de-DE" dirty="0"/>
              <a:t>Organisieren</a:t>
            </a:r>
          </a:p>
        </p:txBody>
      </p:sp>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dirty="0">
                <a:solidFill>
                  <a:schemeClr val="accent1">
                    <a:lumMod val="75000"/>
                  </a:schemeClr>
                </a:solidFill>
              </a:rPr>
              <a:t>Model</a:t>
            </a:r>
            <a:endParaRPr lang="de-DE" sz="2000" dirty="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dirty="0">
                <a:solidFill>
                  <a:schemeClr val="accent1">
                    <a:lumMod val="75000"/>
                  </a:schemeClr>
                </a:solidFill>
              </a:rPr>
              <a:t>View</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9" grpId="0" animBg="1"/>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747239" y="2196352"/>
            <a:ext cx="747512" cy="369332"/>
          </a:xfrm>
          <a:prstGeom prst="rect">
            <a:avLst/>
          </a:prstGeom>
          <a:noFill/>
        </p:spPr>
        <p:txBody>
          <a:bodyPr wrap="none" rtlCol="0">
            <a:spAutoFit/>
          </a:bodyPr>
          <a:lstStyle/>
          <a:p>
            <a:r>
              <a:rPr lang="de-DE" dirty="0"/>
              <a:t>Daten</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569860" y="2196352"/>
            <a:ext cx="1946943" cy="369332"/>
          </a:xfrm>
          <a:prstGeom prst="rect">
            <a:avLst/>
          </a:prstGeom>
          <a:noFill/>
        </p:spPr>
        <p:txBody>
          <a:bodyPr wrap="none" rtlCol="0">
            <a:spAutoFit/>
          </a:bodyPr>
          <a:lstStyle/>
          <a:p>
            <a:r>
              <a:rPr lang="de-DE" dirty="0"/>
              <a:t>Datenverarbeitung</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513812" cy="646331"/>
          </a:xfrm>
          <a:prstGeom prst="rect">
            <a:avLst/>
          </a:prstGeom>
          <a:noFill/>
        </p:spPr>
        <p:txBody>
          <a:bodyPr wrap="none" rtlCol="0">
            <a:spAutoFit/>
          </a:bodyPr>
          <a:lstStyle/>
          <a:p>
            <a:r>
              <a:rPr lang="de-DE" dirty="0"/>
              <a:t>Vordefiniertes</a:t>
            </a:r>
          </a:p>
          <a:p>
            <a:r>
              <a:rPr lang="de-DE" dirty="0"/>
              <a:t>Format</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265603" cy="646331"/>
          </a:xfrm>
          <a:prstGeom prst="rect">
            <a:avLst/>
          </a:prstGeom>
          <a:noFill/>
        </p:spPr>
        <p:txBody>
          <a:bodyPr wrap="none" rtlCol="0">
            <a:spAutoFit/>
          </a:bodyPr>
          <a:lstStyle/>
          <a:p>
            <a:r>
              <a:rPr lang="de-DE" dirty="0"/>
              <a:t>Anpassung</a:t>
            </a:r>
          </a:p>
          <a:p>
            <a:r>
              <a:rPr lang="de-DE" dirty="0"/>
              <a:t>An Vorgabe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896743" y="2787969"/>
            <a:ext cx="1293175" cy="369332"/>
          </a:xfrm>
          <a:prstGeom prst="rect">
            <a:avLst/>
          </a:prstGeom>
          <a:noFill/>
        </p:spPr>
        <p:txBody>
          <a:bodyPr wrap="none" rtlCol="0">
            <a:spAutoFit/>
          </a:bodyPr>
          <a:lstStyle/>
          <a:p>
            <a:r>
              <a:rPr lang="de-DE" dirty="0"/>
              <a:t>Konzipieren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855096" y="3435993"/>
            <a:ext cx="1376467" cy="646331"/>
          </a:xfrm>
          <a:prstGeom prst="rect">
            <a:avLst/>
          </a:prstGeom>
          <a:noFill/>
        </p:spPr>
        <p:txBody>
          <a:bodyPr wrap="none" rtlCol="0">
            <a:spAutoFit/>
          </a:bodyPr>
          <a:lstStyle/>
          <a:p>
            <a:r>
              <a:rPr lang="de-DE" dirty="0"/>
              <a:t>Daten</a:t>
            </a:r>
          </a:p>
          <a:p>
            <a:r>
              <a:rPr lang="de-DE" dirty="0"/>
              <a:t>Organisieren</a:t>
            </a:r>
          </a:p>
        </p:txBody>
      </p:sp>
      <p:sp>
        <p:nvSpPr>
          <p:cNvPr id="12" name="TextBox 11">
            <a:extLst>
              <a:ext uri="{FF2B5EF4-FFF2-40B4-BE49-F238E27FC236}">
                <a16:creationId xmlns:a16="http://schemas.microsoft.com/office/drawing/2014/main" id="{AF844134-472D-BF4B-87F9-63BAD9DF6B9C}"/>
              </a:ext>
            </a:extLst>
          </p:cNvPr>
          <p:cNvSpPr txBox="1"/>
          <p:nvPr/>
        </p:nvSpPr>
        <p:spPr>
          <a:xfrm>
            <a:off x="2532917" y="4841491"/>
            <a:ext cx="3073342" cy="830997"/>
          </a:xfrm>
          <a:prstGeom prst="rect">
            <a:avLst/>
          </a:prstGeom>
          <a:noFill/>
        </p:spPr>
        <p:txBody>
          <a:bodyPr wrap="none" rtlCol="0">
            <a:spAutoFit/>
          </a:bodyPr>
          <a:lstStyle/>
          <a:p>
            <a:r>
              <a:rPr lang="de-DE" sz="4800" dirty="0"/>
              <a:t>Abstraktion</a:t>
            </a:r>
            <a:endParaRPr lang="de-DE" dirty="0"/>
          </a:p>
        </p:txBody>
      </p:sp>
      <p:sp>
        <p:nvSpPr>
          <p:cNvPr id="13" name="TextBox 12">
            <a:extLst>
              <a:ext uri="{FF2B5EF4-FFF2-40B4-BE49-F238E27FC236}">
                <a16:creationId xmlns:a16="http://schemas.microsoft.com/office/drawing/2014/main" id="{4135B879-3278-8C41-8129-CF0649FF9CDD}"/>
              </a:ext>
            </a:extLst>
          </p:cNvPr>
          <p:cNvSpPr txBox="1"/>
          <p:nvPr/>
        </p:nvSpPr>
        <p:spPr>
          <a:xfrm>
            <a:off x="2764404" y="4213796"/>
            <a:ext cx="2317237" cy="369332"/>
          </a:xfrm>
          <a:prstGeom prst="rect">
            <a:avLst/>
          </a:prstGeom>
          <a:noFill/>
        </p:spPr>
        <p:txBody>
          <a:bodyPr wrap="none" rtlCol="0">
            <a:spAutoFit/>
          </a:bodyPr>
          <a:lstStyle/>
          <a:p>
            <a:r>
              <a:rPr lang="de-DE" dirty="0">
                <a:solidFill>
                  <a:schemeClr val="tx2"/>
                </a:solidFill>
              </a:rPr>
              <a:t>OOP</a:t>
            </a:r>
            <a:r>
              <a:rPr lang="de-DE" dirty="0"/>
              <a:t>: </a:t>
            </a:r>
            <a:r>
              <a:rPr lang="de-DE" dirty="0">
                <a:solidFill>
                  <a:schemeClr val="accent3"/>
                </a:solidFill>
              </a:rPr>
              <a:t>$</a:t>
            </a:r>
            <a:r>
              <a:rPr lang="de-DE" dirty="0" err="1">
                <a:solidFill>
                  <a:schemeClr val="accent3"/>
                </a:solidFill>
              </a:rPr>
              <a:t>row</a:t>
            </a:r>
            <a:r>
              <a:rPr lang="de-DE" dirty="0">
                <a:solidFill>
                  <a:schemeClr val="accent3"/>
                </a:solidFill>
              </a:rPr>
              <a:t> </a:t>
            </a:r>
            <a:r>
              <a:rPr lang="de-DE" dirty="0"/>
              <a:t>vs. </a:t>
            </a:r>
            <a:r>
              <a:rPr lang="de-DE" dirty="0">
                <a:solidFill>
                  <a:schemeClr val="accent1"/>
                </a:solidFill>
              </a:rPr>
              <a:t>$var_25</a:t>
            </a:r>
          </a:p>
        </p:txBody>
      </p:sp>
    </p:spTree>
    <p:extLst>
      <p:ext uri="{BB962C8B-B14F-4D97-AF65-F5344CB8AC3E}">
        <p14:creationId xmlns:p14="http://schemas.microsoft.com/office/powerpoint/2010/main" val="312426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dirty="0"/>
              <a:t>Bewertungsstufen Schulnoten 1-6? Min </a:t>
            </a:r>
            <a:r>
              <a:rPr lang="de-DE" dirty="0" err="1"/>
              <a:t>max</a:t>
            </a:r>
            <a:r>
              <a:rPr lang="de-DE" dirty="0"/>
              <a:t>?</a:t>
            </a:r>
          </a:p>
        </p:txBody>
      </p:sp>
    </p:spTree>
    <p:extLst>
      <p:ext uri="{BB962C8B-B14F-4D97-AF65-F5344CB8AC3E}">
        <p14:creationId xmlns:p14="http://schemas.microsoft.com/office/powerpoint/2010/main" val="2572452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Projektumfeld - Das Institut</a:t>
            </a:r>
          </a:p>
        </p:txBody>
      </p:sp>
      <p:sp>
        <p:nvSpPr>
          <p:cNvPr id="6" name="Rechteck 5"/>
          <p:cNvSpPr/>
          <p:nvPr/>
        </p:nvSpPr>
        <p:spPr>
          <a:xfrm>
            <a:off x="323528" y="6237312"/>
            <a:ext cx="1440160" cy="6206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Foliennummernplatzhalter 6"/>
          <p:cNvSpPr>
            <a:spLocks noGrp="1"/>
          </p:cNvSpPr>
          <p:nvPr>
            <p:ph type="sldNum" sz="quarter" idx="12"/>
          </p:nvPr>
        </p:nvSpPr>
        <p:spPr/>
        <p:txBody>
          <a:bodyPr/>
          <a:lstStyle/>
          <a:p>
            <a:fld id="{AC76F9B2-121F-446C-A37F-B7F54BF3DCAC}" type="slidenum">
              <a:rPr lang="de-DE" smtClean="0"/>
              <a:t>22</a:t>
            </a:fld>
            <a:endParaRPr lang="de-DE" dirty="0"/>
          </a:p>
        </p:txBody>
      </p:sp>
      <p:pic>
        <p:nvPicPr>
          <p:cNvPr id="3" name="Picture 2">
            <a:extLst>
              <a:ext uri="{FF2B5EF4-FFF2-40B4-BE49-F238E27FC236}">
                <a16:creationId xmlns:a16="http://schemas.microsoft.com/office/drawing/2014/main" id="{59164D2C-E2DF-EA48-8243-D028C4461300}"/>
              </a:ext>
            </a:extLst>
          </p:cNvPr>
          <p:cNvPicPr>
            <a:picLocks noChangeAspect="1"/>
          </p:cNvPicPr>
          <p:nvPr/>
        </p:nvPicPr>
        <p:blipFill>
          <a:blip r:embed="rId3"/>
          <a:stretch>
            <a:fillRect/>
          </a:stretch>
        </p:blipFill>
        <p:spPr>
          <a:xfrm>
            <a:off x="1034412" y="1412197"/>
            <a:ext cx="7075176" cy="5009917"/>
          </a:xfrm>
          <a:prstGeom prst="rect">
            <a:avLst/>
          </a:prstGeom>
        </p:spPr>
      </p:pic>
    </p:spTree>
    <p:extLst>
      <p:ext uri="{BB962C8B-B14F-4D97-AF65-F5344CB8AC3E}">
        <p14:creationId xmlns:p14="http://schemas.microsoft.com/office/powerpoint/2010/main" val="1457638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68501245"/>
              </p:ext>
            </p:extLst>
          </p:nvPr>
        </p:nvGraphicFramePr>
        <p:xfrm>
          <a:off x="2418007" y="1372717"/>
          <a:ext cx="6588224" cy="3368040"/>
        </p:xfrm>
        <a:graphic>
          <a:graphicData uri="http://schemas.openxmlformats.org/drawingml/2006/table">
            <a:tbl>
              <a:tblPr firstRow="1" firstCol="1" bandRow="1">
                <a:tableStyleId>{7DF18680-E054-41AD-8BC1-D1AEF772440D}</a:tableStyleId>
              </a:tblPr>
              <a:tblGrid>
                <a:gridCol w="1497494">
                  <a:extLst>
                    <a:ext uri="{9D8B030D-6E8A-4147-A177-3AD203B41FA5}">
                      <a16:colId xmlns:a16="http://schemas.microsoft.com/office/drawing/2014/main" val="1127611525"/>
                    </a:ext>
                  </a:extLst>
                </a:gridCol>
                <a:gridCol w="771164">
                  <a:extLst>
                    <a:ext uri="{9D8B030D-6E8A-4147-A177-3AD203B41FA5}">
                      <a16:colId xmlns:a16="http://schemas.microsoft.com/office/drawing/2014/main" val="3689779636"/>
                    </a:ext>
                  </a:extLst>
                </a:gridCol>
                <a:gridCol w="3681777">
                  <a:extLst>
                    <a:ext uri="{9D8B030D-6E8A-4147-A177-3AD203B41FA5}">
                      <a16:colId xmlns:a16="http://schemas.microsoft.com/office/drawing/2014/main" val="883571620"/>
                    </a:ext>
                  </a:extLst>
                </a:gridCol>
                <a:gridCol w="637789">
                  <a:extLst>
                    <a:ext uri="{9D8B030D-6E8A-4147-A177-3AD203B41FA5}">
                      <a16:colId xmlns:a16="http://schemas.microsoft.com/office/drawing/2014/main" val="1770540711"/>
                    </a:ext>
                  </a:extLst>
                </a:gridCol>
              </a:tblGrid>
              <a:tr h="365760">
                <a:tc>
                  <a:txBody>
                    <a:bodyPr/>
                    <a:lstStyle/>
                    <a:p>
                      <a:pPr algn="l">
                        <a:spcAft>
                          <a:spcPts val="0"/>
                        </a:spcAft>
                      </a:pPr>
                      <a:r>
                        <a:rPr lang="de-DE" sz="1600" dirty="0">
                          <a:effectLst/>
                        </a:rPr>
                        <a:t>Phase</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Arbeitspaket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Name/Bezeichnung</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304799">
                <a:tc>
                  <a:txBody>
                    <a:bodyPr/>
                    <a:lstStyle/>
                    <a:p>
                      <a:pPr algn="l">
                        <a:spcAft>
                          <a:spcPts val="0"/>
                        </a:spcAft>
                      </a:pPr>
                      <a:r>
                        <a:rPr lang="de-DE" sz="1200">
                          <a:effectLst/>
                        </a:rPr>
                        <a:t>Projektdurchführung</a:t>
                      </a:r>
                    </a:p>
                    <a:p>
                      <a:pPr algn="l">
                        <a:spcAft>
                          <a:spcPts val="0"/>
                        </a:spcAft>
                      </a:pPr>
                      <a:r>
                        <a:rPr lang="de-DE" sz="1200">
                          <a:effectLst/>
                        </a:rPr>
                        <a:t>        Analyse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A1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Machbarkeitsstudie durchführen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Aus dem Lastenheft das Pflichtenheft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Eigenschaften des Models festlegen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l">
                        <a:spcAft>
                          <a:spcPts val="0"/>
                        </a:spcAft>
                      </a:pPr>
                      <a:r>
                        <a:rPr lang="de-DE" sz="1200" b="1" dirty="0">
                          <a:effectLst/>
                        </a:rPr>
                        <a:t>        Entwurf</a:t>
                      </a:r>
                      <a:endParaRPr lang="de-DE"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rPr>
                        <a:t>AP E3</a:t>
                      </a:r>
                      <a:endPar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Formular mit Auswahlmöglichkeit zur Generierung entwerfen</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E4</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Menüpunkt und Controller entwerfen </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Download von Excel-Fähiger Datei konzipieren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E6</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Layout mit Kunde absprechen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Route zum Formular und zum Download anlegen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View-Oberfläche entwickeln und mit Kunde abstimmen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I3</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Mapping implementieren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I4</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Controller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l">
                        <a:spcAft>
                          <a:spcPts val="0"/>
                        </a:spcAft>
                      </a:pPr>
                      <a:r>
                        <a:rPr lang="de-DE" sz="1200" b="1">
                          <a:effectLst/>
                        </a:rPr>
                        <a:t>        Implementierung</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AP I6</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1" dirty="0">
                          <a:effectLst/>
                        </a:rPr>
                        <a:t>Funktion implementieren,</a:t>
                      </a:r>
                    </a:p>
                    <a:p>
                      <a:pPr algn="l">
                        <a:spcAft>
                          <a:spcPts val="0"/>
                        </a:spcAft>
                      </a:pPr>
                      <a:r>
                        <a:rPr lang="de-DE" sz="1050" b="1" dirty="0">
                          <a:effectLst/>
                        </a:rPr>
                        <a:t>die die angefertigte Datei als Download bereitstellt</a:t>
                      </a:r>
                      <a:endParaRPr lang="de-DE"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l">
                        <a:spcAft>
                          <a:spcPts val="0"/>
                        </a:spcAft>
                      </a:pPr>
                      <a:r>
                        <a:rPr lang="de-DE" sz="1200" dirty="0">
                          <a:effectLst/>
                        </a:rPr>
                        <a:t>        Implementierung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I7</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Qualitätssicherung durch automatisierte Tests</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
        <p:nvSpPr>
          <p:cNvPr id="4" name="Frame 3">
            <a:extLst>
              <a:ext uri="{FF2B5EF4-FFF2-40B4-BE49-F238E27FC236}">
                <a16:creationId xmlns:a16="http://schemas.microsoft.com/office/drawing/2014/main" id="{E86ECB8B-1937-4F42-B59F-06E718ECD10D}"/>
              </a:ext>
            </a:extLst>
          </p:cNvPr>
          <p:cNvSpPr/>
          <p:nvPr/>
        </p:nvSpPr>
        <p:spPr>
          <a:xfrm>
            <a:off x="3923928" y="1844774"/>
            <a:ext cx="5082303" cy="720130"/>
          </a:xfrm>
          <a:prstGeom prst="frame">
            <a:avLst>
              <a:gd name="adj1" fmla="val 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ame 4">
            <a:extLst>
              <a:ext uri="{FF2B5EF4-FFF2-40B4-BE49-F238E27FC236}">
                <a16:creationId xmlns:a16="http://schemas.microsoft.com/office/drawing/2014/main" id="{75419BBD-8023-004D-971D-8ACD3AE52DDD}"/>
              </a:ext>
            </a:extLst>
          </p:cNvPr>
          <p:cNvSpPr/>
          <p:nvPr/>
        </p:nvSpPr>
        <p:spPr>
          <a:xfrm>
            <a:off x="3923928" y="2564904"/>
            <a:ext cx="5082303" cy="2175853"/>
          </a:xfrm>
          <a:prstGeom prst="frame">
            <a:avLst>
              <a:gd name="adj1" fmla="val 1103"/>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TextBox 5">
            <a:extLst>
              <a:ext uri="{FF2B5EF4-FFF2-40B4-BE49-F238E27FC236}">
                <a16:creationId xmlns:a16="http://schemas.microsoft.com/office/drawing/2014/main" id="{267F72EB-60A7-4445-9155-959C8CD0F8C6}"/>
              </a:ext>
            </a:extLst>
          </p:cNvPr>
          <p:cNvSpPr txBox="1"/>
          <p:nvPr/>
        </p:nvSpPr>
        <p:spPr>
          <a:xfrm>
            <a:off x="3919015" y="4797808"/>
            <a:ext cx="954107" cy="646331"/>
          </a:xfrm>
          <a:prstGeom prst="rect">
            <a:avLst/>
          </a:prstGeom>
          <a:noFill/>
        </p:spPr>
        <p:txBody>
          <a:bodyPr wrap="none" rtlCol="0">
            <a:spAutoFit/>
          </a:bodyPr>
          <a:lstStyle/>
          <a:p>
            <a:r>
              <a:rPr lang="de-DE" sz="3600" dirty="0">
                <a:solidFill>
                  <a:schemeClr val="accent1"/>
                </a:solidFill>
              </a:rPr>
              <a:t>Neu</a:t>
            </a:r>
            <a:endParaRPr lang="de-DE" sz="3200" dirty="0">
              <a:solidFill>
                <a:schemeClr val="accent1"/>
              </a:solidFill>
            </a:endParaRPr>
          </a:p>
        </p:txBody>
      </p:sp>
      <p:sp>
        <p:nvSpPr>
          <p:cNvPr id="7" name="TextBox 6">
            <a:extLst>
              <a:ext uri="{FF2B5EF4-FFF2-40B4-BE49-F238E27FC236}">
                <a16:creationId xmlns:a16="http://schemas.microsoft.com/office/drawing/2014/main" id="{01D5FC10-BB43-9C4D-A9DA-6F48FFCD0C01}"/>
              </a:ext>
            </a:extLst>
          </p:cNvPr>
          <p:cNvSpPr txBox="1"/>
          <p:nvPr/>
        </p:nvSpPr>
        <p:spPr>
          <a:xfrm>
            <a:off x="4873122" y="4797808"/>
            <a:ext cx="1722587" cy="646331"/>
          </a:xfrm>
          <a:prstGeom prst="rect">
            <a:avLst/>
          </a:prstGeom>
          <a:noFill/>
        </p:spPr>
        <p:txBody>
          <a:bodyPr wrap="none" rtlCol="0">
            <a:spAutoFit/>
          </a:bodyPr>
          <a:lstStyle/>
          <a:p>
            <a:r>
              <a:rPr lang="de-DE" sz="3600" dirty="0">
                <a:solidFill>
                  <a:schemeClr val="accent3">
                    <a:lumMod val="75000"/>
                  </a:schemeClr>
                </a:solidFill>
              </a:rPr>
              <a:t>Bekannt</a:t>
            </a:r>
          </a:p>
        </p:txBody>
      </p:sp>
      <p:cxnSp>
        <p:nvCxnSpPr>
          <p:cNvPr id="9" name="Straight Connector 8">
            <a:extLst>
              <a:ext uri="{FF2B5EF4-FFF2-40B4-BE49-F238E27FC236}">
                <a16:creationId xmlns:a16="http://schemas.microsoft.com/office/drawing/2014/main" id="{89479C27-DF3C-A446-A767-717E15FDDDD3}"/>
              </a:ext>
            </a:extLst>
          </p:cNvPr>
          <p:cNvCxnSpPr>
            <a:cxnSpLocks noChangeAspect="1"/>
          </p:cNvCxnSpPr>
          <p:nvPr/>
        </p:nvCxnSpPr>
        <p:spPr>
          <a:xfrm flipV="1">
            <a:off x="4873122" y="4797808"/>
            <a:ext cx="0" cy="575408"/>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321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24</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25</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dirty="0"/>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dirty="0"/>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dirty="0"/>
              <a:t>Phasen planen</a:t>
            </a:r>
          </a:p>
        </p:txBody>
      </p:sp>
    </p:spTree>
    <p:extLst>
      <p:ext uri="{BB962C8B-B14F-4D97-AF65-F5344CB8AC3E}">
        <p14:creationId xmlns:p14="http://schemas.microsoft.com/office/powerpoint/2010/main" val="3428902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26</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27</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28</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29</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30</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31</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32</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33</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34</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35</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36</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37</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2922595" cy="3970318"/>
          </a:xfrm>
          <a:prstGeom prst="rect">
            <a:avLst/>
          </a:prstGeom>
          <a:noFill/>
        </p:spPr>
        <p:txBody>
          <a:bodyPr wrap="none" rtlCol="0">
            <a:spAutoFit/>
          </a:bodyPr>
          <a:lstStyle/>
          <a:p>
            <a:r>
              <a:rPr lang="de-DE" sz="2800" dirty="0"/>
              <a:t>Daten:</a:t>
            </a:r>
          </a:p>
          <a:p>
            <a:r>
              <a:rPr lang="de-DE" sz="2800" dirty="0"/>
              <a:t>Teams</a:t>
            </a:r>
          </a:p>
          <a:p>
            <a:r>
              <a:rPr lang="de-DE" sz="2800" dirty="0"/>
              <a:t>Projekte</a:t>
            </a:r>
          </a:p>
          <a:p>
            <a:r>
              <a:rPr lang="de-DE" sz="2800"/>
              <a:t>Mitarbeiter</a:t>
            </a:r>
          </a:p>
          <a:p>
            <a:r>
              <a:rPr lang="de-DE" sz="2800"/>
              <a:t>Soll</a:t>
            </a:r>
            <a:endParaRPr lang="de-DE" sz="2800" dirty="0"/>
          </a:p>
          <a:p>
            <a:r>
              <a:rPr lang="de-DE" sz="2800" dirty="0"/>
              <a:t>Ist</a:t>
            </a:r>
          </a:p>
          <a:p>
            <a:r>
              <a:rPr lang="de-DE" sz="2800" dirty="0"/>
              <a:t>Abweichungen</a:t>
            </a:r>
          </a:p>
          <a:p>
            <a:r>
              <a:rPr lang="de-DE" sz="2800" dirty="0"/>
              <a:t>Arbeitszeitmodelle</a:t>
            </a:r>
          </a:p>
          <a:p>
            <a:r>
              <a:rPr lang="de-DE" sz="2800" dirty="0"/>
              <a:t>Kostenträger</a:t>
            </a:r>
          </a:p>
        </p:txBody>
      </p:sp>
    </p:spTree>
    <p:extLst>
      <p:ext uri="{BB962C8B-B14F-4D97-AF65-F5344CB8AC3E}">
        <p14:creationId xmlns:p14="http://schemas.microsoft.com/office/powerpoint/2010/main" val="34969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78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Export</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3"/>
                                        </p:tgtEl>
                                        <p:attrNameLst>
                                          <p:attrName>stroke.color</p:attrName>
                                        </p:attrNameLst>
                                      </p:cBhvr>
                                      <p:to>
                                        <a:srgbClr val="FF4200"/>
                                      </p:to>
                                    </p:animClr>
                                    <p:set>
                                      <p:cBhvr>
                                        <p:cTn id="7" dur="2000" fill="hold"/>
                                        <p:tgtEl>
                                          <p:spTgt spid="13"/>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3"/>
                                        </p:tgtEl>
                                        <p:attrNameLst>
                                          <p:attrName>stroke.color</p:attrName>
                                        </p:attrNameLst>
                                      </p:cBhvr>
                                      <p:to>
                                        <a:srgbClr val="FF4200"/>
                                      </p:to>
                                    </p:animClr>
                                    <p:set>
                                      <p:cBhvr>
                                        <p:cTn id="10" dur="2000" fill="hold"/>
                                        <p:tgtEl>
                                          <p:spTgt spid="3"/>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21"/>
                                        </p:tgtEl>
                                        <p:attrNameLst>
                                          <p:attrName>stroke.color</p:attrName>
                                        </p:attrNameLst>
                                      </p:cBhvr>
                                      <p:to>
                                        <a:srgbClr val="FF4200"/>
                                      </p:to>
                                    </p:animClr>
                                    <p:set>
                                      <p:cBhvr>
                                        <p:cTn id="13" dur="2000" fill="hold"/>
                                        <p:tgtEl>
                                          <p:spTgt spid="21"/>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2000" fill="hold"/>
                                        <p:tgtEl>
                                          <p:spTgt spid="13"/>
                                        </p:tgtEl>
                                        <p:attrNameLst>
                                          <p:attrName>fillcolor</p:attrName>
                                        </p:attrNameLst>
                                      </p:cBhvr>
                                      <p:to>
                                        <a:srgbClr val="A1D981"/>
                                      </p:to>
                                    </p:animClr>
                                    <p:set>
                                      <p:cBhvr>
                                        <p:cTn id="18" dur="2000" fill="hold"/>
                                        <p:tgtEl>
                                          <p:spTgt spid="13"/>
                                        </p:tgtEl>
                                        <p:attrNameLst>
                                          <p:attrName>fill.type</p:attrName>
                                        </p:attrNameLst>
                                      </p:cBhvr>
                                      <p:to>
                                        <p:strVal val="solid"/>
                                      </p:to>
                                    </p:set>
                                    <p:set>
                                      <p:cBhvr>
                                        <p:cTn id="19" dur="2000" fill="hold"/>
                                        <p:tgtEl>
                                          <p:spTgt spid="13"/>
                                        </p:tgtEl>
                                        <p:attrNameLst>
                                          <p:attrName>fill.on</p:attrName>
                                        </p:attrNameLst>
                                      </p:cBhvr>
                                      <p:to>
                                        <p:strVal val="true"/>
                                      </p:to>
                                    </p:set>
                                  </p:childTnLst>
                                </p:cTn>
                              </p:par>
                              <p:par>
                                <p:cTn id="20" presetID="1" presetClass="emph" presetSubtype="2" fill="hold" nodeType="withEffect">
                                  <p:stCondLst>
                                    <p:cond delay="0"/>
                                  </p:stCondLst>
                                  <p:childTnLst>
                                    <p:animClr clrSpc="rgb" dir="cw">
                                      <p:cBhvr>
                                        <p:cTn id="21" dur="2000" fill="hold"/>
                                        <p:tgtEl>
                                          <p:spTgt spid="21"/>
                                        </p:tgtEl>
                                        <p:attrNameLst>
                                          <p:attrName>fillcolor</p:attrName>
                                        </p:attrNameLst>
                                      </p:cBhvr>
                                      <p:to>
                                        <a:srgbClr val="A1D981"/>
                                      </p:to>
                                    </p:animClr>
                                    <p:set>
                                      <p:cBhvr>
                                        <p:cTn id="22" dur="2000" fill="hold"/>
                                        <p:tgtEl>
                                          <p:spTgt spid="21"/>
                                        </p:tgtEl>
                                        <p:attrNameLst>
                                          <p:attrName>fill.type</p:attrName>
                                        </p:attrNameLst>
                                      </p:cBhvr>
                                      <p:to>
                                        <p:strVal val="solid"/>
                                      </p:to>
                                    </p:set>
                                    <p:set>
                                      <p:cBhvr>
                                        <p:cTn id="23"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662B3C9-84D1-44B4-980A-A658A03493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6228</TotalTime>
  <Words>3259</Words>
  <Application>Microsoft Macintosh PowerPoint</Application>
  <PresentationFormat>On-screen Show (4:3)</PresentationFormat>
  <Paragraphs>1384</Paragraphs>
  <Slides>38</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 Das Institut</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693</cp:revision>
  <cp:lastPrinted>2015-06-26T07:02:07Z</cp:lastPrinted>
  <dcterms:created xsi:type="dcterms:W3CDTF">2014-11-24T15:32:57Z</dcterms:created>
  <dcterms:modified xsi:type="dcterms:W3CDTF">2020-01-15T09:04:05Z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