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7"/>
  </p:notesMasterIdLst>
  <p:handoutMasterIdLst>
    <p:handoutMasterId r:id="rId58"/>
  </p:handoutMasterIdLst>
  <p:sldIdLst>
    <p:sldId id="329" r:id="rId6"/>
    <p:sldId id="473" r:id="rId7"/>
    <p:sldId id="511" r:id="rId8"/>
    <p:sldId id="433" r:id="rId9"/>
    <p:sldId id="496" r:id="rId10"/>
    <p:sldId id="512" r:id="rId11"/>
    <p:sldId id="514" r:id="rId12"/>
    <p:sldId id="515" r:id="rId13"/>
    <p:sldId id="516" r:id="rId14"/>
    <p:sldId id="499" r:id="rId15"/>
    <p:sldId id="517" r:id="rId16"/>
    <p:sldId id="479" r:id="rId17"/>
    <p:sldId id="508" r:id="rId18"/>
    <p:sldId id="509" r:id="rId19"/>
    <p:sldId id="480" r:id="rId20"/>
    <p:sldId id="482" r:id="rId21"/>
    <p:sldId id="483" r:id="rId22"/>
    <p:sldId id="481" r:id="rId23"/>
    <p:sldId id="497" r:id="rId24"/>
    <p:sldId id="485" r:id="rId25"/>
    <p:sldId id="487" r:id="rId26"/>
    <p:sldId id="491" r:id="rId27"/>
    <p:sldId id="492" r:id="rId28"/>
    <p:sldId id="493" r:id="rId29"/>
    <p:sldId id="494" r:id="rId30"/>
    <p:sldId id="495" r:id="rId31"/>
    <p:sldId id="498" r:id="rId32"/>
    <p:sldId id="488" r:id="rId33"/>
    <p:sldId id="489" r:id="rId34"/>
    <p:sldId id="477" r:id="rId35"/>
    <p:sldId id="478" r:id="rId36"/>
    <p:sldId id="507" r:id="rId37"/>
    <p:sldId id="261" r:id="rId38"/>
    <p:sldId id="369" r:id="rId39"/>
    <p:sldId id="356" r:id="rId40"/>
    <p:sldId id="367" r:id="rId41"/>
    <p:sldId id="370" r:id="rId42"/>
    <p:sldId id="372" r:id="rId43"/>
    <p:sldId id="373" r:id="rId44"/>
    <p:sldId id="375" r:id="rId45"/>
    <p:sldId id="374" r:id="rId46"/>
    <p:sldId id="365" r:id="rId47"/>
    <p:sldId id="366" r:id="rId48"/>
    <p:sldId id="376" r:id="rId49"/>
    <p:sldId id="378" r:id="rId50"/>
    <p:sldId id="377" r:id="rId51"/>
    <p:sldId id="348" r:id="rId52"/>
    <p:sldId id="504" r:id="rId53"/>
    <p:sldId id="505" r:id="rId54"/>
    <p:sldId id="506" r:id="rId55"/>
    <p:sldId id="503" r:id="rId56"/>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79308" autoAdjust="0"/>
  </p:normalViewPr>
  <p:slideViewPr>
    <p:cSldViewPr>
      <p:cViewPr>
        <p:scale>
          <a:sx n="101" d="100"/>
          <a:sy n="101" d="100"/>
        </p:scale>
        <p:origin x="800" y="-160"/>
      </p:cViewPr>
      <p:guideLst>
        <p:guide orient="horz" pos="300"/>
        <p:guide pos="3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err="1"/>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legend>
    <c:plotVisOnly val="1"/>
    <c:dispBlanksAs val="gap"/>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dirty="0"/>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dirty="0"/>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dirty="0"/>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dirty="0"/>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dirty="0"/>
          </a:p>
        </p:txBody>
      </p:sp>
    </p:spTree>
    <p:extLst>
      <p:ext uri="{BB962C8B-B14F-4D97-AF65-F5344CB8AC3E}">
        <p14:creationId xmlns:p14="http://schemas.microsoft.com/office/powerpoint/2010/main" val="1518072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dirty="0"/>
          </a:p>
        </p:txBody>
      </p:sp>
    </p:spTree>
    <p:extLst>
      <p:ext uri="{BB962C8B-B14F-4D97-AF65-F5344CB8AC3E}">
        <p14:creationId xmlns:p14="http://schemas.microsoft.com/office/powerpoint/2010/main" val="1649282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216328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Geändert da XP vorsieht dass sich die Anforderungen im laufenden Projekt ändern</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1581840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267751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a:t>Zeitlich nicht von oben nach unten. Beispiel AP I7 / Implementierung 7 Qualitätssicherung durch automatisierte Tests</a:t>
            </a:r>
          </a:p>
          <a:p>
            <a:r>
              <a:rPr lang="de-DE" altLang="de-DE" baseline="0" dirty="0"/>
              <a:t>Fortlaufender Prozess</a:t>
            </a:r>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18495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2</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26</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1000774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28</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29</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altLang="de-DE" dirty="0"/>
              <a:t>Gesis ist teil der Leibnitz Gemeinschaft</a:t>
            </a:r>
          </a:p>
        </p:txBody>
      </p:sp>
      <p:sp>
        <p:nvSpPr>
          <p:cNvPr id="5" name="Foliennummernplatzhalter 4"/>
          <p:cNvSpPr>
            <a:spLocks noGrp="1"/>
          </p:cNvSpPr>
          <p:nvPr>
            <p:ph type="sldNum" sz="quarter" idx="5"/>
          </p:nvPr>
        </p:nvSpPr>
        <p:spPr/>
        <p:txBody>
          <a:bodyPr/>
          <a:lstStyle/>
          <a:p>
            <a:pPr>
              <a:defRPr/>
            </a:pPr>
            <a:fld id="{35F721D4-8F40-4953-B839-895BF28E3D9F}" type="slidenum">
              <a:rPr lang="de-DE" smtClean="0"/>
              <a:pPr>
                <a:defRPr/>
              </a:pPr>
              <a:t>3</a:t>
            </a:fld>
            <a:endParaRPr lang="de-DE"/>
          </a:p>
        </p:txBody>
      </p:sp>
    </p:spTree>
    <p:extLst>
      <p:ext uri="{BB962C8B-B14F-4D97-AF65-F5344CB8AC3E}">
        <p14:creationId xmlns:p14="http://schemas.microsoft.com/office/powerpoint/2010/main" val="3669118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30</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31</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32</a:t>
            </a:fld>
            <a:endParaRPr lang="de-DE" dirty="0"/>
          </a:p>
        </p:txBody>
      </p:sp>
    </p:spTree>
    <p:extLst>
      <p:ext uri="{BB962C8B-B14F-4D97-AF65-F5344CB8AC3E}">
        <p14:creationId xmlns:p14="http://schemas.microsoft.com/office/powerpoint/2010/main" val="41821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dirty="0"/>
          </a:p>
        </p:txBody>
      </p:sp>
    </p:spTree>
    <p:extLst>
      <p:ext uri="{BB962C8B-B14F-4D97-AF65-F5344CB8AC3E}">
        <p14:creationId xmlns:p14="http://schemas.microsoft.com/office/powerpoint/2010/main" val="2252166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34</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REFACTORING nicht im BILD</a:t>
            </a:r>
          </a:p>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35</a:t>
            </a:fld>
            <a:endParaRPr lang="de-DE"/>
          </a:p>
        </p:txBody>
      </p:sp>
    </p:spTree>
    <p:extLst>
      <p:ext uri="{BB962C8B-B14F-4D97-AF65-F5344CB8AC3E}">
        <p14:creationId xmlns:p14="http://schemas.microsoft.com/office/powerpoint/2010/main" val="108769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38</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das zu erreichen, sollten bisher ungenutzte Features unserer WLAN-Appliance, der sog. IAC-BOX, aktiviert werden.</a:t>
            </a:r>
          </a:p>
          <a:p>
            <a:r>
              <a:rPr lang="de-DE"/>
              <a:t> </a:t>
            </a:r>
          </a:p>
          <a:p>
            <a:r>
              <a:rPr lang="de-DE"/>
              <a:t>Was genau ist die IAC-BOX? Die </a:t>
            </a:r>
            <a:r>
              <a:rPr lang="de-DE" baseline="0"/>
              <a:t>IAC-BOX implementiert ein Ticketsystem wie es auch z.B. Hotels verwenden. Die IAC-BOX wird auch an Hotels verkauft.</a:t>
            </a:r>
            <a:endParaRPr lang="de-DE"/>
          </a:p>
          <a:p>
            <a:endParaRPr lang="de-DE"/>
          </a:p>
          <a:p>
            <a:r>
              <a:rPr lang="de-DE"/>
              <a:t>Sie hat die Aufgabe, den Zugang zum GESIS-Gästenetz zu verwalten.</a:t>
            </a:r>
          </a:p>
          <a:p>
            <a:endParaRPr lang="de-DE"/>
          </a:p>
          <a:p>
            <a:r>
              <a:rPr lang="de-DE"/>
              <a:t>Dazu ist die IAC-BOX mit dem WLAN-Controller gekoppelt.</a:t>
            </a:r>
          </a:p>
          <a:p>
            <a:r>
              <a:rPr lang="de-DE"/>
              <a:t> </a:t>
            </a:r>
          </a:p>
          <a:p>
            <a:r>
              <a:rPr lang="de-DE"/>
              <a:t>Nur mit einem gültigen Ticket gestattet</a:t>
            </a:r>
            <a:r>
              <a:rPr lang="de-DE" baseline="0"/>
              <a:t> </a:t>
            </a:r>
            <a:r>
              <a:rPr lang="de-DE"/>
              <a:t>die IAC-BOX einem Gästegerät den Zugang zum Gästenetz.</a:t>
            </a:r>
          </a:p>
          <a:p>
            <a:r>
              <a:rPr lang="de-DE"/>
              <a:t> </a:t>
            </a:r>
          </a:p>
          <a:p>
            <a:r>
              <a:rPr lang="de-DE"/>
              <a:t>Diese</a:t>
            </a:r>
            <a:r>
              <a:rPr lang="de-DE" baseline="0"/>
              <a:t> </a:t>
            </a:r>
            <a:r>
              <a:rPr lang="de-DE"/>
              <a:t>Tickets wurden bisher</a:t>
            </a:r>
            <a:r>
              <a:rPr lang="de-DE" baseline="0"/>
              <a:t> </a:t>
            </a:r>
            <a:r>
              <a:rPr lang="de-DE"/>
              <a:t>von der IT erstellt.</a:t>
            </a:r>
          </a:p>
          <a:p>
            <a:r>
              <a:rPr lang="de-DE"/>
              <a:t> </a:t>
            </a:r>
          </a:p>
          <a:p>
            <a:r>
              <a:rPr lang="de-DE"/>
              <a:t>Um die IT von dieser Aufgabe zu befreien, sollte ich 5 bislang ungenutzte Module der IAC-BOX urbar machen.</a:t>
            </a:r>
          </a:p>
          <a:p>
            <a:endParaRPr lang="de-DE"/>
          </a:p>
          <a:p>
            <a:r>
              <a:rPr lang="de-DE"/>
              <a:t> </a:t>
            </a:r>
          </a:p>
          <a:p>
            <a:r>
              <a:rPr lang="de-DE"/>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39</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42</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45</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Die Abteilung WTS ist dem Präsidenten untergestellt</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dirty="0"/>
          </a:p>
        </p:txBody>
      </p:sp>
    </p:spTree>
    <p:extLst>
      <p:ext uri="{BB962C8B-B14F-4D97-AF65-F5344CB8AC3E}">
        <p14:creationId xmlns:p14="http://schemas.microsoft.com/office/powerpoint/2010/main" val="1390413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Mit dem Export wird die manuelle Arbeit vom System übernommen</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48</a:t>
            </a:fld>
            <a:endParaRPr lang="de-DE" dirty="0"/>
          </a:p>
        </p:txBody>
      </p:sp>
    </p:spTree>
    <p:extLst>
      <p:ext uri="{BB962C8B-B14F-4D97-AF65-F5344CB8AC3E}">
        <p14:creationId xmlns:p14="http://schemas.microsoft.com/office/powerpoint/2010/main" val="1567058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49</a:t>
            </a:fld>
            <a:endParaRPr lang="de-DE" dirty="0"/>
          </a:p>
        </p:txBody>
      </p:sp>
    </p:spTree>
    <p:extLst>
      <p:ext uri="{BB962C8B-B14F-4D97-AF65-F5344CB8AC3E}">
        <p14:creationId xmlns:p14="http://schemas.microsoft.com/office/powerpoint/2010/main" val="34351212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50</a:t>
            </a:fld>
            <a:endParaRPr lang="de-DE" dirty="0"/>
          </a:p>
        </p:txBody>
      </p:sp>
    </p:spTree>
    <p:extLst>
      <p:ext uri="{BB962C8B-B14F-4D97-AF65-F5344CB8AC3E}">
        <p14:creationId xmlns:p14="http://schemas.microsoft.com/office/powerpoint/2010/main" val="1135124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ANSTATT dass der Mitarbeiter eine Datei bekommt und diese zurücksendet:::::</a:t>
            </a:r>
          </a:p>
          <a:p>
            <a:endParaRPr lang="de-DE" altLang="de-DE" dirty="0"/>
          </a:p>
          <a:p>
            <a:r>
              <a:rPr lang="de-DE" altLang="de-DE" dirty="0"/>
              <a:t>Die Sekretärin muss auch keine Datensätze mehr zusammenstellen</a:t>
            </a:r>
          </a:p>
          <a:p>
            <a:endParaRPr lang="de-DE" altLang="de-DE" dirty="0"/>
          </a:p>
          <a:p>
            <a:r>
              <a:rPr lang="de-DE" altLang="de-DE" dirty="0"/>
              <a:t>SO SIEHT DAS WEBFORMULAR FÜR DEN MITARBEITER AUS</a:t>
            </a:r>
          </a:p>
          <a:p>
            <a:endParaRPr lang="de-DE" altLang="de-DE" dirty="0"/>
          </a:p>
          <a:p>
            <a:r>
              <a:rPr lang="de-DE" altLang="de-DE" dirty="0"/>
              <a:t>SIE SEHEN HIER KANN DER IST WERT GEÄNDERT WERDEN</a:t>
            </a:r>
          </a:p>
          <a:p>
            <a:br>
              <a:rPr lang="de-DE" altLang="de-DE" dirty="0"/>
            </a:br>
            <a:r>
              <a:rPr lang="de-DE" altLang="de-DE" dirty="0"/>
              <a:t>DER SOLL WERT, WELCHER VORGEGEBEN IST</a:t>
            </a:r>
          </a:p>
          <a:p>
            <a:r>
              <a:rPr lang="de-DE" altLang="de-DE" dirty="0"/>
              <a:t>KANN HIER AUCH NICHT VOM MITARBEITER DIREKT GEÄNDERT WERDEN</a:t>
            </a:r>
          </a:p>
          <a:p>
            <a:endParaRPr lang="de-DE" altLang="de-DE" dirty="0"/>
          </a:p>
          <a:p>
            <a:r>
              <a:rPr lang="de-DE" altLang="de-DE" dirty="0"/>
              <a:t>!!!!!</a:t>
            </a:r>
          </a:p>
          <a:p>
            <a:r>
              <a:rPr lang="de-DE" altLang="de-DE" dirty="0"/>
              <a:t>DIE PROBLEMSTELLUNG FÜR DIESES PROJEKT IST DER LETZTE SCHRITT!!!!</a:t>
            </a:r>
          </a:p>
          <a:p>
            <a:endParaRPr lang="de-DE" altLang="de-DE" dirty="0"/>
          </a:p>
          <a:p>
            <a:r>
              <a:rPr lang="de-DE" altLang="de-DE" dirty="0"/>
              <a:t>WIE SIEHT DAS DENN MIT DEM EXPORT AUS</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51</a:t>
            </a:fld>
            <a:endParaRPr lang="de-DE" dirty="0"/>
          </a:p>
        </p:txBody>
      </p:sp>
    </p:spTree>
    <p:extLst>
      <p:ext uri="{BB962C8B-B14F-4D97-AF65-F5344CB8AC3E}">
        <p14:creationId xmlns:p14="http://schemas.microsoft.com/office/powerpoint/2010/main" val="351871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dirty="0"/>
          </a:p>
        </p:txBody>
      </p:sp>
    </p:spTree>
    <p:extLst>
      <p:ext uri="{BB962C8B-B14F-4D97-AF65-F5344CB8AC3E}">
        <p14:creationId xmlns:p14="http://schemas.microsoft.com/office/powerpoint/2010/main" val="152376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dirty="0"/>
          </a:p>
        </p:txBody>
      </p:sp>
    </p:spTree>
    <p:extLst>
      <p:ext uri="{BB962C8B-B14F-4D97-AF65-F5344CB8AC3E}">
        <p14:creationId xmlns:p14="http://schemas.microsoft.com/office/powerpoint/2010/main" val="235388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dirty="0"/>
          </a:p>
        </p:txBody>
      </p:sp>
    </p:spTree>
    <p:extLst>
      <p:ext uri="{BB962C8B-B14F-4D97-AF65-F5344CB8AC3E}">
        <p14:creationId xmlns:p14="http://schemas.microsoft.com/office/powerpoint/2010/main" val="3669651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dirty="0"/>
          </a:p>
        </p:txBody>
      </p:sp>
    </p:spTree>
    <p:extLst>
      <p:ext uri="{BB962C8B-B14F-4D97-AF65-F5344CB8AC3E}">
        <p14:creationId xmlns:p14="http://schemas.microsoft.com/office/powerpoint/2010/main" val="45586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de-DE" altLang="de-DE" baseline="0" dirty="0"/>
          </a:p>
          <a:p>
            <a:r>
              <a:rPr lang="de-DE" altLang="de-DE" dirty="0"/>
              <a:t>Hier sehen sie die Tabelle in der die Aufwände erhoben werden sollen.</a:t>
            </a:r>
          </a:p>
          <a:p>
            <a:r>
              <a:rPr lang="de-DE" altLang="de-DE" dirty="0"/>
              <a:t>Von 92 Zeilen werden selten mehr als 4 verwendet.</a:t>
            </a:r>
          </a:p>
          <a:p>
            <a:r>
              <a:rPr lang="de-DE" altLang="de-DE" dirty="0"/>
              <a:t>Die Informationen die erhoben werden sollen sind:</a:t>
            </a:r>
          </a:p>
          <a:p>
            <a:endParaRPr lang="de-DE" altLang="de-DE" dirty="0"/>
          </a:p>
          <a:p>
            <a:pPr marL="171450" indent="-171450">
              <a:buFontTx/>
              <a:buChar char="-"/>
            </a:pPr>
            <a:r>
              <a:rPr lang="de-DE" altLang="de-DE" dirty="0"/>
              <a:t>In welchem Team ein Mitarbeiter ist</a:t>
            </a:r>
          </a:p>
          <a:p>
            <a:pPr marL="171450" indent="-171450">
              <a:buFontTx/>
              <a:buChar char="-"/>
            </a:pPr>
            <a:r>
              <a:rPr lang="de-DE" altLang="de-DE" dirty="0"/>
              <a:t>In welchen Projekten er im Quartal gearbeitet hat</a:t>
            </a:r>
          </a:p>
          <a:p>
            <a:pPr marL="171450" indent="-171450">
              <a:buFontTx/>
              <a:buChar char="-"/>
            </a:pPr>
            <a:r>
              <a:rPr lang="de-DE" altLang="de-DE" dirty="0"/>
              <a:t>Die Soll-Vorgabe wie die Zeit aufgeteilt werden soll</a:t>
            </a:r>
          </a:p>
          <a:p>
            <a:pPr marL="171450" indent="-171450">
              <a:buFontTx/>
              <a:buChar char="-"/>
            </a:pPr>
            <a:r>
              <a:rPr lang="de-DE" altLang="de-DE" dirty="0"/>
              <a:t>Der Ist-Zustand, wie die Zeit tatsächlich aufgeteilt wurde</a:t>
            </a:r>
          </a:p>
          <a:p>
            <a:pPr marL="171450" indent="-171450">
              <a:buFontTx/>
              <a:buChar char="-"/>
            </a:pPr>
            <a:endParaRPr lang="de-DE" altLang="de-DE" dirty="0"/>
          </a:p>
          <a:p>
            <a:pPr marL="171450" indent="-171450">
              <a:buFontTx/>
              <a:buChar char="-"/>
            </a:pPr>
            <a:r>
              <a:rPr lang="de-DE" altLang="de-DE" dirty="0"/>
              <a:t>SPÄTER KOMMEN WEITERE INFORMATIONEN DAZU</a:t>
            </a:r>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dirty="0"/>
          </a:p>
        </p:txBody>
      </p:sp>
    </p:spTree>
    <p:extLst>
      <p:ext uri="{BB962C8B-B14F-4D97-AF65-F5344CB8AC3E}">
        <p14:creationId xmlns:p14="http://schemas.microsoft.com/office/powerpoint/2010/main" val="167531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dirty="0"/>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svg"/><Relationship Id="rId18" Type="http://schemas.openxmlformats.org/officeDocument/2006/relationships/image" Target="../media/image43.png"/><Relationship Id="rId26" Type="http://schemas.openxmlformats.org/officeDocument/2006/relationships/image" Target="../media/image51.png"/><Relationship Id="rId39" Type="http://schemas.openxmlformats.org/officeDocument/2006/relationships/image" Target="../media/image29.svg"/><Relationship Id="rId21" Type="http://schemas.openxmlformats.org/officeDocument/2006/relationships/image" Target="../media/image46.svg"/><Relationship Id="rId34" Type="http://schemas.openxmlformats.org/officeDocument/2006/relationships/image" Target="../media/image24.pn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svg"/><Relationship Id="rId25" Type="http://schemas.openxmlformats.org/officeDocument/2006/relationships/image" Target="../media/image50.svg"/><Relationship Id="rId33" Type="http://schemas.openxmlformats.org/officeDocument/2006/relationships/image" Target="../media/image56.svg"/><Relationship Id="rId38" Type="http://schemas.openxmlformats.org/officeDocument/2006/relationships/image" Target="../media/image28.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1.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19.svg"/><Relationship Id="rId15" Type="http://schemas.openxmlformats.org/officeDocument/2006/relationships/image" Target="../media/image40.svg"/><Relationship Id="rId23" Type="http://schemas.openxmlformats.org/officeDocument/2006/relationships/image" Target="../media/image48.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20.png"/><Relationship Id="rId19" Type="http://schemas.openxmlformats.org/officeDocument/2006/relationships/image" Target="../media/image44.svg"/><Relationship Id="rId31"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36.sv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35.png"/><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59.png"/><Relationship Id="rId18" Type="http://schemas.openxmlformats.org/officeDocument/2006/relationships/image" Target="../media/image64.svg"/><Relationship Id="rId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58.svg"/><Relationship Id="rId17" Type="http://schemas.openxmlformats.org/officeDocument/2006/relationships/image" Target="../media/image63.png"/><Relationship Id="rId2" Type="http://schemas.openxmlformats.org/officeDocument/2006/relationships/notesSlide" Target="../notesSlides/notesSlide11.xml"/><Relationship Id="rId16" Type="http://schemas.openxmlformats.org/officeDocument/2006/relationships/image" Target="../media/image62.svg"/><Relationship Id="rId20" Type="http://schemas.openxmlformats.org/officeDocument/2006/relationships/image" Target="../media/image56.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57.png"/><Relationship Id="rId5" Type="http://schemas.openxmlformats.org/officeDocument/2006/relationships/image" Target="../media/image28.png"/><Relationship Id="rId15" Type="http://schemas.openxmlformats.org/officeDocument/2006/relationships/image" Target="../media/image61.png"/><Relationship Id="rId10" Type="http://schemas.openxmlformats.org/officeDocument/2006/relationships/image" Target="../media/image34.svg"/><Relationship Id="rId19" Type="http://schemas.openxmlformats.org/officeDocument/2006/relationships/image" Target="../media/image55.png"/><Relationship Id="rId4" Type="http://schemas.openxmlformats.org/officeDocument/2006/relationships/image" Target="../media/image23.svg"/><Relationship Id="rId9" Type="http://schemas.openxmlformats.org/officeDocument/2006/relationships/image" Target="../media/image33.png"/><Relationship Id="rId14" Type="http://schemas.openxmlformats.org/officeDocument/2006/relationships/image" Target="../media/image6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34.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6.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55.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29.sv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28.png"/><Relationship Id="rId5" Type="http://schemas.openxmlformats.org/officeDocument/2006/relationships/image" Target="../media/image33.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56.svg"/></Relationships>
</file>

<file path=ppt/slides/_rels/slide39.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8.png"/><Relationship Id="rId3" Type="http://schemas.openxmlformats.org/officeDocument/2006/relationships/image" Target="../media/image31.png"/><Relationship Id="rId7" Type="http://schemas.openxmlformats.org/officeDocument/2006/relationships/image" Target="../media/image70.png"/><Relationship Id="rId12" Type="http://schemas.openxmlformats.org/officeDocument/2006/relationships/image" Target="../media/image77.svg"/><Relationship Id="rId2" Type="http://schemas.openxmlformats.org/officeDocument/2006/relationships/notesSlide" Target="../notesSlides/notesSlide37.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76.png"/><Relationship Id="rId5" Type="http://schemas.openxmlformats.org/officeDocument/2006/relationships/image" Target="../media/image74.png"/><Relationship Id="rId15" Type="http://schemas.openxmlformats.org/officeDocument/2006/relationships/image" Target="../media/image24.png"/><Relationship Id="rId10" Type="http://schemas.openxmlformats.org/officeDocument/2006/relationships/image" Target="../media/image73.svg"/><Relationship Id="rId4" Type="http://schemas.openxmlformats.org/officeDocument/2006/relationships/image" Target="../media/image32.svg"/><Relationship Id="rId9" Type="http://schemas.openxmlformats.org/officeDocument/2006/relationships/image" Target="../media/image72.png"/><Relationship Id="rId14" Type="http://schemas.openxmlformats.org/officeDocument/2006/relationships/image" Target="../media/image79.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svg"/><Relationship Id="rId7" Type="http://schemas.openxmlformats.org/officeDocument/2006/relationships/image" Target="../media/image3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81.svg"/><Relationship Id="rId10" Type="http://schemas.openxmlformats.org/officeDocument/2006/relationships/image" Target="../media/image67.png"/><Relationship Id="rId4" Type="http://schemas.openxmlformats.org/officeDocument/2006/relationships/image" Target="../media/image80.png"/><Relationship Id="rId9" Type="http://schemas.openxmlformats.org/officeDocument/2006/relationships/image" Target="../media/image19.svg"/></Relationships>
</file>

<file path=ppt/slides/_rels/slide41.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21" Type="http://schemas.openxmlformats.org/officeDocument/2006/relationships/image" Target="../media/image48.svg"/><Relationship Id="rId34" Type="http://schemas.openxmlformats.org/officeDocument/2006/relationships/image" Target="../media/image24.png"/><Relationship Id="rId7" Type="http://schemas.openxmlformats.org/officeDocument/2006/relationships/image" Target="../media/image3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6.svg"/><Relationship Id="rId2" Type="http://schemas.openxmlformats.org/officeDocument/2006/relationships/image" Target="../media/image18.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5.png"/><Relationship Id="rId37" Type="http://schemas.openxmlformats.org/officeDocument/2006/relationships/image" Target="../media/image27.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81.svg"/><Relationship Id="rId28" Type="http://schemas.openxmlformats.org/officeDocument/2006/relationships/image" Target="../media/image53.png"/><Relationship Id="rId36" Type="http://schemas.openxmlformats.org/officeDocument/2006/relationships/image" Target="../media/image26.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23.svg"/><Relationship Id="rId4" Type="http://schemas.openxmlformats.org/officeDocument/2006/relationships/image" Target="../media/image31.png"/><Relationship Id="rId9" Type="http://schemas.openxmlformats.org/officeDocument/2006/relationships/image" Target="../media/image21.svg"/><Relationship Id="rId14" Type="http://schemas.openxmlformats.org/officeDocument/2006/relationships/image" Target="../media/image41.png"/><Relationship Id="rId22" Type="http://schemas.openxmlformats.org/officeDocument/2006/relationships/image" Target="../media/image80.png"/><Relationship Id="rId27" Type="http://schemas.openxmlformats.org/officeDocument/2006/relationships/image" Target="../media/image52.svg"/><Relationship Id="rId30" Type="http://schemas.openxmlformats.org/officeDocument/2006/relationships/image" Target="../media/image22.png"/><Relationship Id="rId35" Type="http://schemas.openxmlformats.org/officeDocument/2006/relationships/image" Target="../media/image25.svg"/><Relationship Id="rId8" Type="http://schemas.openxmlformats.org/officeDocument/2006/relationships/image" Target="../media/image20.png"/><Relationship Id="rId3" Type="http://schemas.openxmlformats.org/officeDocument/2006/relationships/image" Target="../media/image19.svg"/></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8.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1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4.svg"/><Relationship Id="rId4" Type="http://schemas.openxmlformats.org/officeDocument/2006/relationships/image" Target="../media/image23.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24.01.2020</a:t>
            </a:r>
          </a:p>
          <a:p>
            <a:r>
              <a:rPr lang="de-DE" sz="1600" i="1" dirty="0"/>
              <a:t>Prüflingsnummer 142 18158</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Funktionalität, erhobene Datensätze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9" name="Picture 18" descr="A screenshot of a computer&#10;&#10;Description automatically generated">
            <a:extLst>
              <a:ext uri="{FF2B5EF4-FFF2-40B4-BE49-F238E27FC236}">
                <a16:creationId xmlns:a16="http://schemas.microsoft.com/office/drawing/2014/main" id="{D459B50C-E93B-0645-9910-39EFC200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64" y="1733727"/>
            <a:ext cx="3456376" cy="4893562"/>
          </a:xfrm>
          <a:prstGeom prst="rect">
            <a:avLst/>
          </a:prstGeom>
        </p:spPr>
      </p:pic>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434" y="3280212"/>
            <a:ext cx="723900" cy="723900"/>
          </a:xfrm>
        </p:spPr>
      </p:pic>
      <p:pic>
        <p:nvPicPr>
          <p:cNvPr id="20" name="Graphic 19">
            <a:extLst>
              <a:ext uri="{FF2B5EF4-FFF2-40B4-BE49-F238E27FC236}">
                <a16:creationId xmlns:a16="http://schemas.microsoft.com/office/drawing/2014/main" id="{15E630B4-9F81-444C-A376-155AF994C5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056" y="4598713"/>
            <a:ext cx="723900" cy="723900"/>
          </a:xfrm>
          <a:prstGeom prst="rect">
            <a:avLst/>
          </a:prstGeom>
        </p:spPr>
      </p:pic>
      <p:pic>
        <p:nvPicPr>
          <p:cNvPr id="21" name="Graphic 20">
            <a:extLst>
              <a:ext uri="{FF2B5EF4-FFF2-40B4-BE49-F238E27FC236}">
                <a16:creationId xmlns:a16="http://schemas.microsoft.com/office/drawing/2014/main" id="{D8BEA665-53F6-8B4E-8B71-6B17285844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586" y="3713813"/>
            <a:ext cx="723900" cy="723900"/>
          </a:xfrm>
          <a:prstGeom prst="rect">
            <a:avLst/>
          </a:prstGeo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83879" y="4649288"/>
            <a:ext cx="1325853" cy="1325853"/>
          </a:xfrm>
          <a:prstGeom prst="rect">
            <a:avLst/>
          </a:prstGeom>
        </p:spPr>
      </p:pic>
      <p:pic>
        <p:nvPicPr>
          <p:cNvPr id="28" name="Graphic 27">
            <a:extLst>
              <a:ext uri="{FF2B5EF4-FFF2-40B4-BE49-F238E27FC236}">
                <a16:creationId xmlns:a16="http://schemas.microsoft.com/office/drawing/2014/main" id="{2F2AC40A-D1B2-1443-A74F-86F55A7E48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5056" y="5207947"/>
            <a:ext cx="723900" cy="723900"/>
          </a:xfrm>
          <a:prstGeom prst="rect">
            <a:avLst/>
          </a:prstGeom>
        </p:spPr>
      </p:pic>
      <p:pic>
        <p:nvPicPr>
          <p:cNvPr id="29" name="Graphic 28">
            <a:extLst>
              <a:ext uri="{FF2B5EF4-FFF2-40B4-BE49-F238E27FC236}">
                <a16:creationId xmlns:a16="http://schemas.microsoft.com/office/drawing/2014/main" id="{A1A0DCBC-CCEB-2446-8355-482D08C40D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65744" y="1409933"/>
            <a:ext cx="723900" cy="723900"/>
          </a:xfrm>
          <a:prstGeom prst="rect">
            <a:avLst/>
          </a:prstGeom>
        </p:spPr>
      </p:pic>
      <p:pic>
        <p:nvPicPr>
          <p:cNvPr id="32" name="Graphic 31">
            <a:extLst>
              <a:ext uri="{FF2B5EF4-FFF2-40B4-BE49-F238E27FC236}">
                <a16:creationId xmlns:a16="http://schemas.microsoft.com/office/drawing/2014/main" id="{A0DF1865-1B1E-1542-9CED-ACBB09EE0F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6385" y="5489278"/>
            <a:ext cx="723900" cy="723900"/>
          </a:xfrm>
          <a:prstGeom prst="rect">
            <a:avLst/>
          </a:prstGeom>
        </p:spPr>
      </p:pic>
      <p:pic>
        <p:nvPicPr>
          <p:cNvPr id="33" name="Graphic 32">
            <a:extLst>
              <a:ext uri="{FF2B5EF4-FFF2-40B4-BE49-F238E27FC236}">
                <a16:creationId xmlns:a16="http://schemas.microsoft.com/office/drawing/2014/main" id="{BE4EEFDD-2A90-9B48-8225-2C80FD3DD62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65788" y="5312214"/>
            <a:ext cx="723900" cy="723900"/>
          </a:xfrm>
          <a:prstGeom prst="rect">
            <a:avLst/>
          </a:prstGeom>
        </p:spPr>
      </p:pic>
      <p:pic>
        <p:nvPicPr>
          <p:cNvPr id="34" name="Graphic 33">
            <a:extLst>
              <a:ext uri="{FF2B5EF4-FFF2-40B4-BE49-F238E27FC236}">
                <a16:creationId xmlns:a16="http://schemas.microsoft.com/office/drawing/2014/main" id="{3669602F-8504-1242-BFB0-AEF80A0B8B8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71543" y="5374083"/>
            <a:ext cx="723900" cy="723900"/>
          </a:xfrm>
          <a:prstGeom prst="rect">
            <a:avLst/>
          </a:prstGeom>
        </p:spPr>
      </p:pic>
      <p:pic>
        <p:nvPicPr>
          <p:cNvPr id="35" name="Graphic 34">
            <a:extLst>
              <a:ext uri="{FF2B5EF4-FFF2-40B4-BE49-F238E27FC236}">
                <a16:creationId xmlns:a16="http://schemas.microsoft.com/office/drawing/2014/main" id="{CD50B610-B927-BB44-BBC7-FD71D6A324E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72485" y="5453479"/>
            <a:ext cx="723900" cy="723900"/>
          </a:xfrm>
          <a:prstGeom prst="rect">
            <a:avLst/>
          </a:prstGeom>
        </p:spPr>
      </p:pic>
      <p:pic>
        <p:nvPicPr>
          <p:cNvPr id="37" name="Graphic 36">
            <a:extLst>
              <a:ext uri="{FF2B5EF4-FFF2-40B4-BE49-F238E27FC236}">
                <a16:creationId xmlns:a16="http://schemas.microsoft.com/office/drawing/2014/main" id="{50CC9ED6-D59D-4D40-8E6D-7089C8BF24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784128" y="5321537"/>
            <a:ext cx="723900" cy="723900"/>
          </a:xfrm>
          <a:prstGeom prst="rect">
            <a:avLst/>
          </a:prstGeom>
        </p:spPr>
      </p:pic>
      <p:pic>
        <p:nvPicPr>
          <p:cNvPr id="38" name="Graphic 37">
            <a:extLst>
              <a:ext uri="{FF2B5EF4-FFF2-40B4-BE49-F238E27FC236}">
                <a16:creationId xmlns:a16="http://schemas.microsoft.com/office/drawing/2014/main" id="{1CDC6FC8-E953-6544-A393-DB6A3485B9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84128" y="4189353"/>
            <a:ext cx="723900" cy="723900"/>
          </a:xfrm>
          <a:prstGeom prst="rect">
            <a:avLst/>
          </a:prstGeom>
        </p:spPr>
      </p:pic>
      <p:pic>
        <p:nvPicPr>
          <p:cNvPr id="39" name="Graphic 38">
            <a:extLst>
              <a:ext uri="{FF2B5EF4-FFF2-40B4-BE49-F238E27FC236}">
                <a16:creationId xmlns:a16="http://schemas.microsoft.com/office/drawing/2014/main" id="{D61B3D50-368B-AA44-B172-C3CA2A449315}"/>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860910" y="3589633"/>
            <a:ext cx="723900" cy="723900"/>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144256" y="2560445"/>
            <a:ext cx="1054393" cy="1054393"/>
          </a:xfrm>
          <a:prstGeom prst="rect">
            <a:avLst/>
          </a:prstGeom>
        </p:spPr>
      </p:pic>
      <p:pic>
        <p:nvPicPr>
          <p:cNvPr id="41" name="Graphic 40">
            <a:extLst>
              <a:ext uri="{FF2B5EF4-FFF2-40B4-BE49-F238E27FC236}">
                <a16:creationId xmlns:a16="http://schemas.microsoft.com/office/drawing/2014/main" id="{3DE685F0-1856-0A4B-B36A-9136C45C2490}"/>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60228" y="3029598"/>
            <a:ext cx="723900" cy="723900"/>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273043" y="2652665"/>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3907812" y="5260173"/>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cxnSp>
        <p:nvCxnSpPr>
          <p:cNvPr id="10" name="Straight Arrow Connector 9">
            <a:extLst>
              <a:ext uri="{FF2B5EF4-FFF2-40B4-BE49-F238E27FC236}">
                <a16:creationId xmlns:a16="http://schemas.microsoft.com/office/drawing/2014/main" id="{11A1BD83-4026-B248-9BE7-DA5F816884C0}"/>
              </a:ext>
            </a:extLst>
          </p:cNvPr>
          <p:cNvCxnSpPr>
            <a:cxnSpLocks/>
            <a:endCxn id="43" idx="1"/>
          </p:cNvCxnSpPr>
          <p:nvPr/>
        </p:nvCxnSpPr>
        <p:spPr>
          <a:xfrm flipV="1">
            <a:off x="3833447" y="3014615"/>
            <a:ext cx="1439596" cy="4965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2996952"/>
            <a:ext cx="1573515" cy="41497"/>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3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4779391" y="487097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4801217" y="5143036"/>
            <a:ext cx="1424685" cy="400110"/>
          </a:xfrm>
          <a:prstGeom prst="rect">
            <a:avLst/>
          </a:prstGeom>
          <a:noFill/>
        </p:spPr>
        <p:txBody>
          <a:bodyPr wrap="none" rtlCol="0">
            <a:spAutoFit/>
          </a:bodyPr>
          <a:lstStyle/>
          <a:p>
            <a:r>
              <a:rPr lang="en-DE" sz="2000" dirty="0"/>
              <a:t>Zeitmodelle</a:t>
            </a:r>
          </a:p>
        </p:txBody>
      </p: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2748" y="2714653"/>
            <a:ext cx="1253188" cy="1253188"/>
          </a:xfrm>
          <a:prstGeom prst="rect">
            <a:avLst/>
          </a:prstGeom>
        </p:spPr>
      </p:pic>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00184" y="4204050"/>
            <a:ext cx="1745229" cy="1745230"/>
          </a:xfrm>
          <a:prstGeom prst="rect">
            <a:avLst/>
          </a:prstGeom>
        </p:spPr>
      </p:pic>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8508" y="2718418"/>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058619" y="3638534"/>
            <a:ext cx="1221168" cy="369332"/>
          </a:xfrm>
          <a:prstGeom prst="rect">
            <a:avLst/>
          </a:prstGeom>
          <a:noFill/>
        </p:spPr>
        <p:txBody>
          <a:bodyPr wrap="none" rtlCol="0">
            <a:spAutoFit/>
          </a:bodyPr>
          <a:lstStyle/>
          <a:p>
            <a:r>
              <a:rPr lang="en-DE" dirty="0"/>
              <a:t>QES Export</a:t>
            </a:r>
          </a:p>
        </p:txBody>
      </p:sp>
      <p:cxnSp>
        <p:nvCxnSpPr>
          <p:cNvPr id="35" name="Straight Arrow Connector 34">
            <a:extLst>
              <a:ext uri="{FF2B5EF4-FFF2-40B4-BE49-F238E27FC236}">
                <a16:creationId xmlns:a16="http://schemas.microsoft.com/office/drawing/2014/main" id="{0E6D5A40-3CA9-6149-AB19-602898766B7C}"/>
              </a:ext>
            </a:extLst>
          </p:cNvPr>
          <p:cNvCxnSpPr>
            <a:cxnSpLocks/>
          </p:cNvCxnSpPr>
          <p:nvPr/>
        </p:nvCxnSpPr>
        <p:spPr>
          <a:xfrm flipH="1">
            <a:off x="6169714" y="2691057"/>
            <a:ext cx="754344" cy="264929"/>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BA0B40C-7B39-F046-8BA5-B9BC37BE27FF}"/>
              </a:ext>
            </a:extLst>
          </p:cNvPr>
          <p:cNvCxnSpPr>
            <a:cxnSpLocks/>
          </p:cNvCxnSpPr>
          <p:nvPr/>
        </p:nvCxnSpPr>
        <p:spPr>
          <a:xfrm flipV="1">
            <a:off x="6188646" y="3231911"/>
            <a:ext cx="2055762" cy="2415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9" name="Graphic 38">
            <a:extLst>
              <a:ext uri="{FF2B5EF4-FFF2-40B4-BE49-F238E27FC236}">
                <a16:creationId xmlns:a16="http://schemas.microsoft.com/office/drawing/2014/main" id="{120B8D0D-BCC9-2640-A38F-43820ED19C1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65246" y="2126427"/>
            <a:ext cx="723900" cy="723900"/>
          </a:xfrm>
          <a:prstGeom prst="rect">
            <a:avLst/>
          </a:prstGeom>
        </p:spPr>
      </p:pic>
      <p:pic>
        <p:nvPicPr>
          <p:cNvPr id="42" name="Graphic 41">
            <a:extLst>
              <a:ext uri="{FF2B5EF4-FFF2-40B4-BE49-F238E27FC236}">
                <a16:creationId xmlns:a16="http://schemas.microsoft.com/office/drawing/2014/main" id="{F20ED8A6-F35B-2A46-A5B7-B3D2F6D92B7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786119" y="3067107"/>
            <a:ext cx="926341" cy="926341"/>
          </a:xfrm>
          <a:prstGeom prst="rect">
            <a:avLst/>
          </a:prstGeom>
        </p:spPr>
      </p:pic>
      <p:sp>
        <p:nvSpPr>
          <p:cNvPr id="19" name="TextBox 18">
            <a:extLst>
              <a:ext uri="{FF2B5EF4-FFF2-40B4-BE49-F238E27FC236}">
                <a16:creationId xmlns:a16="http://schemas.microsoft.com/office/drawing/2014/main" id="{5E5C94E0-2869-8449-A0A3-32649FAE702A}"/>
              </a:ext>
            </a:extLst>
          </p:cNvPr>
          <p:cNvSpPr txBox="1"/>
          <p:nvPr/>
        </p:nvSpPr>
        <p:spPr>
          <a:xfrm>
            <a:off x="4800620" y="4365104"/>
            <a:ext cx="1170770" cy="646331"/>
          </a:xfrm>
          <a:prstGeom prst="rect">
            <a:avLst/>
          </a:prstGeom>
          <a:noFill/>
        </p:spPr>
        <p:txBody>
          <a:bodyPr wrap="none" rtlCol="0">
            <a:spAutoFit/>
          </a:bodyPr>
          <a:lstStyle/>
          <a:p>
            <a:r>
              <a:rPr lang="en-DE" dirty="0"/>
              <a:t>Ist-Werte</a:t>
            </a:r>
          </a:p>
          <a:p>
            <a:r>
              <a:rPr lang="en-DE" dirty="0"/>
              <a:t>Soll-Werte</a:t>
            </a:r>
          </a:p>
        </p:txBody>
      </p:sp>
      <p:sp>
        <p:nvSpPr>
          <p:cNvPr id="25" name="TextBox 24">
            <a:extLst>
              <a:ext uri="{FF2B5EF4-FFF2-40B4-BE49-F238E27FC236}">
                <a16:creationId xmlns:a16="http://schemas.microsoft.com/office/drawing/2014/main" id="{720D4DF1-09A5-164E-8628-CBBB9004DAB6}"/>
              </a:ext>
            </a:extLst>
          </p:cNvPr>
          <p:cNvSpPr txBox="1"/>
          <p:nvPr/>
        </p:nvSpPr>
        <p:spPr>
          <a:xfrm>
            <a:off x="5686117" y="2277037"/>
            <a:ext cx="612668" cy="369332"/>
          </a:xfrm>
          <a:prstGeom prst="rect">
            <a:avLst/>
          </a:prstGeom>
          <a:noFill/>
        </p:spPr>
        <p:txBody>
          <a:bodyPr wrap="none" rtlCol="0">
            <a:spAutoFit/>
          </a:bodyPr>
          <a:lstStyle/>
          <a:p>
            <a:r>
              <a:rPr lang="en-DE" dirty="0"/>
              <a:t>Klick</a:t>
            </a:r>
          </a:p>
        </p:txBody>
      </p:sp>
      <p:sp>
        <p:nvSpPr>
          <p:cNvPr id="28" name="TextBox 27">
            <a:extLst>
              <a:ext uri="{FF2B5EF4-FFF2-40B4-BE49-F238E27FC236}">
                <a16:creationId xmlns:a16="http://schemas.microsoft.com/office/drawing/2014/main" id="{1E060F9E-F1E6-6B47-81E5-B8601E4FFEC2}"/>
              </a:ext>
            </a:extLst>
          </p:cNvPr>
          <p:cNvSpPr txBox="1"/>
          <p:nvPr/>
        </p:nvSpPr>
        <p:spPr>
          <a:xfrm>
            <a:off x="7495701" y="3619788"/>
            <a:ext cx="797013" cy="369332"/>
          </a:xfrm>
          <a:prstGeom prst="rect">
            <a:avLst/>
          </a:prstGeom>
          <a:noFill/>
        </p:spPr>
        <p:txBody>
          <a:bodyPr wrap="none" rtlCol="0">
            <a:spAutoFit/>
          </a:bodyPr>
          <a:lstStyle/>
          <a:p>
            <a:r>
              <a:rPr lang="en-DE" dirty="0"/>
              <a:t>Export</a:t>
            </a:r>
          </a:p>
        </p:txBody>
      </p:sp>
      <p:sp>
        <p:nvSpPr>
          <p:cNvPr id="29" name="TextBox 28">
            <a:extLst>
              <a:ext uri="{FF2B5EF4-FFF2-40B4-BE49-F238E27FC236}">
                <a16:creationId xmlns:a16="http://schemas.microsoft.com/office/drawing/2014/main" id="{5909B110-EB59-5C4B-8E0E-179C2D2220BD}"/>
              </a:ext>
            </a:extLst>
          </p:cNvPr>
          <p:cNvSpPr txBox="1"/>
          <p:nvPr/>
        </p:nvSpPr>
        <p:spPr>
          <a:xfrm>
            <a:off x="6588224" y="4521894"/>
            <a:ext cx="1626984" cy="923330"/>
          </a:xfrm>
          <a:prstGeom prst="rect">
            <a:avLst/>
          </a:prstGeom>
          <a:noFill/>
        </p:spPr>
        <p:txBody>
          <a:bodyPr wrap="none" rtlCol="0">
            <a:spAutoFit/>
          </a:bodyPr>
          <a:lstStyle/>
          <a:p>
            <a:pPr algn="r"/>
            <a:r>
              <a:rPr lang="en-DE" dirty="0"/>
              <a:t>QES Export</a:t>
            </a:r>
          </a:p>
          <a:p>
            <a:pPr algn="r"/>
            <a:r>
              <a:rPr lang="en-DE" dirty="0"/>
              <a:t>Anwender-</a:t>
            </a:r>
          </a:p>
          <a:p>
            <a:pPr algn="r"/>
            <a:r>
              <a:rPr lang="en-DE" dirty="0"/>
              <a:t>dokumentation</a:t>
            </a:r>
          </a:p>
        </p:txBody>
      </p:sp>
      <p:pic>
        <p:nvPicPr>
          <p:cNvPr id="33" name="Graphic 32" descr="Document">
            <a:extLst>
              <a:ext uri="{FF2B5EF4-FFF2-40B4-BE49-F238E27FC236}">
                <a16:creationId xmlns:a16="http://schemas.microsoft.com/office/drawing/2014/main" id="{D8150C79-B6DB-734F-875D-ED85F9A7FB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83269" y="4506619"/>
            <a:ext cx="914400" cy="914400"/>
          </a:xfrm>
          <a:prstGeom prst="rect">
            <a:avLst/>
          </a:prstGeom>
        </p:spPr>
      </p:pic>
      <p:pic>
        <p:nvPicPr>
          <p:cNvPr id="57" name="Graphic 56">
            <a:extLst>
              <a:ext uri="{FF2B5EF4-FFF2-40B4-BE49-F238E27FC236}">
                <a16:creationId xmlns:a16="http://schemas.microsoft.com/office/drawing/2014/main" id="{DD5C14F5-1D8A-C545-9784-884105A753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777393" y="2918314"/>
            <a:ext cx="986467" cy="986467"/>
          </a:xfrm>
          <a:prstGeom prst="rect">
            <a:avLst/>
          </a:prstGeom>
        </p:spPr>
      </p:pic>
      <p:sp>
        <p:nvSpPr>
          <p:cNvPr id="51" name="TextBox 50">
            <a:extLst>
              <a:ext uri="{FF2B5EF4-FFF2-40B4-BE49-F238E27FC236}">
                <a16:creationId xmlns:a16="http://schemas.microsoft.com/office/drawing/2014/main" id="{AAE4CF68-D7A3-B246-B05B-E1E38A3C2AAC}"/>
              </a:ext>
            </a:extLst>
          </p:cNvPr>
          <p:cNvSpPr txBox="1"/>
          <p:nvPr/>
        </p:nvSpPr>
        <p:spPr>
          <a:xfrm>
            <a:off x="3879550" y="2891799"/>
            <a:ext cx="785664" cy="369332"/>
          </a:xfrm>
          <a:prstGeom prst="rect">
            <a:avLst/>
          </a:prstGeom>
          <a:noFill/>
        </p:spPr>
        <p:txBody>
          <a:bodyPr wrap="none" rtlCol="0">
            <a:spAutoFit/>
          </a:bodyPr>
          <a:lstStyle/>
          <a:p>
            <a:r>
              <a:rPr lang="en-DE" dirty="0"/>
              <a:t>Server</a:t>
            </a:r>
          </a:p>
        </p:txBody>
      </p:sp>
      <p:cxnSp>
        <p:nvCxnSpPr>
          <p:cNvPr id="54" name="Straight Arrow Connector 53">
            <a:extLst>
              <a:ext uri="{FF2B5EF4-FFF2-40B4-BE49-F238E27FC236}">
                <a16:creationId xmlns:a16="http://schemas.microsoft.com/office/drawing/2014/main" id="{15A00DE8-30EB-1344-BF37-300A9B3C5B54}"/>
              </a:ext>
            </a:extLst>
          </p:cNvPr>
          <p:cNvCxnSpPr>
            <a:cxnSpLocks/>
          </p:cNvCxnSpPr>
          <p:nvPr/>
        </p:nvCxnSpPr>
        <p:spPr>
          <a:xfrm flipV="1">
            <a:off x="4290891" y="3750657"/>
            <a:ext cx="0" cy="810247"/>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a16="http://schemas.microsoft.com/office/drawing/2014/main" id="{B5769176-308A-7D41-9E05-6A17E4FFA8A1}"/>
              </a:ext>
            </a:extLst>
          </p:cNvPr>
          <p:cNvCxnSpPr>
            <a:cxnSpLocks/>
          </p:cNvCxnSpPr>
          <p:nvPr/>
        </p:nvCxnSpPr>
        <p:spPr>
          <a:xfrm>
            <a:off x="4508401" y="3298889"/>
            <a:ext cx="877604" cy="0"/>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0C990E1E-1699-6E49-A3DC-5650AD7119E6}"/>
              </a:ext>
            </a:extLst>
          </p:cNvPr>
          <p:cNvCxnSpPr>
            <a:cxnSpLocks/>
          </p:cNvCxnSpPr>
          <p:nvPr/>
        </p:nvCxnSpPr>
        <p:spPr>
          <a:xfrm flipH="1" flipV="1">
            <a:off x="3400185" y="3298889"/>
            <a:ext cx="625716" cy="7221"/>
          </a:xfrm>
          <a:prstGeom prst="straightConnector1">
            <a:avLst/>
          </a:prstGeom>
          <a:ln w="69850">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188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Einleitung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QES</a:t>
            </a:r>
            <a:endParaRPr lang="de-DE" sz="1100" b="1">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Organisation</a:t>
            </a:r>
            <a:endParaRPr lang="de-DE" altLang="de-DE" sz="120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Export</a:t>
            </a:r>
            <a:endParaRPr lang="de-DE" sz="2000" b="1">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Ubuntu</a:t>
            </a:r>
            <a:endParaRPr lang="de-DE" sz="110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Laravel</a:t>
            </a:r>
            <a:endParaRPr lang="de-DE" altLang="de-DE" sz="120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Anwendung</a:t>
            </a:r>
            <a:endParaRPr lang="de-DE" sz="2000" b="1">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Betriebssystem</a:t>
            </a:r>
            <a:endParaRPr lang="de-DE" sz="110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Framework</a:t>
            </a:r>
            <a:endParaRPr lang="de-DE" altLang="de-DE" sz="120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err="1">
                <a:latin typeface="Rotis SemiSans Pro" pitchFamily="50" charset="0"/>
              </a:rPr>
              <a:t>Vsphere</a:t>
            </a:r>
            <a:r>
              <a:rPr lang="de-DE" sz="1200" b="1">
                <a:latin typeface="Rotis SemiSans Pro" pitchFamily="50" charset="0"/>
              </a:rPr>
              <a:t> </a:t>
            </a:r>
            <a:r>
              <a:rPr lang="de-DE" sz="1200">
                <a:latin typeface="Rotis SemiSans Pro" pitchFamily="50" charset="0"/>
              </a:rPr>
              <a:t>VM</a:t>
            </a:r>
            <a:endParaRPr lang="de-DE" sz="110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Hardware</a:t>
            </a:r>
            <a:endParaRPr lang="de-DE" sz="110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Vorgehen und Einteilung in Phasen</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5" name="TextBox 4">
            <a:extLst>
              <a:ext uri="{FF2B5EF4-FFF2-40B4-BE49-F238E27FC236}">
                <a16:creationId xmlns:a16="http://schemas.microsoft.com/office/drawing/2014/main" id="{DF545232-8F86-6A40-81FC-96C960794111}"/>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Tree>
    <p:extLst>
      <p:ext uri="{BB962C8B-B14F-4D97-AF65-F5344CB8AC3E}">
        <p14:creationId xmlns:p14="http://schemas.microsoft.com/office/powerpoint/2010/main" val="135053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Anpassung von XP</a:t>
            </a:r>
          </a:p>
        </p:txBody>
      </p:sp>
      <p:sp>
        <p:nvSpPr>
          <p:cNvPr id="3" name="TextBox 2">
            <a:extLst>
              <a:ext uri="{FF2B5EF4-FFF2-40B4-BE49-F238E27FC236}">
                <a16:creationId xmlns:a16="http://schemas.microsoft.com/office/drawing/2014/main" id="{2B4FC9E0-6D1A-D243-820B-3F3BC303C5DE}"/>
              </a:ext>
            </a:extLst>
          </p:cNvPr>
          <p:cNvSpPr txBox="1"/>
          <p:nvPr/>
        </p:nvSpPr>
        <p:spPr>
          <a:xfrm>
            <a:off x="2550373" y="1628800"/>
            <a:ext cx="5621604" cy="461665"/>
          </a:xfrm>
          <a:prstGeom prst="rect">
            <a:avLst/>
          </a:prstGeom>
          <a:noFill/>
        </p:spPr>
        <p:txBody>
          <a:bodyPr wrap="none" rtlCol="0">
            <a:spAutoFit/>
          </a:bodyPr>
          <a:lstStyle/>
          <a:p>
            <a:r>
              <a:rPr lang="de-DE" sz="2400" dirty="0"/>
              <a:t>Vorgehensmodell Extreme </a:t>
            </a:r>
            <a:r>
              <a:rPr lang="de-DE" sz="2400" dirty="0" err="1"/>
              <a:t>Programming</a:t>
            </a:r>
            <a:r>
              <a:rPr lang="de-DE" sz="2400" dirty="0"/>
              <a:t> XP</a:t>
            </a:r>
          </a:p>
        </p:txBody>
      </p:sp>
      <p:sp>
        <p:nvSpPr>
          <p:cNvPr id="4" name="TextBox 3">
            <a:extLst>
              <a:ext uri="{FF2B5EF4-FFF2-40B4-BE49-F238E27FC236}">
                <a16:creationId xmlns:a16="http://schemas.microsoft.com/office/drawing/2014/main" id="{BD201607-56F4-964A-80CE-B7AC0C962BD9}"/>
              </a:ext>
            </a:extLst>
          </p:cNvPr>
          <p:cNvSpPr txBox="1"/>
          <p:nvPr/>
        </p:nvSpPr>
        <p:spPr>
          <a:xfrm>
            <a:off x="2550373" y="2492896"/>
            <a:ext cx="5001369" cy="461665"/>
          </a:xfrm>
          <a:prstGeom prst="rect">
            <a:avLst/>
          </a:prstGeom>
          <a:noFill/>
        </p:spPr>
        <p:txBody>
          <a:bodyPr wrap="none" rtlCol="0">
            <a:spAutoFit/>
          </a:bodyPr>
          <a:lstStyle/>
          <a:p>
            <a:r>
              <a:rPr lang="de-DE" sz="2400" dirty="0"/>
              <a:t>Einteilung der Arbeitspakete in Phasen</a:t>
            </a:r>
          </a:p>
        </p:txBody>
      </p:sp>
      <p:sp>
        <p:nvSpPr>
          <p:cNvPr id="6" name="TextBox 5">
            <a:extLst>
              <a:ext uri="{FF2B5EF4-FFF2-40B4-BE49-F238E27FC236}">
                <a16:creationId xmlns:a16="http://schemas.microsoft.com/office/drawing/2014/main" id="{20491840-FF34-EB4C-893F-BEB69C614666}"/>
              </a:ext>
            </a:extLst>
          </p:cNvPr>
          <p:cNvSpPr txBox="1"/>
          <p:nvPr/>
        </p:nvSpPr>
        <p:spPr>
          <a:xfrm>
            <a:off x="2545128" y="3798332"/>
            <a:ext cx="3548920" cy="2031325"/>
          </a:xfrm>
          <a:prstGeom prst="rect">
            <a:avLst/>
          </a:prstGeom>
          <a:noFill/>
        </p:spPr>
        <p:txBody>
          <a:bodyPr wrap="none" rtlCol="0">
            <a:spAutoFit/>
          </a:bodyPr>
          <a:lstStyle/>
          <a:p>
            <a:r>
              <a:rPr lang="de-DE" dirty="0"/>
              <a:t>XP Angepasst (Kleines Projekt)</a:t>
            </a:r>
          </a:p>
          <a:p>
            <a:endParaRPr lang="de-DE" dirty="0"/>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p:txBody>
      </p:sp>
      <p:pic>
        <p:nvPicPr>
          <p:cNvPr id="13" name="Content Placeholder 6">
            <a:extLst>
              <a:ext uri="{FF2B5EF4-FFF2-40B4-BE49-F238E27FC236}">
                <a16:creationId xmlns:a16="http://schemas.microsoft.com/office/drawing/2014/main" id="{CAFE1CCC-78E3-C246-9B39-310E7BDFCFB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1413" y="3593318"/>
            <a:ext cx="3109036" cy="2849008"/>
          </a:xfrm>
        </p:spPr>
      </p:pic>
      <p:sp>
        <p:nvSpPr>
          <p:cNvPr id="15" name="TextBox 14">
            <a:extLst>
              <a:ext uri="{FF2B5EF4-FFF2-40B4-BE49-F238E27FC236}">
                <a16:creationId xmlns:a16="http://schemas.microsoft.com/office/drawing/2014/main" id="{0C1A570C-BD18-6B43-9814-F0B9EBB74F87}"/>
              </a:ext>
            </a:extLst>
          </p:cNvPr>
          <p:cNvSpPr txBox="1"/>
          <p:nvPr/>
        </p:nvSpPr>
        <p:spPr>
          <a:xfrm>
            <a:off x="2545726" y="3356992"/>
            <a:ext cx="6468246" cy="369332"/>
          </a:xfrm>
          <a:prstGeom prst="rect">
            <a:avLst/>
          </a:prstGeom>
          <a:noFill/>
        </p:spPr>
        <p:txBody>
          <a:bodyPr wrap="none" rtlCol="0">
            <a:spAutoFit/>
          </a:bodyPr>
          <a:lstStyle/>
          <a:p>
            <a:r>
              <a:rPr lang="de-DE" dirty="0"/>
              <a:t>Vorgegeben durch zeitliche Trennung von Antrag und Durchführung</a:t>
            </a:r>
          </a:p>
        </p:txBody>
      </p:sp>
      <p:sp>
        <p:nvSpPr>
          <p:cNvPr id="16" name="&quot;No&quot; Symbol 15">
            <a:extLst>
              <a:ext uri="{FF2B5EF4-FFF2-40B4-BE49-F238E27FC236}">
                <a16:creationId xmlns:a16="http://schemas.microsoft.com/office/drawing/2014/main" id="{D94BAD94-7816-DC42-82DD-998C7701D832}"/>
              </a:ext>
            </a:extLst>
          </p:cNvPr>
          <p:cNvSpPr/>
          <p:nvPr/>
        </p:nvSpPr>
        <p:spPr>
          <a:xfrm>
            <a:off x="7049752" y="3957364"/>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7" name="&quot;No&quot; Symbol 16">
            <a:extLst>
              <a:ext uri="{FF2B5EF4-FFF2-40B4-BE49-F238E27FC236}">
                <a16:creationId xmlns:a16="http://schemas.microsoft.com/office/drawing/2014/main" id="{C5EC5278-AAF8-F644-8B98-71C40587376E}"/>
              </a:ext>
            </a:extLst>
          </p:cNvPr>
          <p:cNvSpPr/>
          <p:nvPr/>
        </p:nvSpPr>
        <p:spPr>
          <a:xfrm>
            <a:off x="8171977" y="4842088"/>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quot;No&quot; Symbol 17">
            <a:extLst>
              <a:ext uri="{FF2B5EF4-FFF2-40B4-BE49-F238E27FC236}">
                <a16:creationId xmlns:a16="http://schemas.microsoft.com/office/drawing/2014/main" id="{9EC928D3-01AE-E341-9812-AE2E5905E6A5}"/>
              </a:ext>
            </a:extLst>
          </p:cNvPr>
          <p:cNvSpPr/>
          <p:nvPr/>
        </p:nvSpPr>
        <p:spPr>
          <a:xfrm>
            <a:off x="7783719" y="5897590"/>
            <a:ext cx="531470" cy="216024"/>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311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3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Arbeitspakete</a:t>
            </a:r>
            <a:endParaRPr lang="de-DE" altLang="de-DE" sz="1200" b="1">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Aufwandsaufteilung</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Größere Aufgaben</a:t>
            </a: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Zeitliche Einteilung</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a:effectLst/>
                        </a:rPr>
                        <a:t>Phase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Arbeitspaket</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a:effectLst/>
                        </a:rPr>
                        <a:t>Name/Bezeichnung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a:effectLst/>
                        </a:rPr>
                        <a:t>Projektinitialisierung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0,5</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E3</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I6</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a:effectLst/>
                        </a:rPr>
                        <a:t>Funktion implementieren, die die angefertigte Datei als Download bereitstellt</a:t>
                      </a:r>
                      <a:endParaRPr lang="de-DE" sz="81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Qualitätssicherung durch automatisierte Tests</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a:effectLst/>
                        </a:rPr>
                        <a:t>Testphase mit Nutzertests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T3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a:effectLst/>
                        </a:rPr>
                        <a:t>Dokumentation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a:effectLst/>
                        </a:rPr>
                        <a:t>Projektabschluss</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Abnahme</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a:t>Aufwand &gt; 4 Stunden</a:t>
            </a:r>
          </a:p>
        </p:txBody>
      </p:sp>
      <p:sp>
        <p:nvSpPr>
          <p:cNvPr id="3" name="TextBox 2">
            <a:extLst>
              <a:ext uri="{FF2B5EF4-FFF2-40B4-BE49-F238E27FC236}">
                <a16:creationId xmlns:a16="http://schemas.microsoft.com/office/drawing/2014/main" id="{BF8E03D9-A464-DC41-BE61-4209B98F0718}"/>
              </a:ext>
            </a:extLst>
          </p:cNvPr>
          <p:cNvSpPr txBox="1"/>
          <p:nvPr/>
        </p:nvSpPr>
        <p:spPr>
          <a:xfrm>
            <a:off x="-48573" y="4602881"/>
            <a:ext cx="2387513" cy="369332"/>
          </a:xfrm>
          <a:prstGeom prst="rect">
            <a:avLst/>
          </a:prstGeom>
          <a:noFill/>
        </p:spPr>
        <p:txBody>
          <a:bodyPr wrap="none" rtlCol="0">
            <a:spAutoFit/>
          </a:bodyPr>
          <a:lstStyle/>
          <a:p>
            <a:r>
              <a:rPr lang="de-DE" dirty="0"/>
              <a:t>Größere Arbeitsschritte</a:t>
            </a:r>
          </a:p>
        </p:txBody>
      </p:sp>
    </p:spTree>
    <p:extLst>
      <p:ext uri="{BB962C8B-B14F-4D97-AF65-F5344CB8AC3E}">
        <p14:creationId xmlns:p14="http://schemas.microsoft.com/office/powerpoint/2010/main" val="1906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Planung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Arbeitspakete - Phasen</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a:latin typeface="Rotis SemiSans Pro" pitchFamily="50" charset="0"/>
              </a:rPr>
              <a:t>Meilensteine</a:t>
            </a:r>
            <a:endParaRPr lang="de-DE" sz="1100" b="1">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Zeitliche Einteilung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Arbeitspakete</a:t>
            </a:r>
            <a:endParaRPr lang="de-DE" altLang="de-DE" sz="120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a:effectLst/>
                        </a:rPr>
                        <a:t>NR</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Phase</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Meilenstein</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a:effectLst/>
                        </a:rPr>
                        <a:t>Arbeitspaket</a:t>
                      </a:r>
                      <a:endParaRPr lang="de-DE" sz="20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a:effectLst/>
                        </a:rPr>
                        <a:t>M1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Projektinitialisierung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PI1 PI2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a:effectLst/>
                        </a:rPr>
                        <a:t>M2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a:effectLst/>
                        </a:rPr>
                        <a:t>M3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Struktogramm für Controller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Marktübersicht verfügbarer Lösungskomponente</a:t>
                      </a:r>
                    </a:p>
                    <a:p>
                      <a:pPr>
                        <a:spcAft>
                          <a:spcPts val="0"/>
                        </a:spcAft>
                      </a:pPr>
                      <a:r>
                        <a:rPr lang="de-DE" sz="1100">
                          <a:effectLst/>
                        </a:rPr>
                        <a:t>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a:effectLst/>
                        </a:rPr>
                        <a:t>M5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P4 P5 P6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a:effectLst/>
                        </a:rPr>
                        <a:t>M6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A1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a:effectLst/>
                        </a:rPr>
                        <a:t>M7</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a:effectLst/>
                        </a:rPr>
                        <a:t>M8</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Entwurfsdokumente für die Implementierung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E2 </a:t>
                      </a:r>
                      <a:r>
                        <a:rPr lang="de-DE" sz="1100" b="1">
                          <a:effectLst/>
                        </a:rPr>
                        <a:t>E3 E4 </a:t>
                      </a:r>
                      <a:r>
                        <a:rPr lang="de-DE" sz="1100">
                          <a:effectLst/>
                        </a:rPr>
                        <a:t>E5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a:effectLst/>
                        </a:rPr>
                        <a:t>M9</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E6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a:effectLst/>
                        </a:rPr>
                        <a:t>M10</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Routing zwischen Views vollständig implementiert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a:effectLst/>
                        </a:rPr>
                        <a:t>M11</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Views funktional gleichwertig zum </a:t>
                      </a:r>
                      <a:r>
                        <a:rPr lang="de-DE" sz="1100" err="1">
                          <a:effectLst/>
                        </a:rPr>
                        <a:t>Mockup</a:t>
                      </a:r>
                      <a:r>
                        <a:rPr lang="de-DE" sz="1100">
                          <a:effectLst/>
                        </a:rPr>
                        <a:t>, der mit</a:t>
                      </a:r>
                    </a:p>
                    <a:p>
                      <a:pPr>
                        <a:spcAft>
                          <a:spcPts val="0"/>
                        </a:spcAft>
                      </a:pPr>
                      <a:r>
                        <a:rPr lang="de-DE" sz="1100">
                          <a:effectLst/>
                        </a:rPr>
                        <a:t>dem Kunden besprochen wurde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a:effectLst/>
                        </a:rPr>
                        <a:t>M12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a:effectLst/>
                        </a:rPr>
                        <a:t>M13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a:effectLst/>
                        </a:rPr>
                        <a:t>M14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I6</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a:effectLst/>
                        </a:rPr>
                        <a:t>M15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a:effectLst/>
                        </a:rPr>
                        <a:t>I7</a:t>
                      </a:r>
                      <a:endParaRPr lang="de-DE" sz="1400" b="1">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a:effectLst/>
                        </a:rPr>
                        <a:t>M16</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T1 T2 T3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
        <p:nvSpPr>
          <p:cNvPr id="2" name="Frame 1">
            <a:extLst>
              <a:ext uri="{FF2B5EF4-FFF2-40B4-BE49-F238E27FC236}">
                <a16:creationId xmlns:a16="http://schemas.microsoft.com/office/drawing/2014/main" id="{83013F4A-92B6-3B44-8FDE-FC9A04E63CA6}"/>
              </a:ext>
            </a:extLst>
          </p:cNvPr>
          <p:cNvSpPr/>
          <p:nvPr/>
        </p:nvSpPr>
        <p:spPr>
          <a:xfrm>
            <a:off x="2987824" y="2780928"/>
            <a:ext cx="6025999" cy="2448272"/>
          </a:xfrm>
          <a:prstGeom prst="frame">
            <a:avLst>
              <a:gd name="adj1" fmla="val 14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76411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2</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Resümee</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Tree>
    <p:extLst>
      <p:ext uri="{BB962C8B-B14F-4D97-AF65-F5344CB8AC3E}">
        <p14:creationId xmlns:p14="http://schemas.microsoft.com/office/powerpoint/2010/main" val="278357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3872 -0.18981 " pathEditMode="relative" ptsTypes="AA">
                                      <p:cBhvr>
                                        <p:cTn id="6" dur="2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3872 -0.18981 " pathEditMode="relative" ptsTypes="AA">
                                      <p:cBhvr>
                                        <p:cTn id="8" dur="2000" fill="hold"/>
                                        <p:tgtEl>
                                          <p:spTgt spid="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3872 -0.18981 " pathEditMode="relative" ptsTypes="AA">
                                      <p:cBhvr>
                                        <p:cTn id="10" dur="2000" fill="hold"/>
                                        <p:tgtEl>
                                          <p:spTgt spid="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3872 -0.18981 " pathEditMode="relative" ptsTypes="AA">
                                      <p:cBhvr>
                                        <p:cTn id="12"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Kosten-</a:t>
                      </a:r>
                    </a:p>
                    <a:p>
                      <a:pPr algn="l" fontAlgn="b"/>
                      <a:r>
                        <a:rPr lang="de-DE" sz="1000" b="0" i="0" u="none" strike="noStrike">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Assistenz, Sekretariat,</a:t>
                      </a:r>
                    </a:p>
                    <a:p>
                      <a:pPr algn="l" fontAlgn="b"/>
                      <a:r>
                        <a:rPr lang="de-DE" sz="1000" b="0" i="0" u="none" strike="noStrike">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Vorgehen/ Lösungsansatz</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a:t>Filtern: ORM/SQL</a:t>
            </a:r>
          </a:p>
          <a:p>
            <a:r>
              <a:rPr lang="de-DE" sz="2800"/>
              <a:t>Sortieren: ORM/SQL</a:t>
            </a:r>
          </a:p>
          <a:p>
            <a:r>
              <a:rPr lang="de-DE" sz="2800"/>
              <a:t>Formatieren: Controller</a:t>
            </a:r>
          </a:p>
          <a:p>
            <a:r>
              <a:rPr lang="de-DE" sz="2800"/>
              <a:t>Ausgeben: View</a:t>
            </a:r>
          </a:p>
          <a:p>
            <a:r>
              <a:rPr lang="de-DE" sz="280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Tests</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3" name="TextBox 2">
            <a:extLst>
              <a:ext uri="{FF2B5EF4-FFF2-40B4-BE49-F238E27FC236}">
                <a16:creationId xmlns:a16="http://schemas.microsoft.com/office/drawing/2014/main" id="{39BF2E27-DE0D-FD4A-80DE-49741BBA22A6}"/>
              </a:ext>
            </a:extLst>
          </p:cNvPr>
          <p:cNvSpPr txBox="1"/>
          <p:nvPr/>
        </p:nvSpPr>
        <p:spPr>
          <a:xfrm>
            <a:off x="2550596" y="1380778"/>
            <a:ext cx="4079835" cy="3970318"/>
          </a:xfrm>
          <a:prstGeom prst="rect">
            <a:avLst/>
          </a:prstGeom>
          <a:noFill/>
        </p:spPr>
        <p:txBody>
          <a:bodyPr wrap="none" rtlCol="0">
            <a:spAutoFit/>
          </a:bodyPr>
          <a:lstStyle/>
          <a:p>
            <a:r>
              <a:rPr lang="en-DE" sz="2800"/>
              <a:t>PHPUnit</a:t>
            </a:r>
          </a:p>
          <a:p>
            <a:endParaRPr lang="en-DE" sz="2800"/>
          </a:p>
          <a:p>
            <a:r>
              <a:rPr lang="en-GB" sz="2800"/>
              <a:t>U</a:t>
            </a:r>
            <a:r>
              <a:rPr lang="en-DE" sz="2800"/>
              <a:t>nit Tests für:</a:t>
            </a:r>
          </a:p>
          <a:p>
            <a:r>
              <a:rPr lang="en-DE" sz="2800"/>
              <a:t>Datenbank</a:t>
            </a:r>
          </a:p>
          <a:p>
            <a:r>
              <a:rPr lang="en-DE" sz="2800"/>
              <a:t>Routing</a:t>
            </a:r>
          </a:p>
          <a:p>
            <a:r>
              <a:rPr lang="en-DE" sz="2800"/>
              <a:t>Verfügbarkeit</a:t>
            </a:r>
          </a:p>
          <a:p>
            <a:r>
              <a:rPr lang="en-DE" sz="2800"/>
              <a:t>Error-Handling</a:t>
            </a:r>
          </a:p>
          <a:p>
            <a:endParaRPr lang="en-DE" sz="2800"/>
          </a:p>
          <a:p>
            <a:r>
              <a:rPr lang="en-DE" sz="2800"/>
              <a:t>Feature Tests durch Nutzer</a:t>
            </a:r>
          </a:p>
        </p:txBody>
      </p:sp>
    </p:spTree>
    <p:extLst>
      <p:ext uri="{BB962C8B-B14F-4D97-AF65-F5344CB8AC3E}">
        <p14:creationId xmlns:p14="http://schemas.microsoft.com/office/powerpoint/2010/main" val="79032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a:t>Mapping der Daten zum Laravel ORM</a:t>
            </a:r>
          </a:p>
          <a:p>
            <a:r>
              <a:rPr lang="de-DE"/>
              <a:t>Model je Tabelle</a:t>
            </a:r>
          </a:p>
          <a:p>
            <a:r>
              <a:rPr lang="de-DE"/>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Formular</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611188" y="1484784"/>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4" name="TextBox 3">
            <a:extLst>
              <a:ext uri="{FF2B5EF4-FFF2-40B4-BE49-F238E27FC236}">
                <a16:creationId xmlns:a16="http://schemas.microsoft.com/office/drawing/2014/main" id="{9C9829BD-8BE6-5547-8D3F-0AF7B2CB8355}"/>
              </a:ext>
            </a:extLst>
          </p:cNvPr>
          <p:cNvSpPr txBox="1"/>
          <p:nvPr/>
        </p:nvSpPr>
        <p:spPr>
          <a:xfrm>
            <a:off x="2555776" y="1380778"/>
            <a:ext cx="4342792" cy="1384995"/>
          </a:xfrm>
          <a:prstGeom prst="rect">
            <a:avLst/>
          </a:prstGeom>
          <a:noFill/>
        </p:spPr>
        <p:txBody>
          <a:bodyPr wrap="none" rtlCol="0">
            <a:spAutoFit/>
          </a:bodyPr>
          <a:lstStyle/>
          <a:p>
            <a:r>
              <a:rPr lang="de-DE" sz="2800"/>
              <a:t>Anforderungen an Formular:</a:t>
            </a:r>
          </a:p>
          <a:p>
            <a:r>
              <a:rPr lang="de-DE" sz="2800"/>
              <a:t>Zeitraum Auswählen</a:t>
            </a:r>
            <a:br>
              <a:rPr lang="de-DE" sz="2800"/>
            </a:br>
            <a:r>
              <a:rPr lang="de-DE" sz="2800"/>
              <a:t>Export auslösen</a:t>
            </a:r>
          </a:p>
        </p:txBody>
      </p:sp>
      <p:sp>
        <p:nvSpPr>
          <p:cNvPr id="3" name="TextBox 2">
            <a:extLst>
              <a:ext uri="{FF2B5EF4-FFF2-40B4-BE49-F238E27FC236}">
                <a16:creationId xmlns:a16="http://schemas.microsoft.com/office/drawing/2014/main" id="{58AF7287-1A5F-C041-81B1-60046CCB1179}"/>
              </a:ext>
            </a:extLst>
          </p:cNvPr>
          <p:cNvSpPr txBox="1"/>
          <p:nvPr/>
        </p:nvSpPr>
        <p:spPr>
          <a:xfrm>
            <a:off x="2555776" y="3188325"/>
            <a:ext cx="4142544" cy="461665"/>
          </a:xfrm>
          <a:prstGeom prst="rect">
            <a:avLst/>
          </a:prstGeom>
          <a:noFill/>
        </p:spPr>
        <p:txBody>
          <a:bodyPr wrap="none" rtlCol="0">
            <a:spAutoFit/>
          </a:bodyPr>
          <a:lstStyle/>
          <a:p>
            <a:r>
              <a:rPr lang="en-DE" sz="2400"/>
              <a:t>Eingabefeld vs Drop-Down-Liste</a:t>
            </a:r>
          </a:p>
        </p:txBody>
      </p:sp>
      <p:sp>
        <p:nvSpPr>
          <p:cNvPr id="5" name="TextBox 4">
            <a:extLst>
              <a:ext uri="{FF2B5EF4-FFF2-40B4-BE49-F238E27FC236}">
                <a16:creationId xmlns:a16="http://schemas.microsoft.com/office/drawing/2014/main" id="{44C8127A-E676-784C-B13A-BEC3643BD5C6}"/>
              </a:ext>
            </a:extLst>
          </p:cNvPr>
          <p:cNvSpPr txBox="1"/>
          <p:nvPr/>
        </p:nvSpPr>
        <p:spPr>
          <a:xfrm>
            <a:off x="2555776" y="3876693"/>
            <a:ext cx="1566904" cy="369332"/>
          </a:xfrm>
          <a:prstGeom prst="rect">
            <a:avLst/>
          </a:prstGeom>
          <a:noFill/>
        </p:spPr>
        <p:txBody>
          <a:bodyPr wrap="none" rtlCol="0">
            <a:spAutoFit/>
          </a:bodyPr>
          <a:lstStyle/>
          <a:p>
            <a:r>
              <a:rPr lang="en-DE"/>
              <a:t>- Fehleranfällig</a:t>
            </a:r>
          </a:p>
        </p:txBody>
      </p:sp>
      <p:sp>
        <p:nvSpPr>
          <p:cNvPr id="6" name="TextBox 5">
            <a:extLst>
              <a:ext uri="{FF2B5EF4-FFF2-40B4-BE49-F238E27FC236}">
                <a16:creationId xmlns:a16="http://schemas.microsoft.com/office/drawing/2014/main" id="{3FABC588-81E1-A24D-8C46-8311AAE90854}"/>
              </a:ext>
            </a:extLst>
          </p:cNvPr>
          <p:cNvSpPr txBox="1"/>
          <p:nvPr/>
        </p:nvSpPr>
        <p:spPr>
          <a:xfrm>
            <a:off x="4286092" y="3876693"/>
            <a:ext cx="2653355" cy="369332"/>
          </a:xfrm>
          <a:prstGeom prst="rect">
            <a:avLst/>
          </a:prstGeom>
          <a:noFill/>
        </p:spPr>
        <p:txBody>
          <a:bodyPr wrap="none" rtlCol="0">
            <a:spAutoFit/>
          </a:bodyPr>
          <a:lstStyle/>
          <a:p>
            <a:r>
              <a:rPr lang="en-DE"/>
              <a:t>+ Zeigt mögliche Optionen</a:t>
            </a:r>
          </a:p>
        </p:txBody>
      </p:sp>
    </p:spTree>
    <p:extLst>
      <p:ext uri="{BB962C8B-B14F-4D97-AF65-F5344CB8AC3E}">
        <p14:creationId xmlns:p14="http://schemas.microsoft.com/office/powerpoint/2010/main" val="1532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26</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Implementierung</a:t>
            </a:r>
            <a:endParaRPr lang="de-DE" sz="110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a:latin typeface="Rotis SemiSans Pro" pitchFamily="50" charset="0"/>
              </a:rPr>
              <a:t>Entwurf</a:t>
            </a:r>
            <a:endParaRPr lang="de-DE" altLang="de-DE" sz="1200" b="1">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a:t>LASTENHEFT </a:t>
            </a:r>
          </a:p>
          <a:p>
            <a:endParaRPr lang="de-DE" sz="3600"/>
          </a:p>
          <a:p>
            <a:r>
              <a:rPr lang="de-DE" sz="3600"/>
              <a:t>PFLICHTENHEFT</a:t>
            </a:r>
          </a:p>
        </p:txBody>
      </p:sp>
    </p:spTree>
    <p:extLst>
      <p:ext uri="{BB962C8B-B14F-4D97-AF65-F5344CB8AC3E}">
        <p14:creationId xmlns:p14="http://schemas.microsoft.com/office/powerpoint/2010/main" val="144499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Implementierung - MVC</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13" name="TextBox 12">
            <a:extLst>
              <a:ext uri="{FF2B5EF4-FFF2-40B4-BE49-F238E27FC236}">
                <a16:creationId xmlns:a16="http://schemas.microsoft.com/office/drawing/2014/main" id="{F3055B8B-80AE-C94F-98A6-4E2D6E7A45F9}"/>
              </a:ext>
            </a:extLst>
          </p:cNvPr>
          <p:cNvSpPr txBox="1"/>
          <p:nvPr/>
        </p:nvSpPr>
        <p:spPr>
          <a:xfrm>
            <a:off x="3683759" y="2139409"/>
            <a:ext cx="3053656" cy="523220"/>
          </a:xfrm>
          <a:prstGeom prst="rect">
            <a:avLst/>
          </a:prstGeom>
          <a:noFill/>
        </p:spPr>
        <p:txBody>
          <a:bodyPr wrap="none" rtlCol="0">
            <a:spAutoFit/>
          </a:bodyPr>
          <a:lstStyle/>
          <a:p>
            <a:r>
              <a:rPr lang="en-DE" sz="2800"/>
              <a:t>Verwendungszweck</a:t>
            </a:r>
          </a:p>
        </p:txBody>
      </p:sp>
    </p:spTree>
    <p:extLst>
      <p:ext uri="{BB962C8B-B14F-4D97-AF65-F5344CB8AC3E}">
        <p14:creationId xmlns:p14="http://schemas.microsoft.com/office/powerpoint/2010/main" val="1127049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28</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MVC – Aufgaben der Komponenten </a:t>
            </a:r>
          </a:p>
        </p:txBody>
      </p:sp>
      <p:sp>
        <p:nvSpPr>
          <p:cNvPr id="15" name="Rechteck 14"/>
          <p:cNvSpPr/>
          <p:nvPr/>
        </p:nvSpPr>
        <p:spPr>
          <a:xfrm>
            <a:off x="611188" y="2348880"/>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a:latin typeface="Rotis SemiSans Pro" pitchFamily="50" charset="0"/>
              </a:rPr>
              <a:t>Entwurf</a:t>
            </a:r>
            <a:endParaRPr lang="de-DE" altLang="de-DE" sz="120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555776" y="2141638"/>
            <a:ext cx="1495922" cy="646331"/>
          </a:xfrm>
          <a:prstGeom prst="rect">
            <a:avLst/>
          </a:prstGeom>
          <a:noFill/>
        </p:spPr>
        <p:txBody>
          <a:bodyPr wrap="none" rtlCol="0">
            <a:spAutoFit/>
          </a:bodyPr>
          <a:lstStyle/>
          <a:p>
            <a:r>
              <a:rPr lang="de-DE"/>
              <a:t>Anbindung an</a:t>
            </a:r>
          </a:p>
          <a:p>
            <a:r>
              <a:rPr lang="de-DE"/>
              <a:t>Datenbank</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791131" cy="2031325"/>
          </a:xfrm>
          <a:prstGeom prst="rect">
            <a:avLst/>
          </a:prstGeom>
          <a:noFill/>
        </p:spPr>
        <p:txBody>
          <a:bodyPr wrap="none" rtlCol="0">
            <a:spAutoFit/>
          </a:bodyPr>
          <a:lstStyle/>
          <a:p>
            <a:r>
              <a:rPr lang="de-DE"/>
              <a:t>Bestehende</a:t>
            </a:r>
          </a:p>
          <a:p>
            <a:r>
              <a:rPr lang="de-DE"/>
              <a:t>Datenbank</a:t>
            </a:r>
          </a:p>
          <a:p>
            <a:r>
              <a:rPr lang="de-DE"/>
              <a:t>SQL</a:t>
            </a:r>
          </a:p>
          <a:p>
            <a:endParaRPr lang="de-DE"/>
          </a:p>
          <a:p>
            <a:r>
              <a:rPr lang="de-DE"/>
              <a:t>Laravel ORM</a:t>
            </a:r>
          </a:p>
          <a:p>
            <a:r>
              <a:rPr lang="de-DE" err="1"/>
              <a:t>Object</a:t>
            </a:r>
            <a:r>
              <a:rPr lang="de-DE"/>
              <a:t> Relational</a:t>
            </a:r>
          </a:p>
          <a:p>
            <a:r>
              <a:rPr lang="de-DE"/>
              <a:t>Mapping</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523494" cy="1754326"/>
          </a:xfrm>
          <a:prstGeom prst="rect">
            <a:avLst/>
          </a:prstGeom>
          <a:noFill/>
        </p:spPr>
        <p:txBody>
          <a:bodyPr wrap="none" rtlCol="0">
            <a:spAutoFit/>
          </a:bodyPr>
          <a:lstStyle/>
          <a:p>
            <a:r>
              <a:rPr lang="de-DE"/>
              <a:t>Formatierung</a:t>
            </a:r>
          </a:p>
          <a:p>
            <a:r>
              <a:rPr lang="de-DE"/>
              <a:t>Nach Vorgabe</a:t>
            </a:r>
          </a:p>
          <a:p>
            <a:endParaRPr lang="de-DE"/>
          </a:p>
          <a:p>
            <a:endParaRPr lang="de-DE"/>
          </a:p>
          <a:p>
            <a:r>
              <a:rPr lang="de-DE"/>
              <a:t>Übersicht</a:t>
            </a:r>
          </a:p>
          <a:p>
            <a:r>
              <a:rPr lang="de-DE"/>
              <a:t>User-Interface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5012605"/>
            <a:ext cx="6275436" cy="954107"/>
          </a:xfrm>
          <a:prstGeom prst="rect">
            <a:avLst/>
          </a:prstGeom>
          <a:noFill/>
        </p:spPr>
        <p:txBody>
          <a:bodyPr wrap="none" rtlCol="0">
            <a:spAutoFit/>
          </a:bodyPr>
          <a:lstStyle/>
          <a:p>
            <a:r>
              <a:rPr lang="de-DE" sz="2800"/>
              <a:t>Der Controller verbindet Model und View,</a:t>
            </a:r>
          </a:p>
          <a:p>
            <a:r>
              <a:rPr lang="de-DE" sz="280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500"/>
                                        <p:tgtEl>
                                          <p:spTgt spid="9">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wipe(left)">
                                      <p:cBhvr>
                                        <p:cTn id="36" dur="500"/>
                                        <p:tgtEl>
                                          <p:spTgt spid="8">
                                            <p:txEl>
                                              <p:pRg st="5" end="5"/>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animEffect transition="in" filter="wipe(left)">
                                      <p:cBhvr>
                                        <p:cTn id="40" dur="500"/>
                                        <p:tgtEl>
                                          <p:spTgt spid="8">
                                            <p:txEl>
                                              <p:pRg st="6" end="6"/>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wipe(left)">
                                      <p:cBhvr>
                                        <p:cTn id="44" dur="500"/>
                                        <p:tgtEl>
                                          <p:spTgt spid="9">
                                            <p:txEl>
                                              <p:pRg st="4" end="4"/>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9">
                                            <p:txEl>
                                              <p:pRg st="5" end="5"/>
                                            </p:txEl>
                                          </p:spTgt>
                                        </p:tgtEl>
                                        <p:attrNameLst>
                                          <p:attrName>style.visibility</p:attrName>
                                        </p:attrNameLst>
                                      </p:cBhvr>
                                      <p:to>
                                        <p:strVal val="visible"/>
                                      </p:to>
                                    </p:set>
                                    <p:animEffect transition="in" filter="wipe(left)">
                                      <p:cBhvr>
                                        <p:cTn id="48" dur="500"/>
                                        <p:tgtEl>
                                          <p:spTgt spid="9">
                                            <p:txEl>
                                              <p:pRg st="5" end="5"/>
                                            </p:txEl>
                                          </p:spTgt>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11">
                                            <p:txEl>
                                              <p:pRg st="0" end="0"/>
                                            </p:txEl>
                                          </p:spTgt>
                                        </p:tgtEl>
                                        <p:attrNameLst>
                                          <p:attrName>style.visibility</p:attrName>
                                        </p:attrNameLst>
                                      </p:cBhvr>
                                      <p:to>
                                        <p:strVal val="visible"/>
                                      </p:to>
                                    </p:set>
                                    <p:animEffect transition="in" filter="wipe(left)">
                                      <p:cBhvr>
                                        <p:cTn id="52" dur="500"/>
                                        <p:tgtEl>
                                          <p:spTgt spid="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Effect transition="in" filter="wipe(left)">
                                      <p:cBhvr>
                                        <p:cTn id="6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uiExpand="1" build="p"/>
      <p:bldP spid="10" grpId="0" build="p"/>
      <p:bldP spid="11" grpId="0" build="p"/>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a:latin typeface="Rotis SemiSans Pro" pitchFamily="50" charset="0"/>
              </a:rPr>
              <a:t>Durchführung</a:t>
            </a:r>
            <a:endParaRPr lang="de-DE" sz="2000" b="1">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29</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Codeausschnitt – Objektorientiertes Programmieren</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a:latin typeface="Rotis SemiSans Pro" pitchFamily="50" charset="0"/>
              </a:rPr>
              <a:t>Qualität</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a:latin typeface="Rotis SemiSans Pro" pitchFamily="50" charset="0"/>
              </a:rPr>
              <a:t>Implementierung</a:t>
            </a:r>
            <a:endParaRPr lang="de-DE" sz="1100" b="1">
              <a:latin typeface="Rotis SemiSans Pro" pitchFamily="50" charset="0"/>
            </a:endParaRP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Entwurf</a:t>
            </a:r>
            <a:endParaRPr lang="de-DE" altLang="de-DE" sz="1200" dirty="0">
              <a:latin typeface="Rotis SemiSans Pro" pitchFamily="50" charset="0"/>
            </a:endParaRPr>
          </a:p>
        </p:txBody>
      </p:sp>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a:solidFill>
                  <a:schemeClr val="accent1">
                    <a:lumMod val="75000"/>
                  </a:schemeClr>
                </a:solidFill>
              </a:rPr>
              <a:t>Model</a:t>
            </a:r>
            <a:endParaRPr lang="de-DE" sz="200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a:solidFill>
                  <a:schemeClr val="accent1">
                    <a:lumMod val="75000"/>
                  </a:schemeClr>
                </a:solidFill>
              </a:rPr>
              <a:t>View</a:t>
            </a:r>
          </a:p>
        </p:txBody>
      </p:sp>
      <p:sp>
        <p:nvSpPr>
          <p:cNvPr id="32" name="TextBox 31">
            <a:extLst>
              <a:ext uri="{FF2B5EF4-FFF2-40B4-BE49-F238E27FC236}">
                <a16:creationId xmlns:a16="http://schemas.microsoft.com/office/drawing/2014/main" id="{2AF456E3-C284-5544-A699-27391CE48029}"/>
              </a:ext>
            </a:extLst>
          </p:cNvPr>
          <p:cNvSpPr txBox="1"/>
          <p:nvPr/>
        </p:nvSpPr>
        <p:spPr>
          <a:xfrm>
            <a:off x="6720575" y="1449175"/>
            <a:ext cx="1645515" cy="523220"/>
          </a:xfrm>
          <a:prstGeom prst="rect">
            <a:avLst/>
          </a:prstGeom>
          <a:noFill/>
        </p:spPr>
        <p:txBody>
          <a:bodyPr wrap="none" rtlCol="0">
            <a:spAutoFit/>
          </a:bodyPr>
          <a:lstStyle/>
          <a:p>
            <a:r>
              <a:rPr lang="de-DE" sz="2800"/>
              <a:t>Controller</a:t>
            </a:r>
          </a:p>
        </p:txBody>
      </p:sp>
      <p:sp>
        <p:nvSpPr>
          <p:cNvPr id="33" name="TextBox 32">
            <a:extLst>
              <a:ext uri="{FF2B5EF4-FFF2-40B4-BE49-F238E27FC236}">
                <a16:creationId xmlns:a16="http://schemas.microsoft.com/office/drawing/2014/main" id="{AB422587-CAF2-9E40-BA19-E8A4FA964614}"/>
              </a:ext>
            </a:extLst>
          </p:cNvPr>
          <p:cNvSpPr txBox="1"/>
          <p:nvPr/>
        </p:nvSpPr>
        <p:spPr>
          <a:xfrm>
            <a:off x="6740288" y="2212408"/>
            <a:ext cx="1606081" cy="369332"/>
          </a:xfrm>
          <a:prstGeom prst="rect">
            <a:avLst/>
          </a:prstGeom>
          <a:noFill/>
        </p:spPr>
        <p:txBody>
          <a:bodyPr wrap="none" rtlCol="0">
            <a:spAutoFit/>
          </a:bodyPr>
          <a:lstStyle/>
          <a:p>
            <a:r>
              <a:rPr lang="de-DE"/>
              <a:t>Programmlogik</a:t>
            </a:r>
          </a:p>
        </p:txBody>
      </p:sp>
      <p:sp>
        <p:nvSpPr>
          <p:cNvPr id="34" name="TextBox 33">
            <a:extLst>
              <a:ext uri="{FF2B5EF4-FFF2-40B4-BE49-F238E27FC236}">
                <a16:creationId xmlns:a16="http://schemas.microsoft.com/office/drawing/2014/main" id="{E2FFCB43-3F9A-1D49-BACA-2E9A79872E33}"/>
              </a:ext>
            </a:extLst>
          </p:cNvPr>
          <p:cNvSpPr txBox="1"/>
          <p:nvPr/>
        </p:nvSpPr>
        <p:spPr>
          <a:xfrm>
            <a:off x="6660232" y="2789030"/>
            <a:ext cx="1995739" cy="369332"/>
          </a:xfrm>
          <a:prstGeom prst="rect">
            <a:avLst/>
          </a:prstGeom>
          <a:noFill/>
        </p:spPr>
        <p:txBody>
          <a:bodyPr wrap="none" rtlCol="0">
            <a:spAutoFit/>
          </a:bodyPr>
          <a:lstStyle/>
          <a:p>
            <a:r>
              <a:rPr lang="de-DE"/>
              <a:t>Datenmanipulation</a:t>
            </a:r>
          </a:p>
        </p:txBody>
      </p:sp>
      <p:sp>
        <p:nvSpPr>
          <p:cNvPr id="35" name="TextBox 34">
            <a:extLst>
              <a:ext uri="{FF2B5EF4-FFF2-40B4-BE49-F238E27FC236}">
                <a16:creationId xmlns:a16="http://schemas.microsoft.com/office/drawing/2014/main" id="{99595537-A834-C448-849E-8FBEA82BA54C}"/>
              </a:ext>
            </a:extLst>
          </p:cNvPr>
          <p:cNvSpPr txBox="1"/>
          <p:nvPr/>
        </p:nvSpPr>
        <p:spPr>
          <a:xfrm>
            <a:off x="6910710" y="3869372"/>
            <a:ext cx="1333698" cy="369332"/>
          </a:xfrm>
          <a:prstGeom prst="rect">
            <a:avLst/>
          </a:prstGeom>
          <a:noFill/>
        </p:spPr>
        <p:txBody>
          <a:bodyPr wrap="none" rtlCol="0">
            <a:spAutoFit/>
          </a:bodyPr>
          <a:lstStyle/>
          <a:p>
            <a:r>
              <a:rPr lang="de-DE"/>
              <a:t>Schnittstelle</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1" presetClass="entr" presetSubtype="0" fill="hold" grpId="0" nodeType="afterEffect">
                                  <p:stCondLst>
                                    <p:cond delay="50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2" fill="hold" nodeType="clickEffect">
                                  <p:stCondLst>
                                    <p:cond delay="0"/>
                                  </p:stCondLst>
                                  <p:childTnLst>
                                    <p:animEffect transition="out" filter="wipe(right)">
                                      <p:cBhvr>
                                        <p:cTn id="26" dur="1000"/>
                                        <p:tgtEl>
                                          <p:spTgt spid="13"/>
                                        </p:tgtEl>
                                      </p:cBhvr>
                                    </p:animEffect>
                                    <p:set>
                                      <p:cBhvr>
                                        <p:cTn id="27" dur="1" fill="hold">
                                          <p:stCondLst>
                                            <p:cond delay="999"/>
                                          </p:stCondLst>
                                        </p:cTn>
                                        <p:tgtEl>
                                          <p:spTgt spid="1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300"/>
                                        <p:tgtEl>
                                          <p:spTgt spid="19"/>
                                        </p:tgtEl>
                                      </p:cBhvr>
                                    </p:animEffect>
                                    <p:set>
                                      <p:cBhvr>
                                        <p:cTn id="30" dur="1" fill="hold">
                                          <p:stCondLst>
                                            <p:cond delay="299"/>
                                          </p:stCondLst>
                                        </p:cTn>
                                        <p:tgtEl>
                                          <p:spTgt spid="19"/>
                                        </p:tgtEl>
                                        <p:attrNameLst>
                                          <p:attrName>style.visibility</p:attrName>
                                        </p:attrNameLst>
                                      </p:cBhvr>
                                      <p:to>
                                        <p:strVal val="hidden"/>
                                      </p:to>
                                    </p:set>
                                  </p:childTnLst>
                                </p:cTn>
                              </p:par>
                              <p:par>
                                <p:cTn id="31" presetID="5" presetClass="exit" presetSubtype="10" fill="hold" grpId="1" nodeType="withEffect">
                                  <p:stCondLst>
                                    <p:cond delay="0"/>
                                  </p:stCondLst>
                                  <p:childTnLst>
                                    <p:animEffect transition="out" filter="checkerboard(across)">
                                      <p:cBhvr>
                                        <p:cTn id="32" dur="300"/>
                                        <p:tgtEl>
                                          <p:spTgt spid="14"/>
                                        </p:tgtEl>
                                      </p:cBhvr>
                                    </p:animEffect>
                                    <p:set>
                                      <p:cBhvr>
                                        <p:cTn id="33" dur="1" fill="hold">
                                          <p:stCondLst>
                                            <p:cond delay="299"/>
                                          </p:stCondLst>
                                        </p:cTn>
                                        <p:tgtEl>
                                          <p:spTgt spid="14"/>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0"/>
                                        </p:tgtEl>
                                      </p:cBhvr>
                                    </p:animEffect>
                                    <p:set>
                                      <p:cBhvr>
                                        <p:cTn id="36" dur="1" fill="hold">
                                          <p:stCondLst>
                                            <p:cond delay="499"/>
                                          </p:stCondLst>
                                        </p:cTn>
                                        <p:tgtEl>
                                          <p:spTgt spid="20"/>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p:bldP spid="16" grpId="1"/>
      <p:bldP spid="19" grpId="0" animBg="1"/>
      <p:bldP spid="19" grpId="1" animBg="1"/>
      <p:bldP spid="20" grpId="0"/>
      <p:bldP spid="20" grpId="1"/>
      <p:bldP spid="32" grpId="0"/>
      <p:bldP spid="33" grpId="0"/>
      <p:bldP spid="34" grpId="1" build="allAtOnce"/>
      <p:bldP spid="35"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8" name="Foliennummernplatzhalter 27"/>
          <p:cNvSpPr>
            <a:spLocks noGrp="1"/>
          </p:cNvSpPr>
          <p:nvPr>
            <p:ph type="sldNum" sz="quarter" idx="12"/>
          </p:nvPr>
        </p:nvSpPr>
        <p:spPr/>
        <p:txBody>
          <a:bodyPr/>
          <a:lstStyle/>
          <a:p>
            <a:fld id="{506DEF79-D5F3-42ED-9335-D73AD216BB54}" type="slidenum">
              <a:rPr lang="de-DE" smtClean="0"/>
              <a:pPr/>
              <a:t>3</a:t>
            </a:fld>
            <a:endParaRPr lang="de-DE" dirty="0"/>
          </a:p>
        </p:txBody>
      </p:sp>
      <p:sp>
        <p:nvSpPr>
          <p:cNvPr id="34" name="Inhaltsplatzhalter 6"/>
          <p:cNvSpPr>
            <a:spLocks noGrp="1"/>
          </p:cNvSpPr>
          <p:nvPr>
            <p:ph idx="4294967295"/>
          </p:nvPr>
        </p:nvSpPr>
        <p:spPr>
          <a:xfrm>
            <a:off x="2627784" y="1340768"/>
            <a:ext cx="6516216" cy="648072"/>
          </a:xfrm>
          <a:prstGeom prst="rect">
            <a:avLst/>
          </a:prstGeom>
        </p:spPr>
        <p:txBody>
          <a:bodyPr>
            <a:noAutofit/>
          </a:bodyPr>
          <a:lstStyle/>
          <a:p>
            <a:pPr marL="0" indent="0">
              <a:spcBef>
                <a:spcPct val="0"/>
              </a:spcBef>
              <a:buNone/>
            </a:pPr>
            <a:r>
              <a:rPr lang="de-DE" altLang="de-DE" sz="1600" b="1" dirty="0"/>
              <a:t>„ Die Leibniz-Gemeinschaft verbindet 95 selbständige Forschungseinrichtungen.“</a:t>
            </a:r>
          </a:p>
        </p:txBody>
      </p:sp>
      <p:sp>
        <p:nvSpPr>
          <p:cNvPr id="35"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Leibniz-Gemeinschaft</a:t>
            </a:r>
          </a:p>
        </p:txBody>
      </p:sp>
      <p:pic>
        <p:nvPicPr>
          <p:cNvPr id="40" name="Picture 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904" y="2852936"/>
            <a:ext cx="1006454"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Ellipse 40"/>
          <p:cNvSpPr/>
          <p:nvPr/>
        </p:nvSpPr>
        <p:spPr>
          <a:xfrm>
            <a:off x="2624980" y="1988839"/>
            <a:ext cx="4827335" cy="3045011"/>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42"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2384884"/>
            <a:ext cx="843917"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8149" y="3047155"/>
            <a:ext cx="566158" cy="85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8" descr="http://www.gesis.org/fileadmin/upload/allgemein/logos/GESIS_Logo_kompakt_dt.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456140" y="3598892"/>
            <a:ext cx="741039" cy="32470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5249979" y="2921021"/>
            <a:ext cx="1023984" cy="207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7896" y="3214211"/>
            <a:ext cx="566158" cy="52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Titel 1">
            <a:extLst>
              <a:ext uri="{FF2B5EF4-FFF2-40B4-BE49-F238E27FC236}">
                <a16:creationId xmlns:a16="http://schemas.microsoft.com/office/drawing/2014/main" id="{A32B3B28-3F6B-3D44-B32E-1175BD2407CC}"/>
              </a:ext>
            </a:extLst>
          </p:cNvPr>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pic>
        <p:nvPicPr>
          <p:cNvPr id="2" name="Picture 1">
            <a:extLst>
              <a:ext uri="{FF2B5EF4-FFF2-40B4-BE49-F238E27FC236}">
                <a16:creationId xmlns:a16="http://schemas.microsoft.com/office/drawing/2014/main" id="{2F24F722-74CB-4B43-8D73-4FB2B5E4327E}"/>
              </a:ext>
            </a:extLst>
          </p:cNvPr>
          <p:cNvPicPr>
            <a:picLocks noChangeAspect="1"/>
          </p:cNvPicPr>
          <p:nvPr/>
        </p:nvPicPr>
        <p:blipFill>
          <a:blip r:embed="rId9"/>
          <a:stretch>
            <a:fillRect/>
          </a:stretch>
        </p:blipFill>
        <p:spPr>
          <a:xfrm>
            <a:off x="4314054" y="3806584"/>
            <a:ext cx="1270000" cy="1041400"/>
          </a:xfrm>
          <a:prstGeom prst="rect">
            <a:avLst/>
          </a:prstGeom>
        </p:spPr>
      </p:pic>
      <p:sp>
        <p:nvSpPr>
          <p:cNvPr id="60" name="Rechteck 17">
            <a:extLst>
              <a:ext uri="{FF2B5EF4-FFF2-40B4-BE49-F238E27FC236}">
                <a16:creationId xmlns:a16="http://schemas.microsoft.com/office/drawing/2014/main" id="{4DA66655-1464-1544-9F89-EBAAF17A41E9}"/>
              </a:ext>
            </a:extLst>
          </p:cNvPr>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spTree>
    <p:extLst>
      <p:ext uri="{BB962C8B-B14F-4D97-AF65-F5344CB8AC3E}">
        <p14:creationId xmlns:p14="http://schemas.microsoft.com/office/powerpoint/2010/main" val="373216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30</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a:t>Bewertungsstufen Schulnoten 1-6? Min </a:t>
            </a:r>
            <a:r>
              <a:rPr lang="de-DE" err="1"/>
              <a:t>max</a:t>
            </a:r>
            <a:r>
              <a:rPr lang="de-DE"/>
              <a:t>?</a:t>
            </a:r>
          </a:p>
        </p:txBody>
      </p:sp>
    </p:spTree>
    <p:extLst>
      <p:ext uri="{BB962C8B-B14F-4D97-AF65-F5344CB8AC3E}">
        <p14:creationId xmlns:p14="http://schemas.microsoft.com/office/powerpoint/2010/main" val="257245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31</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a:latin typeface="Rotis SemiSans Pro" pitchFamily="50" charset="0"/>
              </a:rPr>
              <a:t>Akzeptanz</a:t>
            </a:r>
            <a:endParaRPr lang="de-DE" sz="1100">
              <a:latin typeface="Rotis SemiSans Pro" pitchFamily="50" charset="0"/>
            </a:endParaRP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err="1">
                          <a:solidFill>
                            <a:srgbClr val="FFFFFF"/>
                          </a:solidFill>
                          <a:effectLst/>
                          <a:latin typeface="Calibri" panose="020F0502020204030204" pitchFamily="34" charset="0"/>
                        </a:rPr>
                        <a:t>Qes</a:t>
                      </a:r>
                      <a:r>
                        <a:rPr lang="de-DE" sz="1800" b="1" i="0" u="none" strike="noStrike">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Resümee</a:t>
            </a: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a:latin typeface="Rotis SemiSans Pro" pitchFamily="50" charset="0"/>
              </a:rPr>
              <a:t>Erweiterung QES Export</a:t>
            </a:r>
            <a:endParaRPr lang="de-DE" altLang="de-DE" sz="360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32</a:t>
            </a:fld>
            <a:endParaRPr lang="de-DE"/>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a:latin typeface="Rotis SemiSans Pro" pitchFamily="50" charset="0"/>
              </a:rPr>
              <a:t>Organisation - Organigramm</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Lessons</a:t>
            </a:r>
            <a:r>
              <a:rPr lang="de-DE" sz="1200" b="1" dirty="0">
                <a:latin typeface="Rotis SemiSans Pro" pitchFamily="50" charset="0"/>
              </a:rPr>
              <a:t> </a:t>
            </a:r>
            <a:r>
              <a:rPr lang="de-DE" sz="1200" b="1" dirty="0" err="1">
                <a:latin typeface="Rotis SemiSans Pro" pitchFamily="50" charset="0"/>
              </a:rPr>
              <a:t>Learned</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Dokumentation</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a:latin typeface="Rotis SemiSans Pro" pitchFamily="50" charset="0"/>
              </a:rPr>
              <a:t>Nutzwertanalyse</a:t>
            </a:r>
          </a:p>
        </p:txBody>
      </p:sp>
      <p:sp>
        <p:nvSpPr>
          <p:cNvPr id="3" name="TextBox 2">
            <a:extLst>
              <a:ext uri="{FF2B5EF4-FFF2-40B4-BE49-F238E27FC236}">
                <a16:creationId xmlns:a16="http://schemas.microsoft.com/office/drawing/2014/main" id="{DDE85CB8-BC51-1B48-A451-677F3F4BCF5D}"/>
              </a:ext>
            </a:extLst>
          </p:cNvPr>
          <p:cNvSpPr txBox="1"/>
          <p:nvPr/>
        </p:nvSpPr>
        <p:spPr>
          <a:xfrm>
            <a:off x="2555776" y="1452376"/>
            <a:ext cx="6573979" cy="1200329"/>
          </a:xfrm>
          <a:prstGeom prst="rect">
            <a:avLst/>
          </a:prstGeom>
          <a:noFill/>
        </p:spPr>
        <p:txBody>
          <a:bodyPr wrap="none" rtlCol="0">
            <a:spAutoFit/>
          </a:bodyPr>
          <a:lstStyle/>
          <a:p>
            <a:r>
              <a:rPr lang="de-DE" sz="2400" dirty="0"/>
              <a:t>Wahl des Planungswerkzeuges an Projekt anpassen</a:t>
            </a:r>
          </a:p>
          <a:p>
            <a:r>
              <a:rPr lang="de-DE" sz="2400" dirty="0"/>
              <a:t>Absprachen und Vereinbarungen verschriftlichen</a:t>
            </a:r>
          </a:p>
          <a:p>
            <a:r>
              <a:rPr lang="de-DE" sz="2400" dirty="0"/>
              <a:t>Tests: Funktionalität vs. Qualität (PSR2)</a:t>
            </a:r>
          </a:p>
        </p:txBody>
      </p:sp>
    </p:spTree>
    <p:extLst>
      <p:ext uri="{BB962C8B-B14F-4D97-AF65-F5344CB8AC3E}">
        <p14:creationId xmlns:p14="http://schemas.microsoft.com/office/powerpoint/2010/main" val="244894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dirty="0"/>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dirty="0"/>
              <a:t>Abschlussprojekt</a:t>
            </a:r>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34</a:t>
            </a:fld>
            <a:r>
              <a:rPr lang="de-DE" dirty="0"/>
              <a:t> von 9999</a:t>
            </a:r>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a:t>Phasen planen</a:t>
            </a:r>
          </a:p>
        </p:txBody>
      </p:sp>
    </p:spTree>
    <p:extLst>
      <p:ext uri="{BB962C8B-B14F-4D97-AF65-F5344CB8AC3E}">
        <p14:creationId xmlns:p14="http://schemas.microsoft.com/office/powerpoint/2010/main" val="342890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35</a:t>
            </a:fld>
            <a:r>
              <a:rPr lang="de-DE"/>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a:t>Um Personal planen und </a:t>
            </a:r>
            <a:r>
              <a:rPr lang="de-DE" err="1"/>
              <a:t>führen</a:t>
            </a:r>
            <a:r>
              <a:rPr lang="de-DE"/>
              <a:t> zu </a:t>
            </a:r>
            <a:r>
              <a:rPr lang="de-DE" err="1"/>
              <a:t>können</a:t>
            </a:r>
            <a:r>
              <a:rPr lang="de-DE"/>
              <a:t>, ist es notwendig, die reale Auslastung und den </a:t>
            </a:r>
            <a:r>
              <a:rPr lang="de-DE" err="1"/>
              <a:t>tatsächliche</a:t>
            </a:r>
            <a:r>
              <a:rPr lang="de-DE"/>
              <a:t> Ressourcenverbrauch in jedem Projekt zu kennen. Eine </a:t>
            </a:r>
            <a:r>
              <a:rPr lang="de-DE" err="1"/>
              <a:t>Übersicht</a:t>
            </a:r>
            <a:r>
              <a:rPr lang="de-DE"/>
              <a:t> </a:t>
            </a:r>
            <a:r>
              <a:rPr lang="de-DE" err="1"/>
              <a:t>darüber</a:t>
            </a:r>
            <a:r>
              <a:rPr lang="de-DE"/>
              <a:t> ist die entscheidende Grundlage </a:t>
            </a:r>
            <a:r>
              <a:rPr lang="de-DE" err="1"/>
              <a:t>für</a:t>
            </a:r>
            <a:r>
              <a:rPr lang="de-DE"/>
              <a:t> die weitere Ressourcenplanung der gesamten Abteilung. Ziel des Projektes ist es, dem Abteilungsleiter und auch den Teamleitern die </a:t>
            </a:r>
            <a:r>
              <a:rPr lang="de-DE" err="1"/>
              <a:t>Möglichkeit</a:t>
            </a:r>
            <a:r>
              <a:rPr lang="de-DE"/>
              <a:t> zu geben, einen Zeitraum aus den bestehenden </a:t>
            </a:r>
            <a:r>
              <a:rPr lang="de-DE" err="1"/>
              <a:t>Datensätzen</a:t>
            </a:r>
            <a:r>
              <a:rPr lang="de-DE"/>
              <a:t> </a:t>
            </a:r>
            <a:r>
              <a:rPr lang="de-DE" err="1"/>
              <a:t>auszuwählen</a:t>
            </a:r>
            <a:r>
              <a:rPr lang="de-DE"/>
              <a:t> und so Abweichungen von der Soll- Planung zu erkennen. </a:t>
            </a:r>
          </a:p>
          <a:p>
            <a:r>
              <a:rPr lang="de-DE"/>
              <a:t>Im Detail soll im QES </a:t>
            </a:r>
            <a:r>
              <a:rPr lang="de-DE" err="1"/>
              <a:t>für</a:t>
            </a:r>
            <a:r>
              <a:rPr lang="de-DE"/>
              <a:t> die Teamleiter und den Abteilungsleiter ein neuer </a:t>
            </a:r>
            <a:r>
              <a:rPr lang="de-DE" err="1"/>
              <a:t>Menüpunkt</a:t>
            </a:r>
            <a:r>
              <a:rPr lang="de-DE"/>
              <a:t> </a:t>
            </a:r>
            <a:r>
              <a:rPr lang="de-DE" err="1"/>
              <a:t>ergänzt</a:t>
            </a:r>
            <a:r>
              <a:rPr lang="de-DE"/>
              <a:t> werden. Der </a:t>
            </a:r>
            <a:r>
              <a:rPr lang="de-DE" err="1"/>
              <a:t>Menüpunkt</a:t>
            </a:r>
            <a:r>
              <a:rPr lang="de-DE"/>
              <a:t> Export soll auf eine Seite </a:t>
            </a:r>
            <a:r>
              <a:rPr lang="de-DE" err="1"/>
              <a:t>führen</a:t>
            </a:r>
            <a:r>
              <a:rPr lang="de-DE"/>
              <a:t>, auf der der Export definiert und angefordert wird. Der Ablauf ist wie folgt geplant: Der Abteilungsleiter oder die Teamleiter </a:t>
            </a:r>
            <a:r>
              <a:rPr lang="de-DE" err="1"/>
              <a:t>wählen</a:t>
            </a:r>
            <a:r>
              <a:rPr lang="de-DE"/>
              <a:t> einen Zeitraum, anhand dieser Auswahl wird eine Datei erstellt. Dabei erhalten Teamleiter und Abteilungsleiter </a:t>
            </a:r>
            <a:r>
              <a:rPr lang="de-DE" err="1"/>
              <a:t>gemäß</a:t>
            </a:r>
            <a:r>
              <a:rPr lang="de-DE"/>
              <a:t> ihrer Rolle unterschiedliche Ergebnisse. Die Ergebnis-Dateien stellen den Ressourcenverbrauch pro Mitarbeiter und Projekt dar. Je Mitarbeiter wird je Projekt eine eigene Zeile mit dem Soll- und dem Ist-Wert angelegt. Autorisierte Nutzer </a:t>
            </a:r>
            <a:r>
              <a:rPr lang="de-DE" err="1"/>
              <a:t>können</a:t>
            </a:r>
            <a:r>
              <a:rPr lang="de-DE"/>
              <a:t> dann auf die Export- Dateien </a:t>
            </a:r>
            <a:r>
              <a:rPr lang="de-DE" err="1"/>
              <a:t>für</a:t>
            </a:r>
            <a:r>
              <a:rPr lang="de-DE"/>
              <a:t> eine bestimmte, vorab festgelegte Zeit zugreifen. Verarbeitung, Konvertierung und Export der Daten auf dem Server </a:t>
            </a:r>
            <a:r>
              <a:rPr lang="de-DE" err="1"/>
              <a:t>müssen</a:t>
            </a:r>
            <a:r>
              <a:rPr lang="de-DE"/>
              <a:t> konzipiert, implementiert und getestet werden. Leitbild </a:t>
            </a:r>
            <a:r>
              <a:rPr lang="de-DE" err="1"/>
              <a:t>für</a:t>
            </a:r>
            <a:r>
              <a:rPr lang="de-DE"/>
              <a:t> Entwurf und Umsetzung ist das Model View Controller Konzept. </a:t>
            </a:r>
          </a:p>
          <a:p>
            <a:endParaRPr lang="de-DE"/>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36</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dirty="0">
                          <a:effectLst/>
                        </a:rPr>
                        <a:t>Johannes Meyerhoff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4320€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37</a:t>
            </a:fld>
            <a:r>
              <a:rPr lang="de-DE"/>
              <a:t> von 9999</a:t>
            </a:r>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39</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8" name="Rechteck 17"/>
          <p:cNvSpPr/>
          <p:nvPr/>
        </p:nvSpPr>
        <p:spPr>
          <a:xfrm>
            <a:off x="611188" y="1484784"/>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a:t>MVC</a:t>
            </a:r>
          </a:p>
          <a:p>
            <a:r>
              <a:rPr lang="de-DE"/>
              <a:t>Laravel-Excel Konvertierungslösung</a:t>
            </a:r>
          </a:p>
          <a:p>
            <a:r>
              <a:rPr lang="de-DE"/>
              <a:t>Mapping implementieren</a:t>
            </a:r>
          </a:p>
          <a:p>
            <a:r>
              <a:rPr lang="de-DE"/>
              <a:t>Zeitraums-Auswahl Planen</a:t>
            </a:r>
          </a:p>
          <a:p>
            <a:r>
              <a:rPr lang="de-DE"/>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40</a:t>
            </a:fld>
            <a:r>
              <a:rPr lang="de-DE"/>
              <a:t> von 9999</a:t>
            </a:r>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41</a:t>
            </a:fld>
            <a:r>
              <a:rPr lang="de-DE"/>
              <a:t> von 9999</a:t>
            </a:r>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err="1"/>
              <a:t>Qualitätsicherung</a:t>
            </a:r>
            <a:r>
              <a:rPr lang="de-DE"/>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42</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43</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a:t>Download manuell sichten</a:t>
            </a:r>
          </a:p>
          <a:p>
            <a:r>
              <a:rPr lang="de-DE"/>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44</a:t>
            </a:fld>
            <a:r>
              <a:rPr lang="de-DE"/>
              <a:t> von 9999</a:t>
            </a:r>
          </a:p>
        </p:txBody>
      </p:sp>
    </p:spTree>
    <p:extLst>
      <p:ext uri="{BB962C8B-B14F-4D97-AF65-F5344CB8AC3E}">
        <p14:creationId xmlns:p14="http://schemas.microsoft.com/office/powerpoint/2010/main" val="2572633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a:t>Demonstration beim Kunden</a:t>
            </a:r>
          </a:p>
          <a:p>
            <a:r>
              <a:rPr lang="de-DE"/>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45</a:t>
            </a:fld>
            <a:r>
              <a:rPr lang="de-DE"/>
              <a:t> von 9999</a:t>
            </a:r>
          </a:p>
        </p:txBody>
      </p:sp>
    </p:spTree>
    <p:extLst>
      <p:ext uri="{BB962C8B-B14F-4D97-AF65-F5344CB8AC3E}">
        <p14:creationId xmlns:p14="http://schemas.microsoft.com/office/powerpoint/2010/main" val="1896823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a:t>Projektmanagement XP</a:t>
            </a:r>
          </a:p>
          <a:p>
            <a:r>
              <a:rPr lang="de-DE"/>
              <a:t>Gut für variable Anforderungen</a:t>
            </a:r>
          </a:p>
          <a:p>
            <a:r>
              <a:rPr lang="de-DE"/>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46</a:t>
            </a:fld>
            <a:r>
              <a:rPr lang="de-DE"/>
              <a:t> von 9999</a:t>
            </a:r>
          </a:p>
        </p:txBody>
      </p:sp>
    </p:spTree>
    <p:extLst>
      <p:ext uri="{BB962C8B-B14F-4D97-AF65-F5344CB8AC3E}">
        <p14:creationId xmlns:p14="http://schemas.microsoft.com/office/powerpoint/2010/main" val="178450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a:hlinkClick r:id="rId2"/>
              </a:rPr>
              <a:t>https://www.torsten-horn.de/techdocs/sw-dev-process.htm</a:t>
            </a:r>
            <a:endParaRPr lang="de-DE" sz="1200"/>
          </a:p>
          <a:p>
            <a:r>
              <a:rPr lang="de-DE" sz="1200">
                <a:hlinkClick r:id="rId3"/>
              </a:rPr>
              <a:t>https://en.wikipedia.org/wiki/Extreme_programming</a:t>
            </a:r>
            <a:endParaRPr lang="de-DE" sz="1200"/>
          </a:p>
          <a:p>
            <a:r>
              <a:rPr lang="de-DE" sz="1200">
                <a:hlinkClick r:id="rId4"/>
              </a:rPr>
              <a:t>https://www.cs.utah.edu/~lwilliam/Papers/ieeeSoftware.PDF</a:t>
            </a:r>
            <a:endParaRPr lang="de-DE" sz="1200"/>
          </a:p>
          <a:p>
            <a:r>
              <a:rPr lang="de-DE" sz="1200">
                <a:hlinkClick r:id="rId5"/>
              </a:rPr>
              <a:t>https://www.st.cs.uni-saarland.de/edu/lehrer/xp.pdf</a:t>
            </a:r>
            <a:endParaRPr lang="de-DE" sz="1200"/>
          </a:p>
          <a:p>
            <a:r>
              <a:rPr lang="de-DE" sz="1200"/>
              <a:t>Kent Beck - Extreme Programming Explained: Embrace Change</a:t>
            </a:r>
          </a:p>
          <a:p>
            <a:r>
              <a:rPr lang="de-DE" sz="1200">
                <a:hlinkClick r:id="rId6"/>
              </a:rPr>
              <a:t>https://www.vox.de/cms/die-hoehle-der-loewen-2016-der-ponyhuetchen-pitch-macht-judith-williams-fassungslos-4003566.html</a:t>
            </a:r>
            <a:endParaRPr lang="de-DE" sz="1200"/>
          </a:p>
          <a:p>
            <a:r>
              <a:rPr lang="de-DE" sz="1200">
                <a:hlinkClick r:id="rId7"/>
              </a:rPr>
              <a:t>https://laracasts.com/series/code-katas-in-php/episodes/7</a:t>
            </a:r>
            <a:endParaRPr lang="de-DE" sz="1200"/>
          </a:p>
          <a:p>
            <a:r>
              <a:rPr lang="de-DE" sz="1200">
                <a:hlinkClick r:id="rId8"/>
              </a:rPr>
              <a:t>https://upload.wikimedia.org/wikipedia/commons/8/84/Extreme_Programming.svg</a:t>
            </a:r>
            <a:endParaRPr lang="de-DE" sz="1200"/>
          </a:p>
          <a:p>
            <a:r>
              <a:rPr lang="de-DE" sz="1200">
                <a:hlinkClick r:id="rId9"/>
              </a:rPr>
              <a:t>https://gfycat.com/HotOrangeCoypu</a:t>
            </a:r>
            <a:endParaRPr lang="de-DE" sz="1200"/>
          </a:p>
          <a:p>
            <a:r>
              <a:rPr lang="de-DE" sz="1200">
                <a:hlinkClick r:id="rId10"/>
              </a:rPr>
              <a:t>https://en.wikipedia.org/wiki/File:Kent_Beck_no_Workshop_Mapping_XP.jpg</a:t>
            </a:r>
            <a:endParaRPr lang="de-DE" sz="1200"/>
          </a:p>
          <a:p>
            <a:r>
              <a:rPr lang="de-DE" sz="1200">
                <a:hlinkClick r:id="rId11"/>
              </a:rPr>
              <a:t>https://www.altexsoft.com/blog/business/extreme-programming-values-principles-and-practices/</a:t>
            </a:r>
            <a:endParaRPr lang="de-DE" sz="1200"/>
          </a:p>
          <a:p>
            <a:r>
              <a:rPr lang="de-DE" sz="1200">
                <a:hlinkClick r:id="rId12"/>
              </a:rPr>
              <a:t>https://www.youtube.com/watch?v=cGuTmOUdFbo</a:t>
            </a:r>
            <a:endParaRPr lang="de-DE" sz="1200"/>
          </a:p>
          <a:p>
            <a:r>
              <a:rPr lang="de-DE" sz="1200">
                <a:hlinkClick r:id="rId13"/>
              </a:rPr>
              <a:t>https://en.wikipedia.org/wiki/Extreme_programming_practices</a:t>
            </a:r>
            <a:endParaRPr lang="de-DE" sz="1200"/>
          </a:p>
          <a:p>
            <a:r>
              <a:rPr lang="de-DE" sz="1200">
                <a:hlinkClick r:id="rId14"/>
              </a:rPr>
              <a:t>http://www.selectbs.com/process-maturity/what-is-extreme-programming</a:t>
            </a:r>
            <a:endParaRPr lang="de-DE" sz="1200"/>
          </a:p>
          <a:p>
            <a:endParaRPr lang="de-DE" sz="1200"/>
          </a:p>
          <a:p>
            <a:pPr marL="0" indent="0">
              <a:buNone/>
            </a:pPr>
            <a:endParaRPr lang="de-DE" sz="1200"/>
          </a:p>
          <a:p>
            <a:endParaRPr lang="de-DE" sz="1200"/>
          </a:p>
          <a:p>
            <a:endParaRPr lang="de-DE" b="1"/>
          </a:p>
          <a:p>
            <a:endParaRPr lang="de-DE" b="1"/>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a:p>
        </p:txBody>
      </p:sp>
    </p:spTree>
    <p:extLst>
      <p:ext uri="{BB962C8B-B14F-4D97-AF65-F5344CB8AC3E}">
        <p14:creationId xmlns:p14="http://schemas.microsoft.com/office/powerpoint/2010/main" val="615240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6673DD-C653-6C43-B81B-D8A1958D0593}"/>
              </a:ext>
            </a:extLst>
          </p:cNvPr>
          <p:cNvSpPr/>
          <p:nvPr/>
        </p:nvSpPr>
        <p:spPr>
          <a:xfrm>
            <a:off x="2555775" y="3333424"/>
            <a:ext cx="6768751" cy="707886"/>
          </a:xfrm>
          <a:prstGeom prst="rect">
            <a:avLst/>
          </a:prstGeom>
        </p:spPr>
        <p:txBody>
          <a:bodyPr wrap="square">
            <a:spAutoFit/>
          </a:bodyPr>
          <a:lstStyle/>
          <a:p>
            <a:r>
              <a:rPr lang="en-DE" sz="2000"/>
              <a:t>Abteilungsleiter meldet sich auf Web-Oberfläche an</a:t>
            </a:r>
          </a:p>
          <a:p>
            <a:r>
              <a:rPr lang="en-DE" sz="2000"/>
              <a:t>        Exportiert Daten im Zielformat</a:t>
            </a:r>
          </a:p>
        </p:txBody>
      </p:sp>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7" name="Rectangle 6">
            <a:extLst>
              <a:ext uri="{FF2B5EF4-FFF2-40B4-BE49-F238E27FC236}">
                <a16:creationId xmlns:a16="http://schemas.microsoft.com/office/drawing/2014/main" id="{DD97CBBA-5562-054F-9AFB-A3C79484160F}"/>
              </a:ext>
            </a:extLst>
          </p:cNvPr>
          <p:cNvSpPr/>
          <p:nvPr/>
        </p:nvSpPr>
        <p:spPr>
          <a:xfrm>
            <a:off x="2555776" y="3333424"/>
            <a:ext cx="6768751" cy="400110"/>
          </a:xfrm>
          <a:prstGeom prst="rect">
            <a:avLst/>
          </a:prstGeom>
        </p:spPr>
        <p:txBody>
          <a:bodyPr wrap="square">
            <a:spAutoFit/>
          </a:bodyPr>
          <a:lstStyle/>
          <a:p>
            <a:r>
              <a:rPr lang="en-DE" sz="2000">
                <a:solidFill>
                  <a:srgbClr val="FF0000"/>
                </a:solidFill>
              </a:rPr>
              <a:t>Abteilungsleiter Überträgt Daten in Zielformat für Auswertung</a:t>
            </a:r>
          </a:p>
        </p:txBody>
      </p:sp>
    </p:spTree>
    <p:extLst>
      <p:ext uri="{BB962C8B-B14F-4D97-AF65-F5344CB8AC3E}">
        <p14:creationId xmlns:p14="http://schemas.microsoft.com/office/powerpoint/2010/main" val="424349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dissolve">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Verfahren alt und neu mit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225248304"/>
              </p:ext>
            </p:extLst>
          </p:nvPr>
        </p:nvGraphicFramePr>
        <p:xfrm>
          <a:off x="128588" y="1424462"/>
          <a:ext cx="8885236" cy="3751952"/>
        </p:xfrm>
        <a:graphic>
          <a:graphicData uri="http://schemas.openxmlformats.org/drawingml/2006/table">
            <a:tbl>
              <a:tblPr firstRow="1" firstCol="1" bandRow="1">
                <a:tableStyleId>{7DF18680-E054-41AD-8BC1-D1AEF772440D}</a:tableStyleId>
              </a:tblPr>
              <a:tblGrid>
                <a:gridCol w="1268579">
                  <a:extLst>
                    <a:ext uri="{9D8B030D-6E8A-4147-A177-3AD203B41FA5}">
                      <a16:colId xmlns:a16="http://schemas.microsoft.com/office/drawing/2014/main" val="1954873366"/>
                    </a:ext>
                  </a:extLst>
                </a:gridCol>
                <a:gridCol w="1945229">
                  <a:extLst>
                    <a:ext uri="{9D8B030D-6E8A-4147-A177-3AD203B41FA5}">
                      <a16:colId xmlns:a16="http://schemas.microsoft.com/office/drawing/2014/main" val="1127611525"/>
                    </a:ext>
                  </a:extLst>
                </a:gridCol>
                <a:gridCol w="1795952">
                  <a:extLst>
                    <a:ext uri="{9D8B030D-6E8A-4147-A177-3AD203B41FA5}">
                      <a16:colId xmlns:a16="http://schemas.microsoft.com/office/drawing/2014/main" val="3689779636"/>
                    </a:ext>
                  </a:extLst>
                </a:gridCol>
                <a:gridCol w="2251174">
                  <a:extLst>
                    <a:ext uri="{9D8B030D-6E8A-4147-A177-3AD203B41FA5}">
                      <a16:colId xmlns:a16="http://schemas.microsoft.com/office/drawing/2014/main" val="883571620"/>
                    </a:ext>
                  </a:extLst>
                </a:gridCol>
                <a:gridCol w="1624302">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Alt: Excel</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Neu: 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no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Frame 1">
            <a:extLst>
              <a:ext uri="{FF2B5EF4-FFF2-40B4-BE49-F238E27FC236}">
                <a16:creationId xmlns:a16="http://schemas.microsoft.com/office/drawing/2014/main" id="{4F746429-537A-4347-B01C-4811F012EA3C}"/>
              </a:ext>
            </a:extLst>
          </p:cNvPr>
          <p:cNvSpPr/>
          <p:nvPr/>
        </p:nvSpPr>
        <p:spPr>
          <a:xfrm>
            <a:off x="5076056" y="3429000"/>
            <a:ext cx="4002757" cy="1747414"/>
          </a:xfrm>
          <a:prstGeom prst="frame">
            <a:avLst>
              <a:gd name="adj1" fmla="val 3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Tree>
    <p:extLst>
      <p:ext uri="{BB962C8B-B14F-4D97-AF65-F5344CB8AC3E}">
        <p14:creationId xmlns:p14="http://schemas.microsoft.com/office/powerpoint/2010/main" val="91432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Johannes Meyerhoff</a:t>
            </a:r>
          </a:p>
        </p:txBody>
      </p:sp>
      <p:sp>
        <p:nvSpPr>
          <p:cNvPr id="17" name="Rechteck 16"/>
          <p:cNvSpPr/>
          <p:nvPr/>
        </p:nvSpPr>
        <p:spPr>
          <a:xfrm>
            <a:off x="611188" y="1916832"/>
            <a:ext cx="1598611"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3089176598"/>
              </p:ext>
            </p:extLst>
          </p:nvPr>
        </p:nvGraphicFramePr>
        <p:xfrm>
          <a:off x="2574927" y="2791169"/>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Bash</a:t>
                      </a:r>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a:t>TypeScript,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pic>
        <p:nvPicPr>
          <p:cNvPr id="4" name="Picture 3" descr="A close up of a logo&#10;&#10;Description automatically generated">
            <a:extLst>
              <a:ext uri="{FF2B5EF4-FFF2-40B4-BE49-F238E27FC236}">
                <a16:creationId xmlns:a16="http://schemas.microsoft.com/office/drawing/2014/main" id="{CEB621EE-9C99-1B42-8342-FB537B35D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796" y="5603853"/>
            <a:ext cx="621474" cy="621474"/>
          </a:xfrm>
          <a:prstGeom prst="rect">
            <a:avLst/>
          </a:prstGeom>
        </p:spPr>
      </p:pic>
      <p:sp>
        <p:nvSpPr>
          <p:cNvPr id="6" name="TextBox 5">
            <a:extLst>
              <a:ext uri="{FF2B5EF4-FFF2-40B4-BE49-F238E27FC236}">
                <a16:creationId xmlns:a16="http://schemas.microsoft.com/office/drawing/2014/main" id="{3B457950-9701-CC41-A351-70B79812B77F}"/>
              </a:ext>
            </a:extLst>
          </p:cNvPr>
          <p:cNvSpPr txBox="1"/>
          <p:nvPr/>
        </p:nvSpPr>
        <p:spPr>
          <a:xfrm>
            <a:off x="3061724" y="5714535"/>
            <a:ext cx="3314049" cy="400110"/>
          </a:xfrm>
          <a:prstGeom prst="rect">
            <a:avLst/>
          </a:prstGeom>
          <a:noFill/>
        </p:spPr>
        <p:txBody>
          <a:bodyPr wrap="none" rtlCol="0">
            <a:spAutoFit/>
          </a:bodyPr>
          <a:lstStyle/>
          <a:p>
            <a:r>
              <a:rPr lang="en-GB" sz="2000" dirty="0"/>
              <a:t>https://github.com/</a:t>
            </a:r>
            <a:r>
              <a:rPr lang="en-GB" sz="2000" dirty="0">
                <a:solidFill>
                  <a:schemeClr val="tx2"/>
                </a:solidFill>
              </a:rPr>
              <a:t>TwoHorus</a:t>
            </a:r>
            <a:endParaRPr lang="en-DE" sz="2000">
              <a:solidFill>
                <a:schemeClr val="tx2"/>
              </a:solidFill>
            </a:endParaRPr>
          </a:p>
        </p:txBody>
      </p:sp>
      <p:sp>
        <p:nvSpPr>
          <p:cNvPr id="7" name="TextBox 6">
            <a:extLst>
              <a:ext uri="{FF2B5EF4-FFF2-40B4-BE49-F238E27FC236}">
                <a16:creationId xmlns:a16="http://schemas.microsoft.com/office/drawing/2014/main" id="{237C2A10-C79F-7F41-9897-8E1FFDAC58CD}"/>
              </a:ext>
            </a:extLst>
          </p:cNvPr>
          <p:cNvSpPr txBox="1"/>
          <p:nvPr/>
        </p:nvSpPr>
        <p:spPr>
          <a:xfrm>
            <a:off x="6443951" y="5729924"/>
            <a:ext cx="1439818" cy="369332"/>
          </a:xfrm>
          <a:prstGeom prst="rect">
            <a:avLst/>
          </a:prstGeom>
          <a:noFill/>
        </p:spPr>
        <p:txBody>
          <a:bodyPr wrap="none" rtlCol="0">
            <a:spAutoFit/>
          </a:bodyPr>
          <a:lstStyle/>
          <a:p>
            <a:r>
              <a:rPr lang="en-DE"/>
              <a:t>John@</a:t>
            </a:r>
            <a:r>
              <a:rPr lang="de-DE" dirty="0"/>
              <a:t>r73</a:t>
            </a:r>
            <a:r>
              <a:rPr lang="en-DE"/>
              <a:t>.de</a:t>
            </a:r>
          </a:p>
        </p:txBody>
      </p:sp>
      <p:sp>
        <p:nvSpPr>
          <p:cNvPr id="8" name="TextBox 7">
            <a:extLst>
              <a:ext uri="{FF2B5EF4-FFF2-40B4-BE49-F238E27FC236}">
                <a16:creationId xmlns:a16="http://schemas.microsoft.com/office/drawing/2014/main" id="{6D003447-0584-2748-85EA-CB9829EB237A}"/>
              </a:ext>
            </a:extLst>
          </p:cNvPr>
          <p:cNvSpPr txBox="1"/>
          <p:nvPr/>
        </p:nvSpPr>
        <p:spPr>
          <a:xfrm>
            <a:off x="2580802" y="1390787"/>
            <a:ext cx="3543727" cy="923330"/>
          </a:xfrm>
          <a:prstGeom prst="rect">
            <a:avLst/>
          </a:prstGeom>
          <a:noFill/>
        </p:spPr>
        <p:txBody>
          <a:bodyPr wrap="none" rtlCol="0">
            <a:spAutoFit/>
          </a:bodyPr>
          <a:lstStyle/>
          <a:p>
            <a:r>
              <a:rPr lang="en-DE"/>
              <a:t>Carl-Reuther Berufskolleg in Hennef</a:t>
            </a:r>
          </a:p>
          <a:p>
            <a:r>
              <a:rPr lang="en-DE"/>
              <a:t>22 Jahre alt</a:t>
            </a:r>
          </a:p>
          <a:p>
            <a:endParaRPr lang="en-DE"/>
          </a:p>
        </p:txBody>
      </p:sp>
      <p:pic>
        <p:nvPicPr>
          <p:cNvPr id="10" name="Picture 9" descr="A person posing for the camera&#10;&#10;Description automatically generated">
            <a:extLst>
              <a:ext uri="{FF2B5EF4-FFF2-40B4-BE49-F238E27FC236}">
                <a16:creationId xmlns:a16="http://schemas.microsoft.com/office/drawing/2014/main" id="{4559310E-C2E8-B54C-B970-D993CD025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206" y="925581"/>
            <a:ext cx="2753267" cy="1823592"/>
          </a:xfrm>
          <a:prstGeom prst="rect">
            <a:avLst/>
          </a:prstGeom>
        </p:spPr>
      </p:pic>
    </p:spTree>
    <p:extLst>
      <p:ext uri="{BB962C8B-B14F-4D97-AF65-F5344CB8AC3E}">
        <p14:creationId xmlns:p14="http://schemas.microsoft.com/office/powerpoint/2010/main" val="372608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Vergleich – Abgrenzung QES und QES Export</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25" name="Table 24">
            <a:extLst>
              <a:ext uri="{FF2B5EF4-FFF2-40B4-BE49-F238E27FC236}">
                <a16:creationId xmlns:a16="http://schemas.microsoft.com/office/drawing/2014/main" id="{02BAAFD4-B87F-8A40-B436-608661BAE478}"/>
              </a:ext>
            </a:extLst>
          </p:cNvPr>
          <p:cNvGraphicFramePr>
            <a:graphicFrameLocks noGrp="1"/>
          </p:cNvGraphicFramePr>
          <p:nvPr>
            <p:extLst>
              <p:ext uri="{D42A27DB-BD31-4B8C-83A1-F6EECF244321}">
                <p14:modId xmlns:p14="http://schemas.microsoft.com/office/powerpoint/2010/main" val="1331302233"/>
              </p:ext>
            </p:extLst>
          </p:nvPr>
        </p:nvGraphicFramePr>
        <p:xfrm>
          <a:off x="2392363" y="1424462"/>
          <a:ext cx="6768752" cy="3751952"/>
        </p:xfrm>
        <a:graphic>
          <a:graphicData uri="http://schemas.openxmlformats.org/drawingml/2006/table">
            <a:tbl>
              <a:tblPr firstRow="1" firstCol="1" bandRow="1">
                <a:tableStyleId>{7DF18680-E054-41AD-8BC1-D1AEF772440D}</a:tableStyleId>
              </a:tblPr>
              <a:tblGrid>
                <a:gridCol w="966401">
                  <a:extLst>
                    <a:ext uri="{9D8B030D-6E8A-4147-A177-3AD203B41FA5}">
                      <a16:colId xmlns:a16="http://schemas.microsoft.com/office/drawing/2014/main" val="1954873366"/>
                    </a:ext>
                  </a:extLst>
                </a:gridCol>
                <a:gridCol w="1481871">
                  <a:extLst>
                    <a:ext uri="{9D8B030D-6E8A-4147-A177-3AD203B41FA5}">
                      <a16:colId xmlns:a16="http://schemas.microsoft.com/office/drawing/2014/main" val="1127611525"/>
                    </a:ext>
                  </a:extLst>
                </a:gridCol>
                <a:gridCol w="1368152">
                  <a:extLst>
                    <a:ext uri="{9D8B030D-6E8A-4147-A177-3AD203B41FA5}">
                      <a16:colId xmlns:a16="http://schemas.microsoft.com/office/drawing/2014/main" val="3689779636"/>
                    </a:ext>
                  </a:extLst>
                </a:gridCol>
                <a:gridCol w="1714939">
                  <a:extLst>
                    <a:ext uri="{9D8B030D-6E8A-4147-A177-3AD203B41FA5}">
                      <a16:colId xmlns:a16="http://schemas.microsoft.com/office/drawing/2014/main" val="883571620"/>
                    </a:ext>
                  </a:extLst>
                </a:gridCol>
                <a:gridCol w="1237389">
                  <a:extLst>
                    <a:ext uri="{9D8B030D-6E8A-4147-A177-3AD203B41FA5}">
                      <a16:colId xmlns:a16="http://schemas.microsoft.com/office/drawing/2014/main" val="330777275"/>
                    </a:ext>
                  </a:extLst>
                </a:gridCol>
              </a:tblGrid>
              <a:tr h="659362">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Verfahren</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rPr>
                        <a:t>Erfassung</a:t>
                      </a:r>
                    </a:p>
                  </a:txBody>
                  <a:tcPr marL="41145" marR="41145" marT="0" marB="0"/>
                </a:tc>
                <a:tc>
                  <a:txBody>
                    <a:bodyPr/>
                    <a:lstStyle/>
                    <a:p>
                      <a:pPr algn="l">
                        <a:spcAft>
                          <a:spcPts val="0"/>
                        </a:spcAft>
                      </a:pPr>
                      <a:r>
                        <a:rPr lang="de-DE" sz="1600" dirty="0">
                          <a:effectLst/>
                        </a:rPr>
                        <a:t>Speicherort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Datenverarbeitung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Ergebnis</a:t>
                      </a:r>
                    </a:p>
                  </a:txBody>
                  <a:tcPr marL="41145" marR="41145" marT="0" marB="0"/>
                </a:tc>
                <a:extLst>
                  <a:ext uri="{0D108BD9-81ED-4DB2-BD59-A6C34878D82A}">
                    <a16:rowId xmlns:a16="http://schemas.microsoft.com/office/drawing/2014/main" val="1194888873"/>
                  </a:ext>
                </a:extLst>
              </a:tr>
              <a:tr h="1385710">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Excel</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füllt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Soll und Ist in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Excel aus</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Mehrere Excel-Dateien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auf Computer der Sekretärin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Sekretärin führt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 zusammen</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Abteilungsleitung</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Fügt weitere </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Informationen an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a:t>
                      </a:r>
                    </a:p>
                  </a:txBody>
                  <a:tcPr marL="41145" marR="41145" marT="0" marB="0"/>
                </a:tc>
                <a:extLst>
                  <a:ext uri="{0D108BD9-81ED-4DB2-BD59-A6C34878D82A}">
                    <a16:rowId xmlns:a16="http://schemas.microsoft.com/office/drawing/2014/main" val="2176542789"/>
                  </a:ext>
                </a:extLst>
              </a:tr>
              <a:tr h="1223936">
                <a:tc>
                  <a:txBody>
                    <a:bodyPr/>
                    <a:lstStyle/>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und </a:t>
                      </a:r>
                    </a:p>
                    <a:p>
                      <a:pPr algn="l">
                        <a:spcAft>
                          <a:spcPts val="0"/>
                        </a:spcAft>
                      </a:pPr>
                      <a:r>
                        <a:rPr lang="de-DE" sz="1400" dirty="0">
                          <a:effectLst/>
                          <a:latin typeface="Calibri" panose="020F0502020204030204" pitchFamily="34" charset="0"/>
                          <a:ea typeface="Calibri" panose="020F0502020204030204" pitchFamily="34" charset="0"/>
                          <a:cs typeface="Times New Roman" panose="02020603050405020304" pitchFamily="18" charset="0"/>
                        </a:rPr>
                        <a:t>QES Export</a:t>
                      </a:r>
                    </a:p>
                  </a:txBody>
                  <a:tcPr marL="41145" marR="41145" marT="0" marB="0">
                    <a:lnL w="12700" cap="flat" cmpd="sng" algn="ctr">
                      <a:solidFill>
                        <a:schemeClr val="tx1"/>
                      </a:solidFill>
                      <a:prstDash val="solid"/>
                      <a:round/>
                      <a:headEnd type="none" w="med" len="med"/>
                      <a:tailEnd type="none" w="med" len="med"/>
                    </a:lnL>
                  </a:tcPr>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Teamleiter weist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Soll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a:t>
                      </a:r>
                    </a:p>
                    <a:p>
                      <a:pPr algn="l">
                        <a:spcAft>
                          <a:spcPts val="0"/>
                        </a:spcAft>
                      </a:pP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Mitarbeiter trägt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Ist in Web-Formular ein</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Datenbank auf Intranet-Server</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QES Export stellt</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xlsx oder html</a:t>
                      </a:r>
                    </a:p>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zur Verfügung</a:t>
                      </a:r>
                    </a:p>
                  </a:txBody>
                  <a:tcPr marL="41145" marR="41145" marT="0" marB="0"/>
                </a:tc>
                <a:tc>
                  <a:txBody>
                    <a:bodyPr/>
                    <a:lstStyle/>
                    <a:p>
                      <a:pPr algn="l">
                        <a:spcAft>
                          <a:spcPts val="0"/>
                        </a:spcAft>
                      </a:pPr>
                      <a:r>
                        <a:rPr lang="de-DE" sz="1600" dirty="0">
                          <a:effectLst/>
                          <a:latin typeface="Calibri" panose="020F0502020204030204" pitchFamily="34" charset="0"/>
                          <a:ea typeface="Calibri" panose="020F0502020204030204" pitchFamily="34" charset="0"/>
                          <a:cs typeface="Times New Roman" panose="02020603050405020304" pitchFamily="18" charset="0"/>
                        </a:rPr>
                        <a:t>Auswertungs-ansicht als xlsx oder html</a:t>
                      </a:r>
                    </a:p>
                  </a:txBody>
                  <a:tcPr marL="41145" marR="41145" marT="0" marB="0"/>
                </a:tc>
                <a:extLst>
                  <a:ext uri="{0D108BD9-81ED-4DB2-BD59-A6C34878D82A}">
                    <a16:rowId xmlns:a16="http://schemas.microsoft.com/office/drawing/2014/main" val="1699357968"/>
                  </a:ext>
                </a:extLst>
              </a:tr>
            </a:tbl>
          </a:graphicData>
        </a:graphic>
      </p:graphicFrame>
      <p:sp>
        <p:nvSpPr>
          <p:cNvPr id="2" name="Left Brace 1">
            <a:extLst>
              <a:ext uri="{FF2B5EF4-FFF2-40B4-BE49-F238E27FC236}">
                <a16:creationId xmlns:a16="http://schemas.microsoft.com/office/drawing/2014/main" id="{29E19F91-1F67-CB4C-89AD-14123EB7F35C}"/>
              </a:ext>
            </a:extLst>
          </p:cNvPr>
          <p:cNvSpPr/>
          <p:nvPr/>
        </p:nvSpPr>
        <p:spPr>
          <a:xfrm rot="16200000">
            <a:off x="4423445" y="4153633"/>
            <a:ext cx="657174" cy="2808309"/>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3" name="TextBox 2">
            <a:extLst>
              <a:ext uri="{FF2B5EF4-FFF2-40B4-BE49-F238E27FC236}">
                <a16:creationId xmlns:a16="http://schemas.microsoft.com/office/drawing/2014/main" id="{8DB2F9F3-62F0-F24E-8576-BB43D9B2CB2D}"/>
              </a:ext>
            </a:extLst>
          </p:cNvPr>
          <p:cNvSpPr txBox="1"/>
          <p:nvPr/>
        </p:nvSpPr>
        <p:spPr>
          <a:xfrm>
            <a:off x="3625277" y="5837202"/>
            <a:ext cx="2325508" cy="400110"/>
          </a:xfrm>
          <a:prstGeom prst="rect">
            <a:avLst/>
          </a:prstGeom>
          <a:noFill/>
        </p:spPr>
        <p:txBody>
          <a:bodyPr wrap="none" rtlCol="0">
            <a:spAutoFit/>
          </a:bodyPr>
          <a:lstStyle/>
          <a:p>
            <a:r>
              <a:rPr lang="en-DE" sz="2000"/>
              <a:t>Bestehendes System</a:t>
            </a:r>
          </a:p>
        </p:txBody>
      </p:sp>
      <p:sp>
        <p:nvSpPr>
          <p:cNvPr id="16" name="Left Brace 15">
            <a:extLst>
              <a:ext uri="{FF2B5EF4-FFF2-40B4-BE49-F238E27FC236}">
                <a16:creationId xmlns:a16="http://schemas.microsoft.com/office/drawing/2014/main" id="{FFA1AA64-D1B0-3545-8650-7E9118695F66}"/>
              </a:ext>
            </a:extLst>
          </p:cNvPr>
          <p:cNvSpPr/>
          <p:nvPr/>
        </p:nvSpPr>
        <p:spPr>
          <a:xfrm rot="16200000">
            <a:off x="7362348" y="4095038"/>
            <a:ext cx="684002" cy="2952327"/>
          </a:xfrm>
          <a:prstGeom prst="leftBrace">
            <a:avLst/>
          </a:prstGeom>
          <a:noFill/>
          <a:ln w="38100">
            <a:round/>
            <a:headEnd type="none"/>
            <a:tailEnd type="none" w="lg" len="lg"/>
            <a:extLst>
              <a:ext uri="{C807C97D-BFC1-408E-A445-0C87EB9F89A2}">
                <ask:lineSketchStyleProps xmlns:ask="http://schemas.microsoft.com/office/drawing/2018/sketchyshapes" sd="1219033472">
                  <a:custGeom>
                    <a:avLst/>
                    <a:gdLst>
                      <a:gd name="connsiteX0" fmla="*/ 684000 w 684000"/>
                      <a:gd name="connsiteY0" fmla="*/ 2880308 h 2880308"/>
                      <a:gd name="connsiteX1" fmla="*/ 342000 w 684000"/>
                      <a:gd name="connsiteY1" fmla="*/ 2823310 h 2880308"/>
                      <a:gd name="connsiteX2" fmla="*/ 342000 w 684000"/>
                      <a:gd name="connsiteY2" fmla="*/ 2354734 h 2880308"/>
                      <a:gd name="connsiteX3" fmla="*/ 342000 w 684000"/>
                      <a:gd name="connsiteY3" fmla="*/ 192594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14580 h 2880308"/>
                      <a:gd name="connsiteX8" fmla="*/ 342000 w 684000"/>
                      <a:gd name="connsiteY8" fmla="*/ 499051 h 2880308"/>
                      <a:gd name="connsiteX9" fmla="*/ 342000 w 684000"/>
                      <a:gd name="connsiteY9" fmla="*/ 56998 h 2880308"/>
                      <a:gd name="connsiteX10" fmla="*/ 684000 w 684000"/>
                      <a:gd name="connsiteY10" fmla="*/ 0 h 2880308"/>
                      <a:gd name="connsiteX11" fmla="*/ 684000 w 684000"/>
                      <a:gd name="connsiteY11" fmla="*/ 547259 h 2880308"/>
                      <a:gd name="connsiteX12" fmla="*/ 684000 w 684000"/>
                      <a:gd name="connsiteY12" fmla="*/ 1123320 h 2880308"/>
                      <a:gd name="connsiteX13" fmla="*/ 684000 w 684000"/>
                      <a:gd name="connsiteY13" fmla="*/ 1699382 h 2880308"/>
                      <a:gd name="connsiteX14" fmla="*/ 684000 w 684000"/>
                      <a:gd name="connsiteY14" fmla="*/ 2275443 h 2880308"/>
                      <a:gd name="connsiteX15" fmla="*/ 684000 w 684000"/>
                      <a:gd name="connsiteY15" fmla="*/ 2880308 h 2880308"/>
                      <a:gd name="connsiteX0" fmla="*/ 684000 w 684000"/>
                      <a:gd name="connsiteY0" fmla="*/ 2880308 h 2880308"/>
                      <a:gd name="connsiteX1" fmla="*/ 342000 w 684000"/>
                      <a:gd name="connsiteY1" fmla="*/ 2823310 h 2880308"/>
                      <a:gd name="connsiteX2" fmla="*/ 342000 w 684000"/>
                      <a:gd name="connsiteY2" fmla="*/ 2421042 h 2880308"/>
                      <a:gd name="connsiteX3" fmla="*/ 342000 w 684000"/>
                      <a:gd name="connsiteY3" fmla="*/ 2005513 h 2880308"/>
                      <a:gd name="connsiteX4" fmla="*/ 342000 w 684000"/>
                      <a:gd name="connsiteY4" fmla="*/ 1497152 h 2880308"/>
                      <a:gd name="connsiteX5" fmla="*/ 0 w 684000"/>
                      <a:gd name="connsiteY5" fmla="*/ 1440154 h 2880308"/>
                      <a:gd name="connsiteX6" fmla="*/ 342000 w 684000"/>
                      <a:gd name="connsiteY6" fmla="*/ 1383156 h 2880308"/>
                      <a:gd name="connsiteX7" fmla="*/ 342000 w 684000"/>
                      <a:gd name="connsiteY7" fmla="*/ 980888 h 2880308"/>
                      <a:gd name="connsiteX8" fmla="*/ 342000 w 684000"/>
                      <a:gd name="connsiteY8" fmla="*/ 578620 h 2880308"/>
                      <a:gd name="connsiteX9" fmla="*/ 342000 w 684000"/>
                      <a:gd name="connsiteY9" fmla="*/ 56998 h 2880308"/>
                      <a:gd name="connsiteX10" fmla="*/ 684000 w 684000"/>
                      <a:gd name="connsiteY10" fmla="*/ 0 h 28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4000" h="2880308" stroke="0" extrusionOk="0">
                        <a:moveTo>
                          <a:pt x="684000" y="2880308"/>
                        </a:moveTo>
                        <a:cubicBezTo>
                          <a:pt x="489483" y="2876832"/>
                          <a:pt x="336055" y="2857020"/>
                          <a:pt x="342000" y="2823310"/>
                        </a:cubicBezTo>
                        <a:cubicBezTo>
                          <a:pt x="306658" y="2666845"/>
                          <a:pt x="398214" y="2465567"/>
                          <a:pt x="342000" y="2354734"/>
                        </a:cubicBezTo>
                        <a:cubicBezTo>
                          <a:pt x="285786" y="2243901"/>
                          <a:pt x="355982" y="2073293"/>
                          <a:pt x="342000" y="1925943"/>
                        </a:cubicBezTo>
                        <a:cubicBezTo>
                          <a:pt x="328018" y="1778593"/>
                          <a:pt x="365339" y="1698713"/>
                          <a:pt x="342000" y="1497152"/>
                        </a:cubicBezTo>
                        <a:cubicBezTo>
                          <a:pt x="331397" y="1431523"/>
                          <a:pt x="190261" y="1435046"/>
                          <a:pt x="0" y="1440154"/>
                        </a:cubicBezTo>
                        <a:cubicBezTo>
                          <a:pt x="181183" y="1435107"/>
                          <a:pt x="344707" y="1410230"/>
                          <a:pt x="342000" y="1383156"/>
                        </a:cubicBezTo>
                        <a:cubicBezTo>
                          <a:pt x="340324" y="1162827"/>
                          <a:pt x="351053" y="1145864"/>
                          <a:pt x="342000" y="914580"/>
                        </a:cubicBezTo>
                        <a:cubicBezTo>
                          <a:pt x="332947" y="683296"/>
                          <a:pt x="373160" y="636520"/>
                          <a:pt x="342000" y="499051"/>
                        </a:cubicBezTo>
                        <a:cubicBezTo>
                          <a:pt x="310840" y="361582"/>
                          <a:pt x="364191" y="275228"/>
                          <a:pt x="342000" y="56998"/>
                        </a:cubicBezTo>
                        <a:cubicBezTo>
                          <a:pt x="371767" y="49863"/>
                          <a:pt x="508340" y="19681"/>
                          <a:pt x="684000" y="0"/>
                        </a:cubicBezTo>
                        <a:cubicBezTo>
                          <a:pt x="691053" y="228258"/>
                          <a:pt x="673600" y="330262"/>
                          <a:pt x="684000" y="547259"/>
                        </a:cubicBezTo>
                        <a:cubicBezTo>
                          <a:pt x="694400" y="764256"/>
                          <a:pt x="662131" y="906989"/>
                          <a:pt x="684000" y="1123320"/>
                        </a:cubicBezTo>
                        <a:cubicBezTo>
                          <a:pt x="705869" y="1339651"/>
                          <a:pt x="647316" y="1558534"/>
                          <a:pt x="684000" y="1699382"/>
                        </a:cubicBezTo>
                        <a:cubicBezTo>
                          <a:pt x="720684" y="1840230"/>
                          <a:pt x="618825" y="2079943"/>
                          <a:pt x="684000" y="2275443"/>
                        </a:cubicBezTo>
                        <a:cubicBezTo>
                          <a:pt x="749175" y="2470943"/>
                          <a:pt x="638034" y="2583046"/>
                          <a:pt x="684000" y="2880308"/>
                        </a:cubicBezTo>
                        <a:close/>
                      </a:path>
                      <a:path w="684000" h="2880308" fill="none" extrusionOk="0">
                        <a:moveTo>
                          <a:pt x="684000" y="2880308"/>
                        </a:moveTo>
                        <a:cubicBezTo>
                          <a:pt x="493847" y="2885098"/>
                          <a:pt x="339955" y="2848637"/>
                          <a:pt x="342000" y="2823310"/>
                        </a:cubicBezTo>
                        <a:cubicBezTo>
                          <a:pt x="328452" y="2637642"/>
                          <a:pt x="375917" y="2614876"/>
                          <a:pt x="342000" y="2421042"/>
                        </a:cubicBezTo>
                        <a:cubicBezTo>
                          <a:pt x="308083" y="2227208"/>
                          <a:pt x="370342" y="2186534"/>
                          <a:pt x="342000" y="2005513"/>
                        </a:cubicBezTo>
                        <a:cubicBezTo>
                          <a:pt x="313658" y="1824492"/>
                          <a:pt x="386148" y="1670118"/>
                          <a:pt x="342000" y="1497152"/>
                        </a:cubicBezTo>
                        <a:cubicBezTo>
                          <a:pt x="324966" y="1466581"/>
                          <a:pt x="199155" y="1460496"/>
                          <a:pt x="0" y="1440154"/>
                        </a:cubicBezTo>
                        <a:cubicBezTo>
                          <a:pt x="184914" y="1442246"/>
                          <a:pt x="342751" y="1410339"/>
                          <a:pt x="342000" y="1383156"/>
                        </a:cubicBezTo>
                        <a:cubicBezTo>
                          <a:pt x="320271" y="1186250"/>
                          <a:pt x="377928" y="1166366"/>
                          <a:pt x="342000" y="980888"/>
                        </a:cubicBezTo>
                        <a:cubicBezTo>
                          <a:pt x="306072" y="795410"/>
                          <a:pt x="366660" y="721590"/>
                          <a:pt x="342000" y="578620"/>
                        </a:cubicBezTo>
                        <a:cubicBezTo>
                          <a:pt x="317340" y="435650"/>
                          <a:pt x="398998" y="218966"/>
                          <a:pt x="342000" y="56998"/>
                        </a:cubicBezTo>
                        <a:cubicBezTo>
                          <a:pt x="354979" y="69237"/>
                          <a:pt x="538490" y="-12752"/>
                          <a:pt x="684000"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9" name="TextBox 18">
            <a:extLst>
              <a:ext uri="{FF2B5EF4-FFF2-40B4-BE49-F238E27FC236}">
                <a16:creationId xmlns:a16="http://schemas.microsoft.com/office/drawing/2014/main" id="{A2FFDE40-A0EB-E044-A277-0CA8F5E67B29}"/>
              </a:ext>
            </a:extLst>
          </p:cNvPr>
          <p:cNvSpPr txBox="1"/>
          <p:nvPr/>
        </p:nvSpPr>
        <p:spPr>
          <a:xfrm>
            <a:off x="6371861" y="5850552"/>
            <a:ext cx="2671180" cy="400110"/>
          </a:xfrm>
          <a:prstGeom prst="rect">
            <a:avLst/>
          </a:prstGeom>
          <a:noFill/>
        </p:spPr>
        <p:txBody>
          <a:bodyPr wrap="none" rtlCol="0">
            <a:spAutoFit/>
          </a:bodyPr>
          <a:lstStyle/>
          <a:p>
            <a:r>
              <a:rPr lang="en-DE" sz="2000"/>
              <a:t>Erweiterung QES Export</a:t>
            </a:r>
          </a:p>
        </p:txBody>
      </p:sp>
    </p:spTree>
    <p:extLst>
      <p:ext uri="{BB962C8B-B14F-4D97-AF65-F5344CB8AC3E}">
        <p14:creationId xmlns:p14="http://schemas.microsoft.com/office/powerpoint/2010/main" val="3917856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 mit QES</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5" name="TextBox 4">
            <a:extLst>
              <a:ext uri="{FF2B5EF4-FFF2-40B4-BE49-F238E27FC236}">
                <a16:creationId xmlns:a16="http://schemas.microsoft.com/office/drawing/2014/main" id="{C6FDDFF6-84AA-D840-8CA2-5EB5CE1AFA23}"/>
              </a:ext>
            </a:extLst>
          </p:cNvPr>
          <p:cNvSpPr txBox="1"/>
          <p:nvPr/>
        </p:nvSpPr>
        <p:spPr>
          <a:xfrm>
            <a:off x="3635896" y="4781436"/>
            <a:ext cx="3410677" cy="584775"/>
          </a:xfrm>
          <a:prstGeom prst="rect">
            <a:avLst/>
          </a:prstGeom>
          <a:noFill/>
        </p:spPr>
        <p:txBody>
          <a:bodyPr wrap="none" rtlCol="0">
            <a:spAutoFit/>
          </a:bodyPr>
          <a:lstStyle/>
          <a:p>
            <a:r>
              <a:rPr lang="en-DE" sz="3200"/>
              <a:t>Lösung: QES Export</a:t>
            </a:r>
          </a:p>
        </p:txBody>
      </p:sp>
      <p:sp>
        <p:nvSpPr>
          <p:cNvPr id="3" name="Rectangle 2">
            <a:extLst>
              <a:ext uri="{FF2B5EF4-FFF2-40B4-BE49-F238E27FC236}">
                <a16:creationId xmlns:a16="http://schemas.microsoft.com/office/drawing/2014/main" id="{9199DA2D-564B-3B40-B261-C054672E36F3}"/>
              </a:ext>
            </a:extLst>
          </p:cNvPr>
          <p:cNvSpPr/>
          <p:nvPr/>
        </p:nvSpPr>
        <p:spPr>
          <a:xfrm>
            <a:off x="2555776" y="1484784"/>
            <a:ext cx="5127750" cy="707886"/>
          </a:xfrm>
          <a:prstGeom prst="rect">
            <a:avLst/>
          </a:prstGeom>
        </p:spPr>
        <p:txBody>
          <a:bodyPr wrap="none">
            <a:spAutoFit/>
          </a:bodyPr>
          <a:lstStyle/>
          <a:p>
            <a:r>
              <a:rPr lang="en-DE" sz="2000"/>
              <a:t>Mitarbeiter meldet sich auf Web-Oberfläche an</a:t>
            </a:r>
          </a:p>
          <a:p>
            <a:r>
              <a:rPr lang="en-DE" sz="2000"/>
              <a:t>        </a:t>
            </a:r>
            <a:r>
              <a:rPr lang="de-DE" sz="2000" dirty="0"/>
              <a:t>t</a:t>
            </a:r>
            <a:r>
              <a:rPr lang="en-DE" sz="2000"/>
              <a:t>rägt Daten in Formular ein</a:t>
            </a:r>
          </a:p>
        </p:txBody>
      </p:sp>
      <p:sp>
        <p:nvSpPr>
          <p:cNvPr id="4" name="Rectangle 3">
            <a:extLst>
              <a:ext uri="{FF2B5EF4-FFF2-40B4-BE49-F238E27FC236}">
                <a16:creationId xmlns:a16="http://schemas.microsoft.com/office/drawing/2014/main" id="{1002A4ED-2AAB-1947-B5BB-DDEA3ED278BE}"/>
              </a:ext>
            </a:extLst>
          </p:cNvPr>
          <p:cNvSpPr/>
          <p:nvPr/>
        </p:nvSpPr>
        <p:spPr>
          <a:xfrm>
            <a:off x="2555776" y="2408175"/>
            <a:ext cx="5663923" cy="400110"/>
          </a:xfrm>
          <a:prstGeom prst="rect">
            <a:avLst/>
          </a:prstGeom>
        </p:spPr>
        <p:txBody>
          <a:bodyPr wrap="none">
            <a:spAutoFit/>
          </a:bodyPr>
          <a:lstStyle/>
          <a:p>
            <a:r>
              <a:rPr lang="en-DE" sz="2000"/>
              <a:t>Informationen werden in der Datenbank gespeichert</a:t>
            </a: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err="1"/>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err="1"/>
              <a:t>ü</a:t>
            </a:r>
            <a:r>
              <a:rPr lang="en-DE" sz="2000"/>
              <a:t>berträgt Daten in Zielformat für Auswertung</a:t>
            </a:r>
          </a:p>
          <a:p>
            <a:endParaRPr lang="en-DE" sz="2000"/>
          </a:p>
        </p:txBody>
      </p:sp>
      <p:pic>
        <p:nvPicPr>
          <p:cNvPr id="16" name="Picture 15" descr="A screenshot of a cell phone&#10;&#10;Description automatically generated">
            <a:extLst>
              <a:ext uri="{FF2B5EF4-FFF2-40B4-BE49-F238E27FC236}">
                <a16:creationId xmlns:a16="http://schemas.microsoft.com/office/drawing/2014/main" id="{09CDA874-70EC-CB49-B4A2-1D91474A3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57596"/>
            <a:ext cx="6607946" cy="2847776"/>
          </a:xfrm>
          <a:prstGeom prst="rect">
            <a:avLst/>
          </a:prstGeom>
        </p:spPr>
      </p:pic>
    </p:spTree>
    <p:extLst>
      <p:ext uri="{BB962C8B-B14F-4D97-AF65-F5344CB8AC3E}">
        <p14:creationId xmlns:p14="http://schemas.microsoft.com/office/powerpoint/2010/main" val="31131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xEl>
                                              <p:pRg st="0" end="0"/>
                                            </p:txEl>
                                          </p:spTgt>
                                        </p:tgtEl>
                                      </p:cBhvr>
                                    </p:animEffect>
                                    <p:set>
                                      <p:cBhvr>
                                        <p:cTn id="7" dur="1" fill="hold">
                                          <p:stCondLst>
                                            <p:cond delay="499"/>
                                          </p:stCondLst>
                                        </p:cTn>
                                        <p:tgtEl>
                                          <p:spTgt spid="2">
                                            <p:txEl>
                                              <p:pRg st="0" end="0"/>
                                            </p:txEl>
                                          </p:spTgt>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2">
                                            <p:txEl>
                                              <p:pRg st="1" end="1"/>
                                            </p:txEl>
                                          </p:spTgt>
                                        </p:tgtEl>
                                      </p:cBhvr>
                                    </p:animEffect>
                                    <p:set>
                                      <p:cBhvr>
                                        <p:cTn id="10" dur="1" fill="hold">
                                          <p:stCondLst>
                                            <p:cond delay="499"/>
                                          </p:stCondLst>
                                        </p:cTn>
                                        <p:tgtEl>
                                          <p:spTgt spid="2">
                                            <p:txEl>
                                              <p:pRg st="1" end="1"/>
                                            </p:txEl>
                                          </p:spTgt>
                                        </p:tgtEl>
                                        <p:attrNameLst>
                                          <p:attrName>style.visibility</p:attrName>
                                        </p:attrNameLst>
                                      </p:cBhvr>
                                      <p:to>
                                        <p:strVal val="hidden"/>
                                      </p:to>
                                    </p:se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nodeType="clickEffect">
                                  <p:stCondLst>
                                    <p:cond delay="0"/>
                                  </p:stCondLst>
                                  <p:childTnLst>
                                    <p:animEffect transition="out" filter="dissolve">
                                      <p:cBhvr>
                                        <p:cTn id="18" dur="500"/>
                                        <p:tgtEl>
                                          <p:spTgt spid="2">
                                            <p:txEl>
                                              <p:pRg st="3" end="3"/>
                                            </p:txEl>
                                          </p:spTgt>
                                        </p:tgtEl>
                                      </p:cBhvr>
                                    </p:animEffect>
                                    <p:set>
                                      <p:cBhvr>
                                        <p:cTn id="19" dur="1" fill="hold">
                                          <p:stCondLst>
                                            <p:cond delay="499"/>
                                          </p:stCondLst>
                                        </p:cTn>
                                        <p:tgtEl>
                                          <p:spTgt spid="2">
                                            <p:txEl>
                                              <p:pRg st="3" end="3"/>
                                            </p:txEl>
                                          </p:spTgt>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2">
                                            <p:txEl>
                                              <p:pRg st="4" end="4"/>
                                            </p:txEl>
                                          </p:spTgt>
                                        </p:tgtEl>
                                      </p:cBhvr>
                                    </p:animEffect>
                                    <p:set>
                                      <p:cBhvr>
                                        <p:cTn id="22" dur="1" fill="hold">
                                          <p:stCondLst>
                                            <p:cond delay="499"/>
                                          </p:stCondLst>
                                        </p:cTn>
                                        <p:tgtEl>
                                          <p:spTgt spid="2">
                                            <p:txEl>
                                              <p:pRg st="4" end="4"/>
                                            </p:txEl>
                                          </p:spTgt>
                                        </p:tgtEl>
                                        <p:attrNameLst>
                                          <p:attrName>style.visibility</p:attrName>
                                        </p:attrNameLst>
                                      </p:cBhvr>
                                      <p:to>
                                        <p:strVal val="hidden"/>
                                      </p:to>
                                    </p:se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2">
                                            <p:txEl>
                                              <p:pRg st="6" end="6"/>
                                            </p:txEl>
                                          </p:spTgt>
                                        </p:tgtEl>
                                        <p:attrNameLst>
                                          <p:attrName>style.color</p:attrName>
                                        </p:attrNameLst>
                                      </p:cBhvr>
                                      <p:to>
                                        <a:srgbClr val="FF0000"/>
                                      </p:to>
                                    </p:animClr>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animEffect transition="in" filter="wipe(left)">
                                      <p:cBhvr>
                                        <p:cTn id="45"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Prozess der Aufwandserfassung</a:t>
            </a:r>
          </a:p>
        </p:txBody>
      </p:sp>
      <p:sp>
        <p:nvSpPr>
          <p:cNvPr id="15" name="Rechteck 14"/>
          <p:cNvSpPr/>
          <p:nvPr/>
        </p:nvSpPr>
        <p:spPr>
          <a:xfrm>
            <a:off x="611188" y="2348880"/>
            <a:ext cx="1598611"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1"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1"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1C3D9E81-5DA0-6946-A42F-F9CA4983EE7C}"/>
              </a:ext>
            </a:extLst>
          </p:cNvPr>
          <p:cNvSpPr txBox="1"/>
          <p:nvPr/>
        </p:nvSpPr>
        <p:spPr>
          <a:xfrm>
            <a:off x="2555776" y="1484784"/>
            <a:ext cx="6655796" cy="2554545"/>
          </a:xfrm>
          <a:prstGeom prst="rect">
            <a:avLst/>
          </a:prstGeom>
          <a:noFill/>
        </p:spPr>
        <p:txBody>
          <a:bodyPr wrap="none" rtlCol="0">
            <a:spAutoFit/>
          </a:bodyPr>
          <a:lstStyle/>
          <a:p>
            <a:r>
              <a:rPr lang="en-DE" sz="2000"/>
              <a:t>Mitarbeiter </a:t>
            </a:r>
            <a:r>
              <a:rPr lang="de-DE" sz="2000" dirty="0"/>
              <a:t>e</a:t>
            </a:r>
            <a:r>
              <a:rPr lang="en-DE" sz="2000"/>
              <a:t>rhält Excel-Tabelle</a:t>
            </a:r>
          </a:p>
          <a:p>
            <a:r>
              <a:rPr lang="en-DE" sz="2000"/>
              <a:t>        </a:t>
            </a:r>
            <a:r>
              <a:rPr lang="de-DE" sz="2000" dirty="0"/>
              <a:t>s</a:t>
            </a:r>
            <a:r>
              <a:rPr lang="en-DE" sz="2000"/>
              <a:t>endet ausgefüllte Tabelle an Sekretärin</a:t>
            </a:r>
          </a:p>
          <a:p>
            <a:endParaRPr lang="en-DE" sz="2000"/>
          </a:p>
          <a:p>
            <a:r>
              <a:rPr lang="en-DE" sz="2000"/>
              <a:t>Sekretärin </a:t>
            </a:r>
            <a:r>
              <a:rPr lang="de-DE" sz="2000" dirty="0"/>
              <a:t>s</a:t>
            </a:r>
            <a:r>
              <a:rPr lang="en-DE" sz="2000"/>
              <a:t>tellt Tabelle mit allen Eintragungen zusammen</a:t>
            </a:r>
          </a:p>
          <a:p>
            <a:r>
              <a:rPr lang="en-DE" sz="2000"/>
              <a:t>        </a:t>
            </a:r>
            <a:r>
              <a:rPr lang="de-DE" sz="2000" dirty="0"/>
              <a:t>s</a:t>
            </a:r>
            <a:r>
              <a:rPr lang="en-DE" sz="2000"/>
              <a:t>endet vollständigen Datensatz an Abteilungsleiter</a:t>
            </a:r>
          </a:p>
          <a:p>
            <a:endParaRPr lang="en-DE" sz="2000"/>
          </a:p>
          <a:p>
            <a:r>
              <a:rPr lang="en-DE" sz="2000"/>
              <a:t>Abteilungsleiter </a:t>
            </a:r>
            <a:r>
              <a:rPr lang="de-DE" sz="2000" dirty="0"/>
              <a:t>ü</a:t>
            </a:r>
            <a:r>
              <a:rPr lang="en-DE" sz="2000"/>
              <a:t>berträgt Daten in Zielformat für Auswertung</a:t>
            </a:r>
          </a:p>
          <a:p>
            <a:endParaRPr lang="en-DE" sz="2000"/>
          </a:p>
        </p:txBody>
      </p:sp>
      <p:sp>
        <p:nvSpPr>
          <p:cNvPr id="34" name="TextBox 33">
            <a:extLst>
              <a:ext uri="{FF2B5EF4-FFF2-40B4-BE49-F238E27FC236}">
                <a16:creationId xmlns:a16="http://schemas.microsoft.com/office/drawing/2014/main" id="{6BAA4B2E-7385-FA46-A3C5-AEDCAE5F8281}"/>
              </a:ext>
            </a:extLst>
          </p:cNvPr>
          <p:cNvSpPr txBox="1"/>
          <p:nvPr/>
        </p:nvSpPr>
        <p:spPr>
          <a:xfrm>
            <a:off x="2699792" y="5023999"/>
            <a:ext cx="4670381" cy="461665"/>
          </a:xfrm>
          <a:prstGeom prst="rect">
            <a:avLst/>
          </a:prstGeom>
          <a:noFill/>
        </p:spPr>
        <p:txBody>
          <a:bodyPr wrap="none" rtlCol="0">
            <a:spAutoFit/>
          </a:bodyPr>
          <a:lstStyle/>
          <a:p>
            <a:r>
              <a:rPr lang="en-DE" sz="2400" dirty="0"/>
              <a:t>Problem: Hoher manueller aufwand</a:t>
            </a:r>
          </a:p>
        </p:txBody>
      </p:sp>
    </p:spTree>
    <p:extLst>
      <p:ext uri="{BB962C8B-B14F-4D97-AF65-F5344CB8AC3E}">
        <p14:creationId xmlns:p14="http://schemas.microsoft.com/office/powerpoint/2010/main" val="38094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wipe(left)">
                                      <p:cBhvr>
                                        <p:cTn id="19" dur="500"/>
                                        <p:tgtEl>
                                          <p:spTgt spid="2">
                                            <p:txEl>
                                              <p:pRg st="6" end="6"/>
                                            </p:txEl>
                                          </p:spTgt>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Unübersichtliches Erfassungsformular</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25" name="Graphic 24">
            <a:extLst>
              <a:ext uri="{FF2B5EF4-FFF2-40B4-BE49-F238E27FC236}">
                <a16:creationId xmlns:a16="http://schemas.microsoft.com/office/drawing/2014/main" id="{AEF30CCB-CD5D-EA48-A3C9-4EEAE433CF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66252" y="4828257"/>
            <a:ext cx="1325853" cy="1325853"/>
          </a:xfrm>
          <a:prstGeom prst="rect">
            <a:avLst/>
          </a:prstGeo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2120" y="2708920"/>
            <a:ext cx="723900" cy="723900"/>
          </a:xfrm>
          <a:prstGeom prst="rect">
            <a:avLst/>
          </a:prstGeom>
        </p:spPr>
      </p:pic>
      <p:sp>
        <p:nvSpPr>
          <p:cNvPr id="2" name="TextBox 1">
            <a:extLst>
              <a:ext uri="{FF2B5EF4-FFF2-40B4-BE49-F238E27FC236}">
                <a16:creationId xmlns:a16="http://schemas.microsoft.com/office/drawing/2014/main" id="{5F2D90CA-5E1E-FF4D-8B88-3379EBF1A7EC}"/>
              </a:ext>
            </a:extLst>
          </p:cNvPr>
          <p:cNvSpPr txBox="1"/>
          <p:nvPr/>
        </p:nvSpPr>
        <p:spPr>
          <a:xfrm>
            <a:off x="5340510" y="5398402"/>
            <a:ext cx="1175706" cy="369332"/>
          </a:xfrm>
          <a:prstGeom prst="rect">
            <a:avLst/>
          </a:prstGeom>
          <a:noFill/>
        </p:spPr>
        <p:txBody>
          <a:bodyPr wrap="none" rtlCol="0">
            <a:spAutoFit/>
          </a:bodyPr>
          <a:lstStyle/>
          <a:p>
            <a:r>
              <a:rPr lang="en-DE" dirty="0"/>
              <a:t>4 Quartale</a:t>
            </a:r>
          </a:p>
        </p:txBody>
      </p:sp>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2670" y="3398683"/>
            <a:ext cx="723900" cy="723900"/>
          </a:xfrm>
          <a:prstGeom prst="rect">
            <a:avLst/>
          </a:prstGeom>
        </p:spPr>
      </p:pic>
      <p:sp>
        <p:nvSpPr>
          <p:cNvPr id="36" name="Rectangle 35">
            <a:extLst>
              <a:ext uri="{FF2B5EF4-FFF2-40B4-BE49-F238E27FC236}">
                <a16:creationId xmlns:a16="http://schemas.microsoft.com/office/drawing/2014/main" id="{58FC7ED7-A4FD-C34F-B3F0-6AC33A9BD3E9}"/>
              </a:ext>
            </a:extLst>
          </p:cNvPr>
          <p:cNvSpPr/>
          <p:nvPr/>
        </p:nvSpPr>
        <p:spPr>
          <a:xfrm>
            <a:off x="2475338" y="1484784"/>
            <a:ext cx="6603475" cy="475252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pic>
        <p:nvPicPr>
          <p:cNvPr id="56" name="Picture 55" descr="A screenshot of a computer&#10;&#10;Description automatically generated">
            <a:extLst>
              <a:ext uri="{FF2B5EF4-FFF2-40B4-BE49-F238E27FC236}">
                <a16:creationId xmlns:a16="http://schemas.microsoft.com/office/drawing/2014/main" id="{0057EFF0-8F2C-524C-A2A0-9DEA83E29AB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08206" y="1412776"/>
            <a:ext cx="3456376" cy="4893562"/>
          </a:xfrm>
          <a:prstGeom prst="rect">
            <a:avLst/>
          </a:prstGeom>
        </p:spPr>
      </p:pic>
    </p:spTree>
    <p:extLst>
      <p:ext uri="{BB962C8B-B14F-4D97-AF65-F5344CB8AC3E}">
        <p14:creationId xmlns:p14="http://schemas.microsoft.com/office/powerpoint/2010/main" val="94027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50000" fill="hold" nodeType="clickEffect">
                                  <p:stCondLst>
                                    <p:cond delay="0"/>
                                  </p:stCondLst>
                                  <p:childTnLst>
                                    <p:animScale>
                                      <p:cBhvr>
                                        <p:cTn id="6" dur="2000" fill="hold"/>
                                        <p:tgtEl>
                                          <p:spTgt spid="56"/>
                                        </p:tgtEl>
                                      </p:cBhvr>
                                      <p:by x="20000" y="20000"/>
                                    </p:animScale>
                                  </p:childTnLst>
                                </p:cTn>
                              </p:par>
                              <p:par>
                                <p:cTn id="7" presetID="35" presetClass="path" presetSubtype="0" accel="50000" decel="50000" fill="hold" nodeType="withEffect">
                                  <p:stCondLst>
                                    <p:cond delay="0"/>
                                  </p:stCondLst>
                                  <p:childTnLst>
                                    <p:animMotion origin="layout" path="M 3.05556E-6 -1.48148E-6 L -0.1467 0.00046 " pathEditMode="relative" rAng="0" ptsTypes="AA">
                                      <p:cBhvr>
                                        <p:cTn id="8" dur="2000" fill="hold"/>
                                        <p:tgtEl>
                                          <p:spTgt spid="56"/>
                                        </p:tgtEl>
                                        <p:attrNameLst>
                                          <p:attrName>ppt_x</p:attrName>
                                          <p:attrName>ppt_y</p:attrName>
                                        </p:attrNameLst>
                                      </p:cBhvr>
                                      <p:rCtr x="-7344" y="23"/>
                                    </p:animMotion>
                                  </p:childTnLst>
                                </p:cTn>
                              </p:par>
                              <p:par>
                                <p:cTn id="9" presetID="22" presetClass="exit" presetSubtype="8" fill="hold" grpId="0" nodeType="withEffect">
                                  <p:stCondLst>
                                    <p:cond delay="200"/>
                                  </p:stCondLst>
                                  <p:childTnLst>
                                    <p:animEffect transition="out" filter="wipe(left)">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14" name="Content Placeholder 9">
            <a:extLst>
              <a:ext uri="{FF2B5EF4-FFF2-40B4-BE49-F238E27FC236}">
                <a16:creationId xmlns:a16="http://schemas.microsoft.com/office/drawing/2014/main" id="{A6FE69E1-5100-F742-B2CB-02DFA8A20CF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5434" y="3280212"/>
            <a:ext cx="723900" cy="723900"/>
          </a:xfrm>
        </p:spPr>
      </p:pic>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256" y="2560445"/>
            <a:ext cx="1054393" cy="1054393"/>
          </a:xfrm>
          <a:prstGeom prst="rect">
            <a:avLst/>
          </a:prstGeom>
        </p:spPr>
      </p:pic>
      <p:pic>
        <p:nvPicPr>
          <p:cNvPr id="42" name="Graphic 41">
            <a:extLst>
              <a:ext uri="{FF2B5EF4-FFF2-40B4-BE49-F238E27FC236}">
                <a16:creationId xmlns:a16="http://schemas.microsoft.com/office/drawing/2014/main" id="{FE081C01-8D7D-2C42-96F6-A09EBB7F2E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5728" y="2894628"/>
            <a:ext cx="723900" cy="723900"/>
          </a:xfrm>
          <a:prstGeom prst="rect">
            <a:avLst/>
          </a:prstGeom>
        </p:spPr>
      </p:pic>
      <p:pic>
        <p:nvPicPr>
          <p:cNvPr id="43" name="Graphic 42">
            <a:extLst>
              <a:ext uri="{FF2B5EF4-FFF2-40B4-BE49-F238E27FC236}">
                <a16:creationId xmlns:a16="http://schemas.microsoft.com/office/drawing/2014/main" id="{61F620F3-2392-1542-A458-05CCD539E5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2120" y="2708920"/>
            <a:ext cx="723900" cy="723900"/>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83879" y="2091460"/>
            <a:ext cx="793834" cy="793834"/>
          </a:xfrm>
          <a:prstGeom prst="rect">
            <a:avLst/>
          </a:prstGeom>
        </p:spPr>
      </p:pic>
      <p:pic>
        <p:nvPicPr>
          <p:cNvPr id="49" name="Graphic 48">
            <a:extLst>
              <a:ext uri="{FF2B5EF4-FFF2-40B4-BE49-F238E27FC236}">
                <a16:creationId xmlns:a16="http://schemas.microsoft.com/office/drawing/2014/main" id="{3AD993E3-2ED4-AE47-87FB-A3CB707744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8380" y="3337790"/>
            <a:ext cx="723900" cy="723900"/>
          </a:xfrm>
          <a:prstGeom prst="rect">
            <a:avLst/>
          </a:prstGeom>
        </p:spPr>
      </p:pic>
      <p:pic>
        <p:nvPicPr>
          <p:cNvPr id="50" name="Graphic 49">
            <a:extLst>
              <a:ext uri="{FF2B5EF4-FFF2-40B4-BE49-F238E27FC236}">
                <a16:creationId xmlns:a16="http://schemas.microsoft.com/office/drawing/2014/main" id="{CDAB5592-8128-FB4F-B4DF-B47B2A29E2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93305" y="2864050"/>
            <a:ext cx="723900" cy="723900"/>
          </a:xfrm>
          <a:prstGeom prst="rect">
            <a:avLst/>
          </a:prstGeom>
        </p:spPr>
      </p:pic>
      <p:pic>
        <p:nvPicPr>
          <p:cNvPr id="51" name="Graphic 50">
            <a:extLst>
              <a:ext uri="{FF2B5EF4-FFF2-40B4-BE49-F238E27FC236}">
                <a16:creationId xmlns:a16="http://schemas.microsoft.com/office/drawing/2014/main" id="{DD748E84-3FE9-3E4A-8D4B-8CA4914346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94292" y="3589001"/>
            <a:ext cx="723900" cy="723900"/>
          </a:xfrm>
          <a:prstGeom prst="rect">
            <a:avLst/>
          </a:prstGeom>
        </p:spPr>
      </p:pic>
      <p:pic>
        <p:nvPicPr>
          <p:cNvPr id="52" name="Graphic 51">
            <a:extLst>
              <a:ext uri="{FF2B5EF4-FFF2-40B4-BE49-F238E27FC236}">
                <a16:creationId xmlns:a16="http://schemas.microsoft.com/office/drawing/2014/main" id="{D17A60BE-6DDF-4544-AB05-F01831B31C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82004" y="2082963"/>
            <a:ext cx="793834" cy="793834"/>
          </a:xfrm>
          <a:prstGeom prst="rect">
            <a:avLst/>
          </a:prstGeom>
        </p:spPr>
      </p:pic>
      <p:sp>
        <p:nvSpPr>
          <p:cNvPr id="4" name="TextBox 3">
            <a:extLst>
              <a:ext uri="{FF2B5EF4-FFF2-40B4-BE49-F238E27FC236}">
                <a16:creationId xmlns:a16="http://schemas.microsoft.com/office/drawing/2014/main" id="{E2F5BBCE-E4B1-EC48-A2ED-2F9308F99AF3}"/>
              </a:ext>
            </a:extLst>
          </p:cNvPr>
          <p:cNvSpPr txBox="1"/>
          <p:nvPr/>
        </p:nvSpPr>
        <p:spPr>
          <a:xfrm>
            <a:off x="3948136" y="2603635"/>
            <a:ext cx="1310936" cy="369332"/>
          </a:xfrm>
          <a:prstGeom prst="rect">
            <a:avLst/>
          </a:prstGeom>
          <a:noFill/>
        </p:spPr>
        <p:txBody>
          <a:bodyPr wrap="none" rtlCol="0">
            <a:spAutoFit/>
          </a:bodyPr>
          <a:lstStyle/>
          <a:p>
            <a:r>
              <a:rPr lang="en-DE" dirty="0"/>
              <a:t>1 Sekretärin</a:t>
            </a:r>
          </a:p>
        </p:txBody>
      </p:sp>
      <p:sp>
        <p:nvSpPr>
          <p:cNvPr id="5" name="TextBox 4">
            <a:extLst>
              <a:ext uri="{FF2B5EF4-FFF2-40B4-BE49-F238E27FC236}">
                <a16:creationId xmlns:a16="http://schemas.microsoft.com/office/drawing/2014/main" id="{30A6B825-01A6-3C4B-9309-A29E3E9525B7}"/>
              </a:ext>
            </a:extLst>
          </p:cNvPr>
          <p:cNvSpPr txBox="1"/>
          <p:nvPr/>
        </p:nvSpPr>
        <p:spPr>
          <a:xfrm>
            <a:off x="3918184" y="3065533"/>
            <a:ext cx="1645746" cy="646331"/>
          </a:xfrm>
          <a:prstGeom prst="rect">
            <a:avLst/>
          </a:prstGeom>
          <a:noFill/>
        </p:spPr>
        <p:txBody>
          <a:bodyPr wrap="square" rtlCol="0">
            <a:spAutoFit/>
          </a:bodyPr>
          <a:lstStyle/>
          <a:p>
            <a:r>
              <a:rPr lang="en-DE" dirty="0"/>
              <a:t>Fasst zusammen</a:t>
            </a:r>
          </a:p>
        </p:txBody>
      </p:sp>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9290" y="2015647"/>
            <a:ext cx="793834" cy="793834"/>
          </a:xfrm>
          <a:prstGeom prst="rect">
            <a:avLst/>
          </a:prstGeom>
        </p:spPr>
      </p:pic>
      <p:pic>
        <p:nvPicPr>
          <p:cNvPr id="54" name="Content Placeholder 9">
            <a:extLst>
              <a:ext uri="{FF2B5EF4-FFF2-40B4-BE49-F238E27FC236}">
                <a16:creationId xmlns:a16="http://schemas.microsoft.com/office/drawing/2014/main" id="{FC1A932A-E92B-EC48-9410-9D718B1BE9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0914" y="4033467"/>
            <a:ext cx="723900" cy="723900"/>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5283447" y="3793886"/>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285824" y="4622501"/>
            <a:ext cx="1424685" cy="400110"/>
          </a:xfrm>
          <a:prstGeom prst="rect">
            <a:avLst/>
          </a:prstGeom>
          <a:noFill/>
        </p:spPr>
        <p:txBody>
          <a:bodyPr wrap="none" rtlCol="0">
            <a:spAutoFit/>
          </a:bodyPr>
          <a:lstStyle/>
          <a:p>
            <a:r>
              <a:rPr lang="en-DE" sz="2000" dirty="0"/>
              <a:t>Zeitmodelle</a:t>
            </a:r>
          </a:p>
        </p:txBody>
      </p:sp>
      <p:sp>
        <p:nvSpPr>
          <p:cNvPr id="55" name="Frame 54">
            <a:extLst>
              <a:ext uri="{FF2B5EF4-FFF2-40B4-BE49-F238E27FC236}">
                <a16:creationId xmlns:a16="http://schemas.microsoft.com/office/drawing/2014/main" id="{57521019-A4DA-744C-A701-A1D17B1F53FC}"/>
              </a:ext>
            </a:extLst>
          </p:cNvPr>
          <p:cNvSpPr/>
          <p:nvPr/>
        </p:nvSpPr>
        <p:spPr>
          <a:xfrm>
            <a:off x="2475338" y="2926175"/>
            <a:ext cx="1339072" cy="1275547"/>
          </a:xfrm>
          <a:prstGeom prst="frame">
            <a:avLst>
              <a:gd name="adj1" fmla="val 453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7" name="Frame 56">
            <a:extLst>
              <a:ext uri="{FF2B5EF4-FFF2-40B4-BE49-F238E27FC236}">
                <a16:creationId xmlns:a16="http://schemas.microsoft.com/office/drawing/2014/main" id="{5273EC6F-1605-8642-97B6-0096059E5113}"/>
              </a:ext>
            </a:extLst>
          </p:cNvPr>
          <p:cNvSpPr/>
          <p:nvPr/>
        </p:nvSpPr>
        <p:spPr>
          <a:xfrm>
            <a:off x="5292080" y="2677493"/>
            <a:ext cx="1477585" cy="2345118"/>
          </a:xfrm>
          <a:prstGeom prst="frame">
            <a:avLst>
              <a:gd name="adj1" fmla="val 390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endParaRP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720023" cy="369332"/>
          </a:xfrm>
          <a:prstGeom prst="rect">
            <a:avLst/>
          </a:prstGeom>
          <a:noFill/>
        </p:spPr>
        <p:txBody>
          <a:bodyPr wrap="none" rtlCol="0">
            <a:spAutoFit/>
          </a:bodyPr>
          <a:lstStyle/>
          <a:p>
            <a:r>
              <a:rPr lang="en-DE" dirty="0"/>
              <a:t>Fasst 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6732240" y="3044565"/>
            <a:ext cx="1472756" cy="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1A1BD83-4026-B248-9BE7-DA5F816884C0}"/>
              </a:ext>
            </a:extLst>
          </p:cNvPr>
          <p:cNvCxnSpPr>
            <a:cxnSpLocks/>
          </p:cNvCxnSpPr>
          <p:nvPr/>
        </p:nvCxnSpPr>
        <p:spPr>
          <a:xfrm>
            <a:off x="3779912" y="3068960"/>
            <a:ext cx="2037382" cy="1868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AA226016-2371-0540-98EA-0184E647819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71750" y="3052706"/>
            <a:ext cx="723900" cy="723900"/>
          </a:xfrm>
          <a:prstGeom prst="rect">
            <a:avLst/>
          </a:prstGeom>
        </p:spPr>
      </p:pic>
      <p:pic>
        <p:nvPicPr>
          <p:cNvPr id="61" name="Graphic 60">
            <a:extLst>
              <a:ext uri="{FF2B5EF4-FFF2-40B4-BE49-F238E27FC236}">
                <a16:creationId xmlns:a16="http://schemas.microsoft.com/office/drawing/2014/main" id="{DCF2F59C-94B5-154E-BB0A-0794EDEA9D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2670" y="3398683"/>
            <a:ext cx="723900" cy="723900"/>
          </a:xfrm>
          <a:prstGeom prst="rect">
            <a:avLst/>
          </a:prstGeom>
        </p:spPr>
      </p:pic>
    </p:spTree>
    <p:extLst>
      <p:ext uri="{BB962C8B-B14F-4D97-AF65-F5344CB8AC3E}">
        <p14:creationId xmlns:p14="http://schemas.microsoft.com/office/powerpoint/2010/main" val="168855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0538 0.73958 " pathEditMode="relative" ptsTypes="AA">
                                      <p:cBhvr>
                                        <p:cTn id="6" dur="2000" fill="hold"/>
                                        <p:tgtEl>
                                          <p:spTgt spid="43"/>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38 0.73958 " pathEditMode="relative" ptsTypes="AA">
                                      <p:cBhvr>
                                        <p:cTn id="8" dur="2000" fill="hold"/>
                                        <p:tgtEl>
                                          <p:spTgt spid="1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38 0.73958 " pathEditMode="relative" ptsTypes="AA">
                                      <p:cBhvr>
                                        <p:cTn id="10" dur="2000" fill="hold"/>
                                        <p:tgtEl>
                                          <p:spTgt spid="42"/>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L -0.00538 0.73958 " pathEditMode="relative" ptsTypes="AA">
                                      <p:cBhvr>
                                        <p:cTn id="12" dur="2000" fill="hold"/>
                                        <p:tgtEl>
                                          <p:spTgt spid="49"/>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00538 0.73958 " pathEditMode="relative" ptsTypes="AA">
                                      <p:cBhvr>
                                        <p:cTn id="14" dur="2000" fill="hold"/>
                                        <p:tgtEl>
                                          <p:spTgt spid="50"/>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0 0 L -0.00538 0.73958 " pathEditMode="relative" ptsTypes="AA">
                                      <p:cBhvr>
                                        <p:cTn id="16" dur="2000" fill="hold"/>
                                        <p:tgtEl>
                                          <p:spTgt spid="5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0538 0.73958 " pathEditMode="relative" ptsTypes="AA">
                                      <p:cBhvr>
                                        <p:cTn id="18" dur="2000" fill="hold"/>
                                        <p:tgtEl>
                                          <p:spTgt spid="55"/>
                                        </p:tgtEl>
                                        <p:attrNameLst>
                                          <p:attrName>ppt_x</p:attrName>
                                          <p:attrName>ppt_y</p:attrName>
                                        </p:attrNameLst>
                                      </p:cBhvr>
                                    </p:animMotion>
                                  </p:childTnLst>
                                </p:cTn>
                              </p:par>
                              <p:par>
                                <p:cTn id="19" presetID="0" presetClass="path" presetSubtype="0" accel="50000" decel="50000" fill="hold" nodeType="withEffect">
                                  <p:stCondLst>
                                    <p:cond delay="0"/>
                                  </p:stCondLst>
                                  <p:childTnLst>
                                    <p:animMotion origin="layout" path="M 0 0 L -0.00538 0.73958 " pathEditMode="relative" ptsTypes="AA">
                                      <p:cBhvr>
                                        <p:cTn id="20" dur="2000" fill="hold"/>
                                        <p:tgtEl>
                                          <p:spTgt spid="60"/>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0538 0.73958 " pathEditMode="relative" ptsTypes="AA">
                                      <p:cBhvr>
                                        <p:cTn id="22" dur="2000" fill="hold"/>
                                        <p:tgtEl>
                                          <p:spTgt spid="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Lösung – QES</a:t>
            </a:r>
          </a:p>
        </p:txBody>
      </p:sp>
      <p:sp>
        <p:nvSpPr>
          <p:cNvPr id="15" name="Rechteck 14"/>
          <p:cNvSpPr/>
          <p:nvPr/>
        </p:nvSpPr>
        <p:spPr>
          <a:xfrm>
            <a:off x="611188" y="2348880"/>
            <a:ext cx="15986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611188" y="1916832"/>
            <a:ext cx="15986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611188" y="1484784"/>
            <a:ext cx="15986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pic>
        <p:nvPicPr>
          <p:cNvPr id="40" name="Graphic 39">
            <a:extLst>
              <a:ext uri="{FF2B5EF4-FFF2-40B4-BE49-F238E27FC236}">
                <a16:creationId xmlns:a16="http://schemas.microsoft.com/office/drawing/2014/main" id="{3B0C6FC7-13A9-104D-9B6E-2CBC55FE4E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44256" y="2560445"/>
            <a:ext cx="1054393" cy="1054393"/>
          </a:xfrm>
          <a:prstGeom prst="rect">
            <a:avLst/>
          </a:prstGeom>
        </p:spPr>
      </p:pic>
      <p:pic>
        <p:nvPicPr>
          <p:cNvPr id="45" name="Graphic 44">
            <a:extLst>
              <a:ext uri="{FF2B5EF4-FFF2-40B4-BE49-F238E27FC236}">
                <a16:creationId xmlns:a16="http://schemas.microsoft.com/office/drawing/2014/main" id="{12242A64-7EBD-EE44-A34D-F901D6B5A5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8099" y="2180955"/>
            <a:ext cx="793834" cy="793834"/>
          </a:xfrm>
          <a:prstGeom prst="rect">
            <a:avLst/>
          </a:prstGeom>
        </p:spPr>
      </p:pic>
      <p:sp>
        <p:nvSpPr>
          <p:cNvPr id="3" name="TextBox 2">
            <a:extLst>
              <a:ext uri="{FF2B5EF4-FFF2-40B4-BE49-F238E27FC236}">
                <a16:creationId xmlns:a16="http://schemas.microsoft.com/office/drawing/2014/main" id="{C2AEBE27-B77F-7A4B-B372-23BC95116C99}"/>
              </a:ext>
            </a:extLst>
          </p:cNvPr>
          <p:cNvSpPr txBox="1"/>
          <p:nvPr/>
        </p:nvSpPr>
        <p:spPr>
          <a:xfrm>
            <a:off x="2383382" y="1853129"/>
            <a:ext cx="1546705" cy="369332"/>
          </a:xfrm>
          <a:prstGeom prst="rect">
            <a:avLst/>
          </a:prstGeom>
          <a:noFill/>
        </p:spPr>
        <p:txBody>
          <a:bodyPr wrap="none" rtlCol="0">
            <a:spAutoFit/>
          </a:bodyPr>
          <a:lstStyle/>
          <a:p>
            <a:r>
              <a:rPr lang="en-DE" dirty="0"/>
              <a:t>35 Mitarbeiter</a:t>
            </a:r>
          </a:p>
        </p:txBody>
      </p:sp>
      <p:pic>
        <p:nvPicPr>
          <p:cNvPr id="47" name="Graphic 46">
            <a:extLst>
              <a:ext uri="{FF2B5EF4-FFF2-40B4-BE49-F238E27FC236}">
                <a16:creationId xmlns:a16="http://schemas.microsoft.com/office/drawing/2014/main" id="{3A9E2DE8-30D5-2641-9CCE-DB52240467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4758" y="2118111"/>
            <a:ext cx="793834" cy="793834"/>
          </a:xfrm>
          <a:prstGeom prst="rect">
            <a:avLst/>
          </a:prstGeom>
        </p:spPr>
      </p:pic>
      <p:pic>
        <p:nvPicPr>
          <p:cNvPr id="48" name="Graphic 47">
            <a:extLst>
              <a:ext uri="{FF2B5EF4-FFF2-40B4-BE49-F238E27FC236}">
                <a16:creationId xmlns:a16="http://schemas.microsoft.com/office/drawing/2014/main" id="{90556A0A-F86A-7248-A74F-0B66A2D7AE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3879" y="2091460"/>
            <a:ext cx="793834" cy="793834"/>
          </a:xfrm>
          <a:prstGeom prst="rect">
            <a:avLst/>
          </a:prstGeom>
        </p:spPr>
      </p:pic>
      <p:sp>
        <p:nvSpPr>
          <p:cNvPr id="6" name="TextBox 5">
            <a:extLst>
              <a:ext uri="{FF2B5EF4-FFF2-40B4-BE49-F238E27FC236}">
                <a16:creationId xmlns:a16="http://schemas.microsoft.com/office/drawing/2014/main" id="{D78800F2-7EB2-D944-979D-77E159E8570D}"/>
              </a:ext>
            </a:extLst>
          </p:cNvPr>
          <p:cNvSpPr txBox="1"/>
          <p:nvPr/>
        </p:nvSpPr>
        <p:spPr>
          <a:xfrm>
            <a:off x="6815399" y="2603635"/>
            <a:ext cx="1667829" cy="369332"/>
          </a:xfrm>
          <a:prstGeom prst="rect">
            <a:avLst/>
          </a:prstGeom>
          <a:noFill/>
        </p:spPr>
        <p:txBody>
          <a:bodyPr wrap="none" rtlCol="0">
            <a:spAutoFit/>
          </a:bodyPr>
          <a:lstStyle/>
          <a:p>
            <a:r>
              <a:rPr lang="en-DE" dirty="0"/>
              <a:t>Abteilungsleiter</a:t>
            </a:r>
          </a:p>
        </p:txBody>
      </p:sp>
      <p:pic>
        <p:nvPicPr>
          <p:cNvPr id="53" name="Graphic 52">
            <a:extLst>
              <a:ext uri="{FF2B5EF4-FFF2-40B4-BE49-F238E27FC236}">
                <a16:creationId xmlns:a16="http://schemas.microsoft.com/office/drawing/2014/main" id="{AF703E9F-5C1D-F547-9A7E-529DE74134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9290" y="2015647"/>
            <a:ext cx="793834" cy="793834"/>
          </a:xfrm>
          <a:prstGeom prst="rect">
            <a:avLst/>
          </a:prstGeom>
        </p:spPr>
      </p:pic>
      <p:sp>
        <p:nvSpPr>
          <p:cNvPr id="7" name="TextBox 6">
            <a:extLst>
              <a:ext uri="{FF2B5EF4-FFF2-40B4-BE49-F238E27FC236}">
                <a16:creationId xmlns:a16="http://schemas.microsoft.com/office/drawing/2014/main" id="{228D1218-5440-164D-A139-829A554CCF4E}"/>
              </a:ext>
            </a:extLst>
          </p:cNvPr>
          <p:cNvSpPr txBox="1"/>
          <p:nvPr/>
        </p:nvSpPr>
        <p:spPr>
          <a:xfrm>
            <a:off x="3303890" y="4621903"/>
            <a:ext cx="1520801" cy="400110"/>
          </a:xfrm>
          <a:prstGeom prst="rect">
            <a:avLst/>
          </a:prstGeom>
          <a:noFill/>
        </p:spPr>
        <p:txBody>
          <a:bodyPr wrap="none" rtlCol="0">
            <a:spAutoFit/>
          </a:bodyPr>
          <a:lstStyle/>
          <a:p>
            <a:r>
              <a:rPr lang="en-DE" sz="2000" dirty="0"/>
              <a:t>Kostenträger</a:t>
            </a:r>
          </a:p>
        </p:txBody>
      </p:sp>
      <p:sp>
        <p:nvSpPr>
          <p:cNvPr id="8" name="TextBox 7">
            <a:extLst>
              <a:ext uri="{FF2B5EF4-FFF2-40B4-BE49-F238E27FC236}">
                <a16:creationId xmlns:a16="http://schemas.microsoft.com/office/drawing/2014/main" id="{2C6E62A1-28D4-224C-BF52-5777DE523D5C}"/>
              </a:ext>
            </a:extLst>
          </p:cNvPr>
          <p:cNvSpPr txBox="1"/>
          <p:nvPr/>
        </p:nvSpPr>
        <p:spPr>
          <a:xfrm>
            <a:off x="5326953" y="4039704"/>
            <a:ext cx="1424685" cy="400110"/>
          </a:xfrm>
          <a:prstGeom prst="rect">
            <a:avLst/>
          </a:prstGeom>
          <a:noFill/>
        </p:spPr>
        <p:txBody>
          <a:bodyPr wrap="none" rtlCol="0">
            <a:spAutoFit/>
          </a:bodyPr>
          <a:lstStyle/>
          <a:p>
            <a:r>
              <a:rPr lang="en-DE" sz="2000" dirty="0"/>
              <a:t>Zeitmodelle</a:t>
            </a:r>
          </a:p>
        </p:txBody>
      </p:sp>
      <p:sp>
        <p:nvSpPr>
          <p:cNvPr id="58" name="TextBox 57">
            <a:extLst>
              <a:ext uri="{FF2B5EF4-FFF2-40B4-BE49-F238E27FC236}">
                <a16:creationId xmlns:a16="http://schemas.microsoft.com/office/drawing/2014/main" id="{3E4381CF-0391-3C47-9CB4-F0E479560EA1}"/>
              </a:ext>
            </a:extLst>
          </p:cNvPr>
          <p:cNvSpPr txBox="1"/>
          <p:nvPr/>
        </p:nvSpPr>
        <p:spPr>
          <a:xfrm>
            <a:off x="6775264" y="3238915"/>
            <a:ext cx="1264513" cy="646331"/>
          </a:xfrm>
          <a:prstGeom prst="rect">
            <a:avLst/>
          </a:prstGeom>
          <a:noFill/>
        </p:spPr>
        <p:txBody>
          <a:bodyPr wrap="none" rtlCol="0">
            <a:spAutoFit/>
          </a:bodyPr>
          <a:lstStyle/>
          <a:p>
            <a:r>
              <a:rPr lang="en-DE" dirty="0"/>
              <a:t>Fasst Daten</a:t>
            </a:r>
          </a:p>
          <a:p>
            <a:r>
              <a:rPr lang="en-DE" dirty="0"/>
              <a:t>zusammen</a:t>
            </a:r>
          </a:p>
        </p:txBody>
      </p:sp>
      <p:cxnSp>
        <p:nvCxnSpPr>
          <p:cNvPr id="59" name="Straight Arrow Connector 58">
            <a:extLst>
              <a:ext uri="{FF2B5EF4-FFF2-40B4-BE49-F238E27FC236}">
                <a16:creationId xmlns:a16="http://schemas.microsoft.com/office/drawing/2014/main" id="{434385D4-A34E-1B40-8D78-98EDC3EB339A}"/>
              </a:ext>
            </a:extLst>
          </p:cNvPr>
          <p:cNvCxnSpPr>
            <a:cxnSpLocks/>
          </p:cNvCxnSpPr>
          <p:nvPr/>
        </p:nvCxnSpPr>
        <p:spPr>
          <a:xfrm flipV="1">
            <a:off x="4646330" y="3121328"/>
            <a:ext cx="1365830" cy="383721"/>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a:extLst>
              <a:ext uri="{FF2B5EF4-FFF2-40B4-BE49-F238E27FC236}">
                <a16:creationId xmlns:a16="http://schemas.microsoft.com/office/drawing/2014/main" id="{7604F40A-CE4B-9D4A-BFD1-8674349B18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2220" y="2677493"/>
            <a:ext cx="1253188" cy="1253188"/>
          </a:xfrm>
          <a:prstGeom prst="rect">
            <a:avLst/>
          </a:prstGeom>
        </p:spPr>
      </p:pic>
      <p:grpSp>
        <p:nvGrpSpPr>
          <p:cNvPr id="44" name="Group 43">
            <a:extLst>
              <a:ext uri="{FF2B5EF4-FFF2-40B4-BE49-F238E27FC236}">
                <a16:creationId xmlns:a16="http://schemas.microsoft.com/office/drawing/2014/main" id="{DFD5AB7C-CC4B-1342-BF95-0DD289BF86CA}"/>
              </a:ext>
            </a:extLst>
          </p:cNvPr>
          <p:cNvGrpSpPr/>
          <p:nvPr/>
        </p:nvGrpSpPr>
        <p:grpSpPr>
          <a:xfrm>
            <a:off x="3822353" y="3182820"/>
            <a:ext cx="1124117" cy="1199000"/>
            <a:chOff x="750235" y="3500947"/>
            <a:chExt cx="1256811" cy="1340533"/>
          </a:xfrm>
        </p:grpSpPr>
        <p:sp>
          <p:nvSpPr>
            <p:cNvPr id="46" name="Textfeld 10">
              <a:extLst>
                <a:ext uri="{FF2B5EF4-FFF2-40B4-BE49-F238E27FC236}">
                  <a16:creationId xmlns:a16="http://schemas.microsoft.com/office/drawing/2014/main" id="{664C5924-F9FE-2043-9FB1-7575923B294A}"/>
                </a:ext>
              </a:extLst>
            </p:cNvPr>
            <p:cNvSpPr txBox="1"/>
            <p:nvPr/>
          </p:nvSpPr>
          <p:spPr>
            <a:xfrm>
              <a:off x="781181" y="4472148"/>
              <a:ext cx="1205971" cy="369332"/>
            </a:xfrm>
            <a:prstGeom prst="rect">
              <a:avLst/>
            </a:prstGeom>
            <a:noFill/>
          </p:spPr>
          <p:txBody>
            <a:bodyPr wrap="none" rtlCol="0">
              <a:spAutoFit/>
            </a:bodyPr>
            <a:lstStyle/>
            <a:p>
              <a:r>
                <a:rPr lang="de-DE"/>
                <a:t>Datenbank</a:t>
              </a:r>
            </a:p>
          </p:txBody>
        </p:sp>
        <p:pic>
          <p:nvPicPr>
            <p:cNvPr id="56" name="Graphic 55">
              <a:extLst>
                <a:ext uri="{FF2B5EF4-FFF2-40B4-BE49-F238E27FC236}">
                  <a16:creationId xmlns:a16="http://schemas.microsoft.com/office/drawing/2014/main" id="{E222D3A2-9D42-FD45-A871-581B51B3BD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0235" y="3500947"/>
              <a:ext cx="1256811" cy="1256811"/>
            </a:xfrm>
            <a:prstGeom prst="rect">
              <a:avLst/>
            </a:prstGeom>
          </p:spPr>
        </p:pic>
      </p:grpSp>
      <p:cxnSp>
        <p:nvCxnSpPr>
          <p:cNvPr id="62" name="Straight Arrow Connector 61">
            <a:extLst>
              <a:ext uri="{FF2B5EF4-FFF2-40B4-BE49-F238E27FC236}">
                <a16:creationId xmlns:a16="http://schemas.microsoft.com/office/drawing/2014/main" id="{D6927677-257B-4949-918B-E6FC9690FBD6}"/>
              </a:ext>
            </a:extLst>
          </p:cNvPr>
          <p:cNvCxnSpPr>
            <a:cxnSpLocks/>
          </p:cNvCxnSpPr>
          <p:nvPr/>
        </p:nvCxnSpPr>
        <p:spPr>
          <a:xfrm>
            <a:off x="3357223" y="3121328"/>
            <a:ext cx="754381" cy="488465"/>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63AF22-875D-1749-8A51-E8A39DCED833}"/>
              </a:ext>
            </a:extLst>
          </p:cNvPr>
          <p:cNvCxnSpPr>
            <a:cxnSpLocks/>
            <a:stCxn id="8" idx="1"/>
          </p:cNvCxnSpPr>
          <p:nvPr/>
        </p:nvCxnSpPr>
        <p:spPr>
          <a:xfrm flipH="1" flipV="1">
            <a:off x="4661679" y="3857486"/>
            <a:ext cx="665274" cy="382273"/>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4386106-DE8E-534A-B634-D0340ECEB58F}"/>
              </a:ext>
            </a:extLst>
          </p:cNvPr>
          <p:cNvCxnSpPr>
            <a:cxnSpLocks/>
            <a:stCxn id="7" idx="1"/>
          </p:cNvCxnSpPr>
          <p:nvPr/>
        </p:nvCxnSpPr>
        <p:spPr>
          <a:xfrm flipV="1">
            <a:off x="3303890" y="3812550"/>
            <a:ext cx="807714" cy="1009408"/>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49D6FC1-CC4C-0447-AE84-4D5BB24693B3}"/>
              </a:ext>
            </a:extLst>
          </p:cNvPr>
          <p:cNvSpPr txBox="1"/>
          <p:nvPr/>
        </p:nvSpPr>
        <p:spPr>
          <a:xfrm>
            <a:off x="2452132" y="3579213"/>
            <a:ext cx="555921" cy="369332"/>
          </a:xfrm>
          <a:prstGeom prst="rect">
            <a:avLst/>
          </a:prstGeom>
          <a:noFill/>
        </p:spPr>
        <p:txBody>
          <a:bodyPr wrap="none" rtlCol="0">
            <a:spAutoFit/>
          </a:bodyPr>
          <a:lstStyle/>
          <a:p>
            <a:r>
              <a:rPr lang="en-DE" dirty="0"/>
              <a:t>QES</a:t>
            </a:r>
          </a:p>
        </p:txBody>
      </p:sp>
      <p:pic>
        <p:nvPicPr>
          <p:cNvPr id="65" name="Graphic 64">
            <a:extLst>
              <a:ext uri="{FF2B5EF4-FFF2-40B4-BE49-F238E27FC236}">
                <a16:creationId xmlns:a16="http://schemas.microsoft.com/office/drawing/2014/main" id="{DF6F1706-AA0E-E04D-8562-5E8AAB6B1C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96136" y="2348880"/>
            <a:ext cx="1253188" cy="1253188"/>
          </a:xfrm>
          <a:prstGeom prst="rect">
            <a:avLst/>
          </a:prstGeom>
        </p:spPr>
      </p:pic>
      <p:sp>
        <p:nvSpPr>
          <p:cNvPr id="66" name="TextBox 65">
            <a:extLst>
              <a:ext uri="{FF2B5EF4-FFF2-40B4-BE49-F238E27FC236}">
                <a16:creationId xmlns:a16="http://schemas.microsoft.com/office/drawing/2014/main" id="{8358A617-F245-6148-B391-976AEFD2BF8B}"/>
              </a:ext>
            </a:extLst>
          </p:cNvPr>
          <p:cNvSpPr txBox="1"/>
          <p:nvPr/>
        </p:nvSpPr>
        <p:spPr>
          <a:xfrm>
            <a:off x="5896048" y="3250600"/>
            <a:ext cx="555921" cy="369332"/>
          </a:xfrm>
          <a:prstGeom prst="rect">
            <a:avLst/>
          </a:prstGeom>
          <a:noFill/>
        </p:spPr>
        <p:txBody>
          <a:bodyPr wrap="none" rtlCol="0">
            <a:spAutoFit/>
          </a:bodyPr>
          <a:lstStyle/>
          <a:p>
            <a:r>
              <a:rPr lang="en-DE" dirty="0"/>
              <a:t>QES</a:t>
            </a:r>
          </a:p>
        </p:txBody>
      </p:sp>
      <p:cxnSp>
        <p:nvCxnSpPr>
          <p:cNvPr id="67" name="Straight Arrow Connector 66">
            <a:extLst>
              <a:ext uri="{FF2B5EF4-FFF2-40B4-BE49-F238E27FC236}">
                <a16:creationId xmlns:a16="http://schemas.microsoft.com/office/drawing/2014/main" id="{4A327B14-9660-C34F-A682-BCC4D1E450EA}"/>
              </a:ext>
            </a:extLst>
          </p:cNvPr>
          <p:cNvCxnSpPr>
            <a:cxnSpLocks/>
          </p:cNvCxnSpPr>
          <p:nvPr/>
        </p:nvCxnSpPr>
        <p:spPr>
          <a:xfrm>
            <a:off x="6815400" y="3121328"/>
            <a:ext cx="1501016" cy="0"/>
          </a:xfrm>
          <a:prstGeom prst="straightConnector1">
            <a:avLst/>
          </a:prstGeom>
          <a:ln w="698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98335"/>
      </p:ext>
    </p:extLst>
  </p:cSld>
  <p:clrMapOvr>
    <a:masterClrMapping/>
  </p:clrMapOvr>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62B3C9-84D1-44B4-980A-A658A0349369}">
  <ds:schemaRefs>
    <ds:schemaRef ds:uri="http://schemas.microsoft.com/sharepoint/v3/contenttype/forms"/>
  </ds:schemaRefs>
</ds:datastoreItem>
</file>

<file path=customXml/itemProps2.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26F3FF9-422F-45E0-A6AB-77F6EE6152F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9440</TotalTime>
  <Words>3985</Words>
  <Application>Microsoft Macintosh PowerPoint</Application>
  <PresentationFormat>On-screen Show (4:3)</PresentationFormat>
  <Paragraphs>1484</Paragraphs>
  <Slides>51</Slides>
  <Notes>43</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Rotis SemiSans Pro</vt:lpstr>
      <vt:lpstr>Wingdings</vt:lpstr>
      <vt:lpstr>Wingdings 3</vt:lpstr>
      <vt:lpstr>Larissa</vt:lpstr>
      <vt:lpstr>Abschlussprojekt: QES Export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827</cp:revision>
  <cp:lastPrinted>2015-06-26T07:02:07Z</cp:lastPrinted>
  <dcterms:created xsi:type="dcterms:W3CDTF">2014-11-24T15:32:57Z</dcterms:created>
  <dcterms:modified xsi:type="dcterms:W3CDTF">2020-01-19T19:35:41Z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