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480" r:id="rId19"/>
    <p:sldId id="482" r:id="rId20"/>
    <p:sldId id="483" r:id="rId21"/>
    <p:sldId id="481" r:id="rId22"/>
    <p:sldId id="497" r:id="rId23"/>
    <p:sldId id="485" r:id="rId24"/>
    <p:sldId id="488" r:id="rId25"/>
    <p:sldId id="491" r:id="rId26"/>
    <p:sldId id="489" r:id="rId27"/>
    <p:sldId id="494" r:id="rId28"/>
    <p:sldId id="492" r:id="rId29"/>
    <p:sldId id="477" r:id="rId30"/>
    <p:sldId id="507" r:id="rId31"/>
    <p:sldId id="369" r:id="rId32"/>
    <p:sldId id="518" r:id="rId33"/>
    <p:sldId id="367" r:id="rId34"/>
    <p:sldId id="370" r:id="rId35"/>
    <p:sldId id="372" r:id="rId36"/>
    <p:sldId id="373" r:id="rId37"/>
    <p:sldId id="375" r:id="rId38"/>
    <p:sldId id="374" r:id="rId39"/>
    <p:sldId id="365" r:id="rId40"/>
    <p:sldId id="366" r:id="rId41"/>
    <p:sldId id="376" r:id="rId42"/>
    <p:sldId id="378" r:id="rId43"/>
    <p:sldId id="377" r:id="rId44"/>
    <p:sldId id="348" r:id="rId45"/>
    <p:sldId id="504" r:id="rId46"/>
    <p:sldId id="505" r:id="rId47"/>
    <p:sldId id="506" r:id="rId48"/>
    <p:sldId id="503" r:id="rId49"/>
    <p:sldId id="487" r:id="rId50"/>
    <p:sldId id="261" r:id="rId51"/>
    <p:sldId id="493" r:id="rId52"/>
    <p:sldId id="495"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144"/>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27</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32</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38</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44</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46</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47</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2.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29.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19.svg"/></Relationships>
</file>

<file path=ppt/slides/_rels/slide34.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Soll zustand – QES Export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solidFill>
                  <a:schemeClr val="tx1"/>
                </a:solidFill>
                <a:latin typeface="Rotis SemiSans Pro" pitchFamily="50" charset="0"/>
              </a:rPr>
              <a:t>QES</a:t>
            </a:r>
            <a:endParaRPr lang="de-DE" sz="1100" dirty="0">
              <a:solidFill>
                <a:schemeClr val="tx1"/>
              </a:solidFill>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
        <p:nvSpPr>
          <p:cNvPr id="72" name="Rechteck 14">
            <a:extLst>
              <a:ext uri="{FF2B5EF4-FFF2-40B4-BE49-F238E27FC236}">
                <a16:creationId xmlns:a16="http://schemas.microsoft.com/office/drawing/2014/main" id="{6E3BD76E-04BD-AD40-863E-7AF56017E75A}"/>
              </a:ext>
            </a:extLst>
          </p:cNvPr>
          <p:cNvSpPr/>
          <p:nvPr/>
        </p:nvSpPr>
        <p:spPr>
          <a:xfrm>
            <a:off x="611188" y="2813602"/>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Aufgabenstellung</a:t>
            </a:r>
            <a:endParaRPr lang="de-DE" sz="1100" b="1" dirty="0">
              <a:latin typeface="Rotis SemiSans Pro" pitchFamily="50" charset="0"/>
            </a:endParaRPr>
          </a:p>
        </p:txBody>
      </p: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a:extLst>
              <a:ext uri="{FF2B5EF4-FFF2-40B4-BE49-F238E27FC236}">
                <a16:creationId xmlns:a16="http://schemas.microsoft.com/office/drawing/2014/main" id="{0C0F9E72-3380-AB40-A028-31786DB61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69" y="2492908"/>
            <a:ext cx="3648969" cy="3343783"/>
          </a:xfrm>
        </p:spPr>
      </p:pic>
      <p:sp>
        <p:nvSpPr>
          <p:cNvPr id="12" name="Rechteck 21">
            <a:extLst>
              <a:ext uri="{FF2B5EF4-FFF2-40B4-BE49-F238E27FC236}">
                <a16:creationId xmlns:a16="http://schemas.microsoft.com/office/drawing/2014/main" id="{25D2C2DE-3679-C24D-A462-30A9833C01A3}"/>
              </a:ext>
            </a:extLst>
          </p:cNvPr>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Einleitung</a:t>
            </a:r>
            <a:endParaRPr lang="de-DE" sz="2000" dirty="0">
              <a:latin typeface="Rotis SemiSans Pro" pitchFamily="50" charset="0"/>
            </a:endParaRPr>
          </a:p>
        </p:txBody>
      </p:sp>
      <p:sp>
        <p:nvSpPr>
          <p:cNvPr id="22" name="Rechteck 21"/>
          <p:cNvSpPr/>
          <p:nvPr/>
        </p:nvSpPr>
        <p:spPr>
          <a:xfrm>
            <a:off x="128587" y="1524000"/>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Agiles Vorgehen nach XP (Extreme </a:t>
            </a:r>
            <a:r>
              <a:rPr lang="de-DE" altLang="de-DE" sz="2000" b="1" dirty="0" err="1">
                <a:latin typeface="Rotis SemiSans Pro" pitchFamily="50" charset="0"/>
              </a:rPr>
              <a:t>Programming</a:t>
            </a:r>
            <a:r>
              <a:rPr lang="de-DE" altLang="de-DE" sz="2000" b="1" dirty="0">
                <a:latin typeface="Rotis SemiSans Pro" pitchFamily="50" charset="0"/>
              </a:rPr>
              <a:t>)</a:t>
            </a:r>
          </a:p>
        </p:txBody>
      </p:sp>
      <p:sp>
        <p:nvSpPr>
          <p:cNvPr id="13" name="Rechteck 21">
            <a:extLst>
              <a:ext uri="{FF2B5EF4-FFF2-40B4-BE49-F238E27FC236}">
                <a16:creationId xmlns:a16="http://schemas.microsoft.com/office/drawing/2014/main" id="{187B1059-305E-A44D-AD4E-3E5E4901EC27}"/>
              </a:ext>
            </a:extLst>
          </p:cNvPr>
          <p:cNvSpPr/>
          <p:nvPr/>
        </p:nvSpPr>
        <p:spPr>
          <a:xfrm>
            <a:off x="124538" y="2482377"/>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Resümee</a:t>
            </a:r>
            <a:endParaRPr lang="de-DE" sz="2000" dirty="0">
              <a:latin typeface="Rotis SemiSans Pro" pitchFamily="50" charset="0"/>
            </a:endParaRPr>
          </a:p>
        </p:txBody>
      </p:sp>
      <p:sp>
        <p:nvSpPr>
          <p:cNvPr id="14" name="Rechteck 21">
            <a:extLst>
              <a:ext uri="{FF2B5EF4-FFF2-40B4-BE49-F238E27FC236}">
                <a16:creationId xmlns:a16="http://schemas.microsoft.com/office/drawing/2014/main" id="{8AF306C2-D957-8F43-934E-A4AF3069D8F6}"/>
              </a:ext>
            </a:extLst>
          </p:cNvPr>
          <p:cNvSpPr/>
          <p:nvPr/>
        </p:nvSpPr>
        <p:spPr>
          <a:xfrm>
            <a:off x="124538" y="2002929"/>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Realisierung</a:t>
            </a:r>
            <a:endParaRPr lang="de-DE" sz="2000" dirty="0">
              <a:latin typeface="Rotis SemiSans Pro" pitchFamily="50" charset="0"/>
            </a:endParaRPr>
          </a:p>
        </p:txBody>
      </p:sp>
      <p:sp>
        <p:nvSpPr>
          <p:cNvPr id="15" name="TextBox 14">
            <a:extLst>
              <a:ext uri="{FF2B5EF4-FFF2-40B4-BE49-F238E27FC236}">
                <a16:creationId xmlns:a16="http://schemas.microsoft.com/office/drawing/2014/main" id="{8C894E23-A7E2-6943-A038-9F7B1239032F}"/>
              </a:ext>
            </a:extLst>
          </p:cNvPr>
          <p:cNvSpPr txBox="1"/>
          <p:nvPr/>
        </p:nvSpPr>
        <p:spPr>
          <a:xfrm>
            <a:off x="2550373" y="1628800"/>
            <a:ext cx="4269246" cy="369332"/>
          </a:xfrm>
          <a:prstGeom prst="rect">
            <a:avLst/>
          </a:prstGeom>
          <a:noFill/>
        </p:spPr>
        <p:txBody>
          <a:bodyPr wrap="none" rtlCol="0">
            <a:spAutoFit/>
          </a:bodyPr>
          <a:lstStyle/>
          <a:p>
            <a:r>
              <a:rPr lang="de-DE" dirty="0"/>
              <a:t>Vorgehensmodell Extreme </a:t>
            </a:r>
            <a:r>
              <a:rPr lang="de-DE" dirty="0" err="1"/>
              <a:t>Programming</a:t>
            </a:r>
            <a:r>
              <a:rPr lang="de-DE" dirty="0"/>
              <a:t> XP</a:t>
            </a:r>
          </a:p>
        </p:txBody>
      </p:sp>
      <p:sp>
        <p:nvSpPr>
          <p:cNvPr id="16" name="TextBox 15">
            <a:extLst>
              <a:ext uri="{FF2B5EF4-FFF2-40B4-BE49-F238E27FC236}">
                <a16:creationId xmlns:a16="http://schemas.microsoft.com/office/drawing/2014/main" id="{14B64497-BB4F-F748-B60C-7B3CBFBFC746}"/>
              </a:ext>
            </a:extLst>
          </p:cNvPr>
          <p:cNvSpPr txBox="1"/>
          <p:nvPr/>
        </p:nvSpPr>
        <p:spPr>
          <a:xfrm>
            <a:off x="2545128" y="2358172"/>
            <a:ext cx="3662798" cy="2031325"/>
          </a:xfrm>
          <a:prstGeom prst="rect">
            <a:avLst/>
          </a:prstGeom>
          <a:noFill/>
        </p:spPr>
        <p:txBody>
          <a:bodyPr wrap="none" rtlCol="0">
            <a:spAutoFit/>
          </a:bodyPr>
          <a:lstStyle/>
          <a:p>
            <a:r>
              <a:rPr lang="de-DE" dirty="0"/>
              <a:t>XP Anpassungen für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sp>
        <p:nvSpPr>
          <p:cNvPr id="17" name="TextBox 16">
            <a:extLst>
              <a:ext uri="{FF2B5EF4-FFF2-40B4-BE49-F238E27FC236}">
                <a16:creationId xmlns:a16="http://schemas.microsoft.com/office/drawing/2014/main" id="{88072EA7-602D-9640-99E1-F9BAAD0B8793}"/>
              </a:ext>
            </a:extLst>
          </p:cNvPr>
          <p:cNvSpPr txBox="1"/>
          <p:nvPr/>
        </p:nvSpPr>
        <p:spPr>
          <a:xfrm>
            <a:off x="2545128" y="1988840"/>
            <a:ext cx="3070841" cy="369332"/>
          </a:xfrm>
          <a:prstGeom prst="rect">
            <a:avLst/>
          </a:prstGeom>
          <a:noFill/>
        </p:spPr>
        <p:txBody>
          <a:bodyPr wrap="none" rtlCol="0">
            <a:spAutoFit/>
          </a:bodyPr>
          <a:lstStyle/>
          <a:p>
            <a:r>
              <a:rPr lang="de-DE" dirty="0"/>
              <a:t>Planung vorgezogen für Antrag</a:t>
            </a:r>
          </a:p>
        </p:txBody>
      </p:sp>
      <p:sp>
        <p:nvSpPr>
          <p:cNvPr id="18" name="&quot;No&quot; Symbol 17">
            <a:extLst>
              <a:ext uri="{FF2B5EF4-FFF2-40B4-BE49-F238E27FC236}">
                <a16:creationId xmlns:a16="http://schemas.microsoft.com/office/drawing/2014/main" id="{F812BC97-D26D-4049-8BFF-30D5C29B28AF}"/>
              </a:ext>
            </a:extLst>
          </p:cNvPr>
          <p:cNvSpPr/>
          <p:nvPr/>
        </p:nvSpPr>
        <p:spPr>
          <a:xfrm>
            <a:off x="6819619" y="28165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quot;No&quot; Symbol 18">
            <a:extLst>
              <a:ext uri="{FF2B5EF4-FFF2-40B4-BE49-F238E27FC236}">
                <a16:creationId xmlns:a16="http://schemas.microsoft.com/office/drawing/2014/main" id="{2F7665A7-026C-9741-86C8-BA99522276B1}"/>
              </a:ext>
            </a:extLst>
          </p:cNvPr>
          <p:cNvSpPr/>
          <p:nvPr/>
        </p:nvSpPr>
        <p:spPr>
          <a:xfrm>
            <a:off x="8189442" y="38462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quot;No&quot; Symbol 19">
            <a:extLst>
              <a:ext uri="{FF2B5EF4-FFF2-40B4-BE49-F238E27FC236}">
                <a16:creationId xmlns:a16="http://schemas.microsoft.com/office/drawing/2014/main" id="{A3B91F7C-4CFA-EB4A-ADE3-CF3A5317E531}"/>
              </a:ext>
            </a:extLst>
          </p:cNvPr>
          <p:cNvSpPr/>
          <p:nvPr/>
        </p:nvSpPr>
        <p:spPr>
          <a:xfrm>
            <a:off x="7648751" y="5123793"/>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left)">
                                      <p:cBhvr>
                                        <p:cTn id="25" dur="500"/>
                                        <p:tgtEl>
                                          <p:spTgt spid="16">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wipe(left)">
                                      <p:cBhvr>
                                        <p:cTn id="29" dur="500"/>
                                        <p:tgtEl>
                                          <p:spTgt spid="16">
                                            <p:txEl>
                                              <p:pRg st="4" end="4"/>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nach MVC-Konzept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3716972" y="1449175"/>
            <a:ext cx="1323635" cy="523220"/>
          </a:xfrm>
          <a:prstGeom prst="rect">
            <a:avLst/>
          </a:prstGeom>
          <a:noFill/>
        </p:spPr>
        <p:txBody>
          <a:bodyPr wrap="square" rtlCol="0">
            <a:spAutoFit/>
          </a:bodyPr>
          <a:lstStyle/>
          <a:p>
            <a:r>
              <a:rPr lang="de-DE" sz="2800" b="1"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5742264" y="1449175"/>
            <a:ext cx="1095868" cy="523220"/>
          </a:xfrm>
          <a:prstGeom prst="rect">
            <a:avLst/>
          </a:prstGeom>
          <a:noFill/>
        </p:spPr>
        <p:txBody>
          <a:bodyPr wrap="square" rtlCol="0">
            <a:spAutoFit/>
          </a:bodyPr>
          <a:lstStyle/>
          <a:p>
            <a:r>
              <a:rPr lang="de-DE" sz="2800" b="1"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7173108" y="1449175"/>
            <a:ext cx="1840716" cy="523220"/>
          </a:xfrm>
          <a:prstGeom prst="rect">
            <a:avLst/>
          </a:prstGeom>
          <a:noFill/>
        </p:spPr>
        <p:txBody>
          <a:bodyPr wrap="square" rtlCol="0">
            <a:spAutoFit/>
          </a:bodyPr>
          <a:lstStyle/>
          <a:p>
            <a:r>
              <a:rPr lang="de-DE" sz="2800" b="1"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3716973" y="2141638"/>
            <a:ext cx="1495922" cy="646331"/>
          </a:xfrm>
          <a:prstGeom prst="rect">
            <a:avLst/>
          </a:prstGeom>
          <a:noFill/>
        </p:spPr>
        <p:txBody>
          <a:bodyPr wrap="squar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5568786" y="2196352"/>
            <a:ext cx="1249637" cy="369332"/>
          </a:xfrm>
          <a:prstGeom prst="rect">
            <a:avLst/>
          </a:prstGeom>
          <a:noFill/>
        </p:spPr>
        <p:txBody>
          <a:bodyPr wrap="squar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7192821" y="2212408"/>
            <a:ext cx="1606081" cy="369332"/>
          </a:xfrm>
          <a:prstGeom prst="rect">
            <a:avLst/>
          </a:prstGeom>
          <a:noFill/>
        </p:spPr>
        <p:txBody>
          <a:bodyPr wrap="squar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3716973" y="2789641"/>
            <a:ext cx="1791131" cy="1908215"/>
          </a:xfrm>
          <a:prstGeom prst="rect">
            <a:avLst/>
          </a:prstGeom>
          <a:noFill/>
        </p:spPr>
        <p:txBody>
          <a:bodyPr wrap="square" rtlCol="0">
            <a:spAutoFit/>
          </a:bodyPr>
          <a:lstStyle/>
          <a:p>
            <a:r>
              <a:rPr lang="de-DE" dirty="0"/>
              <a:t>Bestehende</a:t>
            </a:r>
          </a:p>
          <a:p>
            <a:r>
              <a:rPr lang="de-DE" dirty="0"/>
              <a:t>Datenbank</a:t>
            </a:r>
          </a:p>
          <a:p>
            <a:r>
              <a:rPr lang="de-DE" dirty="0"/>
              <a:t>SQL</a:t>
            </a:r>
          </a:p>
          <a:p>
            <a:endParaRPr lang="de-DE" dirty="0"/>
          </a:p>
          <a:p>
            <a:r>
              <a:rPr lang="de-DE" dirty="0"/>
              <a:t>Laravel ORM</a:t>
            </a:r>
          </a:p>
          <a:p>
            <a:r>
              <a:rPr lang="de-DE" sz="1400" dirty="0"/>
              <a:t>(</a:t>
            </a:r>
            <a:r>
              <a:rPr lang="de-DE" sz="1400" dirty="0" err="1"/>
              <a:t>Object</a:t>
            </a:r>
            <a:r>
              <a:rPr lang="de-DE" sz="1400" dirty="0"/>
              <a:t> Relational</a:t>
            </a:r>
          </a:p>
          <a:p>
            <a:r>
              <a:rPr lang="de-DE" sz="1400" dirty="0"/>
              <a:t>Mapping)</a:t>
            </a:r>
            <a:endParaRPr lang="de-DE" dirty="0"/>
          </a:p>
        </p:txBody>
      </p:sp>
      <p:sp>
        <p:nvSpPr>
          <p:cNvPr id="9" name="TextBox 8">
            <a:extLst>
              <a:ext uri="{FF2B5EF4-FFF2-40B4-BE49-F238E27FC236}">
                <a16:creationId xmlns:a16="http://schemas.microsoft.com/office/drawing/2014/main" id="{434C87E3-3391-6B44-A3E2-3D9029E50447}"/>
              </a:ext>
            </a:extLst>
          </p:cNvPr>
          <p:cNvSpPr txBox="1"/>
          <p:nvPr/>
        </p:nvSpPr>
        <p:spPr>
          <a:xfrm>
            <a:off x="5568786" y="2787969"/>
            <a:ext cx="1523494" cy="1477328"/>
          </a:xfrm>
          <a:prstGeom prst="rect">
            <a:avLst/>
          </a:prstGeom>
          <a:noFill/>
        </p:spPr>
        <p:txBody>
          <a:bodyPr wrap="square" rtlCol="0">
            <a:spAutoFit/>
          </a:bodyPr>
          <a:lstStyle/>
          <a:p>
            <a:r>
              <a:rPr lang="de-DE" dirty="0"/>
              <a:t>Formatierung</a:t>
            </a:r>
          </a:p>
          <a:p>
            <a:r>
              <a:rPr lang="de-DE" dirty="0"/>
              <a:t>Nach Vorgabe</a:t>
            </a:r>
          </a:p>
          <a:p>
            <a:endParaRPr lang="de-DE" dirty="0"/>
          </a:p>
          <a:p>
            <a:endParaRPr lang="de-DE" dirty="0"/>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7112765" y="2789030"/>
            <a:ext cx="1995739" cy="369332"/>
          </a:xfrm>
          <a:prstGeom prst="rect">
            <a:avLst/>
          </a:prstGeom>
          <a:noFill/>
        </p:spPr>
        <p:txBody>
          <a:bodyPr wrap="squar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7363243" y="3869372"/>
            <a:ext cx="1333698" cy="369332"/>
          </a:xfrm>
          <a:prstGeom prst="rect">
            <a:avLst/>
          </a:prstGeom>
          <a:noFill/>
        </p:spPr>
        <p:txBody>
          <a:bodyPr wrap="squar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also Datenquelle und Ansicht</a:t>
            </a:r>
          </a:p>
        </p:txBody>
      </p:sp>
      <p:sp>
        <p:nvSpPr>
          <p:cNvPr id="13" name="TextBox 12">
            <a:extLst>
              <a:ext uri="{FF2B5EF4-FFF2-40B4-BE49-F238E27FC236}">
                <a16:creationId xmlns:a16="http://schemas.microsoft.com/office/drawing/2014/main" id="{2BB00321-057E-BE40-A2BB-D03666F1363E}"/>
              </a:ext>
            </a:extLst>
          </p:cNvPr>
          <p:cNvSpPr txBox="1"/>
          <p:nvPr/>
        </p:nvSpPr>
        <p:spPr>
          <a:xfrm>
            <a:off x="2492446" y="2213139"/>
            <a:ext cx="974498" cy="369332"/>
          </a:xfrm>
          <a:prstGeom prst="rect">
            <a:avLst/>
          </a:prstGeom>
          <a:noFill/>
        </p:spPr>
        <p:txBody>
          <a:bodyPr wrap="none" rtlCol="0">
            <a:spAutoFit/>
          </a:bodyPr>
          <a:lstStyle/>
          <a:p>
            <a:r>
              <a:rPr lang="en-DE" b="1" dirty="0"/>
              <a:t>Aufgabe</a:t>
            </a:r>
          </a:p>
        </p:txBody>
      </p:sp>
      <p:sp>
        <p:nvSpPr>
          <p:cNvPr id="14" name="TextBox 13">
            <a:extLst>
              <a:ext uri="{FF2B5EF4-FFF2-40B4-BE49-F238E27FC236}">
                <a16:creationId xmlns:a16="http://schemas.microsoft.com/office/drawing/2014/main" id="{3395F226-1A58-FD4F-9B47-CFA977D3B0EC}"/>
              </a:ext>
            </a:extLst>
          </p:cNvPr>
          <p:cNvSpPr txBox="1"/>
          <p:nvPr/>
        </p:nvSpPr>
        <p:spPr>
          <a:xfrm>
            <a:off x="2525053" y="2921536"/>
            <a:ext cx="562333" cy="369332"/>
          </a:xfrm>
          <a:prstGeom prst="rect">
            <a:avLst/>
          </a:prstGeom>
          <a:noFill/>
        </p:spPr>
        <p:txBody>
          <a:bodyPr wrap="none" rtlCol="0">
            <a:spAutoFit/>
          </a:bodyPr>
          <a:lstStyle/>
          <a:p>
            <a:r>
              <a:rPr lang="en-DE" b="1" dirty="0"/>
              <a:t>QES</a:t>
            </a:r>
          </a:p>
        </p:txBody>
      </p:sp>
      <p:sp>
        <p:nvSpPr>
          <p:cNvPr id="16" name="TextBox 15">
            <a:extLst>
              <a:ext uri="{FF2B5EF4-FFF2-40B4-BE49-F238E27FC236}">
                <a16:creationId xmlns:a16="http://schemas.microsoft.com/office/drawing/2014/main" id="{AE000297-ABD1-0C4F-A510-AE09D299F627}"/>
              </a:ext>
            </a:extLst>
          </p:cNvPr>
          <p:cNvSpPr txBox="1"/>
          <p:nvPr/>
        </p:nvSpPr>
        <p:spPr>
          <a:xfrm>
            <a:off x="2492446" y="3927173"/>
            <a:ext cx="820353" cy="369332"/>
          </a:xfrm>
          <a:prstGeom prst="rect">
            <a:avLst/>
          </a:prstGeom>
          <a:noFill/>
        </p:spPr>
        <p:txBody>
          <a:bodyPr wrap="none" rtlCol="0">
            <a:spAutoFit/>
          </a:bodyPr>
          <a:lstStyle/>
          <a:p>
            <a:r>
              <a:rPr lang="en-DE" b="1" dirty="0"/>
              <a:t>Vorteil</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Zeilenobjekt im Controller</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2900293"/>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347700"/>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347700"/>
            <a:ext cx="2653355" cy="369332"/>
          </a:xfrm>
          <a:prstGeom prst="rect">
            <a:avLst/>
          </a:prstGeom>
          <a:noFill/>
        </p:spPr>
        <p:txBody>
          <a:bodyPr wrap="none" rtlCol="0">
            <a:spAutoFit/>
          </a:bodyPr>
          <a:lstStyle/>
          <a:p>
            <a:r>
              <a:rPr lang="en-DE"/>
              <a:t>+ Zeigt mögliche Optionen</a:t>
            </a:r>
          </a:p>
        </p:txBody>
      </p:sp>
      <p:pic>
        <p:nvPicPr>
          <p:cNvPr id="28" name="Picture 27">
            <a:extLst>
              <a:ext uri="{FF2B5EF4-FFF2-40B4-BE49-F238E27FC236}">
                <a16:creationId xmlns:a16="http://schemas.microsoft.com/office/drawing/2014/main" id="{C6CDB01E-6D54-594C-A42B-B26173B8EFC7}"/>
              </a:ext>
            </a:extLst>
          </p:cNvPr>
          <p:cNvPicPr/>
          <p:nvPr/>
        </p:nvPicPr>
        <p:blipFill>
          <a:blip r:embed="rId4" cstate="print">
            <a:extLst>
              <a:ext uri="{28A0092B-C50C-407E-A947-70E740481C1C}">
                <a14:useLocalDpi xmlns:a14="http://schemas.microsoft.com/office/drawing/2010/main"/>
              </a:ext>
            </a:extLst>
          </a:blip>
          <a:stretch>
            <a:fillRect/>
          </a:stretch>
        </p:blipFill>
        <p:spPr>
          <a:xfrm>
            <a:off x="2592845" y="3789040"/>
            <a:ext cx="6083611" cy="2369886"/>
          </a:xfrm>
          <a:prstGeom prst="rect">
            <a:avLst/>
          </a:prstGeom>
          <a:ln w="44450">
            <a:solidFill>
              <a:schemeClr val="accent1"/>
            </a:solidFill>
          </a:ln>
        </p:spPr>
      </p:pic>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Qualität - Tests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Qualität</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Nutzwertanalyse</a:t>
            </a: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357720887"/>
              </p:ext>
            </p:extLst>
          </p:nvPr>
        </p:nvGraphicFramePr>
        <p:xfrm>
          <a:off x="2483774" y="1447994"/>
          <a:ext cx="6530050" cy="259969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Kosten für Entwicklung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Zeitaufwand bei Nutzung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4" name="TextBox 3">
            <a:extLst>
              <a:ext uri="{FF2B5EF4-FFF2-40B4-BE49-F238E27FC236}">
                <a16:creationId xmlns:a16="http://schemas.microsoft.com/office/drawing/2014/main" id="{8DC6C6C4-4449-EC4C-BA58-44991448E0D1}"/>
              </a:ext>
            </a:extLst>
          </p:cNvPr>
          <p:cNvSpPr txBox="1"/>
          <p:nvPr/>
        </p:nvSpPr>
        <p:spPr>
          <a:xfrm>
            <a:off x="2392363" y="4402291"/>
            <a:ext cx="5140895" cy="400110"/>
          </a:xfrm>
          <a:prstGeom prst="rect">
            <a:avLst/>
          </a:prstGeom>
          <a:noFill/>
        </p:spPr>
        <p:txBody>
          <a:bodyPr wrap="none" rtlCol="0">
            <a:spAutoFit/>
          </a:bodyPr>
          <a:lstStyle/>
          <a:p>
            <a:r>
              <a:rPr lang="en-DE" sz="2000" dirty="0"/>
              <a:t>Bewertung von 0-10 (sehr schlecht bis sehr gut)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Gesammelte Erfahrungen</a:t>
            </a:r>
          </a:p>
        </p:txBody>
      </p:sp>
      <p:sp>
        <p:nvSpPr>
          <p:cNvPr id="15" name="Rechteck 14"/>
          <p:cNvSpPr/>
          <p:nvPr/>
        </p:nvSpPr>
        <p:spPr>
          <a:xfrm>
            <a:off x="611187" y="1916832"/>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27</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
        <p:nvSpPr>
          <p:cNvPr id="9" name="Title 8">
            <a:extLst>
              <a:ext uri="{FF2B5EF4-FFF2-40B4-BE49-F238E27FC236}">
                <a16:creationId xmlns:a16="http://schemas.microsoft.com/office/drawing/2014/main" id="{A50AEB20-9C4D-AB45-B92D-49A5A76899A3}"/>
              </a:ext>
            </a:extLst>
          </p:cNvPr>
          <p:cNvSpPr>
            <a:spLocks noGrp="1"/>
          </p:cNvSpPr>
          <p:nvPr>
            <p:ph type="title"/>
          </p:nvPr>
        </p:nvSpPr>
        <p:spPr/>
        <p:txBody>
          <a:bodyPr/>
          <a:lstStyle/>
          <a:p>
            <a:endParaRPr lang="en-DE"/>
          </a:p>
        </p:txBody>
      </p:sp>
    </p:spTree>
    <p:extLst>
      <p:ext uri="{BB962C8B-B14F-4D97-AF65-F5344CB8AC3E}">
        <p14:creationId xmlns:p14="http://schemas.microsoft.com/office/powerpoint/2010/main" val="3428902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4F59-6099-D745-B5B1-F3767A63F50A}"/>
              </a:ext>
            </a:extLst>
          </p:cNvPr>
          <p:cNvSpPr>
            <a:spLocks noGrp="1"/>
          </p:cNvSpPr>
          <p:nvPr>
            <p:ph type="title"/>
          </p:nvPr>
        </p:nvSpPr>
        <p:spPr/>
        <p:txBody>
          <a:bodyPr/>
          <a:lstStyle/>
          <a:p>
            <a:r>
              <a:rPr lang="en-DE" dirty="0"/>
              <a:t>Johannes Meyerhoff 142 18158</a:t>
            </a:r>
          </a:p>
        </p:txBody>
      </p:sp>
      <p:sp>
        <p:nvSpPr>
          <p:cNvPr id="3" name="Content Placeholder 2">
            <a:extLst>
              <a:ext uri="{FF2B5EF4-FFF2-40B4-BE49-F238E27FC236}">
                <a16:creationId xmlns:a16="http://schemas.microsoft.com/office/drawing/2014/main" id="{578094FB-0D5C-754E-B50B-755A9E370B0B}"/>
              </a:ext>
            </a:extLst>
          </p:cNvPr>
          <p:cNvSpPr>
            <a:spLocks noGrp="1"/>
          </p:cNvSpPr>
          <p:nvPr>
            <p:ph idx="1"/>
          </p:nvPr>
        </p:nvSpPr>
        <p:spPr/>
        <p:txBody>
          <a:bodyPr/>
          <a:lstStyle/>
          <a:p>
            <a:pPr marL="0" indent="0">
              <a:buNone/>
            </a:pPr>
            <a:r>
              <a:rPr lang="en-DE" sz="4000" dirty="0"/>
              <a:t>Vielen Dank für ihre Aufmerksamkeit</a:t>
            </a:r>
            <a:endParaRPr lang="en-DE" dirty="0"/>
          </a:p>
        </p:txBody>
      </p:sp>
      <p:sp>
        <p:nvSpPr>
          <p:cNvPr id="4" name="Footer Placeholder 3">
            <a:extLst>
              <a:ext uri="{FF2B5EF4-FFF2-40B4-BE49-F238E27FC236}">
                <a16:creationId xmlns:a16="http://schemas.microsoft.com/office/drawing/2014/main" id="{AA6EEB2A-8E79-004B-8488-3F8C878B1B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952C542F-655A-CB4C-81FF-4890254036ED}"/>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spTree>
    <p:extLst>
      <p:ext uri="{BB962C8B-B14F-4D97-AF65-F5344CB8AC3E}">
        <p14:creationId xmlns:p14="http://schemas.microsoft.com/office/powerpoint/2010/main" val="2606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30</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33</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34</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35</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46</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a:t>
            </a:r>
            <a:r>
              <a:rPr lang="en-DE" sz="2400"/>
              <a:t>manueller Aufwand</a:t>
            </a:r>
            <a:endParaRPr lang="en-DE" sz="2400" dirty="0"/>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9599</TotalTime>
  <Words>3866</Words>
  <Application>Microsoft Macintosh PowerPoint</Application>
  <PresentationFormat>On-screen Show (4:3)</PresentationFormat>
  <Paragraphs>1420</Paragraphs>
  <Slides>48</Slides>
  <Notes>39</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Johannes Meyerhoff 142 18158</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lpstr>PowerPoint Presentation</vt:lpstr>
      <vt:lpstr>Projektumfeld- QES (Basis)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863</cp:revision>
  <cp:lastPrinted>2015-06-26T07:02:07Z</cp:lastPrinted>
  <dcterms:created xsi:type="dcterms:W3CDTF">2014-11-24T15:32:57Z</dcterms:created>
  <dcterms:modified xsi:type="dcterms:W3CDTF">2020-01-19T22:14:49Z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