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8"/>
  </p:notesMasterIdLst>
  <p:handoutMasterIdLst>
    <p:handoutMasterId r:id="rId49"/>
  </p:handoutMasterIdLst>
  <p:sldIdLst>
    <p:sldId id="329" r:id="rId6"/>
    <p:sldId id="347" r:id="rId7"/>
    <p:sldId id="473" r:id="rId8"/>
    <p:sldId id="433" r:id="rId9"/>
    <p:sldId id="496" r:id="rId10"/>
    <p:sldId id="474" r:id="rId11"/>
    <p:sldId id="476" r:id="rId12"/>
    <p:sldId id="475" r:id="rId13"/>
    <p:sldId id="479" r:id="rId14"/>
    <p:sldId id="480" r:id="rId15"/>
    <p:sldId id="482" r:id="rId16"/>
    <p:sldId id="483" r:id="rId17"/>
    <p:sldId id="481" r:id="rId18"/>
    <p:sldId id="485" r:id="rId19"/>
    <p:sldId id="487" r:id="rId20"/>
    <p:sldId id="491" r:id="rId21"/>
    <p:sldId id="492" r:id="rId22"/>
    <p:sldId id="493" r:id="rId23"/>
    <p:sldId id="494" r:id="rId24"/>
    <p:sldId id="495" r:id="rId25"/>
    <p:sldId id="488" r:id="rId26"/>
    <p:sldId id="489" r:id="rId27"/>
    <p:sldId id="490" r:id="rId28"/>
    <p:sldId id="477" r:id="rId29"/>
    <p:sldId id="478" r:id="rId30"/>
    <p:sldId id="259" r:id="rId31"/>
    <p:sldId id="484" r:id="rId32"/>
    <p:sldId id="261" r:id="rId33"/>
    <p:sldId id="369" r:id="rId34"/>
    <p:sldId id="356" r:id="rId35"/>
    <p:sldId id="367" r:id="rId36"/>
    <p:sldId id="370" r:id="rId37"/>
    <p:sldId id="372" r:id="rId38"/>
    <p:sldId id="373" r:id="rId39"/>
    <p:sldId id="375" r:id="rId40"/>
    <p:sldId id="374" r:id="rId41"/>
    <p:sldId id="365" r:id="rId42"/>
    <p:sldId id="366" r:id="rId43"/>
    <p:sldId id="376" r:id="rId44"/>
    <p:sldId id="378" r:id="rId45"/>
    <p:sldId id="377" r:id="rId46"/>
    <p:sldId id="348" r:id="rId47"/>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p15:clr>
            <a:srgbClr val="A4A3A4"/>
          </p15:clr>
        </p15:guide>
        <p15:guide id="2" pos="4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lerbach, Kerstin" initials="hollerba" lastIdx="15" clrIdx="0"/>
  <p:cmAuthor id="1" name="Heuser, Holger" initials="hr" lastIdx="4" clrIdx="1"/>
  <p:cmAuthor id="2" name="Akdeniz, Esra" initials="akdenie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748F"/>
    <a:srgbClr val="FF6100"/>
    <a:srgbClr val="C6D1DC"/>
    <a:srgbClr val="FF924F"/>
    <a:srgbClr val="FF9859"/>
    <a:srgbClr val="FFB78B"/>
    <a:srgbClr val="889FB6"/>
    <a:srgbClr val="FFB1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09" autoAdjust="0"/>
    <p:restoredTop sz="96047" autoAdjust="0"/>
  </p:normalViewPr>
  <p:slideViewPr>
    <p:cSldViewPr>
      <p:cViewPr varScale="1">
        <p:scale>
          <a:sx n="168" d="100"/>
          <a:sy n="168" d="100"/>
        </p:scale>
        <p:origin x="216" y="288"/>
      </p:cViewPr>
      <p:guideLst>
        <p:guide orient="horz" pos="300"/>
        <p:guide pos="43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Zeitliche</a:t>
            </a:r>
            <a:r>
              <a:rPr lang="en-GB" baseline="0"/>
              <a:t> Analyse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Sheet1!$D$1</c:f>
              <c:strCache>
                <c:ptCount val="1"/>
                <c:pt idx="0">
                  <c:v>Soll in Stunden</c:v>
                </c:pt>
              </c:strCache>
            </c:strRef>
          </c:tx>
          <c:spPr>
            <a:solidFill>
              <a:schemeClr val="tx2"/>
            </a:solidFill>
            <a:ln>
              <a:noFill/>
            </a:ln>
            <a:effectLst/>
          </c:spPr>
          <c:invertIfNegative val="0"/>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Sheet1!$D$2:$D$29</c:f>
              <c:numCache>
                <c:formatCode>General</c:formatCode>
                <c:ptCount val="28"/>
                <c:pt idx="0">
                  <c:v>0.5</c:v>
                </c:pt>
                <c:pt idx="1">
                  <c:v>0.5</c:v>
                </c:pt>
                <c:pt idx="2">
                  <c:v>1.5</c:v>
                </c:pt>
                <c:pt idx="3">
                  <c:v>0.5</c:v>
                </c:pt>
                <c:pt idx="4">
                  <c:v>2</c:v>
                </c:pt>
                <c:pt idx="5">
                  <c:v>2</c:v>
                </c:pt>
                <c:pt idx="6">
                  <c:v>3</c:v>
                </c:pt>
                <c:pt idx="7">
                  <c:v>2</c:v>
                </c:pt>
                <c:pt idx="8">
                  <c:v>2</c:v>
                </c:pt>
                <c:pt idx="10">
                  <c:v>2</c:v>
                </c:pt>
                <c:pt idx="11">
                  <c:v>1</c:v>
                </c:pt>
                <c:pt idx="12">
                  <c:v>4</c:v>
                </c:pt>
                <c:pt idx="13">
                  <c:v>4</c:v>
                </c:pt>
                <c:pt idx="14">
                  <c:v>1</c:v>
                </c:pt>
                <c:pt idx="15">
                  <c:v>1</c:v>
                </c:pt>
                <c:pt idx="16">
                  <c:v>1</c:v>
                </c:pt>
                <c:pt idx="17">
                  <c:v>2</c:v>
                </c:pt>
                <c:pt idx="18">
                  <c:v>1</c:v>
                </c:pt>
                <c:pt idx="19">
                  <c:v>3</c:v>
                </c:pt>
                <c:pt idx="20">
                  <c:v>3</c:v>
                </c:pt>
                <c:pt idx="21">
                  <c:v>5</c:v>
                </c:pt>
                <c:pt idx="22">
                  <c:v>4</c:v>
                </c:pt>
                <c:pt idx="23">
                  <c:v>2</c:v>
                </c:pt>
                <c:pt idx="24">
                  <c:v>2</c:v>
                </c:pt>
                <c:pt idx="25">
                  <c:v>2</c:v>
                </c:pt>
                <c:pt idx="26">
                  <c:v>2</c:v>
                </c:pt>
                <c:pt idx="27">
                  <c:v>2</c:v>
                </c:pt>
              </c:numCache>
            </c:numRef>
          </c:val>
          <c:extLst>
            <c:ext xmlns:c16="http://schemas.microsoft.com/office/drawing/2014/chart" uri="{C3380CC4-5D6E-409C-BE32-E72D297353CC}">
              <c16:uniqueId val="{00000000-3E11-194A-BEEE-09E2D19FECA4}"/>
            </c:ext>
          </c:extLst>
        </c:ser>
        <c:ser>
          <c:idx val="1"/>
          <c:order val="1"/>
          <c:tx>
            <c:strRef>
              <c:f>Sheet1!$E$1</c:f>
              <c:strCache>
                <c:ptCount val="1"/>
                <c:pt idx="0">
                  <c:v>Ist in Stunden</c:v>
                </c:pt>
              </c:strCache>
            </c:strRef>
          </c:tx>
          <c:spPr>
            <a:solidFill>
              <a:schemeClr val="accent3"/>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3E11-194A-BEEE-09E2D19FECA4}"/>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4-3E11-194A-BEEE-09E2D19FECA4}"/>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6-3E11-194A-BEEE-09E2D19FECA4}"/>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8-3E11-194A-BEEE-09E2D19FECA4}"/>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A-3E11-194A-BEEE-09E2D19FECA4}"/>
              </c:ext>
            </c:extLst>
          </c:dPt>
          <c:cat>
            <c:strRef>
              <c:f>Sheet1!$A$2:$C$29</c:f>
              <c:strCache>
                <c:ptCount val="28"/>
                <c:pt idx="0">
                  <c:v>AP PI1</c:v>
                </c:pt>
                <c:pt idx="1">
                  <c:v>AP PI2</c:v>
                </c:pt>
                <c:pt idx="2">
                  <c:v>AP P1</c:v>
                </c:pt>
                <c:pt idx="3">
                  <c:v>AP P2</c:v>
                </c:pt>
                <c:pt idx="4">
                  <c:v>AP P3</c:v>
                </c:pt>
                <c:pt idx="5">
                  <c:v>AP P4</c:v>
                </c:pt>
                <c:pt idx="6">
                  <c:v>AP P5</c:v>
                </c:pt>
                <c:pt idx="7">
                  <c:v>AP P6</c:v>
                </c:pt>
                <c:pt idx="8">
                  <c:v>AP A1</c:v>
                </c:pt>
                <c:pt idx="10">
                  <c:v>AP E1</c:v>
                </c:pt>
                <c:pt idx="11">
                  <c:v>AP E2</c:v>
                </c:pt>
                <c:pt idx="12">
                  <c:v>AP E3</c:v>
                </c:pt>
                <c:pt idx="13">
                  <c:v>AP E4</c:v>
                </c:pt>
                <c:pt idx="14">
                  <c:v>AP E5</c:v>
                </c:pt>
                <c:pt idx="15">
                  <c:v>AP E6</c:v>
                </c:pt>
                <c:pt idx="16">
                  <c:v>AP I1</c:v>
                </c:pt>
                <c:pt idx="17">
                  <c:v>AP I2</c:v>
                </c:pt>
                <c:pt idx="18">
                  <c:v>AP I3</c:v>
                </c:pt>
                <c:pt idx="19">
                  <c:v>AP I4</c:v>
                </c:pt>
                <c:pt idx="20">
                  <c:v>AP I5</c:v>
                </c:pt>
                <c:pt idx="21">
                  <c:v>AP I6</c:v>
                </c:pt>
                <c:pt idx="22">
                  <c:v>AP I7</c:v>
                </c:pt>
                <c:pt idx="23">
                  <c:v>AP T1</c:v>
                </c:pt>
                <c:pt idx="24">
                  <c:v>AP T2</c:v>
                </c:pt>
                <c:pt idx="25">
                  <c:v>AP T3</c:v>
                </c:pt>
              </c:strCache>
              <c:extLst/>
            </c:strRef>
          </c:cat>
          <c:val>
            <c:numRef>
              <c:f>Sheet1!$E$2:$E$29</c:f>
              <c:numCache>
                <c:formatCode>General</c:formatCode>
                <c:ptCount val="28"/>
                <c:pt idx="0">
                  <c:v>0.5</c:v>
                </c:pt>
                <c:pt idx="1">
                  <c:v>0.5</c:v>
                </c:pt>
                <c:pt idx="2">
                  <c:v>1</c:v>
                </c:pt>
                <c:pt idx="3">
                  <c:v>1</c:v>
                </c:pt>
                <c:pt idx="4">
                  <c:v>2</c:v>
                </c:pt>
                <c:pt idx="5">
                  <c:v>2</c:v>
                </c:pt>
                <c:pt idx="6">
                  <c:v>4</c:v>
                </c:pt>
                <c:pt idx="7">
                  <c:v>2</c:v>
                </c:pt>
                <c:pt idx="8">
                  <c:v>2</c:v>
                </c:pt>
                <c:pt idx="10">
                  <c:v>2</c:v>
                </c:pt>
                <c:pt idx="11">
                  <c:v>1</c:v>
                </c:pt>
                <c:pt idx="12">
                  <c:v>4</c:v>
                </c:pt>
                <c:pt idx="13">
                  <c:v>4</c:v>
                </c:pt>
                <c:pt idx="14">
                  <c:v>1</c:v>
                </c:pt>
                <c:pt idx="15">
                  <c:v>1</c:v>
                </c:pt>
                <c:pt idx="16">
                  <c:v>1</c:v>
                </c:pt>
                <c:pt idx="17">
                  <c:v>2</c:v>
                </c:pt>
                <c:pt idx="18">
                  <c:v>1</c:v>
                </c:pt>
                <c:pt idx="19">
                  <c:v>4</c:v>
                </c:pt>
                <c:pt idx="20">
                  <c:v>3</c:v>
                </c:pt>
                <c:pt idx="21">
                  <c:v>4</c:v>
                </c:pt>
                <c:pt idx="22">
                  <c:v>4</c:v>
                </c:pt>
                <c:pt idx="23">
                  <c:v>2</c:v>
                </c:pt>
                <c:pt idx="24">
                  <c:v>2</c:v>
                </c:pt>
                <c:pt idx="25">
                  <c:v>2</c:v>
                </c:pt>
                <c:pt idx="26">
                  <c:v>2</c:v>
                </c:pt>
                <c:pt idx="27">
                  <c:v>2</c:v>
                </c:pt>
              </c:numCache>
            </c:numRef>
          </c:val>
          <c:extLst>
            <c:ext xmlns:c16="http://schemas.microsoft.com/office/drawing/2014/chart" uri="{C3380CC4-5D6E-409C-BE32-E72D297353CC}">
              <c16:uniqueId val="{0000000B-3E11-194A-BEEE-09E2D19FECA4}"/>
            </c:ext>
          </c:extLst>
        </c:ser>
        <c:dLbls>
          <c:showLegendKey val="0"/>
          <c:showVal val="0"/>
          <c:showCatName val="0"/>
          <c:showSerName val="0"/>
          <c:showPercent val="0"/>
          <c:showBubbleSize val="0"/>
        </c:dLbls>
        <c:gapWidth val="219"/>
        <c:overlap val="-27"/>
        <c:axId val="999500432"/>
        <c:axId val="999502064"/>
      </c:barChart>
      <c:catAx>
        <c:axId val="99950043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crossAx val="999502064"/>
        <c:crosses val="autoZero"/>
        <c:auto val="1"/>
        <c:lblAlgn val="ctr"/>
        <c:lblOffset val="10"/>
        <c:tickMarkSkip val="2"/>
        <c:noMultiLvlLbl val="0"/>
      </c:catAx>
      <c:valAx>
        <c:axId val="999502064"/>
        <c:scaling>
          <c:orientation val="minMax"/>
        </c:scaling>
        <c:delete val="0"/>
        <c:axPos val="l"/>
        <c:majorGridlines>
          <c:spPr>
            <a:ln w="12700"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999500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F62CD4C7-C774-42D5-9E58-119FD3177B58}" type="slidenum">
              <a:rPr lang="de-DE" smtClean="0"/>
              <a:t>‹#›</a:t>
            </a:fld>
            <a:endParaRPr lang="de-DE"/>
          </a:p>
        </p:txBody>
      </p:sp>
    </p:spTree>
    <p:extLst>
      <p:ext uri="{BB962C8B-B14F-4D97-AF65-F5344CB8AC3E}">
        <p14:creationId xmlns:p14="http://schemas.microsoft.com/office/powerpoint/2010/main" val="714272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076363" cy="511731"/>
          </a:xfrm>
          <a:prstGeom prst="rect">
            <a:avLst/>
          </a:prstGeom>
        </p:spPr>
        <p:txBody>
          <a:bodyPr vert="horz" lIns="99039" tIns="49520" rIns="99039" bIns="49520" rtlCol="0"/>
          <a:lstStyle>
            <a:lvl1pPr algn="l">
              <a:defRPr sz="1300">
                <a:latin typeface="Rotis SemiSans Pro" pitchFamily="50" charset="0"/>
              </a:defRPr>
            </a:lvl1pPr>
          </a:lstStyle>
          <a:p>
            <a:endParaRPr lang="de-DE"/>
          </a:p>
        </p:txBody>
      </p:sp>
      <p:sp>
        <p:nvSpPr>
          <p:cNvPr id="3" name="Datumsplatzhalter 2"/>
          <p:cNvSpPr>
            <a:spLocks noGrp="1"/>
          </p:cNvSpPr>
          <p:nvPr>
            <p:ph type="dt" idx="1"/>
          </p:nvPr>
        </p:nvSpPr>
        <p:spPr>
          <a:xfrm>
            <a:off x="4021294" y="1"/>
            <a:ext cx="3076363" cy="511731"/>
          </a:xfrm>
          <a:prstGeom prst="rect">
            <a:avLst/>
          </a:prstGeom>
        </p:spPr>
        <p:txBody>
          <a:bodyPr vert="horz" lIns="99039" tIns="49520" rIns="99039" bIns="49520" rtlCol="0"/>
          <a:lstStyle>
            <a:lvl1pPr algn="r">
              <a:defRPr sz="1300">
                <a:latin typeface="Rotis SemiSans Pro" pitchFamily="50" charset="0"/>
              </a:defRPr>
            </a:lvl1pPr>
          </a:lstStyle>
          <a:p>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9" tIns="49520" rIns="99039" bIns="49520"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39" tIns="49520" rIns="99039"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721107"/>
            <a:ext cx="3076363" cy="511731"/>
          </a:xfrm>
          <a:prstGeom prst="rect">
            <a:avLst/>
          </a:prstGeom>
        </p:spPr>
        <p:txBody>
          <a:bodyPr vert="horz" lIns="99039" tIns="49520" rIns="99039" bIns="49520" rtlCol="0" anchor="b"/>
          <a:lstStyle>
            <a:lvl1pPr algn="l">
              <a:defRPr sz="1300">
                <a:latin typeface="Rotis SemiSans Pro" pitchFamily="50" charset="0"/>
              </a:defRPr>
            </a:lvl1pPr>
          </a:lstStyle>
          <a:p>
            <a:endParaRPr lang="de-DE"/>
          </a:p>
        </p:txBody>
      </p:sp>
      <p:sp>
        <p:nvSpPr>
          <p:cNvPr id="7" name="Foliennummernplatzhalter 6"/>
          <p:cNvSpPr>
            <a:spLocks noGrp="1"/>
          </p:cNvSpPr>
          <p:nvPr>
            <p:ph type="sldNum" sz="quarter" idx="5"/>
          </p:nvPr>
        </p:nvSpPr>
        <p:spPr>
          <a:xfrm>
            <a:off x="4021294" y="9721107"/>
            <a:ext cx="3076363" cy="511731"/>
          </a:xfrm>
          <a:prstGeom prst="rect">
            <a:avLst/>
          </a:prstGeom>
        </p:spPr>
        <p:txBody>
          <a:bodyPr vert="horz" lIns="99039" tIns="49520" rIns="99039" bIns="49520" rtlCol="0" anchor="b"/>
          <a:lstStyle>
            <a:lvl1pPr algn="r">
              <a:defRPr sz="1300">
                <a:latin typeface="Rotis SemiSans Pro" pitchFamily="50" charset="0"/>
              </a:defRPr>
            </a:lvl1pPr>
          </a:lstStyle>
          <a:p>
            <a:fld id="{BF63E930-8F88-4EE0-A623-E2193C3967E3}" type="slidenum">
              <a:rPr lang="de-DE" smtClean="0"/>
              <a:pPr/>
              <a:t>‹#›</a:t>
            </a:fld>
            <a:endParaRPr lang="de-DE"/>
          </a:p>
        </p:txBody>
      </p:sp>
    </p:spTree>
    <p:extLst>
      <p:ext uri="{BB962C8B-B14F-4D97-AF65-F5344CB8AC3E}">
        <p14:creationId xmlns:p14="http://schemas.microsoft.com/office/powerpoint/2010/main" val="306769255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Rotis SemiSans Pro" pitchFamily="50" charset="0"/>
        <a:ea typeface="+mn-ea"/>
        <a:cs typeface="+mn-cs"/>
      </a:defRPr>
    </a:lvl1pPr>
    <a:lvl2pPr marL="457200" algn="l" defTabSz="914400" rtl="0" eaLnBrk="1" latinLnBrk="0" hangingPunct="1">
      <a:defRPr sz="1200" kern="1200">
        <a:solidFill>
          <a:schemeClr val="tx1"/>
        </a:solidFill>
        <a:latin typeface="Rotis SemiSans Pro" pitchFamily="50" charset="0"/>
        <a:ea typeface="+mn-ea"/>
        <a:cs typeface="+mn-cs"/>
      </a:defRPr>
    </a:lvl2pPr>
    <a:lvl3pPr marL="914400" algn="l" defTabSz="914400" rtl="0" eaLnBrk="1" latinLnBrk="0" hangingPunct="1">
      <a:defRPr sz="1200" kern="1200">
        <a:solidFill>
          <a:schemeClr val="tx1"/>
        </a:solidFill>
        <a:latin typeface="Rotis SemiSans Pro" pitchFamily="50" charset="0"/>
        <a:ea typeface="+mn-ea"/>
        <a:cs typeface="+mn-cs"/>
      </a:defRPr>
    </a:lvl3pPr>
    <a:lvl4pPr marL="1371600" algn="l" defTabSz="914400" rtl="0" eaLnBrk="1" latinLnBrk="0" hangingPunct="1">
      <a:defRPr sz="1200" kern="1200">
        <a:solidFill>
          <a:schemeClr val="tx1"/>
        </a:solidFill>
        <a:latin typeface="Rotis SemiSans Pro" pitchFamily="50" charset="0"/>
        <a:ea typeface="+mn-ea"/>
        <a:cs typeface="+mn-cs"/>
      </a:defRPr>
    </a:lvl4pPr>
    <a:lvl5pPr marL="1828800" algn="l" defTabSz="914400" rtl="0" eaLnBrk="1" latinLnBrk="0" hangingPunct="1">
      <a:defRPr sz="1200" kern="1200">
        <a:solidFill>
          <a:schemeClr val="tx1"/>
        </a:solidFill>
        <a:latin typeface="Rotis SemiSans Pr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1</a:t>
            </a:fld>
            <a:endParaRPr lang="de-DE" dirty="0"/>
          </a:p>
        </p:txBody>
      </p:sp>
    </p:spTree>
    <p:extLst>
      <p:ext uri="{BB962C8B-B14F-4D97-AF65-F5344CB8AC3E}">
        <p14:creationId xmlns:p14="http://schemas.microsoft.com/office/powerpoint/2010/main" val="101434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11</a:t>
            </a:fld>
            <a:endParaRPr lang="de-DE"/>
          </a:p>
        </p:txBody>
      </p:sp>
    </p:spTree>
    <p:extLst>
      <p:ext uri="{BB962C8B-B14F-4D97-AF65-F5344CB8AC3E}">
        <p14:creationId xmlns:p14="http://schemas.microsoft.com/office/powerpoint/2010/main" val="3248607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12</a:t>
            </a:fld>
            <a:endParaRPr lang="de-DE"/>
          </a:p>
        </p:txBody>
      </p:sp>
    </p:spTree>
    <p:extLst>
      <p:ext uri="{BB962C8B-B14F-4D97-AF65-F5344CB8AC3E}">
        <p14:creationId xmlns:p14="http://schemas.microsoft.com/office/powerpoint/2010/main" val="3503551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13</a:t>
            </a:fld>
            <a:endParaRPr lang="de-DE"/>
          </a:p>
        </p:txBody>
      </p:sp>
    </p:spTree>
    <p:extLst>
      <p:ext uri="{BB962C8B-B14F-4D97-AF65-F5344CB8AC3E}">
        <p14:creationId xmlns:p14="http://schemas.microsoft.com/office/powerpoint/2010/main" val="3419949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14</a:t>
            </a:fld>
            <a:endParaRPr lang="de-DE"/>
          </a:p>
        </p:txBody>
      </p:sp>
    </p:spTree>
    <p:extLst>
      <p:ext uri="{BB962C8B-B14F-4D97-AF65-F5344CB8AC3E}">
        <p14:creationId xmlns:p14="http://schemas.microsoft.com/office/powerpoint/2010/main" val="2860006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15</a:t>
            </a:fld>
            <a:endParaRPr lang="de-DE"/>
          </a:p>
        </p:txBody>
      </p:sp>
    </p:spTree>
    <p:extLst>
      <p:ext uri="{BB962C8B-B14F-4D97-AF65-F5344CB8AC3E}">
        <p14:creationId xmlns:p14="http://schemas.microsoft.com/office/powerpoint/2010/main" val="824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16</a:t>
            </a:fld>
            <a:endParaRPr lang="de-DE"/>
          </a:p>
        </p:txBody>
      </p:sp>
    </p:spTree>
    <p:extLst>
      <p:ext uri="{BB962C8B-B14F-4D97-AF65-F5344CB8AC3E}">
        <p14:creationId xmlns:p14="http://schemas.microsoft.com/office/powerpoint/2010/main" val="2519064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17</a:t>
            </a:fld>
            <a:endParaRPr lang="de-DE"/>
          </a:p>
        </p:txBody>
      </p:sp>
    </p:spTree>
    <p:extLst>
      <p:ext uri="{BB962C8B-B14F-4D97-AF65-F5344CB8AC3E}">
        <p14:creationId xmlns:p14="http://schemas.microsoft.com/office/powerpoint/2010/main" val="2470991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18</a:t>
            </a:fld>
            <a:endParaRPr lang="de-DE"/>
          </a:p>
        </p:txBody>
      </p:sp>
    </p:spTree>
    <p:extLst>
      <p:ext uri="{BB962C8B-B14F-4D97-AF65-F5344CB8AC3E}">
        <p14:creationId xmlns:p14="http://schemas.microsoft.com/office/powerpoint/2010/main" val="3389902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19</a:t>
            </a:fld>
            <a:endParaRPr lang="de-DE"/>
          </a:p>
        </p:txBody>
      </p:sp>
    </p:spTree>
    <p:extLst>
      <p:ext uri="{BB962C8B-B14F-4D97-AF65-F5344CB8AC3E}">
        <p14:creationId xmlns:p14="http://schemas.microsoft.com/office/powerpoint/2010/main" val="3391312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20</a:t>
            </a:fld>
            <a:endParaRPr lang="de-DE"/>
          </a:p>
        </p:txBody>
      </p:sp>
    </p:spTree>
    <p:extLst>
      <p:ext uri="{BB962C8B-B14F-4D97-AF65-F5344CB8AC3E}">
        <p14:creationId xmlns:p14="http://schemas.microsoft.com/office/powerpoint/2010/main" val="446091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dirty="0"/>
              <a:t>Wo? Das Projekt</a:t>
            </a:r>
            <a:r>
              <a:rPr lang="de-DE" baseline="0" dirty="0"/>
              <a:t> Stattgefunden hat </a:t>
            </a:r>
          </a:p>
          <a:p>
            <a:r>
              <a:rPr lang="de-DE" dirty="0"/>
              <a:t>Was? Wichtig zu Wissen</a:t>
            </a:r>
            <a:r>
              <a:rPr lang="de-DE" baseline="0" dirty="0"/>
              <a:t> ist </a:t>
            </a:r>
          </a:p>
          <a:p>
            <a:r>
              <a:rPr lang="de-DE" baseline="0" dirty="0"/>
              <a:t>bis zu Zielen</a:t>
            </a:r>
          </a:p>
          <a:p>
            <a:endParaRPr lang="de-DE" baseline="0" dirty="0"/>
          </a:p>
          <a:p>
            <a:r>
              <a:rPr lang="de-DE" baseline="0" dirty="0"/>
              <a:t>PM Relevante Themen wie „Planung, vorgehen, Personal und Kosten“</a:t>
            </a:r>
          </a:p>
          <a:p>
            <a:endParaRPr lang="de-DE" dirty="0"/>
          </a:p>
          <a:p>
            <a:r>
              <a:rPr lang="de-DE" dirty="0"/>
              <a:t>Realisierung ist der Technische Teil</a:t>
            </a:r>
          </a:p>
          <a:p>
            <a:endParaRPr lang="de-DE" dirty="0"/>
          </a:p>
          <a:p>
            <a:r>
              <a:rPr lang="de-DE" dirty="0"/>
              <a:t>Abschluss: wie das</a:t>
            </a:r>
            <a:r>
              <a:rPr lang="de-DE" baseline="0" dirty="0"/>
              <a:t> Projekt ENDETE und ein FAZIT</a:t>
            </a:r>
            <a:endParaRPr lang="de-DE" dirty="0"/>
          </a:p>
        </p:txBody>
      </p:sp>
      <p:sp>
        <p:nvSpPr>
          <p:cNvPr id="4" name="Datumsplatzhalter 3"/>
          <p:cNvSpPr>
            <a:spLocks noGrp="1"/>
          </p:cNvSpPr>
          <p:nvPr>
            <p:ph type="dt" idx="10"/>
          </p:nvPr>
        </p:nvSpPr>
        <p:spPr/>
        <p:txBody>
          <a:bodyPr/>
          <a:lstStyle/>
          <a:p>
            <a:endParaRPr lang="de-DE" dirty="0"/>
          </a:p>
        </p:txBody>
      </p:sp>
      <p:sp>
        <p:nvSpPr>
          <p:cNvPr id="5" name="Foliennummernplatzhalter 4"/>
          <p:cNvSpPr>
            <a:spLocks noGrp="1"/>
          </p:cNvSpPr>
          <p:nvPr>
            <p:ph type="sldNum" sz="quarter" idx="11"/>
          </p:nvPr>
        </p:nvSpPr>
        <p:spPr/>
        <p:txBody>
          <a:bodyPr/>
          <a:lstStyle/>
          <a:p>
            <a:fld id="{BF63E930-8F88-4EE0-A623-E2193C3967E3}" type="slidenum">
              <a:rPr lang="de-DE" smtClean="0"/>
              <a:pPr/>
              <a:t>3</a:t>
            </a:fld>
            <a:endParaRPr lang="de-DE" dirty="0"/>
          </a:p>
        </p:txBody>
      </p:sp>
    </p:spTree>
    <p:extLst>
      <p:ext uri="{BB962C8B-B14F-4D97-AF65-F5344CB8AC3E}">
        <p14:creationId xmlns:p14="http://schemas.microsoft.com/office/powerpoint/2010/main" val="2524340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21</a:t>
            </a:fld>
            <a:endParaRPr lang="de-DE"/>
          </a:p>
        </p:txBody>
      </p:sp>
    </p:spTree>
    <p:extLst>
      <p:ext uri="{BB962C8B-B14F-4D97-AF65-F5344CB8AC3E}">
        <p14:creationId xmlns:p14="http://schemas.microsoft.com/office/powerpoint/2010/main" val="2161716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22</a:t>
            </a:fld>
            <a:endParaRPr lang="de-DE"/>
          </a:p>
        </p:txBody>
      </p:sp>
    </p:spTree>
    <p:extLst>
      <p:ext uri="{BB962C8B-B14F-4D97-AF65-F5344CB8AC3E}">
        <p14:creationId xmlns:p14="http://schemas.microsoft.com/office/powerpoint/2010/main" val="3515266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23</a:t>
            </a:fld>
            <a:endParaRPr lang="de-DE"/>
          </a:p>
        </p:txBody>
      </p:sp>
    </p:spTree>
    <p:extLst>
      <p:ext uri="{BB962C8B-B14F-4D97-AF65-F5344CB8AC3E}">
        <p14:creationId xmlns:p14="http://schemas.microsoft.com/office/powerpoint/2010/main" val="2342395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24</a:t>
            </a:fld>
            <a:endParaRPr lang="de-DE"/>
          </a:p>
        </p:txBody>
      </p:sp>
    </p:spTree>
    <p:extLst>
      <p:ext uri="{BB962C8B-B14F-4D97-AF65-F5344CB8AC3E}">
        <p14:creationId xmlns:p14="http://schemas.microsoft.com/office/powerpoint/2010/main" val="12351313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25</a:t>
            </a:fld>
            <a:endParaRPr lang="de-DE"/>
          </a:p>
        </p:txBody>
      </p:sp>
    </p:spTree>
    <p:extLst>
      <p:ext uri="{BB962C8B-B14F-4D97-AF65-F5344CB8AC3E}">
        <p14:creationId xmlns:p14="http://schemas.microsoft.com/office/powerpoint/2010/main" val="3625378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GESIS ist ein eingetragener Verein.</a:t>
            </a:r>
          </a:p>
          <a:p>
            <a:r>
              <a:rPr lang="de-DE" dirty="0"/>
              <a:t> </a:t>
            </a:r>
          </a:p>
          <a:p>
            <a:r>
              <a:rPr lang="de-DE" dirty="0"/>
              <a:t>Wir haben den Satzungszweck der Förderung der sozialwissenschaftlichen Forschung.</a:t>
            </a:r>
          </a:p>
          <a:p>
            <a:r>
              <a:rPr lang="de-DE" dirty="0"/>
              <a:t> </a:t>
            </a:r>
          </a:p>
          <a:p>
            <a:r>
              <a:rPr lang="de-DE" dirty="0"/>
              <a:t>Unser Ziel ist grundlegende, überregional und international bedeutsame forschungsbasierte Dienstleistungen für die Sozialwissenschaften zu erbringen. </a:t>
            </a:r>
          </a:p>
          <a:p>
            <a:r>
              <a:rPr lang="de-DE" dirty="0"/>
              <a:t> </a:t>
            </a:r>
          </a:p>
          <a:p>
            <a:r>
              <a:rPr lang="de-DE" dirty="0"/>
              <a:t>Wir haben zwei Standorte: Mannheim und Köln. Am Standort Köln arbeiten rund 300 Kolleginnen und Kollegen.</a:t>
            </a:r>
          </a:p>
          <a:p>
            <a:r>
              <a:rPr lang="de-DE" dirty="0"/>
              <a:t> </a:t>
            </a:r>
          </a:p>
          <a:p>
            <a:r>
              <a:rPr lang="de-DE" dirty="0"/>
              <a:t>Unter anderem richtet GESIS Schulungen, Seminare und Konferenzen aus. An Spitzentagen mit bis zu 250 Teilnehmern.</a:t>
            </a:r>
          </a:p>
          <a:p>
            <a:endParaRPr lang="de-DE" dirty="0"/>
          </a:p>
        </p:txBody>
      </p:sp>
      <p:sp>
        <p:nvSpPr>
          <p:cNvPr id="4" name="Foliennummernplatzhalter 3"/>
          <p:cNvSpPr>
            <a:spLocks noGrp="1"/>
          </p:cNvSpPr>
          <p:nvPr>
            <p:ph type="sldNum" sz="quarter" idx="10"/>
          </p:nvPr>
        </p:nvSpPr>
        <p:spPr/>
        <p:txBody>
          <a:bodyPr/>
          <a:lstStyle/>
          <a:p>
            <a:fld id="{1928C91E-B408-4609-AD83-03ADF00550DE}" type="slidenum">
              <a:rPr lang="de-DE" smtClean="0"/>
              <a:t>26</a:t>
            </a:fld>
            <a:endParaRPr lang="de-DE"/>
          </a:p>
        </p:txBody>
      </p:sp>
    </p:spTree>
    <p:extLst>
      <p:ext uri="{BB962C8B-B14F-4D97-AF65-F5344CB8AC3E}">
        <p14:creationId xmlns:p14="http://schemas.microsoft.com/office/powerpoint/2010/main" val="20035024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27</a:t>
            </a:fld>
            <a:endParaRPr lang="de-DE"/>
          </a:p>
        </p:txBody>
      </p:sp>
    </p:spTree>
    <p:extLst>
      <p:ext uri="{BB962C8B-B14F-4D97-AF65-F5344CB8AC3E}">
        <p14:creationId xmlns:p14="http://schemas.microsoft.com/office/powerpoint/2010/main" val="8942629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28</a:t>
            </a:fld>
            <a:endParaRPr lang="de-DE"/>
          </a:p>
        </p:txBody>
      </p:sp>
    </p:spTree>
    <p:extLst>
      <p:ext uri="{BB962C8B-B14F-4D97-AF65-F5344CB8AC3E}">
        <p14:creationId xmlns:p14="http://schemas.microsoft.com/office/powerpoint/2010/main" val="2252166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29</a:t>
            </a:fld>
            <a:endParaRPr lang="de-DE"/>
          </a:p>
        </p:txBody>
      </p:sp>
    </p:spTree>
    <p:extLst>
      <p:ext uri="{BB962C8B-B14F-4D97-AF65-F5344CB8AC3E}">
        <p14:creationId xmlns:p14="http://schemas.microsoft.com/office/powerpoint/2010/main" val="2774700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REFACTORING nicht im BILD</a:t>
            </a:r>
          </a:p>
          <a:p>
            <a:endParaRPr lang="de-DE" dirty="0"/>
          </a:p>
        </p:txBody>
      </p:sp>
      <p:sp>
        <p:nvSpPr>
          <p:cNvPr id="4" name="Date Placeholder 3"/>
          <p:cNvSpPr>
            <a:spLocks noGrp="1"/>
          </p:cNvSpPr>
          <p:nvPr>
            <p:ph type="dt" idx="1"/>
          </p:nvPr>
        </p:nvSpPr>
        <p:spPr/>
        <p:txBody>
          <a:bodyPr/>
          <a:lstStyle/>
          <a:p>
            <a:endParaRPr lang="de-DE" dirty="0"/>
          </a:p>
        </p:txBody>
      </p:sp>
      <p:sp>
        <p:nvSpPr>
          <p:cNvPr id="5" name="Slide Number Placeholder 4"/>
          <p:cNvSpPr>
            <a:spLocks noGrp="1"/>
          </p:cNvSpPr>
          <p:nvPr>
            <p:ph type="sldNum" sz="quarter" idx="5"/>
          </p:nvPr>
        </p:nvSpPr>
        <p:spPr/>
        <p:txBody>
          <a:bodyPr/>
          <a:lstStyle/>
          <a:p>
            <a:fld id="{BF63E930-8F88-4EE0-A623-E2193C3967E3}" type="slidenum">
              <a:rPr lang="de-DE" smtClean="0"/>
              <a:pPr/>
              <a:t>30</a:t>
            </a:fld>
            <a:endParaRPr lang="de-DE" dirty="0"/>
          </a:p>
        </p:txBody>
      </p:sp>
    </p:spTree>
    <p:extLst>
      <p:ext uri="{BB962C8B-B14F-4D97-AF65-F5344CB8AC3E}">
        <p14:creationId xmlns:p14="http://schemas.microsoft.com/office/powerpoint/2010/main" val="1087693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4</a:t>
            </a:fld>
            <a:endParaRPr lang="de-DE"/>
          </a:p>
        </p:txBody>
      </p:sp>
    </p:spTree>
    <p:extLst>
      <p:ext uri="{BB962C8B-B14F-4D97-AF65-F5344CB8AC3E}">
        <p14:creationId xmlns:p14="http://schemas.microsoft.com/office/powerpoint/2010/main" val="1390413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33</a:t>
            </a:fld>
            <a:endParaRPr lang="de-DE"/>
          </a:p>
        </p:txBody>
      </p:sp>
    </p:spTree>
    <p:extLst>
      <p:ext uri="{BB962C8B-B14F-4D97-AF65-F5344CB8AC3E}">
        <p14:creationId xmlns:p14="http://schemas.microsoft.com/office/powerpoint/2010/main" val="42595330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Um das zu erreichen, sollten bisher ungenutzte Features unserer WLAN-Appliance, der sog. IAC-BOX, aktiviert werden.</a:t>
            </a:r>
          </a:p>
          <a:p>
            <a:r>
              <a:rPr lang="de-DE" dirty="0"/>
              <a:t> </a:t>
            </a:r>
          </a:p>
          <a:p>
            <a:r>
              <a:rPr lang="de-DE" dirty="0"/>
              <a:t>Was genau ist die IAC-BOX? Die </a:t>
            </a:r>
            <a:r>
              <a:rPr lang="de-DE" baseline="0" dirty="0"/>
              <a:t>IAC-BOX implementiert ein Ticketsystem wie es auch z.B. Hotels verwenden. Die IAC-BOX wird auch an Hotels verkauft.</a:t>
            </a:r>
            <a:endParaRPr lang="de-DE" dirty="0"/>
          </a:p>
          <a:p>
            <a:endParaRPr lang="de-DE" dirty="0"/>
          </a:p>
          <a:p>
            <a:r>
              <a:rPr lang="de-DE" dirty="0"/>
              <a:t>Sie hat die Aufgabe, den Zugang zum GESIS-Gästenetz zu verwalten.</a:t>
            </a:r>
          </a:p>
          <a:p>
            <a:endParaRPr lang="de-DE" dirty="0"/>
          </a:p>
          <a:p>
            <a:r>
              <a:rPr lang="de-DE" dirty="0"/>
              <a:t>Dazu ist die IAC-BOX mit dem WLAN-Controller gekoppelt.</a:t>
            </a:r>
          </a:p>
          <a:p>
            <a:r>
              <a:rPr lang="de-DE" dirty="0"/>
              <a:t> </a:t>
            </a:r>
          </a:p>
          <a:p>
            <a:r>
              <a:rPr lang="de-DE" dirty="0"/>
              <a:t>Nur mit einem gültigen Ticket gestattet</a:t>
            </a:r>
            <a:r>
              <a:rPr lang="de-DE" baseline="0" dirty="0"/>
              <a:t> </a:t>
            </a:r>
            <a:r>
              <a:rPr lang="de-DE" dirty="0"/>
              <a:t>die IAC-BOX einem Gästegerät den Zugang zum Gästenetz.</a:t>
            </a:r>
          </a:p>
          <a:p>
            <a:r>
              <a:rPr lang="de-DE" dirty="0"/>
              <a:t> </a:t>
            </a:r>
          </a:p>
          <a:p>
            <a:r>
              <a:rPr lang="de-DE" dirty="0"/>
              <a:t>Diese</a:t>
            </a:r>
            <a:r>
              <a:rPr lang="de-DE" baseline="0" dirty="0"/>
              <a:t> </a:t>
            </a:r>
            <a:r>
              <a:rPr lang="de-DE" dirty="0"/>
              <a:t>Tickets wurden bisher</a:t>
            </a:r>
            <a:r>
              <a:rPr lang="de-DE" baseline="0" dirty="0"/>
              <a:t> </a:t>
            </a:r>
            <a:r>
              <a:rPr lang="de-DE" dirty="0"/>
              <a:t>von der IT erstellt.</a:t>
            </a:r>
          </a:p>
          <a:p>
            <a:r>
              <a:rPr lang="de-DE" dirty="0"/>
              <a:t> </a:t>
            </a:r>
          </a:p>
          <a:p>
            <a:r>
              <a:rPr lang="de-DE" dirty="0"/>
              <a:t>Um die IT von dieser Aufgabe zu befreien, sollte ich 5 bislang ungenutzte Module der IAC-BOX urbar machen.</a:t>
            </a:r>
          </a:p>
          <a:p>
            <a:endParaRPr lang="de-DE" dirty="0"/>
          </a:p>
          <a:p>
            <a:r>
              <a:rPr lang="de-DE" dirty="0"/>
              <a:t> </a:t>
            </a:r>
          </a:p>
          <a:p>
            <a:r>
              <a:rPr lang="de-DE" dirty="0"/>
              <a:t>Ich werde im Folgenden diese Module genauer beschreiben.</a:t>
            </a:r>
          </a:p>
        </p:txBody>
      </p:sp>
      <p:sp>
        <p:nvSpPr>
          <p:cNvPr id="4" name="Foliennummernplatzhalter 3"/>
          <p:cNvSpPr>
            <a:spLocks noGrp="1"/>
          </p:cNvSpPr>
          <p:nvPr>
            <p:ph type="sldNum" sz="quarter" idx="10"/>
          </p:nvPr>
        </p:nvSpPr>
        <p:spPr/>
        <p:txBody>
          <a:bodyPr/>
          <a:lstStyle/>
          <a:p>
            <a:fld id="{1928C91E-B408-4609-AD83-03ADF00550DE}" type="slidenum">
              <a:rPr lang="de-DE" smtClean="0"/>
              <a:t>34</a:t>
            </a:fld>
            <a:endParaRPr lang="de-DE"/>
          </a:p>
        </p:txBody>
      </p:sp>
    </p:spTree>
    <p:extLst>
      <p:ext uri="{BB962C8B-B14F-4D97-AF65-F5344CB8AC3E}">
        <p14:creationId xmlns:p14="http://schemas.microsoft.com/office/powerpoint/2010/main" val="20884756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37</a:t>
            </a:fld>
            <a:endParaRPr lang="de-DE"/>
          </a:p>
        </p:txBody>
      </p:sp>
    </p:spTree>
    <p:extLst>
      <p:ext uri="{BB962C8B-B14F-4D97-AF65-F5344CB8AC3E}">
        <p14:creationId xmlns:p14="http://schemas.microsoft.com/office/powerpoint/2010/main" val="12843325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ENTWICKLERDOKUMENTATION HAT ZEITLICH NICHT GEPASST UND WURDE VOM KUNDEN IM ABNAHMEPROTOKOLL NICHT ERWÄHNT.</a:t>
            </a:r>
          </a:p>
        </p:txBody>
      </p:sp>
      <p:sp>
        <p:nvSpPr>
          <p:cNvPr id="4" name="Date Placeholder 3"/>
          <p:cNvSpPr>
            <a:spLocks noGrp="1"/>
          </p:cNvSpPr>
          <p:nvPr>
            <p:ph type="dt" idx="1"/>
          </p:nvPr>
        </p:nvSpPr>
        <p:spPr/>
        <p:txBody>
          <a:bodyPr/>
          <a:lstStyle/>
          <a:p>
            <a:endParaRPr lang="de-DE"/>
          </a:p>
        </p:txBody>
      </p:sp>
      <p:sp>
        <p:nvSpPr>
          <p:cNvPr id="5" name="Slide Number Placeholder 4"/>
          <p:cNvSpPr>
            <a:spLocks noGrp="1"/>
          </p:cNvSpPr>
          <p:nvPr>
            <p:ph type="sldNum" sz="quarter" idx="5"/>
          </p:nvPr>
        </p:nvSpPr>
        <p:spPr/>
        <p:txBody>
          <a:bodyPr/>
          <a:lstStyle/>
          <a:p>
            <a:fld id="{BF63E930-8F88-4EE0-A623-E2193C3967E3}" type="slidenum">
              <a:rPr lang="de-DE" smtClean="0"/>
              <a:pPr/>
              <a:t>40</a:t>
            </a:fld>
            <a:endParaRPr lang="de-DE"/>
          </a:p>
        </p:txBody>
      </p:sp>
    </p:spTree>
    <p:extLst>
      <p:ext uri="{BB962C8B-B14F-4D97-AF65-F5344CB8AC3E}">
        <p14:creationId xmlns:p14="http://schemas.microsoft.com/office/powerpoint/2010/main" val="251425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5</a:t>
            </a:fld>
            <a:endParaRPr lang="de-DE"/>
          </a:p>
        </p:txBody>
      </p:sp>
    </p:spTree>
    <p:extLst>
      <p:ext uri="{BB962C8B-B14F-4D97-AF65-F5344CB8AC3E}">
        <p14:creationId xmlns:p14="http://schemas.microsoft.com/office/powerpoint/2010/main" val="1523760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6</a:t>
            </a:fld>
            <a:endParaRPr lang="de-DE"/>
          </a:p>
        </p:txBody>
      </p:sp>
    </p:spTree>
    <p:extLst>
      <p:ext uri="{BB962C8B-B14F-4D97-AF65-F5344CB8AC3E}">
        <p14:creationId xmlns:p14="http://schemas.microsoft.com/office/powerpoint/2010/main" val="4064750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7</a:t>
            </a:fld>
            <a:endParaRPr lang="de-DE"/>
          </a:p>
        </p:txBody>
      </p:sp>
    </p:spTree>
    <p:extLst>
      <p:ext uri="{BB962C8B-B14F-4D97-AF65-F5344CB8AC3E}">
        <p14:creationId xmlns:p14="http://schemas.microsoft.com/office/powerpoint/2010/main" val="2514208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8</a:t>
            </a:fld>
            <a:endParaRPr lang="de-DE"/>
          </a:p>
        </p:txBody>
      </p:sp>
    </p:spTree>
    <p:extLst>
      <p:ext uri="{BB962C8B-B14F-4D97-AF65-F5344CB8AC3E}">
        <p14:creationId xmlns:p14="http://schemas.microsoft.com/office/powerpoint/2010/main" val="1629125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9</a:t>
            </a:fld>
            <a:endParaRPr lang="de-DE"/>
          </a:p>
        </p:txBody>
      </p:sp>
    </p:spTree>
    <p:extLst>
      <p:ext uri="{BB962C8B-B14F-4D97-AF65-F5344CB8AC3E}">
        <p14:creationId xmlns:p14="http://schemas.microsoft.com/office/powerpoint/2010/main" val="1723042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lienbildplatzhalt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de-DE" altLang="de-DE" baseline="0" dirty="0" err="1"/>
              <a:t>Gesis</a:t>
            </a:r>
            <a:r>
              <a:rPr lang="de-DE" altLang="de-DE" baseline="0" dirty="0"/>
              <a:t> Eingetragener Verein</a:t>
            </a:r>
          </a:p>
          <a:p>
            <a:endParaRPr lang="de-DE" altLang="de-DE" dirty="0"/>
          </a:p>
        </p:txBody>
      </p:sp>
      <p:sp>
        <p:nvSpPr>
          <p:cNvPr id="5" name="Foliennummernplatzhalter 4"/>
          <p:cNvSpPr>
            <a:spLocks noGrp="1"/>
          </p:cNvSpPr>
          <p:nvPr>
            <p:ph type="sldNum" sz="quarter" idx="5"/>
          </p:nvPr>
        </p:nvSpPr>
        <p:spPr/>
        <p:txBody>
          <a:bodyPr/>
          <a:lstStyle/>
          <a:p>
            <a:pPr>
              <a:defRPr/>
            </a:pPr>
            <a:fld id="{41850068-0579-4E26-98B5-C63652FAF565}" type="slidenum">
              <a:rPr lang="de-DE" smtClean="0"/>
              <a:pPr>
                <a:defRPr/>
              </a:pPr>
              <a:t>10</a:t>
            </a:fld>
            <a:endParaRPr lang="de-DE"/>
          </a:p>
        </p:txBody>
      </p:sp>
    </p:spTree>
    <p:extLst>
      <p:ext uri="{BB962C8B-B14F-4D97-AF65-F5344CB8AC3E}">
        <p14:creationId xmlns:p14="http://schemas.microsoft.com/office/powerpoint/2010/main" val="2677513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400" y="5969630"/>
            <a:ext cx="921600" cy="645770"/>
          </a:xfrm>
          <a:prstGeom prst="rect">
            <a:avLst/>
          </a:prstGeom>
        </p:spPr>
      </p:pic>
      <p:sp>
        <p:nvSpPr>
          <p:cNvPr id="7" name="Rechteck 6"/>
          <p:cNvSpPr/>
          <p:nvPr userDrawn="1"/>
        </p:nvSpPr>
        <p:spPr>
          <a:xfrm>
            <a:off x="0" y="2656200"/>
            <a:ext cx="9144000" cy="1289957"/>
          </a:xfrm>
          <a:prstGeom prst="rect">
            <a:avLst/>
          </a:prstGeom>
          <a:solidFill>
            <a:srgbClr val="C6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userDrawn="1"/>
        </p:nvSpPr>
        <p:spPr>
          <a:xfrm>
            <a:off x="0" y="3946156"/>
            <a:ext cx="9144000" cy="1289957"/>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2" descr="J:\Medien\Jahresbericht\Jahresbericht2011\Bilder\GS_Jahresbericht_2011_frontseite.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4213" y="2655997"/>
            <a:ext cx="3144243" cy="258011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3995936" y="2708919"/>
            <a:ext cx="4896544" cy="1152129"/>
          </a:xfrm>
        </p:spPr>
        <p:txBody>
          <a:bodyPr>
            <a:noAutofit/>
          </a:bodyPr>
          <a:lstStyle>
            <a:lvl1pPr algn="l">
              <a:defRPr sz="3200" b="1">
                <a:solidFill>
                  <a:srgbClr val="58748F"/>
                </a:solidFill>
                <a:latin typeface="Calibri" panose="020F0502020204030204" pitchFamily="34" charset="0"/>
              </a:defRPr>
            </a:lvl1pPr>
          </a:lstStyle>
          <a:p>
            <a:r>
              <a:rPr lang="de-DE" dirty="0"/>
              <a:t>Titelmasterformat durch Klicken bearbeiten</a:t>
            </a:r>
          </a:p>
        </p:txBody>
      </p:sp>
      <p:sp>
        <p:nvSpPr>
          <p:cNvPr id="3" name="Untertitel 2"/>
          <p:cNvSpPr>
            <a:spLocks noGrp="1"/>
          </p:cNvSpPr>
          <p:nvPr>
            <p:ph type="subTitle" idx="1"/>
          </p:nvPr>
        </p:nvSpPr>
        <p:spPr>
          <a:xfrm>
            <a:off x="3995936" y="4077072"/>
            <a:ext cx="4896544" cy="1080120"/>
          </a:xfrm>
        </p:spPr>
        <p:txBody>
          <a:bodyPr/>
          <a:lstStyle>
            <a:lvl1pPr marL="0" indent="0" algn="l">
              <a:buNone/>
              <a:defRPr sz="2400">
                <a:solidFill>
                  <a:schemeClr val="bg1"/>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0453" y="980728"/>
            <a:ext cx="2987824" cy="625128"/>
          </a:xfrm>
          <a:prstGeom prst="rect">
            <a:avLst/>
          </a:prstGeom>
        </p:spPr>
      </p:pic>
    </p:spTree>
    <p:extLst>
      <p:ext uri="{BB962C8B-B14F-4D97-AF65-F5344CB8AC3E}">
        <p14:creationId xmlns:p14="http://schemas.microsoft.com/office/powerpoint/2010/main" val="88643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
        <p:nvSpPr>
          <p:cNvPr id="2"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3" name="Inhaltsplatzhalter 2"/>
          <p:cNvSpPr>
            <a:spLocks noGrp="1"/>
          </p:cNvSpPr>
          <p:nvPr>
            <p:ph idx="1"/>
          </p:nvPr>
        </p:nvSpPr>
        <p:spPr>
          <a:xfrm>
            <a:off x="683569" y="1600200"/>
            <a:ext cx="7776219"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14" name="Fußzeilenplatzhalter 13"/>
          <p:cNvSpPr>
            <a:spLocks noGrp="1"/>
          </p:cNvSpPr>
          <p:nvPr>
            <p:ph type="ftr" sz="quarter" idx="11"/>
          </p:nvPr>
        </p:nvSpPr>
        <p:spPr/>
        <p:txBody>
          <a:bodyPr/>
          <a:lstStyle/>
          <a:p>
            <a:r>
              <a:rPr lang="de-DE" dirty="0"/>
              <a:t>Abschlussprojekt</a:t>
            </a:r>
          </a:p>
        </p:txBody>
      </p:sp>
      <p:sp>
        <p:nvSpPr>
          <p:cNvPr id="15" name="Foliennummernplatzhalter 14"/>
          <p:cNvSpPr>
            <a:spLocks noGrp="1"/>
          </p:cNvSpPr>
          <p:nvPr>
            <p:ph type="sldNum" sz="quarter" idx="12"/>
          </p:nvPr>
        </p:nvSpPr>
        <p:spPr>
          <a:xfrm>
            <a:off x="6516216" y="6380919"/>
            <a:ext cx="1943572" cy="365125"/>
          </a:xfrm>
        </p:spPr>
        <p:txBody>
          <a:bodyPr/>
          <a:lstStyle/>
          <a:p>
            <a:fld id="{506DEF79-D5F3-42ED-9335-D73AD216BB54}" type="slidenum">
              <a:rPr lang="de-DE" smtClean="0"/>
              <a:pPr/>
              <a:t>‹#›</a:t>
            </a:fld>
            <a:r>
              <a:rPr lang="de-DE" dirty="0"/>
              <a:t> von 9999</a:t>
            </a: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spTree>
    <p:extLst>
      <p:ext uri="{BB962C8B-B14F-4D97-AF65-F5344CB8AC3E}">
        <p14:creationId xmlns:p14="http://schemas.microsoft.com/office/powerpoint/2010/main" val="23642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spaltig">
    <p:spTree>
      <p:nvGrpSpPr>
        <p:cNvPr id="1" name=""/>
        <p:cNvGrpSpPr/>
        <p:nvPr/>
      </p:nvGrpSpPr>
      <p:grpSpPr>
        <a:xfrm>
          <a:off x="0" y="0"/>
          <a:ext cx="0" cy="0"/>
          <a:chOff x="0" y="0"/>
          <a:chExt cx="0" cy="0"/>
        </a:xfrm>
      </p:grpSpPr>
      <p:sp>
        <p:nvSpPr>
          <p:cNvPr id="12" name="Foliennummernplatzhalter 11"/>
          <p:cNvSpPr>
            <a:spLocks noGrp="1"/>
          </p:cNvSpPr>
          <p:nvPr>
            <p:ph type="sldNum" sz="quarter" idx="12"/>
          </p:nvPr>
        </p:nvSpPr>
        <p:spPr/>
        <p:txBody>
          <a:bodyPr/>
          <a:lstStyle/>
          <a:p>
            <a:fld id="{506DEF79-D5F3-42ED-9335-D73AD216BB54}" type="slidenum">
              <a:rPr lang="de-DE" smtClean="0"/>
              <a:t>‹#›</a:t>
            </a:fld>
            <a:endParaRPr lang="de-DE"/>
          </a:p>
        </p:txBody>
      </p:sp>
      <p:sp>
        <p:nvSpPr>
          <p:cNvPr id="10" name="Fußzeilenplatzhalter 10"/>
          <p:cNvSpPr>
            <a:spLocks noGrp="1"/>
          </p:cNvSpPr>
          <p:nvPr>
            <p:ph type="ftr" sz="quarter" idx="11"/>
          </p:nvPr>
        </p:nvSpPr>
        <p:spPr>
          <a:xfrm>
            <a:off x="3124200" y="6380919"/>
            <a:ext cx="2895600" cy="365125"/>
          </a:xfrm>
        </p:spPr>
        <p:txBody>
          <a:bodyPr/>
          <a:lstStyle>
            <a:lvl1pPr>
              <a:defRPr/>
            </a:lvl1pPr>
          </a:lstStyle>
          <a:p>
            <a:r>
              <a:rPr lang="de-DE" dirty="0"/>
              <a:t>Extreme Programming</a:t>
            </a:r>
          </a:p>
        </p:txBody>
      </p:sp>
      <p:sp>
        <p:nvSpPr>
          <p:cNvPr id="5" name="Titel 1"/>
          <p:cNvSpPr>
            <a:spLocks noGrp="1"/>
          </p:cNvSpPr>
          <p:nvPr>
            <p:ph type="title"/>
          </p:nvPr>
        </p:nvSpPr>
        <p:spPr>
          <a:xfrm>
            <a:off x="684213" y="908050"/>
            <a:ext cx="7775575" cy="509588"/>
          </a:xfrm>
        </p:spPr>
        <p:txBody>
          <a:bodyPr/>
          <a:lstStyle>
            <a:lvl1pPr>
              <a:defRPr/>
            </a:lvl1pPr>
          </a:lstStyle>
          <a:p>
            <a:r>
              <a:rPr lang="de-DE" dirty="0"/>
              <a:t>Titel</a:t>
            </a:r>
          </a:p>
        </p:txBody>
      </p:sp>
      <p:sp>
        <p:nvSpPr>
          <p:cNvPr id="6" name="Inhaltsplatzhalter 2"/>
          <p:cNvSpPr>
            <a:spLocks noGrp="1"/>
          </p:cNvSpPr>
          <p:nvPr>
            <p:ph idx="1"/>
          </p:nvPr>
        </p:nvSpPr>
        <p:spPr>
          <a:xfrm>
            <a:off x="683569"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sp>
        <p:nvSpPr>
          <p:cNvPr id="7" name="Inhaltsplatzhalter 2"/>
          <p:cNvSpPr>
            <a:spLocks noGrp="1"/>
          </p:cNvSpPr>
          <p:nvPr>
            <p:ph idx="13"/>
          </p:nvPr>
        </p:nvSpPr>
        <p:spPr>
          <a:xfrm>
            <a:off x="4716016" y="1628800"/>
            <a:ext cx="3744415" cy="4525963"/>
          </a:xfrm>
        </p:spPr>
        <p:txBody>
          <a:bodyPr/>
          <a:lstStyle>
            <a:lvl1pPr marL="342900" indent="-342900">
              <a:buClr>
                <a:srgbClr val="58748F"/>
              </a:buClr>
              <a:buFont typeface="Wingdings" panose="05000000000000000000" pitchFamily="2" charset="2"/>
              <a:buChar char="§"/>
              <a:defRPr sz="2800"/>
            </a:lvl1pPr>
            <a:lvl2pPr marL="742950" indent="-285750">
              <a:buClr>
                <a:srgbClr val="58748F"/>
              </a:buClr>
              <a:buFont typeface="Wingdings 3" panose="05040102010807070707" pitchFamily="18" charset="2"/>
              <a:buChar char=""/>
              <a:defRPr sz="2400"/>
            </a:lvl2pPr>
            <a:lvl3pPr marL="1143000" indent="-228600">
              <a:buClr>
                <a:srgbClr val="58748F"/>
              </a:buClr>
              <a:buFont typeface="Wingdings" panose="05000000000000000000" pitchFamily="2" charset="2"/>
              <a:buChar char="§"/>
              <a:defRPr/>
            </a:lvl3pPr>
            <a:lvl4pPr marL="1600200" indent="-228600">
              <a:buClr>
                <a:srgbClr val="58748F"/>
              </a:buClr>
              <a:buFont typeface="Wingdings" panose="05000000000000000000" pitchFamily="2" charset="2"/>
              <a:buChar char="§"/>
              <a:defRPr/>
            </a:lvl4pPr>
            <a:lvl5pPr marL="2057400" indent="-228600">
              <a:buClr>
                <a:srgbClr val="58748F"/>
              </a:buClr>
              <a:buFont typeface="Wingdings" panose="05000000000000000000" pitchFamily="2" charset="2"/>
              <a:buChar char="§"/>
              <a:defRPr/>
            </a:lvl5pPr>
          </a:lstStyle>
          <a:p>
            <a:pPr lvl="0"/>
            <a:r>
              <a:rPr lang="de-DE" dirty="0"/>
              <a:t>Textmasterformat bearbeiten</a:t>
            </a:r>
          </a:p>
          <a:p>
            <a:pPr lvl="1"/>
            <a:r>
              <a:rPr lang="de-DE" dirty="0"/>
              <a:t>Zweite Ebene</a:t>
            </a:r>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441798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9" y="908050"/>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415668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e Folie">
    <p:spTree>
      <p:nvGrpSpPr>
        <p:cNvPr id="1" name=""/>
        <p:cNvGrpSpPr/>
        <p:nvPr/>
      </p:nvGrpSpPr>
      <p:grpSpPr>
        <a:xfrm>
          <a:off x="0" y="0"/>
          <a:ext cx="0" cy="0"/>
          <a:chOff x="0" y="0"/>
          <a:chExt cx="0" cy="0"/>
        </a:xfrm>
      </p:grpSpPr>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7" name="Grafik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7994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Folie mit Hintergrund">
    <p:spTree>
      <p:nvGrpSpPr>
        <p:cNvPr id="1" name=""/>
        <p:cNvGrpSpPr/>
        <p:nvPr/>
      </p:nvGrpSpPr>
      <p:grpSpPr>
        <a:xfrm>
          <a:off x="0" y="0"/>
          <a:ext cx="0" cy="0"/>
          <a:chOff x="0" y="0"/>
          <a:chExt cx="0" cy="0"/>
        </a:xfrm>
      </p:grpSpPr>
      <p:sp>
        <p:nvSpPr>
          <p:cNvPr id="3" name="Rechteck 2"/>
          <p:cNvSpPr/>
          <p:nvPr userDrawn="1"/>
        </p:nvSpPr>
        <p:spPr>
          <a:xfrm>
            <a:off x="0" y="1196974"/>
            <a:ext cx="9144000" cy="56610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hasCustomPrompt="1"/>
          </p:nvPr>
        </p:nvSpPr>
        <p:spPr>
          <a:xfrm>
            <a:off x="683569" y="1513071"/>
            <a:ext cx="7776864" cy="509588"/>
          </a:xfrm>
        </p:spPr>
        <p:txBody>
          <a:bodyPr/>
          <a:lstStyle>
            <a:lvl1pPr>
              <a:defRPr/>
            </a:lvl1pPr>
          </a:lstStyle>
          <a:p>
            <a:r>
              <a:rPr lang="de-DE" dirty="0"/>
              <a:t>Title</a:t>
            </a:r>
          </a:p>
        </p:txBody>
      </p:sp>
      <p:sp>
        <p:nvSpPr>
          <p:cNvPr id="11" name="Fußzeilenplatzhalter 10"/>
          <p:cNvSpPr>
            <a:spLocks noGrp="1"/>
          </p:cNvSpPr>
          <p:nvPr>
            <p:ph type="ftr" sz="quarter" idx="11"/>
          </p:nvPr>
        </p:nvSpPr>
        <p:spPr/>
        <p:txBody>
          <a:bodyPr/>
          <a:lstStyle>
            <a:lvl1pPr>
              <a:defRPr/>
            </a:lvl1pPr>
          </a:lstStyle>
          <a:p>
            <a:r>
              <a:rPr lang="de-DE" dirty="0"/>
              <a:t>Extreme Programming</a:t>
            </a:r>
          </a:p>
        </p:txBody>
      </p:sp>
      <p:sp>
        <p:nvSpPr>
          <p:cNvPr id="12" name="Foliennummernplatzhalter 11"/>
          <p:cNvSpPr>
            <a:spLocks noGrp="1"/>
          </p:cNvSpPr>
          <p:nvPr>
            <p:ph type="sldNum" sz="quarter" idx="12"/>
          </p:nvPr>
        </p:nvSpPr>
        <p:spPr>
          <a:xfrm>
            <a:off x="6516216" y="6380919"/>
            <a:ext cx="1943572" cy="365125"/>
          </a:xfrm>
        </p:spPr>
        <p:txBody>
          <a:bodyPr/>
          <a:lstStyle/>
          <a:p>
            <a:fld id="{506DEF79-D5F3-42ED-9335-D73AD216BB54}" type="slidenum">
              <a:rPr lang="de-DE" smtClean="0"/>
              <a:t>‹#›</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1352" y="355600"/>
            <a:ext cx="1648400" cy="344887"/>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800" y="6301137"/>
            <a:ext cx="460800" cy="322885"/>
          </a:xfrm>
          <a:prstGeom prst="rect">
            <a:avLst/>
          </a:prstGeom>
        </p:spPr>
      </p:pic>
    </p:spTree>
    <p:extLst>
      <p:ext uri="{BB962C8B-B14F-4D97-AF65-F5344CB8AC3E}">
        <p14:creationId xmlns:p14="http://schemas.microsoft.com/office/powerpoint/2010/main" val="169528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9642" y="4250728"/>
            <a:ext cx="882586" cy="618432"/>
          </a:xfrm>
          <a:prstGeom prst="rect">
            <a:avLst/>
          </a:prstGeom>
        </p:spPr>
      </p:pic>
      <p:sp>
        <p:nvSpPr>
          <p:cNvPr id="5" name="Rechteck 4"/>
          <p:cNvSpPr/>
          <p:nvPr userDrawn="1"/>
        </p:nvSpPr>
        <p:spPr>
          <a:xfrm>
            <a:off x="0" y="2656478"/>
            <a:ext cx="9144000" cy="1152128"/>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platzhalter 3"/>
          <p:cNvSpPr>
            <a:spLocks noGrp="1"/>
          </p:cNvSpPr>
          <p:nvPr>
            <p:ph type="body" sz="quarter" idx="13" hasCustomPrompt="1"/>
          </p:nvPr>
        </p:nvSpPr>
        <p:spPr>
          <a:xfrm>
            <a:off x="684214" y="2944509"/>
            <a:ext cx="7632202" cy="576065"/>
          </a:xfrm>
        </p:spPr>
        <p:txBody>
          <a:bodyPr>
            <a:normAutofit/>
          </a:bodyPr>
          <a:lstStyle>
            <a:lvl1pPr marL="0" indent="0" algn="ctr">
              <a:buNone/>
              <a:defRPr sz="3600">
                <a:solidFill>
                  <a:schemeClr val="bg1"/>
                </a:solidFill>
              </a:defRPr>
            </a:lvl1pPr>
          </a:lstStyle>
          <a:p>
            <a:pPr lvl="0"/>
            <a:r>
              <a:rPr lang="en-US" dirty="0"/>
              <a:t>Thank you for your attention</a:t>
            </a:r>
            <a:r>
              <a:rPr lang="de-DE" dirty="0"/>
              <a:t>.</a:t>
            </a:r>
          </a:p>
        </p:txBody>
      </p:sp>
      <p:sp>
        <p:nvSpPr>
          <p:cNvPr id="10" name="Rechteck 9"/>
          <p:cNvSpPr/>
          <p:nvPr userDrawn="1"/>
        </p:nvSpPr>
        <p:spPr>
          <a:xfrm>
            <a:off x="0" y="2304822"/>
            <a:ext cx="9144000" cy="351656"/>
          </a:xfrm>
          <a:prstGeom prst="rect">
            <a:avLst/>
          </a:prstGeom>
          <a:solidFill>
            <a:srgbClr val="58748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41352" y="4365104"/>
            <a:ext cx="2908004" cy="608428"/>
          </a:xfrm>
          <a:prstGeom prst="rect">
            <a:avLst/>
          </a:prstGeom>
        </p:spPr>
      </p:pic>
    </p:spTree>
    <p:extLst>
      <p:ext uri="{BB962C8B-B14F-4D97-AF65-F5344CB8AC3E}">
        <p14:creationId xmlns:p14="http://schemas.microsoft.com/office/powerpoint/2010/main" val="7673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84213" y="897622"/>
            <a:ext cx="7775575" cy="520016"/>
          </a:xfrm>
          <a:prstGeom prst="rect">
            <a:avLst/>
          </a:prstGeom>
        </p:spPr>
        <p:txBody>
          <a:bodyPr vert="horz" lIns="91440" tIns="45720" rIns="91440" bIns="45720" rtlCol="0" anchor="ctr">
            <a:noAutofit/>
          </a:bodyPr>
          <a:lstStyle/>
          <a:p>
            <a:r>
              <a:rPr lang="de-DE" dirty="0"/>
              <a:t>Titel</a:t>
            </a:r>
          </a:p>
        </p:txBody>
      </p:sp>
      <p:sp>
        <p:nvSpPr>
          <p:cNvPr id="3" name="Textplatzhalter 2"/>
          <p:cNvSpPr>
            <a:spLocks noGrp="1"/>
          </p:cNvSpPr>
          <p:nvPr>
            <p:ph type="body" idx="1"/>
          </p:nvPr>
        </p:nvSpPr>
        <p:spPr>
          <a:xfrm>
            <a:off x="684213" y="1600200"/>
            <a:ext cx="7775575" cy="4525963"/>
          </a:xfrm>
          <a:prstGeom prst="rect">
            <a:avLst/>
          </a:prstGeom>
        </p:spPr>
        <p:txBody>
          <a:bodyPr vert="horz" lIns="91440" tIns="45720" rIns="91440" bIns="45720" rtlCol="0">
            <a:normAutofit/>
          </a:bodyPr>
          <a:lstStyle/>
          <a:p>
            <a:pPr lvl="0"/>
            <a:r>
              <a:rPr lang="en-US" noProof="0" dirty="0" err="1"/>
              <a:t>Textmasterformat</a:t>
            </a:r>
            <a:r>
              <a:rPr lang="de-DE" dirty="0"/>
              <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p:cNvSpPr/>
          <p:nvPr userDrawn="1"/>
        </p:nvSpPr>
        <p:spPr>
          <a:xfrm>
            <a:off x="0" y="0"/>
            <a:ext cx="9144000" cy="188640"/>
          </a:xfrm>
          <a:prstGeom prst="rect">
            <a:avLst/>
          </a:prstGeom>
          <a:solidFill>
            <a:srgbClr val="587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Rotis SemiSans Pro" pitchFamily="50" charset="0"/>
            </a:endParaRPr>
          </a:p>
        </p:txBody>
      </p:sp>
      <p:sp>
        <p:nvSpPr>
          <p:cNvPr id="12" name="Fußzeilenplatzhalter 11"/>
          <p:cNvSpPr>
            <a:spLocks noGrp="1"/>
          </p:cNvSpPr>
          <p:nvPr>
            <p:ph type="ftr" sz="quarter" idx="3"/>
          </p:nvPr>
        </p:nvSpPr>
        <p:spPr>
          <a:xfrm>
            <a:off x="3124200" y="6380919"/>
            <a:ext cx="2895600" cy="365125"/>
          </a:xfrm>
          <a:prstGeom prst="rect">
            <a:avLst/>
          </a:prstGeom>
        </p:spPr>
        <p:txBody>
          <a:bodyPr vert="horz" lIns="91440" tIns="45720" rIns="91440" bIns="45720" rtlCol="0" anchor="ctr"/>
          <a:lstStyle>
            <a:lvl1pPr algn="ctr">
              <a:defRPr sz="1200">
                <a:solidFill>
                  <a:schemeClr val="tx1">
                    <a:lumMod val="50000"/>
                    <a:lumOff val="50000"/>
                  </a:schemeClr>
                </a:solidFill>
                <a:latin typeface="Rotis SemiSans Pro" pitchFamily="50" charset="0"/>
              </a:defRPr>
            </a:lvl1pPr>
          </a:lstStyle>
          <a:p>
            <a:r>
              <a:rPr lang="de-DE" dirty="0"/>
              <a:t>Abschlussprojekt</a:t>
            </a:r>
          </a:p>
        </p:txBody>
      </p:sp>
      <p:sp>
        <p:nvSpPr>
          <p:cNvPr id="13" name="Foliennummernplatzhalter 12"/>
          <p:cNvSpPr>
            <a:spLocks noGrp="1"/>
          </p:cNvSpPr>
          <p:nvPr>
            <p:ph type="sldNum" sz="quarter" idx="4"/>
          </p:nvPr>
        </p:nvSpPr>
        <p:spPr>
          <a:xfrm>
            <a:off x="6516216" y="6380919"/>
            <a:ext cx="1943572" cy="365125"/>
          </a:xfrm>
          <a:prstGeom prst="rect">
            <a:avLst/>
          </a:prstGeom>
        </p:spPr>
        <p:txBody>
          <a:bodyPr vert="horz" lIns="91440" tIns="45720" rIns="91440" bIns="45720" rtlCol="0" anchor="ctr"/>
          <a:lstStyle>
            <a:lvl1pPr algn="r">
              <a:defRPr sz="1200">
                <a:solidFill>
                  <a:schemeClr val="tx1">
                    <a:lumMod val="50000"/>
                    <a:lumOff val="50000"/>
                  </a:schemeClr>
                </a:solidFill>
                <a:latin typeface="Rotis SemiSans Pro" pitchFamily="50" charset="0"/>
              </a:defRPr>
            </a:lvl1pPr>
          </a:lstStyle>
          <a:p>
            <a:fld id="{506DEF79-D5F3-42ED-9335-D73AD216BB54}" type="slidenum">
              <a:rPr lang="de-DE" smtClean="0"/>
              <a:pPr/>
              <a:t>‹#›</a:t>
            </a:fld>
            <a:r>
              <a:rPr lang="de-DE" dirty="0"/>
              <a:t> von 999</a:t>
            </a:r>
          </a:p>
        </p:txBody>
      </p:sp>
    </p:spTree>
    <p:extLst>
      <p:ext uri="{BB962C8B-B14F-4D97-AF65-F5344CB8AC3E}">
        <p14:creationId xmlns:p14="http://schemas.microsoft.com/office/powerpoint/2010/main" val="367546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57" r:id="rId5"/>
    <p:sldLayoutId id="2147483656" r:id="rId6"/>
    <p:sldLayoutId id="2147483658" r:id="rId7"/>
  </p:sldLayoutIdLst>
  <p:hf hdr="0" dt="0"/>
  <p:txStyles>
    <p:titleStyle>
      <a:lvl1pPr algn="ctr" defTabSz="914400" rtl="0" eaLnBrk="1" latinLnBrk="0" hangingPunct="1">
        <a:spcBef>
          <a:spcPct val="0"/>
        </a:spcBef>
        <a:buNone/>
        <a:defRPr sz="3600" b="1" kern="1200">
          <a:solidFill>
            <a:srgbClr val="58748F"/>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Clr>
          <a:srgbClr val="58748F"/>
        </a:buClr>
        <a:buFont typeface="Wingdings" panose="05000000000000000000" pitchFamily="2" charset="2"/>
        <a:buChar char="§"/>
        <a:defRPr sz="32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Clr>
          <a:srgbClr val="58748F"/>
        </a:buClr>
        <a:buFont typeface="Wingdings" panose="05000000000000000000" pitchFamily="2" charset="2"/>
        <a:buChar char="§"/>
        <a:defRPr sz="28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Clr>
          <a:srgbClr val="58748F"/>
        </a:buClr>
        <a:buFont typeface="Wingdings" panose="05000000000000000000" pitchFamily="2" charset="2"/>
        <a:buChar char="§"/>
        <a:defRPr sz="24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Clr>
          <a:srgbClr val="58748F"/>
        </a:buClr>
        <a:buFont typeface="Wingdings" panose="05000000000000000000" pitchFamily="2" charset="2"/>
        <a:buChar char="§"/>
        <a:defRPr sz="20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24.png"/><Relationship Id="rId5" Type="http://schemas.openxmlformats.org/officeDocument/2006/relationships/image" Target="../media/image13.png"/><Relationship Id="rId10" Type="http://schemas.openxmlformats.org/officeDocument/2006/relationships/image" Target="../media/image23.svg"/><Relationship Id="rId4" Type="http://schemas.openxmlformats.org/officeDocument/2006/relationships/image" Target="../media/image19.svg"/><Relationship Id="rId9" Type="http://schemas.openxmlformats.org/officeDocument/2006/relationships/image" Target="../media/image22.png"/><Relationship Id="rId14" Type="http://schemas.openxmlformats.org/officeDocument/2006/relationships/image" Target="../media/image27.svg"/></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24.png"/><Relationship Id="rId5" Type="http://schemas.openxmlformats.org/officeDocument/2006/relationships/image" Target="../media/image13.png"/><Relationship Id="rId10" Type="http://schemas.openxmlformats.org/officeDocument/2006/relationships/image" Target="../media/image23.svg"/><Relationship Id="rId4" Type="http://schemas.openxmlformats.org/officeDocument/2006/relationships/image" Target="../media/image19.svg"/><Relationship Id="rId9" Type="http://schemas.openxmlformats.org/officeDocument/2006/relationships/image" Target="../media/image22.png"/><Relationship Id="rId14" Type="http://schemas.openxmlformats.org/officeDocument/2006/relationships/image" Target="../media/image27.svg"/></Relationships>
</file>

<file path=ppt/slides/_rels/slide34.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34.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33.svg"/><Relationship Id="rId2" Type="http://schemas.openxmlformats.org/officeDocument/2006/relationships/notesSlide" Target="../notesSlides/notesSlide31.xml"/><Relationship Id="rId16" Type="http://schemas.openxmlformats.org/officeDocument/2006/relationships/image" Target="../media/image16.svg"/><Relationship Id="rId1" Type="http://schemas.openxmlformats.org/officeDocument/2006/relationships/slideLayout" Target="../slideLayouts/slideLayout2.xml"/><Relationship Id="rId6" Type="http://schemas.openxmlformats.org/officeDocument/2006/relationships/image" Target="../media/image31.svg"/><Relationship Id="rId11" Type="http://schemas.openxmlformats.org/officeDocument/2006/relationships/image" Target="../media/image32.png"/><Relationship Id="rId5" Type="http://schemas.openxmlformats.org/officeDocument/2006/relationships/image" Target="../media/image30.png"/><Relationship Id="rId15" Type="http://schemas.openxmlformats.org/officeDocument/2006/relationships/image" Target="../media/image15.png"/><Relationship Id="rId10" Type="http://schemas.openxmlformats.org/officeDocument/2006/relationships/image" Target="../media/image23.svg"/><Relationship Id="rId4" Type="http://schemas.openxmlformats.org/officeDocument/2006/relationships/image" Target="../media/image19.svg"/><Relationship Id="rId9" Type="http://schemas.openxmlformats.org/officeDocument/2006/relationships/image" Target="../media/image22.png"/><Relationship Id="rId14" Type="http://schemas.openxmlformats.org/officeDocument/2006/relationships/image" Target="../media/image35.svg"/></Relationships>
</file>

<file path=ppt/slides/_rels/slide3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svg"/><Relationship Id="rId7" Type="http://schemas.openxmlformats.org/officeDocument/2006/relationships/image" Target="../media/image41.sv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svg"/><Relationship Id="rId10" Type="http://schemas.openxmlformats.org/officeDocument/2006/relationships/image" Target="../media/image11.png"/><Relationship Id="rId4" Type="http://schemas.openxmlformats.org/officeDocument/2006/relationships/image" Target="../media/image38.png"/><Relationship Id="rId9" Type="http://schemas.openxmlformats.org/officeDocument/2006/relationships/image" Target="../media/image43.svg"/></Relationships>
</file>

<file path=ppt/slides/_rels/slide36.xml.rels><?xml version="1.0" encoding="UTF-8" standalone="yes"?>
<Relationships xmlns="http://schemas.openxmlformats.org/package/2006/relationships"><Relationship Id="rId13" Type="http://schemas.openxmlformats.org/officeDocument/2006/relationships/image" Target="../media/image47.svg"/><Relationship Id="rId18" Type="http://schemas.openxmlformats.org/officeDocument/2006/relationships/image" Target="../media/image52.png"/><Relationship Id="rId26" Type="http://schemas.openxmlformats.org/officeDocument/2006/relationships/image" Target="../media/image58.png"/><Relationship Id="rId21" Type="http://schemas.openxmlformats.org/officeDocument/2006/relationships/image" Target="../media/image55.svg"/><Relationship Id="rId34" Type="http://schemas.openxmlformats.org/officeDocument/2006/relationships/image" Target="../media/image15.png"/><Relationship Id="rId7" Type="http://schemas.openxmlformats.org/officeDocument/2006/relationships/image" Target="../media/image45.svg"/><Relationship Id="rId12" Type="http://schemas.openxmlformats.org/officeDocument/2006/relationships/image" Target="../media/image46.png"/><Relationship Id="rId17" Type="http://schemas.openxmlformats.org/officeDocument/2006/relationships/image" Target="../media/image51.svg"/><Relationship Id="rId25" Type="http://schemas.openxmlformats.org/officeDocument/2006/relationships/image" Target="../media/image57.svg"/><Relationship Id="rId33" Type="http://schemas.openxmlformats.org/officeDocument/2006/relationships/image" Target="../media/image27.svg"/><Relationship Id="rId2" Type="http://schemas.openxmlformats.org/officeDocument/2006/relationships/image" Target="../media/image42.png"/><Relationship Id="rId16" Type="http://schemas.openxmlformats.org/officeDocument/2006/relationships/image" Target="../media/image50.png"/><Relationship Id="rId20" Type="http://schemas.openxmlformats.org/officeDocument/2006/relationships/image" Target="../media/image54.png"/><Relationship Id="rId29" Type="http://schemas.openxmlformats.org/officeDocument/2006/relationships/image" Target="../media/image61.sv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1.svg"/><Relationship Id="rId24" Type="http://schemas.openxmlformats.org/officeDocument/2006/relationships/image" Target="../media/image56.png"/><Relationship Id="rId32" Type="http://schemas.openxmlformats.org/officeDocument/2006/relationships/image" Target="../media/image26.png"/><Relationship Id="rId37" Type="http://schemas.openxmlformats.org/officeDocument/2006/relationships/image" Target="../media/image65.svg"/><Relationship Id="rId5" Type="http://schemas.openxmlformats.org/officeDocument/2006/relationships/image" Target="../media/image19.svg"/><Relationship Id="rId15" Type="http://schemas.openxmlformats.org/officeDocument/2006/relationships/image" Target="../media/image49.svg"/><Relationship Id="rId23" Type="http://schemas.openxmlformats.org/officeDocument/2006/relationships/image" Target="../media/image39.svg"/><Relationship Id="rId28" Type="http://schemas.openxmlformats.org/officeDocument/2006/relationships/image" Target="../media/image60.png"/><Relationship Id="rId36" Type="http://schemas.openxmlformats.org/officeDocument/2006/relationships/image" Target="../media/image64.png"/><Relationship Id="rId10" Type="http://schemas.openxmlformats.org/officeDocument/2006/relationships/image" Target="../media/image40.png"/><Relationship Id="rId19" Type="http://schemas.openxmlformats.org/officeDocument/2006/relationships/image" Target="../media/image53.svg"/><Relationship Id="rId31" Type="http://schemas.openxmlformats.org/officeDocument/2006/relationships/image" Target="../media/image63.svg"/><Relationship Id="rId4" Type="http://schemas.openxmlformats.org/officeDocument/2006/relationships/image" Target="../media/image18.png"/><Relationship Id="rId9" Type="http://schemas.openxmlformats.org/officeDocument/2006/relationships/image" Target="../media/image37.svg"/><Relationship Id="rId14" Type="http://schemas.openxmlformats.org/officeDocument/2006/relationships/image" Target="../media/image48.png"/><Relationship Id="rId22" Type="http://schemas.openxmlformats.org/officeDocument/2006/relationships/image" Target="../media/image38.png"/><Relationship Id="rId27" Type="http://schemas.openxmlformats.org/officeDocument/2006/relationships/image" Target="../media/image59.svg"/><Relationship Id="rId30" Type="http://schemas.openxmlformats.org/officeDocument/2006/relationships/image" Target="../media/image62.png"/><Relationship Id="rId35" Type="http://schemas.openxmlformats.org/officeDocument/2006/relationships/image" Target="../media/image16.svg"/><Relationship Id="rId8" Type="http://schemas.openxmlformats.org/officeDocument/2006/relationships/image" Target="../media/image36.png"/><Relationship Id="rId3" Type="http://schemas.openxmlformats.org/officeDocument/2006/relationships/image" Target="../media/image43.svg"/></Relationships>
</file>

<file path=ppt/slides/_rels/slide3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upload.wikimedia.org/wikipedia/commons/8/84/Extreme_Programming.svg" TargetMode="External"/><Relationship Id="rId13" Type="http://schemas.openxmlformats.org/officeDocument/2006/relationships/hyperlink" Target="https://en.wikipedia.org/wiki/Extreme_programming_practices" TargetMode="External"/><Relationship Id="rId3" Type="http://schemas.openxmlformats.org/officeDocument/2006/relationships/hyperlink" Target="https://en.wikipedia.org/wiki/Extreme_programming" TargetMode="External"/><Relationship Id="rId7" Type="http://schemas.openxmlformats.org/officeDocument/2006/relationships/hyperlink" Target="https://laracasts.com/series/code-katas-in-php/episodes/7" TargetMode="External"/><Relationship Id="rId12" Type="http://schemas.openxmlformats.org/officeDocument/2006/relationships/hyperlink" Target="https://www.youtube.com/watch?v=cGuTmOUdFbo" TargetMode="External"/><Relationship Id="rId2" Type="http://schemas.openxmlformats.org/officeDocument/2006/relationships/hyperlink" Target="https://www.torsten-horn.de/techdocs/sw-dev-process.htm" TargetMode="External"/><Relationship Id="rId1" Type="http://schemas.openxmlformats.org/officeDocument/2006/relationships/slideLayout" Target="../slideLayouts/slideLayout2.xml"/><Relationship Id="rId6" Type="http://schemas.openxmlformats.org/officeDocument/2006/relationships/hyperlink" Target="https://www.vox.de/cms/die-hoehle-der-loewen-2016-der-ponyhuetchen-pitch-macht-judith-williams-fassungslos-4003566.html" TargetMode="External"/><Relationship Id="rId11" Type="http://schemas.openxmlformats.org/officeDocument/2006/relationships/hyperlink" Target="https://www.altexsoft.com/blog/business/extreme-programming-values-principles-and-practices/" TargetMode="External"/><Relationship Id="rId5" Type="http://schemas.openxmlformats.org/officeDocument/2006/relationships/hyperlink" Target="https://www.st.cs.uni-saarland.de/edu/lehrer/xp.pdf" TargetMode="External"/><Relationship Id="rId10" Type="http://schemas.openxmlformats.org/officeDocument/2006/relationships/hyperlink" Target="https://en.wikipedia.org/wiki/File:Kent_Beck_no_Workshop_Mapping_XP.jpg" TargetMode="External"/><Relationship Id="rId4" Type="http://schemas.openxmlformats.org/officeDocument/2006/relationships/hyperlink" Target="https://www.cs.utah.edu/~lwilliam/Papers/ieeeSoftware.PDF" TargetMode="External"/><Relationship Id="rId9" Type="http://schemas.openxmlformats.org/officeDocument/2006/relationships/hyperlink" Target="https://gfycat.com/HotOrangeCoypu" TargetMode="External"/><Relationship Id="rId14" Type="http://schemas.openxmlformats.org/officeDocument/2006/relationships/hyperlink" Target="http://www.selectbs.com/process-maturity/what-is-extreme-programm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3888432" y="2708919"/>
            <a:ext cx="4896544" cy="1152129"/>
          </a:xfrm>
        </p:spPr>
        <p:txBody>
          <a:bodyPr/>
          <a:lstStyle/>
          <a:p>
            <a:r>
              <a:rPr lang="de-DE" dirty="0"/>
              <a:t>Abschlussprojekt</a:t>
            </a:r>
            <a:r>
              <a:rPr lang="en-US" dirty="0"/>
              <a:t>:</a:t>
            </a:r>
            <a:br>
              <a:rPr lang="en-US" dirty="0"/>
            </a:br>
            <a:r>
              <a:rPr lang="en-US" dirty="0"/>
              <a:t>QES Export</a:t>
            </a:r>
          </a:p>
        </p:txBody>
      </p:sp>
      <p:sp>
        <p:nvSpPr>
          <p:cNvPr id="6" name="Untertitel 5"/>
          <p:cNvSpPr>
            <a:spLocks noGrp="1"/>
          </p:cNvSpPr>
          <p:nvPr>
            <p:ph type="subTitle" idx="1"/>
          </p:nvPr>
        </p:nvSpPr>
        <p:spPr>
          <a:xfrm>
            <a:off x="3888432" y="4077072"/>
            <a:ext cx="5148064" cy="1152129"/>
          </a:xfrm>
        </p:spPr>
        <p:txBody>
          <a:bodyPr>
            <a:normAutofit/>
          </a:bodyPr>
          <a:lstStyle/>
          <a:p>
            <a:r>
              <a:rPr lang="de-DE" sz="1600" i="1" dirty="0"/>
              <a:t>Johannes Meyerhoff</a:t>
            </a:r>
          </a:p>
          <a:p>
            <a:r>
              <a:rPr lang="de-DE" sz="1600" i="1" dirty="0"/>
              <a:t>03.06.2019</a:t>
            </a:r>
          </a:p>
          <a:p>
            <a:endParaRPr lang="de-DE" sz="1600" i="1" dirty="0">
              <a:latin typeface="Calibri" panose="020F0502020204030204" pitchFamily="34" charset="0"/>
            </a:endParaRPr>
          </a:p>
        </p:txBody>
      </p:sp>
      <p:sp>
        <p:nvSpPr>
          <p:cNvPr id="2" name="TextBox 1">
            <a:extLst>
              <a:ext uri="{FF2B5EF4-FFF2-40B4-BE49-F238E27FC236}">
                <a16:creationId xmlns:a16="http://schemas.microsoft.com/office/drawing/2014/main" id="{E76DFD7F-B421-9D42-ABAE-991FD7916B48}"/>
              </a:ext>
            </a:extLst>
          </p:cNvPr>
          <p:cNvSpPr txBox="1"/>
          <p:nvPr/>
        </p:nvSpPr>
        <p:spPr>
          <a:xfrm>
            <a:off x="3851920" y="5264225"/>
            <a:ext cx="5184576" cy="923330"/>
          </a:xfrm>
          <a:prstGeom prst="rect">
            <a:avLst/>
          </a:prstGeom>
          <a:noFill/>
        </p:spPr>
        <p:txBody>
          <a:bodyPr wrap="square" rtlCol="0">
            <a:spAutoFit/>
          </a:bodyPr>
          <a:lstStyle/>
          <a:p>
            <a:r>
              <a:rPr lang="de-DE" dirty="0"/>
              <a:t>Erweiterung des Quartalsdaten-Erhebungs-Systems (QES) um die </a:t>
            </a:r>
            <a:r>
              <a:rPr lang="de-DE" dirty="0" err="1"/>
              <a:t>Funktionalität</a:t>
            </a:r>
            <a:r>
              <a:rPr lang="de-DE" dirty="0"/>
              <a:t>, erhobene </a:t>
            </a:r>
            <a:r>
              <a:rPr lang="de-DE" dirty="0" err="1"/>
              <a:t>Datensätze</a:t>
            </a:r>
            <a:r>
              <a:rPr lang="de-DE" dirty="0"/>
              <a:t> zu exportieren. </a:t>
            </a:r>
            <a:endParaRPr lang="de-DE" sz="1600" dirty="0"/>
          </a:p>
        </p:txBody>
      </p:sp>
    </p:spTree>
    <p:extLst>
      <p:ext uri="{BB962C8B-B14F-4D97-AF65-F5344CB8AC3E}">
        <p14:creationId xmlns:p14="http://schemas.microsoft.com/office/powerpoint/2010/main" val="305155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Arbeitspakete</a:t>
            </a:r>
            <a:endParaRPr lang="de-DE" altLang="de-DE" sz="1200" b="1" dirty="0">
              <a:latin typeface="Rotis SemiSans Pro" pitchFamily="50" charset="0"/>
            </a:endParaRPr>
          </a:p>
        </p:txBody>
      </p:sp>
      <p:graphicFrame>
        <p:nvGraphicFramePr>
          <p:cNvPr id="2" name="Table 1">
            <a:extLst>
              <a:ext uri="{FF2B5EF4-FFF2-40B4-BE49-F238E27FC236}">
                <a16:creationId xmlns:a16="http://schemas.microsoft.com/office/drawing/2014/main" id="{AD289E7C-81E7-A142-A15F-FCB639CC8787}"/>
              </a:ext>
            </a:extLst>
          </p:cNvPr>
          <p:cNvGraphicFramePr>
            <a:graphicFrameLocks noGrp="1"/>
          </p:cNvGraphicFramePr>
          <p:nvPr>
            <p:extLst>
              <p:ext uri="{D42A27DB-BD31-4B8C-83A1-F6EECF244321}">
                <p14:modId xmlns:p14="http://schemas.microsoft.com/office/powerpoint/2010/main" val="4084366553"/>
              </p:ext>
            </p:extLst>
          </p:nvPr>
        </p:nvGraphicFramePr>
        <p:xfrm>
          <a:off x="2445787" y="1312733"/>
          <a:ext cx="5713571"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3246216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Aufwandsaufteilung</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2171727204"/>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Formular mit Auswahlmöglichkeit zur Generierung entwerfen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Menüpunkt und Controller entwerfen </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 implementieren, die die angefertigte Datei als Download bereitstellt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I7</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Qualitätssicherung durch automatisierte Tests</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304799">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Tree>
    <p:extLst>
      <p:ext uri="{BB962C8B-B14F-4D97-AF65-F5344CB8AC3E}">
        <p14:creationId xmlns:p14="http://schemas.microsoft.com/office/powerpoint/2010/main" val="776895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Größere Aufgaben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1134302219"/>
              </p:ext>
            </p:extLst>
          </p:nvPr>
        </p:nvGraphicFramePr>
        <p:xfrm>
          <a:off x="2445787" y="1312733"/>
          <a:ext cx="6506186" cy="4924578"/>
        </p:xfrm>
        <a:graphic>
          <a:graphicData uri="http://schemas.openxmlformats.org/drawingml/2006/table">
            <a:tbl>
              <a:tblPr firstRow="1" firstCol="1" bandRow="1">
                <a:tableStyleId>{7DF18680-E054-41AD-8BC1-D1AEF772440D}</a:tableStyleId>
              </a:tblPr>
              <a:tblGrid>
                <a:gridCol w="1361027">
                  <a:extLst>
                    <a:ext uri="{9D8B030D-6E8A-4147-A177-3AD203B41FA5}">
                      <a16:colId xmlns:a16="http://schemas.microsoft.com/office/drawing/2014/main" val="1127611525"/>
                    </a:ext>
                  </a:extLst>
                </a:gridCol>
                <a:gridCol w="926396">
                  <a:extLst>
                    <a:ext uri="{9D8B030D-6E8A-4147-A177-3AD203B41FA5}">
                      <a16:colId xmlns:a16="http://schemas.microsoft.com/office/drawing/2014/main" val="3689779636"/>
                    </a:ext>
                  </a:extLst>
                </a:gridCol>
                <a:gridCol w="3426148">
                  <a:extLst>
                    <a:ext uri="{9D8B030D-6E8A-4147-A177-3AD203B41FA5}">
                      <a16:colId xmlns:a16="http://schemas.microsoft.com/office/drawing/2014/main" val="883571620"/>
                    </a:ext>
                  </a:extLst>
                </a:gridCol>
                <a:gridCol w="792615">
                  <a:extLst>
                    <a:ext uri="{9D8B030D-6E8A-4147-A177-3AD203B41FA5}">
                      <a16:colId xmlns:a16="http://schemas.microsoft.com/office/drawing/2014/main" val="1770540711"/>
                    </a:ext>
                  </a:extLst>
                </a:gridCol>
              </a:tblGrid>
              <a:tr h="365760">
                <a:tc>
                  <a:txBody>
                    <a:bodyPr/>
                    <a:lstStyle/>
                    <a:p>
                      <a:pPr algn="just">
                        <a:spcAft>
                          <a:spcPts val="0"/>
                        </a:spcAft>
                      </a:pPr>
                      <a:r>
                        <a:rPr lang="de-DE" sz="1200" dirty="0">
                          <a:effectLst/>
                        </a:rPr>
                        <a:t>Phase</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Arbeitspaket</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200" dirty="0">
                          <a:effectLst/>
                        </a:rPr>
                        <a:t>Name/Bezeichnung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10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152400">
                <a:tc>
                  <a:txBody>
                    <a:bodyPr/>
                    <a:lstStyle/>
                    <a:p>
                      <a:pPr algn="just">
                        <a:spcAft>
                          <a:spcPts val="0"/>
                        </a:spcAft>
                      </a:pPr>
                      <a:r>
                        <a:rPr lang="de-DE" sz="1000" dirty="0">
                          <a:effectLst/>
                        </a:rPr>
                        <a:t>Projektinitialisierung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Kick-off Meeting mit dem Kunden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6542789"/>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Projektinitiierung/ -definition abschließen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9357968"/>
                  </a:ext>
                </a:extLst>
              </a:tr>
              <a:tr h="188658">
                <a:tc>
                  <a:txBody>
                    <a:bodyPr/>
                    <a:lstStyle/>
                    <a:p>
                      <a:pPr algn="just">
                        <a:spcAft>
                          <a:spcPts val="0"/>
                        </a:spcAft>
                      </a:pPr>
                      <a:r>
                        <a:rPr lang="de-DE" sz="1000">
                          <a:effectLst/>
                        </a:rPr>
                        <a:t>Projektplanung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Risiken einschätzen und Kosten betrachten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614717"/>
                  </a:ext>
                </a:extLst>
              </a:tr>
              <a:tr h="15240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Benötigte Funktionalitäten für Controller ermitteln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0,5</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14951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Verfügbare Komponenten und Lösungen am Markt untersuchen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3244433"/>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Arbeitspakete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258128"/>
                  </a:ext>
                </a:extLst>
              </a:tr>
              <a:tr h="243840">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Projektphasen, Tätigkeiten, Termine, Meilensteine, Zeiten,Projektablauf , Ressourcen, Kosten, Nutzen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3228516"/>
                  </a:ext>
                </a:extLst>
              </a:tr>
              <a:tr h="152400">
                <a:tc>
                  <a:txBody>
                    <a:bodyPr/>
                    <a:lstStyle/>
                    <a:p>
                      <a:pPr algn="just">
                        <a:spcAft>
                          <a:spcPts val="0"/>
                        </a:spcAft>
                      </a:pPr>
                      <a:r>
                        <a:rPr lang="de-DE" sz="1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P6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Tests anlegen, um Qualität zu planen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4079440"/>
                  </a:ext>
                </a:extLst>
              </a:tr>
              <a:tr h="304799">
                <a:tc>
                  <a:txBody>
                    <a:bodyPr/>
                    <a:lstStyle/>
                    <a:p>
                      <a:pPr algn="just">
                        <a:spcAft>
                          <a:spcPts val="0"/>
                        </a:spcAft>
                      </a:pPr>
                      <a:r>
                        <a:rPr lang="de-DE" sz="1000">
                          <a:effectLst/>
                        </a:rPr>
                        <a:t>Projektdurchführung</a:t>
                      </a:r>
                    </a:p>
                    <a:p>
                      <a:pPr algn="just">
                        <a:spcAft>
                          <a:spcPts val="0"/>
                        </a:spcAft>
                      </a:pPr>
                      <a:r>
                        <a:rPr lang="de-DE" sz="1000">
                          <a:effectLst/>
                        </a:rPr>
                        <a:t>        Analyse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A1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Machbarkeitsstudie durchführen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Aus dem Lastenheft das Pflichtenheft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just">
                        <a:spcAft>
                          <a:spcPts val="0"/>
                        </a:spcAft>
                      </a:pPr>
                      <a:r>
                        <a:rPr lang="de-DE" sz="1000" dirty="0">
                          <a:effectLst/>
                        </a:rPr>
                        <a:t>        Entwurf</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spcAft>
                          <a:spcPts val="0"/>
                        </a:spcAft>
                      </a:pPr>
                      <a:r>
                        <a:rPr lang="de-DE" sz="800">
                          <a:effectLst/>
                        </a:rPr>
                        <a:t>Eigenschaften des Models festlegen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just">
                        <a:spcAft>
                          <a:spcPts val="0"/>
                        </a:spcAft>
                      </a:pPr>
                      <a:r>
                        <a:rPr lang="de-DE" sz="1000" b="1" dirty="0">
                          <a:effectLst/>
                        </a:rPr>
                        <a:t>        Entwurf</a:t>
                      </a:r>
                      <a:endParaRPr lang="de-DE"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rPr>
                        <a:t>AP E3</a:t>
                      </a:r>
                      <a:endPar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Formular mit Auswahlmöglichkeit zur Generierung entwerfen</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just">
                        <a:spcAft>
                          <a:spcPts val="0"/>
                        </a:spcAft>
                      </a:pPr>
                      <a:r>
                        <a:rPr lang="de-DE" sz="1000" b="1">
                          <a:effectLst/>
                        </a:rPr>
                        <a:t>        Entwurf</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AP E4</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solidFill>
                            <a:schemeClr val="tx1"/>
                          </a:solidFill>
                          <a:effectLst/>
                        </a:rPr>
                        <a:t>Menüpunkt und Controller entwerfen </a:t>
                      </a:r>
                      <a:endParaRPr lang="de-DE" sz="9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Download von Excel-Fähiger Datei konzipieren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just">
                        <a:spcAft>
                          <a:spcPts val="0"/>
                        </a:spcAft>
                      </a:pPr>
                      <a:r>
                        <a:rPr lang="de-DE" sz="1000">
                          <a:effectLst/>
                        </a:rPr>
                        <a:t>        Entwurf</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E6</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Layout mit Kunde absprechen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16392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I1</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Route zum Formular und zum Download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I2</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View-Oberfläche entwickeln und mit Kunde abstimmen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I3</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Mapping implementieren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I4</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Controller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just">
                        <a:spcAft>
                          <a:spcPts val="0"/>
                        </a:spcAft>
                      </a:pPr>
                      <a:r>
                        <a:rPr lang="de-DE" sz="1000">
                          <a:effectLst/>
                        </a:rPr>
                        <a:t>        Implementierung</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AP I5</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View anlegen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9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just">
                        <a:spcAft>
                          <a:spcPts val="0"/>
                        </a:spcAft>
                      </a:pPr>
                      <a:r>
                        <a:rPr lang="de-DE" sz="1000" b="1">
                          <a:effectLst/>
                        </a:rPr>
                        <a:t>        Implementierung</a:t>
                      </a:r>
                      <a:endParaRPr lang="de-DE" sz="10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AP I6</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810" b="1" dirty="0">
                          <a:effectLst/>
                        </a:rPr>
                        <a:t>Funktion implementieren, die die angefertigte Datei als Download bereitstellt</a:t>
                      </a:r>
                      <a:endParaRPr lang="de-DE" sz="81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just">
                        <a:spcAft>
                          <a:spcPts val="0"/>
                        </a:spcAft>
                      </a:pPr>
                      <a:r>
                        <a:rPr lang="de-DE" sz="1000" dirty="0">
                          <a:effectLst/>
                        </a:rPr>
                        <a:t>        Implementierung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a:effectLst/>
                        </a:rPr>
                        <a:t>AP I7</a:t>
                      </a:r>
                      <a:endParaRPr lang="de-DE" sz="9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effectLst/>
                        </a:rPr>
                        <a:t>Qualitätssicherung durch automatisierte Tests</a:t>
                      </a:r>
                      <a:endParaRPr lang="de-DE" sz="9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9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r h="72400">
                <a:tc>
                  <a:txBody>
                    <a:bodyPr/>
                    <a:lstStyle/>
                    <a:p>
                      <a:pPr algn="l">
                        <a:spcAft>
                          <a:spcPts val="0"/>
                        </a:spcAft>
                      </a:pPr>
                      <a:r>
                        <a:rPr lang="de-DE" sz="1000" dirty="0">
                          <a:effectLst/>
                        </a:rPr>
                        <a:t>Testphase mit Nutzertests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T1</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Funktionalität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79368"/>
                  </a:ext>
                </a:extLst>
              </a:tr>
              <a:tr h="55633">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T2</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Sicherheit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050112"/>
                  </a:ext>
                </a:extLst>
              </a:tr>
              <a:tr h="47249">
                <a:tc>
                  <a:txBody>
                    <a:bodyPr/>
                    <a:lstStyle/>
                    <a:p>
                      <a:pPr algn="just">
                        <a:spcAft>
                          <a:spcPts val="0"/>
                        </a:spcAft>
                      </a:pPr>
                      <a:r>
                        <a:rPr lang="de-DE" sz="1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AP T3</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Integrität</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587562"/>
                  </a:ext>
                </a:extLst>
              </a:tr>
              <a:tr h="152400">
                <a:tc>
                  <a:txBody>
                    <a:bodyPr/>
                    <a:lstStyle/>
                    <a:p>
                      <a:pPr algn="just">
                        <a:spcAft>
                          <a:spcPts val="0"/>
                        </a:spcAft>
                      </a:pPr>
                      <a:r>
                        <a:rPr lang="de-DE" sz="1000" dirty="0">
                          <a:effectLst/>
                        </a:rPr>
                        <a:t>Dokumentation</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a:effectLst/>
                        </a:rPr>
                        <a:t>Dokumentation erstellen</a:t>
                      </a:r>
                      <a:endParaRPr lang="de-DE" sz="8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a:effectLst/>
                          <a:latin typeface="Calibri" panose="020F0502020204030204" pitchFamily="34" charset="0"/>
                          <a:ea typeface="Calibri" panose="020F0502020204030204" pitchFamily="34" charset="0"/>
                          <a:cs typeface="Times New Roman" panose="02020603050405020304" pitchFamily="18" charset="0"/>
                        </a:rPr>
                        <a:t>2</a:t>
                      </a:r>
                      <a:endParaRPr lang="de-DE" sz="9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158062"/>
                  </a:ext>
                </a:extLst>
              </a:tr>
              <a:tr h="152400">
                <a:tc>
                  <a:txBody>
                    <a:bodyPr/>
                    <a:lstStyle/>
                    <a:p>
                      <a:pPr algn="just">
                        <a:spcAft>
                          <a:spcPts val="0"/>
                        </a:spcAft>
                      </a:pPr>
                      <a:r>
                        <a:rPr lang="de-DE" sz="1000" dirty="0">
                          <a:effectLst/>
                        </a:rPr>
                        <a:t>Projektabschluss</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 </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dirty="0">
                          <a:effectLst/>
                        </a:rPr>
                        <a:t>Abnahme</a:t>
                      </a:r>
                      <a:endParaRPr lang="de-DE"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just">
                        <a:spcAft>
                          <a:spcPts val="0"/>
                        </a:spcAft>
                      </a:pPr>
                      <a:r>
                        <a:rPr lang="de-DE" sz="800" b="0" dirty="0">
                          <a:effectLst/>
                          <a:latin typeface="Calibri" panose="020F0502020204030204" pitchFamily="34" charset="0"/>
                          <a:ea typeface="Calibri" panose="020F0502020204030204" pitchFamily="34" charset="0"/>
                          <a:cs typeface="Times New Roman" panose="02020603050405020304" pitchFamily="18" charset="0"/>
                        </a:rPr>
                        <a:t>2</a:t>
                      </a:r>
                      <a:endParaRPr lang="de-DE" sz="9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306910"/>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Tree>
    <p:extLst>
      <p:ext uri="{BB962C8B-B14F-4D97-AF65-F5344CB8AC3E}">
        <p14:creationId xmlns:p14="http://schemas.microsoft.com/office/powerpoint/2010/main" val="19061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Planung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b="1" dirty="0">
                <a:latin typeface="Rotis SemiSans Pro" pitchFamily="50" charset="0"/>
              </a:rPr>
              <a:t>Meilensteine</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Zeitliche Einteilung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62BF4CB5-F2C9-734F-B315-D9A4911597A8}"/>
              </a:ext>
            </a:extLst>
          </p:cNvPr>
          <p:cNvGraphicFramePr>
            <a:graphicFrameLocks noGrp="1"/>
          </p:cNvGraphicFramePr>
          <p:nvPr>
            <p:extLst>
              <p:ext uri="{D42A27DB-BD31-4B8C-83A1-F6EECF244321}">
                <p14:modId xmlns:p14="http://schemas.microsoft.com/office/powerpoint/2010/main" val="1662257537"/>
              </p:ext>
            </p:extLst>
          </p:nvPr>
        </p:nvGraphicFramePr>
        <p:xfrm>
          <a:off x="2555775" y="1380778"/>
          <a:ext cx="6458048" cy="4023360"/>
        </p:xfrm>
        <a:graphic>
          <a:graphicData uri="http://schemas.openxmlformats.org/drawingml/2006/table">
            <a:tbl>
              <a:tblPr firstRow="1" firstCol="1" bandRow="1">
                <a:tableStyleId>{7DF18680-E054-41AD-8BC1-D1AEF772440D}</a:tableStyleId>
              </a:tblPr>
              <a:tblGrid>
                <a:gridCol w="469150">
                  <a:extLst>
                    <a:ext uri="{9D8B030D-6E8A-4147-A177-3AD203B41FA5}">
                      <a16:colId xmlns:a16="http://schemas.microsoft.com/office/drawing/2014/main" val="171446370"/>
                    </a:ext>
                  </a:extLst>
                </a:gridCol>
                <a:gridCol w="1470945">
                  <a:extLst>
                    <a:ext uri="{9D8B030D-6E8A-4147-A177-3AD203B41FA5}">
                      <a16:colId xmlns:a16="http://schemas.microsoft.com/office/drawing/2014/main" val="3673172723"/>
                    </a:ext>
                  </a:extLst>
                </a:gridCol>
                <a:gridCol w="3077719">
                  <a:extLst>
                    <a:ext uri="{9D8B030D-6E8A-4147-A177-3AD203B41FA5}">
                      <a16:colId xmlns:a16="http://schemas.microsoft.com/office/drawing/2014/main" val="609612351"/>
                    </a:ext>
                  </a:extLst>
                </a:gridCol>
                <a:gridCol w="1440234">
                  <a:extLst>
                    <a:ext uri="{9D8B030D-6E8A-4147-A177-3AD203B41FA5}">
                      <a16:colId xmlns:a16="http://schemas.microsoft.com/office/drawing/2014/main" val="565512206"/>
                    </a:ext>
                  </a:extLst>
                </a:gridCol>
              </a:tblGrid>
              <a:tr h="157052">
                <a:tc>
                  <a:txBody>
                    <a:bodyPr/>
                    <a:lstStyle/>
                    <a:p>
                      <a:pPr algn="just">
                        <a:spcAft>
                          <a:spcPts val="0"/>
                        </a:spcAft>
                      </a:pPr>
                      <a:r>
                        <a:rPr lang="de-DE" sz="1600" dirty="0">
                          <a:effectLst/>
                        </a:rPr>
                        <a:t>NR</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Phase</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Meilenstein</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600" dirty="0">
                          <a:effectLst/>
                        </a:rPr>
                        <a:t>Arbeitspaket</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519910121"/>
                  </a:ext>
                </a:extLst>
              </a:tr>
              <a:tr h="171330">
                <a:tc>
                  <a:txBody>
                    <a:bodyPr/>
                    <a:lstStyle/>
                    <a:p>
                      <a:pPr>
                        <a:spcAft>
                          <a:spcPts val="0"/>
                        </a:spcAft>
                      </a:pPr>
                      <a:r>
                        <a:rPr lang="de-DE" sz="1400" dirty="0">
                          <a:effectLst/>
                        </a:rPr>
                        <a:t>M1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Projektinitialisierung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Lastenheft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PI1 PI2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628098346"/>
                  </a:ext>
                </a:extLst>
              </a:tr>
              <a:tr h="171330">
                <a:tc>
                  <a:txBody>
                    <a:bodyPr/>
                    <a:lstStyle/>
                    <a:p>
                      <a:pPr>
                        <a:spcAft>
                          <a:spcPts val="0"/>
                        </a:spcAft>
                      </a:pPr>
                      <a:r>
                        <a:rPr lang="de-DE" sz="1400" dirty="0">
                          <a:effectLst/>
                        </a:rPr>
                        <a:t>M2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Risiko/Kostenbetrachtung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53549413"/>
                  </a:ext>
                </a:extLst>
              </a:tr>
              <a:tr h="0">
                <a:tc>
                  <a:txBody>
                    <a:bodyPr/>
                    <a:lstStyle/>
                    <a:p>
                      <a:pPr algn="l">
                        <a:spcAft>
                          <a:spcPts val="0"/>
                        </a:spcAft>
                      </a:pPr>
                      <a:r>
                        <a:rPr lang="de-DE" sz="1400" dirty="0">
                          <a:effectLst/>
                        </a:rPr>
                        <a:t>M3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Struktogramm für Controller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965089515"/>
                  </a:ext>
                </a:extLst>
              </a:tr>
              <a:tr h="0">
                <a:tc>
                  <a:txBody>
                    <a:bodyPr/>
                    <a:lstStyle/>
                    <a:p>
                      <a:pPr>
                        <a:spcAft>
                          <a:spcPts val="0"/>
                        </a:spcAft>
                      </a:pPr>
                      <a:r>
                        <a:rPr lang="de-DE" sz="1400">
                          <a:effectLst/>
                        </a:rPr>
                        <a:t>M4</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Projektplanung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Marktübersicht verfügbarer Lösungskomponente</a:t>
                      </a:r>
                    </a:p>
                    <a:p>
                      <a:pPr>
                        <a:spcAft>
                          <a:spcPts val="0"/>
                        </a:spcAft>
                      </a:pPr>
                      <a:r>
                        <a:rPr lang="de-DE" sz="1100" dirty="0">
                          <a:effectLst/>
                        </a:rPr>
                        <a:t>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411530865"/>
                  </a:ext>
                </a:extLst>
              </a:tr>
              <a:tr h="40176">
                <a:tc>
                  <a:txBody>
                    <a:bodyPr/>
                    <a:lstStyle/>
                    <a:p>
                      <a:pPr>
                        <a:spcAft>
                          <a:spcPts val="0"/>
                        </a:spcAft>
                      </a:pPr>
                      <a:r>
                        <a:rPr lang="de-DE" sz="1400" dirty="0">
                          <a:effectLst/>
                        </a:rPr>
                        <a:t>M5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Projektplanung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Projektplan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P4 P5 P6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129018904"/>
                  </a:ext>
                </a:extLst>
              </a:tr>
              <a:tr h="0">
                <a:tc>
                  <a:txBody>
                    <a:bodyPr/>
                    <a:lstStyle/>
                    <a:p>
                      <a:pPr>
                        <a:spcAft>
                          <a:spcPts val="0"/>
                        </a:spcAft>
                      </a:pPr>
                      <a:r>
                        <a:rPr lang="de-DE" sz="1400" dirty="0">
                          <a:effectLst/>
                        </a:rPr>
                        <a:t>M6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Machbarkeit bestätigt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A1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41477059"/>
                  </a:ext>
                </a:extLst>
              </a:tr>
              <a:tr h="57556">
                <a:tc>
                  <a:txBody>
                    <a:bodyPr/>
                    <a:lstStyle/>
                    <a:p>
                      <a:pPr>
                        <a:spcAft>
                          <a:spcPts val="0"/>
                        </a:spcAft>
                      </a:pPr>
                      <a:r>
                        <a:rPr lang="de-DE" sz="1400" dirty="0">
                          <a:effectLst/>
                        </a:rPr>
                        <a:t>M7</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marL="457200" indent="-457200">
                        <a:spcAft>
                          <a:spcPts val="0"/>
                        </a:spcAft>
                      </a:pPr>
                      <a:r>
                        <a:rPr lang="de-DE" sz="1100">
                          <a:effectLst/>
                        </a:rPr>
                        <a:t>Pflichtenheft erstellt</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82692627"/>
                  </a:ext>
                </a:extLst>
              </a:tr>
              <a:tr h="30242">
                <a:tc>
                  <a:txBody>
                    <a:bodyPr/>
                    <a:lstStyle/>
                    <a:p>
                      <a:pPr>
                        <a:spcAft>
                          <a:spcPts val="0"/>
                        </a:spcAft>
                      </a:pPr>
                      <a:r>
                        <a:rPr lang="de-DE" sz="1400" dirty="0">
                          <a:effectLst/>
                        </a:rPr>
                        <a:t>M8</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Entwurfsdokumente für die Implementierung erstellt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E2 </a:t>
                      </a:r>
                      <a:r>
                        <a:rPr lang="de-DE" sz="1100" b="1" dirty="0">
                          <a:effectLst/>
                        </a:rPr>
                        <a:t>E3 E4 </a:t>
                      </a:r>
                      <a:r>
                        <a:rPr lang="de-DE" sz="1100" dirty="0">
                          <a:effectLst/>
                        </a:rPr>
                        <a:t>E5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826576842"/>
                  </a:ext>
                </a:extLst>
              </a:tr>
              <a:tr h="0">
                <a:tc>
                  <a:txBody>
                    <a:bodyPr/>
                    <a:lstStyle/>
                    <a:p>
                      <a:pPr>
                        <a:spcAft>
                          <a:spcPts val="0"/>
                        </a:spcAft>
                      </a:pPr>
                      <a:r>
                        <a:rPr lang="de-DE" sz="1400" dirty="0">
                          <a:effectLst/>
                        </a:rPr>
                        <a:t>M9</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Layout abgenommen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E6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683622202"/>
                  </a:ext>
                </a:extLst>
              </a:tr>
              <a:tr h="48863">
                <a:tc>
                  <a:txBody>
                    <a:bodyPr/>
                    <a:lstStyle/>
                    <a:p>
                      <a:pPr>
                        <a:spcAft>
                          <a:spcPts val="0"/>
                        </a:spcAft>
                      </a:pPr>
                      <a:r>
                        <a:rPr lang="de-DE" sz="1400" dirty="0">
                          <a:effectLst/>
                        </a:rPr>
                        <a:t>M10</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Projektdurchführung</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Routing zwischen Views vollständig implementiert</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I1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312275225"/>
                  </a:ext>
                </a:extLst>
              </a:tr>
              <a:tr h="66243">
                <a:tc>
                  <a:txBody>
                    <a:bodyPr/>
                    <a:lstStyle/>
                    <a:p>
                      <a:pPr>
                        <a:spcAft>
                          <a:spcPts val="0"/>
                        </a:spcAft>
                      </a:pPr>
                      <a:r>
                        <a:rPr lang="de-DE" sz="1400" dirty="0">
                          <a:effectLst/>
                        </a:rPr>
                        <a:t>M11</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dirty="0">
                          <a:effectLst/>
                        </a:rPr>
                        <a:t>Views funktional gleichwertig zum </a:t>
                      </a:r>
                      <a:r>
                        <a:rPr lang="de-DE" sz="1100" dirty="0" err="1">
                          <a:effectLst/>
                        </a:rPr>
                        <a:t>Mockup</a:t>
                      </a:r>
                      <a:r>
                        <a:rPr lang="de-DE" sz="1100" dirty="0">
                          <a:effectLst/>
                        </a:rPr>
                        <a:t>, der mit</a:t>
                      </a:r>
                    </a:p>
                    <a:p>
                      <a:pPr>
                        <a:spcAft>
                          <a:spcPts val="0"/>
                        </a:spcAft>
                      </a:pPr>
                      <a:r>
                        <a:rPr lang="de-DE" sz="1100" dirty="0">
                          <a:effectLst/>
                        </a:rPr>
                        <a:t>dem Kunden besprochen wurde</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I2</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14512150"/>
                  </a:ext>
                </a:extLst>
              </a:tr>
              <a:tr h="83623">
                <a:tc>
                  <a:txBody>
                    <a:bodyPr/>
                    <a:lstStyle/>
                    <a:p>
                      <a:pPr>
                        <a:spcAft>
                          <a:spcPts val="0"/>
                        </a:spcAft>
                      </a:pPr>
                      <a:r>
                        <a:rPr lang="de-DE" sz="1400" dirty="0">
                          <a:effectLst/>
                        </a:rPr>
                        <a:t>M12</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Datenbankinhalte korrekt zur View übertragen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I3</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1707969397"/>
                  </a:ext>
                </a:extLst>
              </a:tr>
              <a:tr h="101003">
                <a:tc>
                  <a:txBody>
                    <a:bodyPr/>
                    <a:lstStyle/>
                    <a:p>
                      <a:pPr>
                        <a:spcAft>
                          <a:spcPts val="0"/>
                        </a:spcAft>
                      </a:pPr>
                      <a:r>
                        <a:rPr lang="de-DE" sz="1400" dirty="0">
                          <a:effectLst/>
                        </a:rPr>
                        <a:t>M13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View ist mit korrekten Inhalten erreichbar</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I4 I5</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3830857067"/>
                  </a:ext>
                </a:extLst>
              </a:tr>
              <a:tr h="46375">
                <a:tc>
                  <a:txBody>
                    <a:bodyPr/>
                    <a:lstStyle/>
                    <a:p>
                      <a:pPr>
                        <a:spcAft>
                          <a:spcPts val="0"/>
                        </a:spcAft>
                      </a:pPr>
                      <a:r>
                        <a:rPr lang="de-DE" sz="1400" dirty="0">
                          <a:effectLst/>
                        </a:rPr>
                        <a:t>M14</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Download enthält Daten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I6</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2345185891"/>
                  </a:ext>
                </a:extLst>
              </a:tr>
              <a:tr h="63755">
                <a:tc>
                  <a:txBody>
                    <a:bodyPr/>
                    <a:lstStyle/>
                    <a:p>
                      <a:pPr>
                        <a:spcAft>
                          <a:spcPts val="0"/>
                        </a:spcAft>
                      </a:pPr>
                      <a:r>
                        <a:rPr lang="de-DE" sz="1400" dirty="0">
                          <a:effectLst/>
                        </a:rPr>
                        <a:t>M15</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a:effectLst/>
                        </a:rPr>
                        <a:t>Projektdurchführung</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PHPUnit 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b="1" dirty="0">
                          <a:effectLst/>
                        </a:rPr>
                        <a:t>I7</a:t>
                      </a:r>
                      <a:endParaRPr lang="de-DE"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7736626"/>
                  </a:ext>
                </a:extLst>
              </a:tr>
              <a:tr h="0">
                <a:tc>
                  <a:txBody>
                    <a:bodyPr/>
                    <a:lstStyle/>
                    <a:p>
                      <a:pPr>
                        <a:spcAft>
                          <a:spcPts val="0"/>
                        </a:spcAft>
                      </a:pPr>
                      <a:r>
                        <a:rPr lang="de-DE" sz="1400" dirty="0">
                          <a:effectLst/>
                        </a:rPr>
                        <a:t>M16</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Testphase</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spcAft>
                          <a:spcPts val="0"/>
                        </a:spcAft>
                      </a:pPr>
                      <a:r>
                        <a:rPr lang="de-DE" sz="1100">
                          <a:effectLst/>
                        </a:rPr>
                        <a:t>Alle Nutzertests bestanden</a:t>
                      </a:r>
                      <a:endParaRPr lang="de-DE" sz="140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tc>
                  <a:txBody>
                    <a:bodyPr/>
                    <a:lstStyle/>
                    <a:p>
                      <a:pPr algn="just">
                        <a:spcAft>
                          <a:spcPts val="0"/>
                        </a:spcAft>
                      </a:pPr>
                      <a:r>
                        <a:rPr lang="de-DE" sz="1100" dirty="0">
                          <a:effectLst/>
                        </a:rPr>
                        <a:t>T1 T2 T3</a:t>
                      </a:r>
                      <a:endParaRPr lang="de-DE"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249" marR="64249" marT="0" marB="0"/>
                </a:tc>
                <a:extLst>
                  <a:ext uri="{0D108BD9-81ED-4DB2-BD59-A6C34878D82A}">
                    <a16:rowId xmlns:a16="http://schemas.microsoft.com/office/drawing/2014/main" val="408350389"/>
                  </a:ext>
                </a:extLst>
              </a:tr>
            </a:tbl>
          </a:graphicData>
        </a:graphic>
      </p:graphicFrame>
    </p:spTree>
    <p:extLst>
      <p:ext uri="{BB962C8B-B14F-4D97-AF65-F5344CB8AC3E}">
        <p14:creationId xmlns:p14="http://schemas.microsoft.com/office/powerpoint/2010/main" val="1534864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graphicFrame>
        <p:nvGraphicFramePr>
          <p:cNvPr id="6" name="Table 5">
            <a:extLst>
              <a:ext uri="{FF2B5EF4-FFF2-40B4-BE49-F238E27FC236}">
                <a16:creationId xmlns:a16="http://schemas.microsoft.com/office/drawing/2014/main" id="{FE906D0E-B583-624F-ADE3-B658694041BD}"/>
              </a:ext>
            </a:extLst>
          </p:cNvPr>
          <p:cNvGraphicFramePr>
            <a:graphicFrameLocks noGrp="1"/>
          </p:cNvGraphicFramePr>
          <p:nvPr>
            <p:extLst>
              <p:ext uri="{D42A27DB-BD31-4B8C-83A1-F6EECF244321}">
                <p14:modId xmlns:p14="http://schemas.microsoft.com/office/powerpoint/2010/main" val="2965270662"/>
              </p:ext>
            </p:extLst>
          </p:nvPr>
        </p:nvGraphicFramePr>
        <p:xfrm>
          <a:off x="2446937" y="1484447"/>
          <a:ext cx="6562125" cy="4228466"/>
        </p:xfrm>
        <a:graphic>
          <a:graphicData uri="http://schemas.openxmlformats.org/drawingml/2006/table">
            <a:tbl>
              <a:tblPr/>
              <a:tblGrid>
                <a:gridCol w="513122">
                  <a:extLst>
                    <a:ext uri="{9D8B030D-6E8A-4147-A177-3AD203B41FA5}">
                      <a16:colId xmlns:a16="http://schemas.microsoft.com/office/drawing/2014/main" val="1279952384"/>
                    </a:ext>
                  </a:extLst>
                </a:gridCol>
                <a:gridCol w="708384">
                  <a:extLst>
                    <a:ext uri="{9D8B030D-6E8A-4147-A177-3AD203B41FA5}">
                      <a16:colId xmlns:a16="http://schemas.microsoft.com/office/drawing/2014/main" val="3353152402"/>
                    </a:ext>
                  </a:extLst>
                </a:gridCol>
                <a:gridCol w="560747">
                  <a:extLst>
                    <a:ext uri="{9D8B030D-6E8A-4147-A177-3AD203B41FA5}">
                      <a16:colId xmlns:a16="http://schemas.microsoft.com/office/drawing/2014/main" val="2176093809"/>
                    </a:ext>
                  </a:extLst>
                </a:gridCol>
                <a:gridCol w="233722">
                  <a:extLst>
                    <a:ext uri="{9D8B030D-6E8A-4147-A177-3AD203B41FA5}">
                      <a16:colId xmlns:a16="http://schemas.microsoft.com/office/drawing/2014/main" val="675276261"/>
                    </a:ext>
                  </a:extLst>
                </a:gridCol>
                <a:gridCol w="670284">
                  <a:extLst>
                    <a:ext uri="{9D8B030D-6E8A-4147-A177-3AD203B41FA5}">
                      <a16:colId xmlns:a16="http://schemas.microsoft.com/office/drawing/2014/main" val="2734349102"/>
                    </a:ext>
                  </a:extLst>
                </a:gridCol>
                <a:gridCol w="700447">
                  <a:extLst>
                    <a:ext uri="{9D8B030D-6E8A-4147-A177-3AD203B41FA5}">
                      <a16:colId xmlns:a16="http://schemas.microsoft.com/office/drawing/2014/main" val="1077747657"/>
                    </a:ext>
                  </a:extLst>
                </a:gridCol>
                <a:gridCol w="936984">
                  <a:extLst>
                    <a:ext uri="{9D8B030D-6E8A-4147-A177-3AD203B41FA5}">
                      <a16:colId xmlns:a16="http://schemas.microsoft.com/office/drawing/2014/main" val="1949481602"/>
                    </a:ext>
                  </a:extLst>
                </a:gridCol>
                <a:gridCol w="432159">
                  <a:extLst>
                    <a:ext uri="{9D8B030D-6E8A-4147-A177-3AD203B41FA5}">
                      <a16:colId xmlns:a16="http://schemas.microsoft.com/office/drawing/2014/main" val="1151371012"/>
                    </a:ext>
                  </a:extLst>
                </a:gridCol>
                <a:gridCol w="243247">
                  <a:extLst>
                    <a:ext uri="{9D8B030D-6E8A-4147-A177-3AD203B41FA5}">
                      <a16:colId xmlns:a16="http://schemas.microsoft.com/office/drawing/2014/main" val="4178380756"/>
                    </a:ext>
                  </a:extLst>
                </a:gridCol>
                <a:gridCol w="208322">
                  <a:extLst>
                    <a:ext uri="{9D8B030D-6E8A-4147-A177-3AD203B41FA5}">
                      <a16:colId xmlns:a16="http://schemas.microsoft.com/office/drawing/2014/main" val="3648492792"/>
                    </a:ext>
                  </a:extLst>
                </a:gridCol>
                <a:gridCol w="243247">
                  <a:extLst>
                    <a:ext uri="{9D8B030D-6E8A-4147-A177-3AD203B41FA5}">
                      <a16:colId xmlns:a16="http://schemas.microsoft.com/office/drawing/2014/main" val="20060631"/>
                    </a:ext>
                  </a:extLst>
                </a:gridCol>
                <a:gridCol w="208322">
                  <a:extLst>
                    <a:ext uri="{9D8B030D-6E8A-4147-A177-3AD203B41FA5}">
                      <a16:colId xmlns:a16="http://schemas.microsoft.com/office/drawing/2014/main" val="1450905399"/>
                    </a:ext>
                  </a:extLst>
                </a:gridCol>
                <a:gridCol w="243247">
                  <a:extLst>
                    <a:ext uri="{9D8B030D-6E8A-4147-A177-3AD203B41FA5}">
                      <a16:colId xmlns:a16="http://schemas.microsoft.com/office/drawing/2014/main" val="3294317681"/>
                    </a:ext>
                  </a:extLst>
                </a:gridCol>
                <a:gridCol w="208322">
                  <a:extLst>
                    <a:ext uri="{9D8B030D-6E8A-4147-A177-3AD203B41FA5}">
                      <a16:colId xmlns:a16="http://schemas.microsoft.com/office/drawing/2014/main" val="1897515463"/>
                    </a:ext>
                  </a:extLst>
                </a:gridCol>
                <a:gridCol w="243247">
                  <a:extLst>
                    <a:ext uri="{9D8B030D-6E8A-4147-A177-3AD203B41FA5}">
                      <a16:colId xmlns:a16="http://schemas.microsoft.com/office/drawing/2014/main" val="2935896531"/>
                    </a:ext>
                  </a:extLst>
                </a:gridCol>
                <a:gridCol w="208322">
                  <a:extLst>
                    <a:ext uri="{9D8B030D-6E8A-4147-A177-3AD203B41FA5}">
                      <a16:colId xmlns:a16="http://schemas.microsoft.com/office/drawing/2014/main" val="606097299"/>
                    </a:ext>
                  </a:extLst>
                </a:gridCol>
              </a:tblGrid>
              <a:tr h="0">
                <a:tc>
                  <a:txBody>
                    <a:bodyPr/>
                    <a:lstStyle/>
                    <a:p>
                      <a:pPr algn="l" fontAlgn="b"/>
                      <a:r>
                        <a:rPr lang="de-DE" sz="1000" b="0" i="0" u="none" strike="noStrike" dirty="0">
                          <a:solidFill>
                            <a:srgbClr val="000000"/>
                          </a:solidFill>
                          <a:effectLst/>
                          <a:latin typeface="Calibri" panose="020F0502020204030204" pitchFamily="34" charset="0"/>
                        </a:rPr>
                        <a:t>Vorname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Nachname</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 Modell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AZ</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Team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Finanzierung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Projekt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Kosten-</a:t>
                      </a:r>
                    </a:p>
                    <a:p>
                      <a:pPr algn="l" fontAlgn="b"/>
                      <a:r>
                        <a:rPr lang="de-DE" sz="1000" b="0" i="0" u="none" strike="noStrike" dirty="0">
                          <a:solidFill>
                            <a:srgbClr val="000000"/>
                          </a:solidFill>
                          <a:effectLst/>
                          <a:latin typeface="Calibri" panose="020F0502020204030204" pitchFamily="34" charset="0"/>
                        </a:rPr>
                        <a:t>träger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Soll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Ist Q4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081608"/>
                  </a:ext>
                </a:extLst>
              </a:tr>
              <a:tr h="98842">
                <a:tc>
                  <a:txBody>
                    <a:bodyPr/>
                    <a:lstStyle/>
                    <a:p>
                      <a:pPr algn="l" fontAlgn="b"/>
                      <a:r>
                        <a:rPr lang="de-DE" sz="1000" b="0" i="0" u="none" strike="noStrike">
                          <a:solidFill>
                            <a:srgbClr val="000000"/>
                          </a:solidFill>
                          <a:effectLst/>
                          <a:latin typeface="Calibri" panose="020F0502020204030204" pitchFamily="34" charset="0"/>
                        </a:rPr>
                        <a:t>Klaus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Musterkopf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088088"/>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1119267"/>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ECIR 2019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I1711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5559085"/>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9592936"/>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2959528"/>
                  </a:ext>
                </a:extLst>
              </a:tr>
              <a:tr h="98842">
                <a:tc>
                  <a:txBody>
                    <a:bodyPr/>
                    <a:lstStyle/>
                    <a:p>
                      <a:pPr algn="l" fontAlgn="b"/>
                      <a:r>
                        <a:rPr lang="de-DE" sz="1000" b="0" i="0" u="none" strike="noStrike">
                          <a:solidFill>
                            <a:srgbClr val="000000"/>
                          </a:solidFill>
                          <a:effectLst/>
                          <a:latin typeface="Calibri" panose="020F0502020204030204" pitchFamily="34" charset="0"/>
                        </a:rPr>
                        <a:t>Simon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Mustersims</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2949120"/>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691195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GESIS Panel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I1553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506267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INEXDA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D8082</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9054494"/>
                  </a:ext>
                </a:extLst>
              </a:tr>
              <a:tr h="0">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0656984"/>
                  </a:ext>
                </a:extLst>
              </a:tr>
              <a:tr h="98842">
                <a:tc>
                  <a:txBody>
                    <a:bodyPr/>
                    <a:lstStyle/>
                    <a:p>
                      <a:pPr algn="l" fontAlgn="b"/>
                      <a:r>
                        <a:rPr lang="de-DE" sz="1000" b="0" i="0" u="none" strike="noStrike" dirty="0">
                          <a:solidFill>
                            <a:srgbClr val="000000"/>
                          </a:solidFill>
                          <a:effectLst/>
                          <a:latin typeface="Calibri" panose="020F0502020204030204" pitchFamily="34" charset="0"/>
                        </a:rPr>
                        <a:t>Linus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Musterbaum</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Betriebsrat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55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077930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CESSDA-EQB</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D8087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8069925"/>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986610"/>
                  </a:ext>
                </a:extLst>
              </a:tr>
              <a:tr h="98842">
                <a:tc>
                  <a:txBody>
                    <a:bodyPr/>
                    <a:lstStyle/>
                    <a:p>
                      <a:pPr algn="l" fontAlgn="b"/>
                      <a:r>
                        <a:rPr lang="de-DE" sz="1000" b="0" i="0" u="none" strike="noStrike">
                          <a:solidFill>
                            <a:srgbClr val="000000"/>
                          </a:solidFill>
                          <a:effectLst/>
                          <a:latin typeface="Calibri" panose="020F0502020204030204" pitchFamily="34" charset="0"/>
                        </a:rPr>
                        <a:t>Markus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Mustermark</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Teilzeit50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Sekretariat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Assistenz, Sekretariat,</a:t>
                      </a:r>
                    </a:p>
                    <a:p>
                      <a:pPr algn="l" fontAlgn="b"/>
                      <a:r>
                        <a:rPr lang="de-DE" sz="1000" b="0" i="0" u="none" strike="noStrike" dirty="0">
                          <a:solidFill>
                            <a:srgbClr val="000000"/>
                          </a:solidFill>
                          <a:effectLst/>
                          <a:latin typeface="Calibri" panose="020F0502020204030204" pitchFamily="34" charset="0"/>
                        </a:rPr>
                        <a:t>Ausbildung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I1017</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0407311"/>
                  </a:ext>
                </a:extLst>
              </a:tr>
              <a:tr h="98842">
                <a:tc gridSpan="5">
                  <a:txBody>
                    <a:bodyPr/>
                    <a:lstStyle/>
                    <a:p>
                      <a:pPr algn="l" fontAlgn="b"/>
                      <a:endParaRPr lang="de-DE" sz="1000" b="0" i="0" u="none" strike="noStrike" dirty="0">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36555"/>
                  </a:ext>
                </a:extLst>
              </a:tr>
              <a:tr h="98842">
                <a:tc>
                  <a:txBody>
                    <a:bodyPr/>
                    <a:lstStyle/>
                    <a:p>
                      <a:pPr algn="l" fontAlgn="b"/>
                      <a:r>
                        <a:rPr lang="de-DE" sz="1000" b="0" i="0" u="none" strike="noStrike">
                          <a:solidFill>
                            <a:srgbClr val="000000"/>
                          </a:solidFill>
                          <a:effectLst/>
                          <a:latin typeface="Calibri" panose="020F0502020204030204" pitchFamily="34" charset="0"/>
                        </a:rPr>
                        <a:t>Jakob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Musterhof</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Teilzeit75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75</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Data Linking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LOD ResearchGraph</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D8078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4987618"/>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Drittmittel</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SoRa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D6069</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728589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IEDI</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I1018</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387290"/>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151560"/>
                  </a:ext>
                </a:extLst>
              </a:tr>
              <a:tr h="98842">
                <a:tc>
                  <a:txBody>
                    <a:bodyPr/>
                    <a:lstStyle/>
                    <a:p>
                      <a:pPr algn="l" fontAlgn="b"/>
                      <a:r>
                        <a:rPr lang="de-DE" sz="1000" b="0" i="0" u="none" strike="noStrike">
                          <a:solidFill>
                            <a:srgbClr val="000000"/>
                          </a:solidFill>
                          <a:effectLst/>
                          <a:latin typeface="Calibri" panose="020F0502020204030204" pitchFamily="34" charset="0"/>
                        </a:rPr>
                        <a:t>Marian </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Mustermann</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Vollzeit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100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Architektur</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GLES2017/QMD</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I1204</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50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809532"/>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ExploreData</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I1183</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70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40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90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11903"/>
                  </a:ext>
                </a:extLst>
              </a:tr>
              <a:tr h="98842">
                <a:tc gridSpan="5">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hMerge="1">
                  <a:txBody>
                    <a:bodyPr/>
                    <a:lstStyle/>
                    <a:p>
                      <a:endParaRPr lang="de-DE"/>
                    </a:p>
                  </a:txBody>
                  <a:tcPr/>
                </a:tc>
                <a:tc hMerge="1">
                  <a:txBody>
                    <a:bodyPr/>
                    <a:lstStyle/>
                    <a:p>
                      <a:endParaRPr lang="de-DE"/>
                    </a:p>
                  </a:txBody>
                  <a:tcPr/>
                </a:tc>
                <a:tc hMerge="1">
                  <a:txBody>
                    <a:bodyPr/>
                    <a:lstStyle/>
                    <a:p>
                      <a:endParaRPr lang="de-DE"/>
                    </a:p>
                  </a:txBody>
                  <a:tcPr/>
                </a:tc>
                <a:tc>
                  <a:txBody>
                    <a:bodyPr/>
                    <a:lstStyle/>
                    <a:p>
                      <a:pPr algn="l" fontAlgn="b"/>
                      <a:r>
                        <a:rPr lang="de-DE" sz="1000" b="0" i="0" u="none" strike="noStrike">
                          <a:solidFill>
                            <a:srgbClr val="000000"/>
                          </a:solidFill>
                          <a:effectLst/>
                          <a:latin typeface="Calibri" panose="020F0502020204030204" pitchFamily="34" charset="0"/>
                        </a:rPr>
                        <a:t>Haushalt</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Forschung</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I1601</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de-DE" sz="1000" b="0" i="0" u="none" strike="noStrike">
                        <a:solidFill>
                          <a:srgbClr val="000000"/>
                        </a:solidFill>
                        <a:effectLst/>
                        <a:latin typeface="Calibri" panose="020F0502020204030204" pitchFamily="34" charset="0"/>
                      </a:endParaRP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30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CD0000"/>
                          </a:solidFill>
                          <a:effectLst/>
                          <a:latin typeface="Calibri" panose="020F0502020204030204" pitchFamily="34" charset="0"/>
                        </a:rPr>
                        <a:t>10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de-DE" sz="1000" b="0" i="0" u="none" strike="noStrike" dirty="0">
                          <a:solidFill>
                            <a:srgbClr val="000000"/>
                          </a:solidFill>
                          <a:effectLst/>
                          <a:latin typeface="Calibri" panose="020F0502020204030204" pitchFamily="34" charset="0"/>
                        </a:rPr>
                        <a:t>20</a:t>
                      </a:r>
                    </a:p>
                  </a:txBody>
                  <a:tcPr marL="4942" marR="4942" marT="4942"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86503"/>
                  </a:ext>
                </a:extLst>
              </a:tr>
            </a:tbl>
          </a:graphicData>
        </a:graphic>
      </p:graphicFrame>
    </p:spTree>
    <p:extLst>
      <p:ext uri="{BB962C8B-B14F-4D97-AF65-F5344CB8AC3E}">
        <p14:creationId xmlns:p14="http://schemas.microsoft.com/office/powerpoint/2010/main" val="3692891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pic>
        <p:nvPicPr>
          <p:cNvPr id="13" name="Picture 12">
            <a:extLst>
              <a:ext uri="{FF2B5EF4-FFF2-40B4-BE49-F238E27FC236}">
                <a16:creationId xmlns:a16="http://schemas.microsoft.com/office/drawing/2014/main" id="{A9C98687-8EBF-104A-9655-81D4CDA37A4D}"/>
              </a:ext>
            </a:extLst>
          </p:cNvPr>
          <p:cNvPicPr/>
          <p:nvPr/>
        </p:nvPicPr>
        <p:blipFill rotWithShape="1">
          <a:blip r:embed="rId3" cstate="hqprint">
            <a:extLst>
              <a:ext uri="{28A0092B-C50C-407E-A947-70E740481C1C}">
                <a14:useLocalDpi xmlns:a14="http://schemas.microsoft.com/office/drawing/2010/main"/>
              </a:ext>
            </a:extLst>
          </a:blip>
          <a:srcRect/>
          <a:stretch/>
        </p:blipFill>
        <p:spPr bwMode="auto">
          <a:xfrm>
            <a:off x="2555776" y="1347593"/>
            <a:ext cx="6341015" cy="1865381"/>
          </a:xfrm>
          <a:prstGeom prst="rect">
            <a:avLst/>
          </a:prstGeom>
          <a:ln>
            <a:noFill/>
          </a:ln>
          <a:extLst>
            <a:ext uri="{53640926-AAD7-44D8-BBD7-CCE9431645EC}">
              <a14:shadowObscured xmlns:a14="http://schemas.microsoft.com/office/drawing/2010/main"/>
            </a:ext>
          </a:extLst>
        </p:spPr>
      </p:pic>
      <p:pic>
        <p:nvPicPr>
          <p:cNvPr id="14" name="Picture 13" descr="A screenshot of a cell phone&#10;&#10;Description automatically generated">
            <a:extLst>
              <a:ext uri="{FF2B5EF4-FFF2-40B4-BE49-F238E27FC236}">
                <a16:creationId xmlns:a16="http://schemas.microsoft.com/office/drawing/2014/main" id="{2F095429-E7B0-5140-A0D4-AAD5339CCC0E}"/>
              </a:ext>
            </a:extLst>
          </p:cNvPr>
          <p:cNvPicPr/>
          <p:nvPr/>
        </p:nvPicPr>
        <p:blipFill>
          <a:blip r:embed="rId4" cstate="print">
            <a:extLst>
              <a:ext uri="{28A0092B-C50C-407E-A947-70E740481C1C}">
                <a14:useLocalDpi xmlns:a14="http://schemas.microsoft.com/office/drawing/2010/main"/>
              </a:ext>
            </a:extLst>
          </a:blip>
          <a:stretch>
            <a:fillRect/>
          </a:stretch>
        </p:blipFill>
        <p:spPr>
          <a:xfrm>
            <a:off x="2460309" y="3748649"/>
            <a:ext cx="6576187" cy="1984607"/>
          </a:xfrm>
          <a:prstGeom prst="rect">
            <a:avLst/>
          </a:prstGeom>
          <a:ln>
            <a:solidFill>
              <a:schemeClr val="accent1"/>
            </a:solidFill>
          </a:ln>
        </p:spPr>
      </p:pic>
    </p:spTree>
    <p:extLst>
      <p:ext uri="{BB962C8B-B14F-4D97-AF65-F5344CB8AC3E}">
        <p14:creationId xmlns:p14="http://schemas.microsoft.com/office/powerpoint/2010/main" val="4067620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3" name="TextBox 2">
            <a:extLst>
              <a:ext uri="{FF2B5EF4-FFF2-40B4-BE49-F238E27FC236}">
                <a16:creationId xmlns:a16="http://schemas.microsoft.com/office/drawing/2014/main" id="{DE0061B2-9EAD-F748-B64C-B04F88576852}"/>
              </a:ext>
            </a:extLst>
          </p:cNvPr>
          <p:cNvSpPr txBox="1"/>
          <p:nvPr/>
        </p:nvSpPr>
        <p:spPr>
          <a:xfrm>
            <a:off x="2555776" y="3166215"/>
            <a:ext cx="6271269" cy="2246769"/>
          </a:xfrm>
          <a:prstGeom prst="rect">
            <a:avLst/>
          </a:prstGeom>
          <a:noFill/>
        </p:spPr>
        <p:txBody>
          <a:bodyPr wrap="none" rtlCol="0">
            <a:spAutoFit/>
          </a:bodyPr>
          <a:lstStyle/>
          <a:p>
            <a:r>
              <a:rPr lang="de-DE" sz="2800" dirty="0"/>
              <a:t>Filtern: ORM/SQL</a:t>
            </a:r>
          </a:p>
          <a:p>
            <a:r>
              <a:rPr lang="de-DE" sz="2800" dirty="0"/>
              <a:t>Sortieren: ORM/SQL</a:t>
            </a:r>
          </a:p>
          <a:p>
            <a:r>
              <a:rPr lang="de-DE" sz="2800" dirty="0"/>
              <a:t>Formatieren: Controller</a:t>
            </a:r>
          </a:p>
          <a:p>
            <a:r>
              <a:rPr lang="de-DE" sz="2800" dirty="0"/>
              <a:t>Ausgeben: View</a:t>
            </a:r>
          </a:p>
          <a:p>
            <a:r>
              <a:rPr lang="de-DE" sz="2800" dirty="0"/>
              <a:t>Konvertieren und bereitstellen: Bibliothek</a:t>
            </a:r>
          </a:p>
        </p:txBody>
      </p:sp>
    </p:spTree>
    <p:extLst>
      <p:ext uri="{BB962C8B-B14F-4D97-AF65-F5344CB8AC3E}">
        <p14:creationId xmlns:p14="http://schemas.microsoft.com/office/powerpoint/2010/main" val="1559218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662682" cy="369332"/>
          </a:xfrm>
          <a:prstGeom prst="rect">
            <a:avLst/>
          </a:prstGeom>
          <a:noFill/>
        </p:spPr>
        <p:txBody>
          <a:bodyPr wrap="none" rtlCol="0">
            <a:spAutoFit/>
          </a:bodyPr>
          <a:lstStyle/>
          <a:p>
            <a:r>
              <a:rPr lang="de-DE" dirty="0"/>
              <a:t>Tools</a:t>
            </a:r>
          </a:p>
        </p:txBody>
      </p:sp>
      <p:sp>
        <p:nvSpPr>
          <p:cNvPr id="4" name="TextBox 3">
            <a:extLst>
              <a:ext uri="{FF2B5EF4-FFF2-40B4-BE49-F238E27FC236}">
                <a16:creationId xmlns:a16="http://schemas.microsoft.com/office/drawing/2014/main" id="{B42167F8-EB1E-EF44-B308-B35D7B271CEE}"/>
              </a:ext>
            </a:extLst>
          </p:cNvPr>
          <p:cNvSpPr txBox="1"/>
          <p:nvPr/>
        </p:nvSpPr>
        <p:spPr>
          <a:xfrm>
            <a:off x="5511452" y="2379945"/>
            <a:ext cx="965329" cy="369332"/>
          </a:xfrm>
          <a:prstGeom prst="rect">
            <a:avLst/>
          </a:prstGeom>
          <a:noFill/>
        </p:spPr>
        <p:txBody>
          <a:bodyPr wrap="none" rtlCol="0">
            <a:spAutoFit/>
          </a:bodyPr>
          <a:lstStyle/>
          <a:p>
            <a:r>
              <a:rPr lang="de-DE" dirty="0" err="1"/>
              <a:t>PHPUnit</a:t>
            </a:r>
            <a:endParaRPr lang="de-DE" dirty="0"/>
          </a:p>
        </p:txBody>
      </p:sp>
      <p:sp>
        <p:nvSpPr>
          <p:cNvPr id="5" name="TextBox 4">
            <a:extLst>
              <a:ext uri="{FF2B5EF4-FFF2-40B4-BE49-F238E27FC236}">
                <a16:creationId xmlns:a16="http://schemas.microsoft.com/office/drawing/2014/main" id="{8D45943C-404A-ED4E-921C-E23A529229B0}"/>
              </a:ext>
            </a:extLst>
          </p:cNvPr>
          <p:cNvSpPr txBox="1"/>
          <p:nvPr/>
        </p:nvSpPr>
        <p:spPr>
          <a:xfrm>
            <a:off x="4972833" y="3344449"/>
            <a:ext cx="3550972" cy="369332"/>
          </a:xfrm>
          <a:prstGeom prst="rect">
            <a:avLst/>
          </a:prstGeom>
          <a:noFill/>
        </p:spPr>
        <p:txBody>
          <a:bodyPr wrap="none" rtlCol="0">
            <a:spAutoFit/>
          </a:bodyPr>
          <a:lstStyle/>
          <a:p>
            <a:r>
              <a:rPr lang="de-DE" dirty="0"/>
              <a:t>Feature Test durch Nutzer weil Excel</a:t>
            </a:r>
          </a:p>
        </p:txBody>
      </p:sp>
      <p:sp>
        <p:nvSpPr>
          <p:cNvPr id="6" name="TextBox 5">
            <a:extLst>
              <a:ext uri="{FF2B5EF4-FFF2-40B4-BE49-F238E27FC236}">
                <a16:creationId xmlns:a16="http://schemas.microsoft.com/office/drawing/2014/main" id="{7AA95197-679F-CC40-B243-A76E876AFA34}"/>
              </a:ext>
            </a:extLst>
          </p:cNvPr>
          <p:cNvSpPr txBox="1"/>
          <p:nvPr/>
        </p:nvSpPr>
        <p:spPr>
          <a:xfrm>
            <a:off x="5398718" y="4609578"/>
            <a:ext cx="2688236" cy="646331"/>
          </a:xfrm>
          <a:prstGeom prst="rect">
            <a:avLst/>
          </a:prstGeom>
          <a:noFill/>
        </p:spPr>
        <p:txBody>
          <a:bodyPr wrap="none" rtlCol="0">
            <a:spAutoFit/>
          </a:bodyPr>
          <a:lstStyle/>
          <a:p>
            <a:r>
              <a:rPr lang="de-DE" dirty="0"/>
              <a:t>Unit Test auf Verfügbarkeit</a:t>
            </a:r>
          </a:p>
          <a:p>
            <a:r>
              <a:rPr lang="de-DE" dirty="0"/>
              <a:t>Stimmigkeit der Daten</a:t>
            </a:r>
          </a:p>
        </p:txBody>
      </p:sp>
    </p:spTree>
    <p:extLst>
      <p:ext uri="{BB962C8B-B14F-4D97-AF65-F5344CB8AC3E}">
        <p14:creationId xmlns:p14="http://schemas.microsoft.com/office/powerpoint/2010/main" val="790326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grpSp>
        <p:nvGrpSpPr>
          <p:cNvPr id="16" name="Group 15">
            <a:extLst>
              <a:ext uri="{FF2B5EF4-FFF2-40B4-BE49-F238E27FC236}">
                <a16:creationId xmlns:a16="http://schemas.microsoft.com/office/drawing/2014/main" id="{FE727677-8809-3740-9999-A54E8A1A7DC7}"/>
              </a:ext>
            </a:extLst>
          </p:cNvPr>
          <p:cNvGrpSpPr/>
          <p:nvPr/>
        </p:nvGrpSpPr>
        <p:grpSpPr>
          <a:xfrm>
            <a:off x="2744982" y="1597989"/>
            <a:ext cx="1256811" cy="1340533"/>
            <a:chOff x="750235" y="3500947"/>
            <a:chExt cx="1256811" cy="1340533"/>
          </a:xfrm>
        </p:grpSpPr>
        <p:sp>
          <p:nvSpPr>
            <p:cNvPr id="19" name="Textfeld 10">
              <a:extLst>
                <a:ext uri="{FF2B5EF4-FFF2-40B4-BE49-F238E27FC236}">
                  <a16:creationId xmlns:a16="http://schemas.microsoft.com/office/drawing/2014/main" id="{15F4554A-71B6-2844-B13C-0DE5FCE422DB}"/>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20" name="Graphic 19">
              <a:extLst>
                <a:ext uri="{FF2B5EF4-FFF2-40B4-BE49-F238E27FC236}">
                  <a16:creationId xmlns:a16="http://schemas.microsoft.com/office/drawing/2014/main" id="{887C12AC-1465-B74C-972D-62EC3B0AB1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235" y="3500947"/>
              <a:ext cx="1256811" cy="1256811"/>
            </a:xfrm>
            <a:prstGeom prst="rect">
              <a:avLst/>
            </a:prstGeom>
          </p:spPr>
        </p:pic>
      </p:grpSp>
      <p:pic>
        <p:nvPicPr>
          <p:cNvPr id="21" name="Graphic 20">
            <a:extLst>
              <a:ext uri="{FF2B5EF4-FFF2-40B4-BE49-F238E27FC236}">
                <a16:creationId xmlns:a16="http://schemas.microsoft.com/office/drawing/2014/main" id="{E19F2CD0-55DE-8349-B2C2-BEAEFD30A54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46332" y="1430292"/>
            <a:ext cx="1513456" cy="1513456"/>
          </a:xfrm>
          <a:prstGeom prst="rect">
            <a:avLst/>
          </a:prstGeom>
        </p:spPr>
      </p:pic>
      <p:sp>
        <p:nvSpPr>
          <p:cNvPr id="4" name="TextBox 3">
            <a:extLst>
              <a:ext uri="{FF2B5EF4-FFF2-40B4-BE49-F238E27FC236}">
                <a16:creationId xmlns:a16="http://schemas.microsoft.com/office/drawing/2014/main" id="{65591112-F5C0-1B46-A3A5-E915F1B03F89}"/>
              </a:ext>
            </a:extLst>
          </p:cNvPr>
          <p:cNvSpPr txBox="1"/>
          <p:nvPr/>
        </p:nvSpPr>
        <p:spPr>
          <a:xfrm>
            <a:off x="3244241" y="3169085"/>
            <a:ext cx="3698448" cy="923330"/>
          </a:xfrm>
          <a:prstGeom prst="rect">
            <a:avLst/>
          </a:prstGeom>
          <a:noFill/>
        </p:spPr>
        <p:txBody>
          <a:bodyPr wrap="none" rtlCol="0">
            <a:spAutoFit/>
          </a:bodyPr>
          <a:lstStyle/>
          <a:p>
            <a:r>
              <a:rPr lang="de-DE" dirty="0"/>
              <a:t>Mapping der Daten zum Laravel ORM</a:t>
            </a:r>
          </a:p>
          <a:p>
            <a:r>
              <a:rPr lang="de-DE" dirty="0"/>
              <a:t>Model je Tabelle</a:t>
            </a:r>
          </a:p>
          <a:p>
            <a:r>
              <a:rPr lang="de-DE" dirty="0"/>
              <a:t>Stellt Beziehung als Funktion dar</a:t>
            </a:r>
          </a:p>
        </p:txBody>
      </p:sp>
    </p:spTree>
    <p:extLst>
      <p:ext uri="{BB962C8B-B14F-4D97-AF65-F5344CB8AC3E}">
        <p14:creationId xmlns:p14="http://schemas.microsoft.com/office/powerpoint/2010/main" val="2280695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19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sp>
        <p:nvSpPr>
          <p:cNvPr id="4" name="TextBox 3">
            <a:extLst>
              <a:ext uri="{FF2B5EF4-FFF2-40B4-BE49-F238E27FC236}">
                <a16:creationId xmlns:a16="http://schemas.microsoft.com/office/drawing/2014/main" id="{9C9829BD-8BE6-5547-8D3F-0AF7B2CB8355}"/>
              </a:ext>
            </a:extLst>
          </p:cNvPr>
          <p:cNvSpPr txBox="1"/>
          <p:nvPr/>
        </p:nvSpPr>
        <p:spPr>
          <a:xfrm>
            <a:off x="3657600" y="2530258"/>
            <a:ext cx="2800767" cy="923330"/>
          </a:xfrm>
          <a:prstGeom prst="rect">
            <a:avLst/>
          </a:prstGeom>
          <a:noFill/>
        </p:spPr>
        <p:txBody>
          <a:bodyPr wrap="none" rtlCol="0">
            <a:spAutoFit/>
          </a:bodyPr>
          <a:lstStyle/>
          <a:p>
            <a:r>
              <a:rPr lang="de-DE" dirty="0"/>
              <a:t>Anforderungen an Formular</a:t>
            </a:r>
          </a:p>
          <a:p>
            <a:r>
              <a:rPr lang="de-DE" dirty="0"/>
              <a:t>Entwicklung des </a:t>
            </a:r>
            <a:r>
              <a:rPr lang="de-DE" dirty="0" err="1"/>
              <a:t>formulars</a:t>
            </a:r>
            <a:endParaRPr lang="de-DE" dirty="0"/>
          </a:p>
          <a:p>
            <a:r>
              <a:rPr lang="de-DE" dirty="0"/>
              <a:t>Screenshots?</a:t>
            </a:r>
          </a:p>
        </p:txBody>
      </p:sp>
    </p:spTree>
    <p:extLst>
      <p:ext uri="{BB962C8B-B14F-4D97-AF65-F5344CB8AC3E}">
        <p14:creationId xmlns:p14="http://schemas.microsoft.com/office/powerpoint/2010/main" val="1532944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06CE-1991-C14C-8322-A489B36D6290}"/>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9F0998FD-4570-294F-A998-33A0D82CBCD9}"/>
              </a:ext>
            </a:extLst>
          </p:cNvPr>
          <p:cNvSpPr>
            <a:spLocks noGrp="1"/>
          </p:cNvSpPr>
          <p:nvPr>
            <p:ph idx="1"/>
          </p:nvPr>
        </p:nvSpPr>
        <p:spPr/>
        <p:txBody>
          <a:bodyPr/>
          <a:lstStyle/>
          <a:p>
            <a:r>
              <a:rPr lang="de-DE" dirty="0"/>
              <a:t>Projektumfeld</a:t>
            </a:r>
          </a:p>
          <a:p>
            <a:r>
              <a:rPr lang="de-DE" dirty="0"/>
              <a:t>Projektbasis QES</a:t>
            </a:r>
          </a:p>
          <a:p>
            <a:r>
              <a:rPr lang="de-DE" dirty="0"/>
              <a:t>Planung</a:t>
            </a:r>
          </a:p>
          <a:p>
            <a:r>
              <a:rPr lang="de-DE" dirty="0"/>
              <a:t>Durchführung</a:t>
            </a:r>
          </a:p>
          <a:p>
            <a:r>
              <a:rPr lang="de-DE" dirty="0"/>
              <a:t>Qualitätssicherung</a:t>
            </a:r>
          </a:p>
          <a:p>
            <a:r>
              <a:rPr lang="de-DE" dirty="0"/>
              <a:t>Abnahme</a:t>
            </a:r>
          </a:p>
          <a:p>
            <a:r>
              <a:rPr lang="de-DE" dirty="0"/>
              <a:t>Fazit</a:t>
            </a:r>
          </a:p>
          <a:p>
            <a:r>
              <a:rPr lang="de-DE" dirty="0"/>
              <a:t>Ausblick</a:t>
            </a:r>
          </a:p>
          <a:p>
            <a:pPr marL="0" indent="0">
              <a:buNone/>
            </a:pPr>
            <a:endParaRPr lang="de-DE" dirty="0"/>
          </a:p>
        </p:txBody>
      </p:sp>
      <p:sp>
        <p:nvSpPr>
          <p:cNvPr id="4" name="Footer Placeholder 3">
            <a:extLst>
              <a:ext uri="{FF2B5EF4-FFF2-40B4-BE49-F238E27FC236}">
                <a16:creationId xmlns:a16="http://schemas.microsoft.com/office/drawing/2014/main" id="{E60A9312-8259-7049-AC8A-2207947A4FA2}"/>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0BB0BD8B-109A-5C4A-8BD0-6F530B8711D4}"/>
              </a:ext>
            </a:extLst>
          </p:cNvPr>
          <p:cNvSpPr>
            <a:spLocks noGrp="1"/>
          </p:cNvSpPr>
          <p:nvPr>
            <p:ph type="sldNum" sz="quarter" idx="12"/>
          </p:nvPr>
        </p:nvSpPr>
        <p:spPr/>
        <p:txBody>
          <a:bodyPr/>
          <a:lstStyle/>
          <a:p>
            <a:fld id="{506DEF79-D5F3-42ED-9335-D73AD216BB54}" type="slidenum">
              <a:rPr lang="de-DE" smtClean="0"/>
              <a:t>2</a:t>
            </a:fld>
            <a:r>
              <a:rPr lang="de-DE" dirty="0"/>
              <a:t> von 16</a:t>
            </a:r>
          </a:p>
        </p:txBody>
      </p:sp>
    </p:spTree>
    <p:extLst>
      <p:ext uri="{BB962C8B-B14F-4D97-AF65-F5344CB8AC3E}">
        <p14:creationId xmlns:p14="http://schemas.microsoft.com/office/powerpoint/2010/main" val="3562765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20</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E2FD97B7-4C43-0B48-A77F-4E834DABD927}"/>
              </a:ext>
            </a:extLst>
          </p:cNvPr>
          <p:cNvSpPr txBox="1"/>
          <p:nvPr/>
        </p:nvSpPr>
        <p:spPr>
          <a:xfrm>
            <a:off x="5216153" y="1282854"/>
            <a:ext cx="1535485" cy="369332"/>
          </a:xfrm>
          <a:prstGeom prst="rect">
            <a:avLst/>
          </a:prstGeom>
          <a:noFill/>
        </p:spPr>
        <p:txBody>
          <a:bodyPr wrap="none" rtlCol="0">
            <a:spAutoFit/>
          </a:bodyPr>
          <a:lstStyle/>
          <a:p>
            <a:r>
              <a:rPr lang="de-DE" dirty="0"/>
              <a:t>Lösungsansatz</a:t>
            </a:r>
          </a:p>
        </p:txBody>
      </p:sp>
      <p:sp>
        <p:nvSpPr>
          <p:cNvPr id="4" name="TextBox 3">
            <a:extLst>
              <a:ext uri="{FF2B5EF4-FFF2-40B4-BE49-F238E27FC236}">
                <a16:creationId xmlns:a16="http://schemas.microsoft.com/office/drawing/2014/main" id="{6EA76D35-84C8-634A-9C3B-001CDB45B4D9}"/>
              </a:ext>
            </a:extLst>
          </p:cNvPr>
          <p:cNvSpPr txBox="1"/>
          <p:nvPr/>
        </p:nvSpPr>
        <p:spPr>
          <a:xfrm>
            <a:off x="2784969" y="2814034"/>
            <a:ext cx="3177473" cy="1754326"/>
          </a:xfrm>
          <a:prstGeom prst="rect">
            <a:avLst/>
          </a:prstGeom>
          <a:noFill/>
        </p:spPr>
        <p:txBody>
          <a:bodyPr wrap="none" rtlCol="0">
            <a:spAutoFit/>
          </a:bodyPr>
          <a:lstStyle/>
          <a:p>
            <a:r>
              <a:rPr lang="de-DE" sz="3600" dirty="0"/>
              <a:t>LASTENHEFT </a:t>
            </a:r>
          </a:p>
          <a:p>
            <a:endParaRPr lang="de-DE" sz="3600" dirty="0"/>
          </a:p>
          <a:p>
            <a:r>
              <a:rPr lang="de-DE" sz="3600" dirty="0"/>
              <a:t>PFLICHTENHEFT</a:t>
            </a:r>
          </a:p>
        </p:txBody>
      </p:sp>
    </p:spTree>
    <p:extLst>
      <p:ext uri="{BB962C8B-B14F-4D97-AF65-F5344CB8AC3E}">
        <p14:creationId xmlns:p14="http://schemas.microsoft.com/office/powerpoint/2010/main" val="1444991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21</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747239" y="2196352"/>
            <a:ext cx="747512" cy="369332"/>
          </a:xfrm>
          <a:prstGeom prst="rect">
            <a:avLst/>
          </a:prstGeom>
          <a:noFill/>
        </p:spPr>
        <p:txBody>
          <a:bodyPr wrap="none" rtlCol="0">
            <a:spAutoFit/>
          </a:bodyPr>
          <a:lstStyle/>
          <a:p>
            <a:r>
              <a:rPr lang="de-DE" dirty="0"/>
              <a:t>Daten</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dirty="0"/>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569860" y="2196352"/>
            <a:ext cx="1946943" cy="369332"/>
          </a:xfrm>
          <a:prstGeom prst="rect">
            <a:avLst/>
          </a:prstGeom>
          <a:noFill/>
        </p:spPr>
        <p:txBody>
          <a:bodyPr wrap="none" rtlCol="0">
            <a:spAutoFit/>
          </a:bodyPr>
          <a:lstStyle/>
          <a:p>
            <a:r>
              <a:rPr lang="de-DE" dirty="0"/>
              <a:t>Datenverarbeitung</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513812" cy="646331"/>
          </a:xfrm>
          <a:prstGeom prst="rect">
            <a:avLst/>
          </a:prstGeom>
          <a:noFill/>
        </p:spPr>
        <p:txBody>
          <a:bodyPr wrap="none" rtlCol="0">
            <a:spAutoFit/>
          </a:bodyPr>
          <a:lstStyle/>
          <a:p>
            <a:r>
              <a:rPr lang="de-DE" dirty="0"/>
              <a:t>Vordefiniertes</a:t>
            </a:r>
          </a:p>
          <a:p>
            <a:r>
              <a:rPr lang="de-DE" dirty="0"/>
              <a:t>Format</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265603" cy="646331"/>
          </a:xfrm>
          <a:prstGeom prst="rect">
            <a:avLst/>
          </a:prstGeom>
          <a:noFill/>
        </p:spPr>
        <p:txBody>
          <a:bodyPr wrap="none" rtlCol="0">
            <a:spAutoFit/>
          </a:bodyPr>
          <a:lstStyle/>
          <a:p>
            <a:r>
              <a:rPr lang="de-DE" dirty="0"/>
              <a:t>Anpassung</a:t>
            </a:r>
          </a:p>
          <a:p>
            <a:r>
              <a:rPr lang="de-DE" dirty="0"/>
              <a:t>An Vorgabe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896743" y="2787969"/>
            <a:ext cx="1293175" cy="369332"/>
          </a:xfrm>
          <a:prstGeom prst="rect">
            <a:avLst/>
          </a:prstGeom>
          <a:noFill/>
        </p:spPr>
        <p:txBody>
          <a:bodyPr wrap="none" rtlCol="0">
            <a:spAutoFit/>
          </a:bodyPr>
          <a:lstStyle/>
          <a:p>
            <a:r>
              <a:rPr lang="de-DE" dirty="0"/>
              <a:t>Konzipieren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855096" y="3435993"/>
            <a:ext cx="1376467" cy="646331"/>
          </a:xfrm>
          <a:prstGeom prst="rect">
            <a:avLst/>
          </a:prstGeom>
          <a:noFill/>
        </p:spPr>
        <p:txBody>
          <a:bodyPr wrap="none" rtlCol="0">
            <a:spAutoFit/>
          </a:bodyPr>
          <a:lstStyle/>
          <a:p>
            <a:r>
              <a:rPr lang="de-DE" dirty="0"/>
              <a:t>Daten</a:t>
            </a:r>
          </a:p>
          <a:p>
            <a:r>
              <a:rPr lang="de-DE" dirty="0"/>
              <a:t>Organisieren</a:t>
            </a:r>
          </a:p>
        </p:txBody>
      </p:sp>
      <p:sp>
        <p:nvSpPr>
          <p:cNvPr id="12" name="TextBox 11">
            <a:extLst>
              <a:ext uri="{FF2B5EF4-FFF2-40B4-BE49-F238E27FC236}">
                <a16:creationId xmlns:a16="http://schemas.microsoft.com/office/drawing/2014/main" id="{376A03E0-DBF9-B649-A187-FCC630E2AF73}"/>
              </a:ext>
            </a:extLst>
          </p:cNvPr>
          <p:cNvSpPr txBox="1"/>
          <p:nvPr/>
        </p:nvSpPr>
        <p:spPr>
          <a:xfrm>
            <a:off x="2555776" y="4652356"/>
            <a:ext cx="6275436" cy="954107"/>
          </a:xfrm>
          <a:prstGeom prst="rect">
            <a:avLst/>
          </a:prstGeom>
          <a:noFill/>
        </p:spPr>
        <p:txBody>
          <a:bodyPr wrap="none" rtlCol="0">
            <a:spAutoFit/>
          </a:bodyPr>
          <a:lstStyle/>
          <a:p>
            <a:r>
              <a:rPr lang="de-DE" sz="2800" dirty="0"/>
              <a:t>Der Controller verbindet Model und View,</a:t>
            </a:r>
          </a:p>
          <a:p>
            <a:r>
              <a:rPr lang="de-DE" sz="2800" dirty="0"/>
              <a:t>Datenquelle und Ansicht</a:t>
            </a:r>
          </a:p>
        </p:txBody>
      </p:sp>
    </p:spTree>
    <p:extLst>
      <p:ext uri="{BB962C8B-B14F-4D97-AF65-F5344CB8AC3E}">
        <p14:creationId xmlns:p14="http://schemas.microsoft.com/office/powerpoint/2010/main" val="29468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22</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7" name="TextBox 6">
            <a:extLst>
              <a:ext uri="{FF2B5EF4-FFF2-40B4-BE49-F238E27FC236}">
                <a16:creationId xmlns:a16="http://schemas.microsoft.com/office/drawing/2014/main" id="{109A3C38-D009-2241-9CDC-842201AE4729}"/>
              </a:ext>
            </a:extLst>
          </p:cNvPr>
          <p:cNvSpPr txBox="1"/>
          <p:nvPr/>
        </p:nvSpPr>
        <p:spPr>
          <a:xfrm>
            <a:off x="6569860" y="2196352"/>
            <a:ext cx="1946943" cy="369332"/>
          </a:xfrm>
          <a:prstGeom prst="rect">
            <a:avLst/>
          </a:prstGeom>
          <a:noFill/>
        </p:spPr>
        <p:txBody>
          <a:bodyPr wrap="none" rtlCol="0">
            <a:spAutoFit/>
          </a:bodyPr>
          <a:lstStyle/>
          <a:p>
            <a:r>
              <a:rPr lang="de-DE" dirty="0"/>
              <a:t>Datenverarbeitung</a:t>
            </a:r>
          </a:p>
        </p:txBody>
      </p:sp>
      <p:sp>
        <p:nvSpPr>
          <p:cNvPr id="10" name="TextBox 9">
            <a:extLst>
              <a:ext uri="{FF2B5EF4-FFF2-40B4-BE49-F238E27FC236}">
                <a16:creationId xmlns:a16="http://schemas.microsoft.com/office/drawing/2014/main" id="{6B87AB64-FFA9-AE4F-ADE2-D751B94E1735}"/>
              </a:ext>
            </a:extLst>
          </p:cNvPr>
          <p:cNvSpPr txBox="1"/>
          <p:nvPr/>
        </p:nvSpPr>
        <p:spPr>
          <a:xfrm>
            <a:off x="6896743" y="2787969"/>
            <a:ext cx="1293175" cy="369332"/>
          </a:xfrm>
          <a:prstGeom prst="rect">
            <a:avLst/>
          </a:prstGeom>
          <a:noFill/>
        </p:spPr>
        <p:txBody>
          <a:bodyPr wrap="none" rtlCol="0">
            <a:spAutoFit/>
          </a:bodyPr>
          <a:lstStyle/>
          <a:p>
            <a:r>
              <a:rPr lang="de-DE" dirty="0"/>
              <a:t>Konzipieren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855096" y="3435993"/>
            <a:ext cx="1376467" cy="646331"/>
          </a:xfrm>
          <a:prstGeom prst="rect">
            <a:avLst/>
          </a:prstGeom>
          <a:noFill/>
        </p:spPr>
        <p:txBody>
          <a:bodyPr wrap="none" rtlCol="0">
            <a:spAutoFit/>
          </a:bodyPr>
          <a:lstStyle/>
          <a:p>
            <a:r>
              <a:rPr lang="de-DE" dirty="0"/>
              <a:t>Daten</a:t>
            </a:r>
          </a:p>
          <a:p>
            <a:r>
              <a:rPr lang="de-DE" dirty="0"/>
              <a:t>Organisieren</a:t>
            </a:r>
          </a:p>
        </p:txBody>
      </p:sp>
      <p:pic>
        <p:nvPicPr>
          <p:cNvPr id="13" name="Picture 12" descr="A close up of text on a black background&#10;&#10;Description automatically generated">
            <a:extLst>
              <a:ext uri="{FF2B5EF4-FFF2-40B4-BE49-F238E27FC236}">
                <a16:creationId xmlns:a16="http://schemas.microsoft.com/office/drawing/2014/main" id="{5D660573-63BF-0547-99AD-CF2D34674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380778"/>
            <a:ext cx="6300191" cy="4664789"/>
          </a:xfrm>
          <a:prstGeom prst="rect">
            <a:avLst/>
          </a:prstGeom>
        </p:spPr>
      </p:pic>
      <p:sp>
        <p:nvSpPr>
          <p:cNvPr id="14" name="Frame 13">
            <a:extLst>
              <a:ext uri="{FF2B5EF4-FFF2-40B4-BE49-F238E27FC236}">
                <a16:creationId xmlns:a16="http://schemas.microsoft.com/office/drawing/2014/main" id="{3AF6D7BF-A08A-AD47-B64B-542FD81E58AA}"/>
              </a:ext>
            </a:extLst>
          </p:cNvPr>
          <p:cNvSpPr/>
          <p:nvPr/>
        </p:nvSpPr>
        <p:spPr>
          <a:xfrm>
            <a:off x="2987824" y="3717032"/>
            <a:ext cx="4392488" cy="36529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6" name="TextBox 15">
            <a:extLst>
              <a:ext uri="{FF2B5EF4-FFF2-40B4-BE49-F238E27FC236}">
                <a16:creationId xmlns:a16="http://schemas.microsoft.com/office/drawing/2014/main" id="{60208889-3B06-E24F-936B-D550DAA29644}"/>
              </a:ext>
            </a:extLst>
          </p:cNvPr>
          <p:cNvSpPr txBox="1"/>
          <p:nvPr/>
        </p:nvSpPr>
        <p:spPr>
          <a:xfrm>
            <a:off x="5452719" y="3219363"/>
            <a:ext cx="1130438" cy="523220"/>
          </a:xfrm>
          <a:prstGeom prst="rect">
            <a:avLst/>
          </a:prstGeom>
          <a:noFill/>
        </p:spPr>
        <p:txBody>
          <a:bodyPr wrap="none" rtlCol="0">
            <a:spAutoFit/>
          </a:bodyPr>
          <a:lstStyle/>
          <a:p>
            <a:r>
              <a:rPr lang="de-DE" sz="2800" dirty="0">
                <a:solidFill>
                  <a:schemeClr val="accent1">
                    <a:lumMod val="75000"/>
                  </a:schemeClr>
                </a:solidFill>
              </a:rPr>
              <a:t>Model</a:t>
            </a:r>
            <a:endParaRPr lang="de-DE" sz="2000" dirty="0">
              <a:solidFill>
                <a:schemeClr val="accent1">
                  <a:lumMod val="75000"/>
                </a:schemeClr>
              </a:solidFill>
            </a:endParaRPr>
          </a:p>
        </p:txBody>
      </p:sp>
      <p:sp>
        <p:nvSpPr>
          <p:cNvPr id="19" name="Frame 18">
            <a:extLst>
              <a:ext uri="{FF2B5EF4-FFF2-40B4-BE49-F238E27FC236}">
                <a16:creationId xmlns:a16="http://schemas.microsoft.com/office/drawing/2014/main" id="{F4B8629D-E0B1-7640-BE71-C30F69437114}"/>
              </a:ext>
            </a:extLst>
          </p:cNvPr>
          <p:cNvSpPr/>
          <p:nvPr/>
        </p:nvSpPr>
        <p:spPr>
          <a:xfrm>
            <a:off x="2771800" y="1484784"/>
            <a:ext cx="1584176" cy="32861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20" name="TextBox 19">
            <a:extLst>
              <a:ext uri="{FF2B5EF4-FFF2-40B4-BE49-F238E27FC236}">
                <a16:creationId xmlns:a16="http://schemas.microsoft.com/office/drawing/2014/main" id="{468C0244-6531-AF4F-8C33-B1377EAE4D4D}"/>
              </a:ext>
            </a:extLst>
          </p:cNvPr>
          <p:cNvSpPr txBox="1"/>
          <p:nvPr/>
        </p:nvSpPr>
        <p:spPr>
          <a:xfrm>
            <a:off x="5632247" y="1380778"/>
            <a:ext cx="1006622" cy="584775"/>
          </a:xfrm>
          <a:prstGeom prst="rect">
            <a:avLst/>
          </a:prstGeom>
          <a:noFill/>
        </p:spPr>
        <p:txBody>
          <a:bodyPr wrap="none" rtlCol="0">
            <a:spAutoFit/>
          </a:bodyPr>
          <a:lstStyle/>
          <a:p>
            <a:r>
              <a:rPr lang="de-DE" sz="3200" dirty="0">
                <a:solidFill>
                  <a:schemeClr val="accent1">
                    <a:lumMod val="75000"/>
                  </a:schemeClr>
                </a:solidFill>
              </a:rPr>
              <a:t>View</a:t>
            </a:r>
          </a:p>
        </p:txBody>
      </p:sp>
    </p:spTree>
    <p:extLst>
      <p:ext uri="{BB962C8B-B14F-4D97-AF65-F5344CB8AC3E}">
        <p14:creationId xmlns:p14="http://schemas.microsoft.com/office/powerpoint/2010/main" val="26456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9" grpId="0" animBg="1"/>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Durchführung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23</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Entwurf - Zielformat</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Qualität</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Implementierung</a:t>
            </a:r>
            <a:endParaRPr lang="de-DE" sz="1100" dirty="0">
              <a:latin typeface="Rotis SemiSans Pro" pitchFamily="50" charset="0"/>
            </a:endParaRP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Entwurf</a:t>
            </a:r>
            <a:endParaRPr lang="de-DE" altLang="de-DE" sz="1200" b="1" dirty="0">
              <a:latin typeface="Rotis SemiSans Pro" pitchFamily="50" charset="0"/>
            </a:endParaRPr>
          </a:p>
        </p:txBody>
      </p:sp>
      <p:sp>
        <p:nvSpPr>
          <p:cNvPr id="2" name="TextBox 1">
            <a:extLst>
              <a:ext uri="{FF2B5EF4-FFF2-40B4-BE49-F238E27FC236}">
                <a16:creationId xmlns:a16="http://schemas.microsoft.com/office/drawing/2014/main" id="{6F5EA092-3632-2C42-BB69-5938C97562AD}"/>
              </a:ext>
            </a:extLst>
          </p:cNvPr>
          <p:cNvSpPr txBox="1"/>
          <p:nvPr/>
        </p:nvSpPr>
        <p:spPr>
          <a:xfrm>
            <a:off x="2555776" y="1449175"/>
            <a:ext cx="1130438" cy="523220"/>
          </a:xfrm>
          <a:prstGeom prst="rect">
            <a:avLst/>
          </a:prstGeom>
          <a:noFill/>
        </p:spPr>
        <p:txBody>
          <a:bodyPr wrap="none" rtlCol="0">
            <a:spAutoFit/>
          </a:bodyPr>
          <a:lstStyle/>
          <a:p>
            <a:r>
              <a:rPr lang="de-DE" sz="2800" dirty="0"/>
              <a:t>Model</a:t>
            </a:r>
          </a:p>
        </p:txBody>
      </p:sp>
      <p:sp>
        <p:nvSpPr>
          <p:cNvPr id="3" name="TextBox 2">
            <a:extLst>
              <a:ext uri="{FF2B5EF4-FFF2-40B4-BE49-F238E27FC236}">
                <a16:creationId xmlns:a16="http://schemas.microsoft.com/office/drawing/2014/main" id="{7CD3EE11-221D-444D-A3FC-3831D5176A7F}"/>
              </a:ext>
            </a:extLst>
          </p:cNvPr>
          <p:cNvSpPr txBox="1"/>
          <p:nvPr/>
        </p:nvSpPr>
        <p:spPr>
          <a:xfrm>
            <a:off x="4622318" y="1449175"/>
            <a:ext cx="902683" cy="523220"/>
          </a:xfrm>
          <a:prstGeom prst="rect">
            <a:avLst/>
          </a:prstGeom>
          <a:noFill/>
        </p:spPr>
        <p:txBody>
          <a:bodyPr wrap="none" rtlCol="0">
            <a:spAutoFit/>
          </a:bodyPr>
          <a:lstStyle/>
          <a:p>
            <a:r>
              <a:rPr lang="de-DE" sz="2800" dirty="0"/>
              <a:t>View</a:t>
            </a:r>
          </a:p>
        </p:txBody>
      </p:sp>
      <p:sp>
        <p:nvSpPr>
          <p:cNvPr id="4" name="TextBox 3">
            <a:extLst>
              <a:ext uri="{FF2B5EF4-FFF2-40B4-BE49-F238E27FC236}">
                <a16:creationId xmlns:a16="http://schemas.microsoft.com/office/drawing/2014/main" id="{E383225C-325C-C742-A665-DDCD3CDE62D3}"/>
              </a:ext>
            </a:extLst>
          </p:cNvPr>
          <p:cNvSpPr txBox="1"/>
          <p:nvPr/>
        </p:nvSpPr>
        <p:spPr>
          <a:xfrm>
            <a:off x="6720575" y="1449175"/>
            <a:ext cx="1645515" cy="523220"/>
          </a:xfrm>
          <a:prstGeom prst="rect">
            <a:avLst/>
          </a:prstGeom>
          <a:noFill/>
        </p:spPr>
        <p:txBody>
          <a:bodyPr wrap="none" rtlCol="0">
            <a:spAutoFit/>
          </a:bodyPr>
          <a:lstStyle/>
          <a:p>
            <a:r>
              <a:rPr lang="de-DE" sz="2800" dirty="0"/>
              <a:t>Controller</a:t>
            </a:r>
          </a:p>
        </p:txBody>
      </p:sp>
      <p:sp>
        <p:nvSpPr>
          <p:cNvPr id="5" name="TextBox 4">
            <a:extLst>
              <a:ext uri="{FF2B5EF4-FFF2-40B4-BE49-F238E27FC236}">
                <a16:creationId xmlns:a16="http://schemas.microsoft.com/office/drawing/2014/main" id="{B8633D70-E40B-594F-AEFE-9FD8F264DAD0}"/>
              </a:ext>
            </a:extLst>
          </p:cNvPr>
          <p:cNvSpPr txBox="1"/>
          <p:nvPr/>
        </p:nvSpPr>
        <p:spPr>
          <a:xfrm>
            <a:off x="2747239" y="2196352"/>
            <a:ext cx="747512" cy="369332"/>
          </a:xfrm>
          <a:prstGeom prst="rect">
            <a:avLst/>
          </a:prstGeom>
          <a:noFill/>
        </p:spPr>
        <p:txBody>
          <a:bodyPr wrap="none" rtlCol="0">
            <a:spAutoFit/>
          </a:bodyPr>
          <a:lstStyle/>
          <a:p>
            <a:r>
              <a:rPr lang="de-DE" dirty="0"/>
              <a:t>Daten</a:t>
            </a:r>
          </a:p>
        </p:txBody>
      </p:sp>
      <p:sp>
        <p:nvSpPr>
          <p:cNvPr id="6" name="TextBox 5">
            <a:extLst>
              <a:ext uri="{FF2B5EF4-FFF2-40B4-BE49-F238E27FC236}">
                <a16:creationId xmlns:a16="http://schemas.microsoft.com/office/drawing/2014/main" id="{46A945E5-C753-1F46-A922-41928EFAE462}"/>
              </a:ext>
            </a:extLst>
          </p:cNvPr>
          <p:cNvSpPr txBox="1"/>
          <p:nvPr/>
        </p:nvSpPr>
        <p:spPr>
          <a:xfrm>
            <a:off x="4448840" y="2196352"/>
            <a:ext cx="1249637" cy="369332"/>
          </a:xfrm>
          <a:prstGeom prst="rect">
            <a:avLst/>
          </a:prstGeom>
          <a:noFill/>
        </p:spPr>
        <p:txBody>
          <a:bodyPr wrap="none" rtlCol="0">
            <a:spAutoFit/>
          </a:bodyPr>
          <a:lstStyle/>
          <a:p>
            <a:r>
              <a:rPr lang="de-DE" dirty="0"/>
              <a:t>Darstellung</a:t>
            </a:r>
          </a:p>
        </p:txBody>
      </p:sp>
      <p:sp>
        <p:nvSpPr>
          <p:cNvPr id="7" name="TextBox 6">
            <a:extLst>
              <a:ext uri="{FF2B5EF4-FFF2-40B4-BE49-F238E27FC236}">
                <a16:creationId xmlns:a16="http://schemas.microsoft.com/office/drawing/2014/main" id="{109A3C38-D009-2241-9CDC-842201AE4729}"/>
              </a:ext>
            </a:extLst>
          </p:cNvPr>
          <p:cNvSpPr txBox="1"/>
          <p:nvPr/>
        </p:nvSpPr>
        <p:spPr>
          <a:xfrm>
            <a:off x="6569860" y="2196352"/>
            <a:ext cx="1946943" cy="369332"/>
          </a:xfrm>
          <a:prstGeom prst="rect">
            <a:avLst/>
          </a:prstGeom>
          <a:noFill/>
        </p:spPr>
        <p:txBody>
          <a:bodyPr wrap="none" rtlCol="0">
            <a:spAutoFit/>
          </a:bodyPr>
          <a:lstStyle/>
          <a:p>
            <a:r>
              <a:rPr lang="de-DE" dirty="0"/>
              <a:t>Datenverarbeitung</a:t>
            </a:r>
          </a:p>
        </p:txBody>
      </p:sp>
      <p:sp>
        <p:nvSpPr>
          <p:cNvPr id="8" name="TextBox 7">
            <a:extLst>
              <a:ext uri="{FF2B5EF4-FFF2-40B4-BE49-F238E27FC236}">
                <a16:creationId xmlns:a16="http://schemas.microsoft.com/office/drawing/2014/main" id="{1D588446-31F7-4142-9533-CDA8EFA1096A}"/>
              </a:ext>
            </a:extLst>
          </p:cNvPr>
          <p:cNvSpPr txBox="1"/>
          <p:nvPr/>
        </p:nvSpPr>
        <p:spPr>
          <a:xfrm>
            <a:off x="2555776" y="2789641"/>
            <a:ext cx="1513812" cy="646331"/>
          </a:xfrm>
          <a:prstGeom prst="rect">
            <a:avLst/>
          </a:prstGeom>
          <a:noFill/>
        </p:spPr>
        <p:txBody>
          <a:bodyPr wrap="none" rtlCol="0">
            <a:spAutoFit/>
          </a:bodyPr>
          <a:lstStyle/>
          <a:p>
            <a:r>
              <a:rPr lang="de-DE" dirty="0"/>
              <a:t>Vordefiniertes</a:t>
            </a:r>
          </a:p>
          <a:p>
            <a:r>
              <a:rPr lang="de-DE" dirty="0"/>
              <a:t>Format</a:t>
            </a:r>
          </a:p>
        </p:txBody>
      </p:sp>
      <p:sp>
        <p:nvSpPr>
          <p:cNvPr id="9" name="TextBox 8">
            <a:extLst>
              <a:ext uri="{FF2B5EF4-FFF2-40B4-BE49-F238E27FC236}">
                <a16:creationId xmlns:a16="http://schemas.microsoft.com/office/drawing/2014/main" id="{434C87E3-3391-6B44-A3E2-3D9029E50447}"/>
              </a:ext>
            </a:extLst>
          </p:cNvPr>
          <p:cNvSpPr txBox="1"/>
          <p:nvPr/>
        </p:nvSpPr>
        <p:spPr>
          <a:xfrm>
            <a:off x="4448840" y="2787969"/>
            <a:ext cx="1265603" cy="646331"/>
          </a:xfrm>
          <a:prstGeom prst="rect">
            <a:avLst/>
          </a:prstGeom>
          <a:noFill/>
        </p:spPr>
        <p:txBody>
          <a:bodyPr wrap="none" rtlCol="0">
            <a:spAutoFit/>
          </a:bodyPr>
          <a:lstStyle/>
          <a:p>
            <a:r>
              <a:rPr lang="de-DE" dirty="0"/>
              <a:t>Anpassung</a:t>
            </a:r>
          </a:p>
          <a:p>
            <a:r>
              <a:rPr lang="de-DE" dirty="0"/>
              <a:t>An Vorgabe</a:t>
            </a:r>
          </a:p>
        </p:txBody>
      </p:sp>
      <p:sp>
        <p:nvSpPr>
          <p:cNvPr id="10" name="TextBox 9">
            <a:extLst>
              <a:ext uri="{FF2B5EF4-FFF2-40B4-BE49-F238E27FC236}">
                <a16:creationId xmlns:a16="http://schemas.microsoft.com/office/drawing/2014/main" id="{6B87AB64-FFA9-AE4F-ADE2-D751B94E1735}"/>
              </a:ext>
            </a:extLst>
          </p:cNvPr>
          <p:cNvSpPr txBox="1"/>
          <p:nvPr/>
        </p:nvSpPr>
        <p:spPr>
          <a:xfrm>
            <a:off x="6896743" y="2787969"/>
            <a:ext cx="1293175" cy="369332"/>
          </a:xfrm>
          <a:prstGeom prst="rect">
            <a:avLst/>
          </a:prstGeom>
          <a:noFill/>
        </p:spPr>
        <p:txBody>
          <a:bodyPr wrap="none" rtlCol="0">
            <a:spAutoFit/>
          </a:bodyPr>
          <a:lstStyle/>
          <a:p>
            <a:r>
              <a:rPr lang="de-DE" dirty="0"/>
              <a:t>Konzipieren</a:t>
            </a:r>
          </a:p>
        </p:txBody>
      </p:sp>
      <p:sp>
        <p:nvSpPr>
          <p:cNvPr id="11" name="TextBox 10">
            <a:extLst>
              <a:ext uri="{FF2B5EF4-FFF2-40B4-BE49-F238E27FC236}">
                <a16:creationId xmlns:a16="http://schemas.microsoft.com/office/drawing/2014/main" id="{38DAE643-D8DF-2A47-8523-4FD31BA256C8}"/>
              </a:ext>
            </a:extLst>
          </p:cNvPr>
          <p:cNvSpPr txBox="1"/>
          <p:nvPr/>
        </p:nvSpPr>
        <p:spPr>
          <a:xfrm>
            <a:off x="6855096" y="3435993"/>
            <a:ext cx="1376467" cy="646331"/>
          </a:xfrm>
          <a:prstGeom prst="rect">
            <a:avLst/>
          </a:prstGeom>
          <a:noFill/>
        </p:spPr>
        <p:txBody>
          <a:bodyPr wrap="none" rtlCol="0">
            <a:spAutoFit/>
          </a:bodyPr>
          <a:lstStyle/>
          <a:p>
            <a:r>
              <a:rPr lang="de-DE" dirty="0"/>
              <a:t>Daten</a:t>
            </a:r>
          </a:p>
          <a:p>
            <a:r>
              <a:rPr lang="de-DE" dirty="0"/>
              <a:t>Organisieren</a:t>
            </a:r>
          </a:p>
        </p:txBody>
      </p:sp>
      <p:sp>
        <p:nvSpPr>
          <p:cNvPr id="12" name="TextBox 11">
            <a:extLst>
              <a:ext uri="{FF2B5EF4-FFF2-40B4-BE49-F238E27FC236}">
                <a16:creationId xmlns:a16="http://schemas.microsoft.com/office/drawing/2014/main" id="{AF844134-472D-BF4B-87F9-63BAD9DF6B9C}"/>
              </a:ext>
            </a:extLst>
          </p:cNvPr>
          <p:cNvSpPr txBox="1"/>
          <p:nvPr/>
        </p:nvSpPr>
        <p:spPr>
          <a:xfrm>
            <a:off x="2532917" y="4841491"/>
            <a:ext cx="3073342" cy="830997"/>
          </a:xfrm>
          <a:prstGeom prst="rect">
            <a:avLst/>
          </a:prstGeom>
          <a:noFill/>
        </p:spPr>
        <p:txBody>
          <a:bodyPr wrap="none" rtlCol="0">
            <a:spAutoFit/>
          </a:bodyPr>
          <a:lstStyle/>
          <a:p>
            <a:r>
              <a:rPr lang="de-DE" sz="4800" dirty="0"/>
              <a:t>Abstraktion</a:t>
            </a:r>
            <a:endParaRPr lang="de-DE" dirty="0"/>
          </a:p>
        </p:txBody>
      </p:sp>
      <p:sp>
        <p:nvSpPr>
          <p:cNvPr id="13" name="TextBox 12">
            <a:extLst>
              <a:ext uri="{FF2B5EF4-FFF2-40B4-BE49-F238E27FC236}">
                <a16:creationId xmlns:a16="http://schemas.microsoft.com/office/drawing/2014/main" id="{4135B879-3278-8C41-8129-CF0649FF9CDD}"/>
              </a:ext>
            </a:extLst>
          </p:cNvPr>
          <p:cNvSpPr txBox="1"/>
          <p:nvPr/>
        </p:nvSpPr>
        <p:spPr>
          <a:xfrm>
            <a:off x="2764404" y="4213796"/>
            <a:ext cx="2317237" cy="369332"/>
          </a:xfrm>
          <a:prstGeom prst="rect">
            <a:avLst/>
          </a:prstGeom>
          <a:noFill/>
        </p:spPr>
        <p:txBody>
          <a:bodyPr wrap="none" rtlCol="0">
            <a:spAutoFit/>
          </a:bodyPr>
          <a:lstStyle/>
          <a:p>
            <a:r>
              <a:rPr lang="de-DE" dirty="0">
                <a:solidFill>
                  <a:schemeClr val="tx2"/>
                </a:solidFill>
              </a:rPr>
              <a:t>OOP</a:t>
            </a:r>
            <a:r>
              <a:rPr lang="de-DE" dirty="0"/>
              <a:t>: </a:t>
            </a:r>
            <a:r>
              <a:rPr lang="de-DE" dirty="0">
                <a:solidFill>
                  <a:schemeClr val="accent3"/>
                </a:solidFill>
              </a:rPr>
              <a:t>$</a:t>
            </a:r>
            <a:r>
              <a:rPr lang="de-DE" dirty="0" err="1">
                <a:solidFill>
                  <a:schemeClr val="accent3"/>
                </a:solidFill>
              </a:rPr>
              <a:t>row</a:t>
            </a:r>
            <a:r>
              <a:rPr lang="de-DE" dirty="0">
                <a:solidFill>
                  <a:schemeClr val="accent3"/>
                </a:solidFill>
              </a:rPr>
              <a:t> </a:t>
            </a:r>
            <a:r>
              <a:rPr lang="de-DE" dirty="0"/>
              <a:t>vs. </a:t>
            </a:r>
            <a:r>
              <a:rPr lang="de-DE" dirty="0">
                <a:solidFill>
                  <a:schemeClr val="accent1"/>
                </a:solidFill>
              </a:rPr>
              <a:t>$var_25</a:t>
            </a:r>
          </a:p>
        </p:txBody>
      </p:sp>
    </p:spTree>
    <p:extLst>
      <p:ext uri="{BB962C8B-B14F-4D97-AF65-F5344CB8AC3E}">
        <p14:creationId xmlns:p14="http://schemas.microsoft.com/office/powerpoint/2010/main" val="312426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3705082961"/>
              </p:ext>
            </p:extLst>
          </p:nvPr>
        </p:nvGraphicFramePr>
        <p:xfrm>
          <a:off x="2483774" y="1447994"/>
          <a:ext cx="6530050" cy="2225040"/>
        </p:xfrm>
        <a:graphic>
          <a:graphicData uri="http://schemas.openxmlformats.org/drawingml/2006/table">
            <a:tbl>
              <a:tblPr firstRow="1" bandRow="1">
                <a:tableStyleId>{7DF18680-E054-41AD-8BC1-D1AEF772440D}</a:tableStyleId>
              </a:tblPr>
              <a:tblGrid>
                <a:gridCol w="1781500">
                  <a:extLst>
                    <a:ext uri="{9D8B030D-6E8A-4147-A177-3AD203B41FA5}">
                      <a16:colId xmlns:a16="http://schemas.microsoft.com/office/drawing/2014/main" val="3374511798"/>
                    </a:ext>
                  </a:extLst>
                </a:gridCol>
                <a:gridCol w="817336">
                  <a:extLst>
                    <a:ext uri="{9D8B030D-6E8A-4147-A177-3AD203B41FA5}">
                      <a16:colId xmlns:a16="http://schemas.microsoft.com/office/drawing/2014/main" val="2007650479"/>
                    </a:ext>
                  </a:extLst>
                </a:gridCol>
                <a:gridCol w="1663876">
                  <a:extLst>
                    <a:ext uri="{9D8B030D-6E8A-4147-A177-3AD203B41FA5}">
                      <a16:colId xmlns:a16="http://schemas.microsoft.com/office/drawing/2014/main" val="1443922345"/>
                    </a:ext>
                  </a:extLst>
                </a:gridCol>
                <a:gridCol w="584389">
                  <a:extLst>
                    <a:ext uri="{9D8B030D-6E8A-4147-A177-3AD203B41FA5}">
                      <a16:colId xmlns:a16="http://schemas.microsoft.com/office/drawing/2014/main" val="941689489"/>
                    </a:ext>
                  </a:extLst>
                </a:gridCol>
                <a:gridCol w="1682949">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a:solidFill>
                            <a:srgbClr val="FFFFFF"/>
                          </a:solidFill>
                          <a:effectLst/>
                          <a:latin typeface="Calibri" panose="020F0502020204030204" pitchFamily="34" charset="0"/>
                        </a:rPr>
                        <a:t>Kriterium</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Qes mit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a:solidFill>
                            <a:srgbClr val="000000"/>
                          </a:solidFill>
                          <a:effectLst/>
                          <a:latin typeface="Calibri" panose="020F0502020204030204" pitchFamily="34" charset="0"/>
                        </a:rPr>
                        <a:t>Ergonomie</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a:solidFill>
                            <a:srgbClr val="000000"/>
                          </a:solidFill>
                          <a:effectLst/>
                          <a:latin typeface="Calibri" panose="020F0502020204030204" pitchFamily="34" charset="0"/>
                        </a:rPr>
                        <a:t>Fehleranfälligkeit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a:solidFill>
                            <a:srgbClr val="000000"/>
                          </a:solidFill>
                          <a:effectLst/>
                          <a:latin typeface="Calibri" panose="020F0502020204030204" pitchFamily="34" charset="0"/>
                        </a:rPr>
                        <a:t>Kosten</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a:solidFill>
                            <a:srgbClr val="000000"/>
                          </a:solidFill>
                          <a:effectLst/>
                          <a:latin typeface="Calibri" panose="020F0502020204030204" pitchFamily="34" charset="0"/>
                        </a:rPr>
                        <a:t>Zeitaufwand</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7</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81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
        <p:nvSpPr>
          <p:cNvPr id="3" name="TextBox 2">
            <a:extLst>
              <a:ext uri="{FF2B5EF4-FFF2-40B4-BE49-F238E27FC236}">
                <a16:creationId xmlns:a16="http://schemas.microsoft.com/office/drawing/2014/main" id="{3F7FAF1F-F12C-A647-B93A-C3AB4767F38A}"/>
              </a:ext>
            </a:extLst>
          </p:cNvPr>
          <p:cNvSpPr txBox="1"/>
          <p:nvPr/>
        </p:nvSpPr>
        <p:spPr>
          <a:xfrm>
            <a:off x="3306871" y="4684734"/>
            <a:ext cx="4440511" cy="369332"/>
          </a:xfrm>
          <a:prstGeom prst="rect">
            <a:avLst/>
          </a:prstGeom>
          <a:noFill/>
        </p:spPr>
        <p:txBody>
          <a:bodyPr wrap="none" rtlCol="0">
            <a:spAutoFit/>
          </a:bodyPr>
          <a:lstStyle/>
          <a:p>
            <a:r>
              <a:rPr lang="de-DE" dirty="0"/>
              <a:t>Bewertungsstufen Schulnoten 1-6? Min </a:t>
            </a:r>
            <a:r>
              <a:rPr lang="de-DE" dirty="0" err="1"/>
              <a:t>max</a:t>
            </a:r>
            <a:r>
              <a:rPr lang="de-DE" dirty="0"/>
              <a:t>?</a:t>
            </a:r>
          </a:p>
        </p:txBody>
      </p:sp>
    </p:spTree>
    <p:extLst>
      <p:ext uri="{BB962C8B-B14F-4D97-AF65-F5344CB8AC3E}">
        <p14:creationId xmlns:p14="http://schemas.microsoft.com/office/powerpoint/2010/main" val="2572452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Organisation - 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Akzeptanz</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Dokumentation</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Nutzwertanalyse</a:t>
            </a:r>
          </a:p>
        </p:txBody>
      </p:sp>
      <p:graphicFrame>
        <p:nvGraphicFramePr>
          <p:cNvPr id="2" name="Table 1">
            <a:extLst>
              <a:ext uri="{FF2B5EF4-FFF2-40B4-BE49-F238E27FC236}">
                <a16:creationId xmlns:a16="http://schemas.microsoft.com/office/drawing/2014/main" id="{2ACD2FC1-81D7-40D7-96C4-83747545C575}"/>
              </a:ext>
            </a:extLst>
          </p:cNvPr>
          <p:cNvGraphicFramePr>
            <a:graphicFrameLocks noGrp="1"/>
          </p:cNvGraphicFramePr>
          <p:nvPr>
            <p:extLst>
              <p:ext uri="{D42A27DB-BD31-4B8C-83A1-F6EECF244321}">
                <p14:modId xmlns:p14="http://schemas.microsoft.com/office/powerpoint/2010/main" val="2367409240"/>
              </p:ext>
            </p:extLst>
          </p:nvPr>
        </p:nvGraphicFramePr>
        <p:xfrm>
          <a:off x="2483774" y="1447994"/>
          <a:ext cx="6179980" cy="2225040"/>
        </p:xfrm>
        <a:graphic>
          <a:graphicData uri="http://schemas.openxmlformats.org/drawingml/2006/table">
            <a:tbl>
              <a:tblPr firstRow="1" bandRow="1">
                <a:tableStyleId>{7DF18680-E054-41AD-8BC1-D1AEF772440D}</a:tableStyleId>
              </a:tblPr>
              <a:tblGrid>
                <a:gridCol w="1978406">
                  <a:extLst>
                    <a:ext uri="{9D8B030D-6E8A-4147-A177-3AD203B41FA5}">
                      <a16:colId xmlns:a16="http://schemas.microsoft.com/office/drawing/2014/main" val="3374511798"/>
                    </a:ext>
                  </a:extLst>
                </a:gridCol>
                <a:gridCol w="671449">
                  <a:extLst>
                    <a:ext uri="{9D8B030D-6E8A-4147-A177-3AD203B41FA5}">
                      <a16:colId xmlns:a16="http://schemas.microsoft.com/office/drawing/2014/main" val="2007650479"/>
                    </a:ext>
                  </a:extLst>
                </a:gridCol>
                <a:gridCol w="1536573">
                  <a:extLst>
                    <a:ext uri="{9D8B030D-6E8A-4147-A177-3AD203B41FA5}">
                      <a16:colId xmlns:a16="http://schemas.microsoft.com/office/drawing/2014/main" val="1443922345"/>
                    </a:ext>
                  </a:extLst>
                </a:gridCol>
                <a:gridCol w="1993552">
                  <a:extLst>
                    <a:ext uri="{9D8B030D-6E8A-4147-A177-3AD203B41FA5}">
                      <a16:colId xmlns:a16="http://schemas.microsoft.com/office/drawing/2014/main" val="1015195530"/>
                    </a:ext>
                  </a:extLst>
                </a:gridCol>
              </a:tblGrid>
              <a:tr h="370840">
                <a:tc>
                  <a:txBody>
                    <a:bodyPr/>
                    <a:lstStyle/>
                    <a:p>
                      <a:pPr algn="l" rtl="0" fontAlgn="ctr"/>
                      <a:r>
                        <a:rPr lang="de-DE" sz="1800" b="1" i="0" u="none" strike="noStrike" dirty="0">
                          <a:solidFill>
                            <a:srgbClr val="FFFFFF"/>
                          </a:solidFill>
                          <a:effectLst/>
                          <a:latin typeface="Calibri" panose="020F0502020204030204" pitchFamily="34" charset="0"/>
                        </a:rPr>
                        <a:t>Aspekt</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Faktor</a:t>
                      </a:r>
                    </a:p>
                  </a:txBody>
                  <a:tcPr marL="9525" marR="9525" marT="9525" marB="0" anchor="ctr"/>
                </a:tc>
                <a:tc>
                  <a:txBody>
                    <a:bodyPr/>
                    <a:lstStyle/>
                    <a:p>
                      <a:pPr algn="l" rtl="0" fontAlgn="ctr"/>
                      <a:r>
                        <a:rPr lang="de-DE" sz="1800" b="1" i="0" u="none" strike="noStrike">
                          <a:solidFill>
                            <a:srgbClr val="FFFFFF"/>
                          </a:solidFill>
                          <a:effectLst/>
                          <a:latin typeface="Calibri" panose="020F0502020204030204" pitchFamily="34" charset="0"/>
                        </a:rPr>
                        <a:t>Altes Verfahren</a:t>
                      </a:r>
                    </a:p>
                  </a:txBody>
                  <a:tcPr marL="9525" marR="9525" marT="9525" marB="0" anchor="ctr"/>
                </a:tc>
                <a:tc>
                  <a:txBody>
                    <a:bodyPr/>
                    <a:lstStyle/>
                    <a:p>
                      <a:pPr algn="l" rtl="0" fontAlgn="ctr"/>
                      <a:r>
                        <a:rPr lang="de-DE" sz="1800" b="1" i="0" u="none" strike="noStrike" dirty="0" err="1">
                          <a:solidFill>
                            <a:srgbClr val="FFFFFF"/>
                          </a:solidFill>
                          <a:effectLst/>
                          <a:latin typeface="Calibri" panose="020F0502020204030204" pitchFamily="34" charset="0"/>
                        </a:rPr>
                        <a:t>Qes</a:t>
                      </a:r>
                      <a:r>
                        <a:rPr lang="de-DE" sz="1800" b="1" i="0" u="none" strike="noStrike" dirty="0">
                          <a:solidFill>
                            <a:srgbClr val="FFFFFF"/>
                          </a:solidFill>
                          <a:effectLst/>
                          <a:latin typeface="Calibri" panose="020F0502020204030204" pitchFamily="34" charset="0"/>
                        </a:rPr>
                        <a:t> Export</a:t>
                      </a:r>
                    </a:p>
                  </a:txBody>
                  <a:tcPr marL="9525" marR="9525" marT="9525" marB="0" anchor="ctr"/>
                </a:tc>
                <a:extLst>
                  <a:ext uri="{0D108BD9-81ED-4DB2-BD59-A6C34878D82A}">
                    <a16:rowId xmlns:a16="http://schemas.microsoft.com/office/drawing/2014/main" val="330838198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Transparenz</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332832005"/>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Nutzbarkeit</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de-DE" sz="18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10</a:t>
                      </a:r>
                    </a:p>
                  </a:txBody>
                  <a:tcPr marL="9525" marR="9525" marT="9525" marB="0" anchor="ctr"/>
                </a:tc>
                <a:extLst>
                  <a:ext uri="{0D108BD9-81ED-4DB2-BD59-A6C34878D82A}">
                    <a16:rowId xmlns:a16="http://schemas.microsoft.com/office/drawing/2014/main" val="812576843"/>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Nutzerfreundlichkeit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4</a:t>
                      </a:r>
                    </a:p>
                  </a:txBody>
                  <a:tcPr marL="9525" marR="9525" marT="9525" marB="0" anchor="ctr"/>
                </a:tc>
                <a:extLst>
                  <a:ext uri="{0D108BD9-81ED-4DB2-BD59-A6C34878D82A}">
                    <a16:rowId xmlns:a16="http://schemas.microsoft.com/office/drawing/2014/main" val="1961179902"/>
                  </a:ext>
                </a:extLst>
              </a:tr>
              <a:tr h="370840">
                <a:tc>
                  <a:txBody>
                    <a:bodyPr/>
                    <a:lstStyle/>
                    <a:p>
                      <a:pPr algn="l" rtl="0" fontAlgn="ctr"/>
                      <a:r>
                        <a:rPr lang="de-DE" sz="1800" b="0" i="0" u="none" strike="noStrike" dirty="0">
                          <a:solidFill>
                            <a:srgbClr val="000000"/>
                          </a:solidFill>
                          <a:effectLst/>
                          <a:latin typeface="Calibri" panose="020F0502020204030204" pitchFamily="34" charset="0"/>
                        </a:rPr>
                        <a:t>Verfügbarkeit</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4094347200"/>
                  </a:ext>
                </a:extLst>
              </a:tr>
              <a:tr h="370840">
                <a:tc>
                  <a:txBody>
                    <a:bodyPr/>
                    <a:lstStyle/>
                    <a:p>
                      <a:pPr algn="l" rtl="0" fontAlgn="ctr"/>
                      <a:r>
                        <a:rPr lang="de-DE" sz="1800" b="0" i="0" u="none" strike="noStrike">
                          <a:solidFill>
                            <a:srgbClr val="000000"/>
                          </a:solidFill>
                          <a:effectLst/>
                          <a:latin typeface="Calibri" panose="020F0502020204030204" pitchFamily="34" charset="0"/>
                        </a:rPr>
                        <a:t>Summe</a:t>
                      </a:r>
                    </a:p>
                  </a:txBody>
                  <a:tcPr marL="9525" marR="9525" marT="9525" marB="0" anchor="ctr"/>
                </a:tc>
                <a:tc>
                  <a:txBody>
                    <a:bodyPr/>
                    <a:lstStyle/>
                    <a:p>
                      <a:pPr algn="l" fontAlgn="t"/>
                      <a:r>
                        <a:rPr lang="de-DE" sz="1800" b="0" i="0" u="none" strike="noStrike">
                          <a:solidFill>
                            <a:srgbClr val="000000"/>
                          </a:solidFill>
                          <a:effectLst/>
                          <a:latin typeface="Arial" panose="020B0604020202020204" pitchFamily="34" charset="0"/>
                        </a:rPr>
                        <a:t> </a:t>
                      </a:r>
                    </a:p>
                  </a:txBody>
                  <a:tcPr marL="9525" marR="9525" marT="9525" marB="0"/>
                </a:tc>
                <a:tc>
                  <a:txBody>
                    <a:bodyPr/>
                    <a:lstStyle/>
                    <a:p>
                      <a:pPr algn="l" rtl="0" fontAlgn="ctr"/>
                      <a:r>
                        <a:rPr lang="de-DE" sz="1800" b="0" i="0" u="none" strike="noStrike">
                          <a:solidFill>
                            <a:srgbClr val="000000"/>
                          </a:solidFill>
                          <a:effectLst/>
                          <a:latin typeface="Calibri" panose="020F0502020204030204" pitchFamily="34" charset="0"/>
                        </a:rPr>
                        <a:t>23</a:t>
                      </a:r>
                    </a:p>
                  </a:txBody>
                  <a:tcPr marL="9525" marR="9525" marT="9525" marB="0" anchor="ctr"/>
                </a:tc>
                <a:tc>
                  <a:txBody>
                    <a:bodyPr/>
                    <a:lstStyle/>
                    <a:p>
                      <a:pPr algn="l" rtl="0" fontAlgn="ctr"/>
                      <a:r>
                        <a:rPr lang="de-DE" sz="1800" b="0" i="0" u="none" strike="noStrike" dirty="0">
                          <a:solidFill>
                            <a:srgbClr val="000000"/>
                          </a:solidFill>
                          <a:effectLst/>
                          <a:latin typeface="Calibri" panose="020F0502020204030204" pitchFamily="34" charset="0"/>
                        </a:rPr>
                        <a:t>97</a:t>
                      </a:r>
                    </a:p>
                  </a:txBody>
                  <a:tcPr marL="9525" marR="9525" marT="9525" marB="0" anchor="ctr"/>
                </a:tc>
                <a:extLst>
                  <a:ext uri="{0D108BD9-81ED-4DB2-BD59-A6C34878D82A}">
                    <a16:rowId xmlns:a16="http://schemas.microsoft.com/office/drawing/2014/main" val="72276465"/>
                  </a:ext>
                </a:extLst>
              </a:tr>
            </a:tbl>
          </a:graphicData>
        </a:graphic>
      </p:graphicFrame>
    </p:spTree>
    <p:extLst>
      <p:ext uri="{BB962C8B-B14F-4D97-AF65-F5344CB8AC3E}">
        <p14:creationId xmlns:p14="http://schemas.microsoft.com/office/powerpoint/2010/main" val="541094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Projektumfeld - Das Institut</a:t>
            </a:r>
          </a:p>
        </p:txBody>
      </p:sp>
      <p:sp>
        <p:nvSpPr>
          <p:cNvPr id="6" name="Rechteck 5"/>
          <p:cNvSpPr/>
          <p:nvPr/>
        </p:nvSpPr>
        <p:spPr>
          <a:xfrm>
            <a:off x="323528" y="6237312"/>
            <a:ext cx="1440160" cy="62068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Foliennummernplatzhalter 6"/>
          <p:cNvSpPr>
            <a:spLocks noGrp="1"/>
          </p:cNvSpPr>
          <p:nvPr>
            <p:ph type="sldNum" sz="quarter" idx="12"/>
          </p:nvPr>
        </p:nvSpPr>
        <p:spPr/>
        <p:txBody>
          <a:bodyPr/>
          <a:lstStyle/>
          <a:p>
            <a:fld id="{AC76F9B2-121F-446C-A37F-B7F54BF3DCAC}" type="slidenum">
              <a:rPr lang="de-DE" smtClean="0"/>
              <a:t>26</a:t>
            </a:fld>
            <a:endParaRPr lang="de-DE" dirty="0"/>
          </a:p>
        </p:txBody>
      </p:sp>
      <p:pic>
        <p:nvPicPr>
          <p:cNvPr id="3" name="Picture 2">
            <a:extLst>
              <a:ext uri="{FF2B5EF4-FFF2-40B4-BE49-F238E27FC236}">
                <a16:creationId xmlns:a16="http://schemas.microsoft.com/office/drawing/2014/main" id="{59164D2C-E2DF-EA48-8243-D028C4461300}"/>
              </a:ext>
            </a:extLst>
          </p:cNvPr>
          <p:cNvPicPr>
            <a:picLocks noChangeAspect="1"/>
          </p:cNvPicPr>
          <p:nvPr/>
        </p:nvPicPr>
        <p:blipFill>
          <a:blip r:embed="rId3"/>
          <a:stretch>
            <a:fillRect/>
          </a:stretch>
        </p:blipFill>
        <p:spPr>
          <a:xfrm>
            <a:off x="1034412" y="1412197"/>
            <a:ext cx="7075176" cy="5009917"/>
          </a:xfrm>
          <a:prstGeom prst="rect">
            <a:avLst/>
          </a:prstGeom>
        </p:spPr>
      </p:pic>
    </p:spTree>
    <p:extLst>
      <p:ext uri="{BB962C8B-B14F-4D97-AF65-F5344CB8AC3E}">
        <p14:creationId xmlns:p14="http://schemas.microsoft.com/office/powerpoint/2010/main" val="1457638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REFLEKTION</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27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Arbeitspakete - Phasen</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100" dirty="0">
                <a:latin typeface="Rotis SemiSans Pro" pitchFamily="50" charset="0"/>
              </a:rPr>
              <a:t>Meilensteine</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b="1" dirty="0">
                <a:latin typeface="Rotis SemiSans Pro" pitchFamily="50" charset="0"/>
              </a:rPr>
              <a:t>Zeitliche Einteilung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Arbeitspakete</a:t>
            </a:r>
            <a:endParaRPr lang="de-DE" altLang="de-DE" sz="1200" dirty="0">
              <a:latin typeface="Rotis SemiSans Pro" pitchFamily="50" charset="0"/>
            </a:endParaRPr>
          </a:p>
        </p:txBody>
      </p:sp>
      <p:graphicFrame>
        <p:nvGraphicFramePr>
          <p:cNvPr id="13" name="Table 12">
            <a:extLst>
              <a:ext uri="{FF2B5EF4-FFF2-40B4-BE49-F238E27FC236}">
                <a16:creationId xmlns:a16="http://schemas.microsoft.com/office/drawing/2014/main" id="{7DEA6647-7AD2-E64D-B5DB-1FD357E7CD72}"/>
              </a:ext>
            </a:extLst>
          </p:cNvPr>
          <p:cNvGraphicFramePr>
            <a:graphicFrameLocks noGrp="1"/>
          </p:cNvGraphicFramePr>
          <p:nvPr>
            <p:extLst>
              <p:ext uri="{D42A27DB-BD31-4B8C-83A1-F6EECF244321}">
                <p14:modId xmlns:p14="http://schemas.microsoft.com/office/powerpoint/2010/main" val="68501245"/>
              </p:ext>
            </p:extLst>
          </p:nvPr>
        </p:nvGraphicFramePr>
        <p:xfrm>
          <a:off x="2418007" y="1372717"/>
          <a:ext cx="6588224" cy="3368040"/>
        </p:xfrm>
        <a:graphic>
          <a:graphicData uri="http://schemas.openxmlformats.org/drawingml/2006/table">
            <a:tbl>
              <a:tblPr firstRow="1" firstCol="1" bandRow="1">
                <a:tableStyleId>{7DF18680-E054-41AD-8BC1-D1AEF772440D}</a:tableStyleId>
              </a:tblPr>
              <a:tblGrid>
                <a:gridCol w="1497494">
                  <a:extLst>
                    <a:ext uri="{9D8B030D-6E8A-4147-A177-3AD203B41FA5}">
                      <a16:colId xmlns:a16="http://schemas.microsoft.com/office/drawing/2014/main" val="1127611525"/>
                    </a:ext>
                  </a:extLst>
                </a:gridCol>
                <a:gridCol w="771164">
                  <a:extLst>
                    <a:ext uri="{9D8B030D-6E8A-4147-A177-3AD203B41FA5}">
                      <a16:colId xmlns:a16="http://schemas.microsoft.com/office/drawing/2014/main" val="3689779636"/>
                    </a:ext>
                  </a:extLst>
                </a:gridCol>
                <a:gridCol w="3681777">
                  <a:extLst>
                    <a:ext uri="{9D8B030D-6E8A-4147-A177-3AD203B41FA5}">
                      <a16:colId xmlns:a16="http://schemas.microsoft.com/office/drawing/2014/main" val="883571620"/>
                    </a:ext>
                  </a:extLst>
                </a:gridCol>
                <a:gridCol w="637789">
                  <a:extLst>
                    <a:ext uri="{9D8B030D-6E8A-4147-A177-3AD203B41FA5}">
                      <a16:colId xmlns:a16="http://schemas.microsoft.com/office/drawing/2014/main" val="1770540711"/>
                    </a:ext>
                  </a:extLst>
                </a:gridCol>
              </a:tblGrid>
              <a:tr h="365760">
                <a:tc>
                  <a:txBody>
                    <a:bodyPr/>
                    <a:lstStyle/>
                    <a:p>
                      <a:pPr algn="l">
                        <a:spcAft>
                          <a:spcPts val="0"/>
                        </a:spcAft>
                      </a:pPr>
                      <a:r>
                        <a:rPr lang="de-DE" sz="1600" dirty="0">
                          <a:effectLst/>
                        </a:rPr>
                        <a:t>Phase</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Arbeitspaket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600" dirty="0">
                          <a:effectLst/>
                        </a:rPr>
                        <a:t>Name/Bezeichnung</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latin typeface="Calibri" panose="020F0502020204030204" pitchFamily="34" charset="0"/>
                          <a:ea typeface="Calibri" panose="020F0502020204030204" pitchFamily="34" charset="0"/>
                          <a:cs typeface="Times New Roman" panose="02020603050405020304" pitchFamily="18" charset="0"/>
                        </a:rPr>
                        <a:t>Soll in Stunden</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4888873"/>
                  </a:ext>
                </a:extLst>
              </a:tr>
              <a:tr h="304799">
                <a:tc>
                  <a:txBody>
                    <a:bodyPr/>
                    <a:lstStyle/>
                    <a:p>
                      <a:pPr algn="l">
                        <a:spcAft>
                          <a:spcPts val="0"/>
                        </a:spcAft>
                      </a:pPr>
                      <a:r>
                        <a:rPr lang="de-DE" sz="1200">
                          <a:effectLst/>
                        </a:rPr>
                        <a:t>Projektdurchführung</a:t>
                      </a:r>
                    </a:p>
                    <a:p>
                      <a:pPr algn="l">
                        <a:spcAft>
                          <a:spcPts val="0"/>
                        </a:spcAft>
                      </a:pPr>
                      <a:r>
                        <a:rPr lang="de-DE" sz="1200">
                          <a:effectLst/>
                        </a:rPr>
                        <a:t>        Analyse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A1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Machbarkeitsstudie durchführen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7247222"/>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Aus dem Lastenheft das Pflichtenheft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4847645"/>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Eigenschaften des Models festlegen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879532"/>
                  </a:ext>
                </a:extLst>
              </a:tr>
              <a:tr h="152400">
                <a:tc>
                  <a:txBody>
                    <a:bodyPr/>
                    <a:lstStyle/>
                    <a:p>
                      <a:pPr algn="l">
                        <a:spcAft>
                          <a:spcPts val="0"/>
                        </a:spcAft>
                      </a:pPr>
                      <a:r>
                        <a:rPr lang="de-DE" sz="1200" b="1" dirty="0">
                          <a:effectLst/>
                        </a:rPr>
                        <a:t>        Entwurf</a:t>
                      </a:r>
                      <a:endParaRPr lang="de-DE"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rPr>
                        <a:t>AP E3</a:t>
                      </a:r>
                      <a:endPar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Formular mit Auswahlmöglichkeit zur Generierung entwerfen</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3051560"/>
                  </a:ext>
                </a:extLst>
              </a:tr>
              <a:tr h="152400">
                <a:tc>
                  <a:txBody>
                    <a:bodyPr/>
                    <a:lstStyle/>
                    <a:p>
                      <a:pPr algn="l">
                        <a:spcAft>
                          <a:spcPts val="0"/>
                        </a:spcAft>
                      </a:pPr>
                      <a:r>
                        <a:rPr lang="de-DE" sz="1200" b="1">
                          <a:effectLst/>
                        </a:rPr>
                        <a:t>        Entwurf</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AP E4</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solidFill>
                            <a:schemeClr val="tx1"/>
                          </a:solidFill>
                          <a:effectLst/>
                        </a:rPr>
                        <a:t>Menüpunkt und Controller entwerfen </a:t>
                      </a:r>
                      <a:endParaRPr lang="de-DE" sz="11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2634714"/>
                  </a:ext>
                </a:extLst>
              </a:tr>
              <a:tr h="152400">
                <a:tc>
                  <a:txBody>
                    <a:bodyPr/>
                    <a:lstStyle/>
                    <a:p>
                      <a:pPr algn="l">
                        <a:spcAft>
                          <a:spcPts val="0"/>
                        </a:spcAft>
                      </a:pPr>
                      <a:r>
                        <a:rPr lang="de-DE" sz="1200" dirty="0">
                          <a:effectLst/>
                        </a:rPr>
                        <a:t>        Entwurf</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Download von Excel-Fähiger Datei konzipieren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18030953"/>
                  </a:ext>
                </a:extLst>
              </a:tr>
              <a:tr h="152400">
                <a:tc>
                  <a:txBody>
                    <a:bodyPr/>
                    <a:lstStyle/>
                    <a:p>
                      <a:pPr algn="l">
                        <a:spcAft>
                          <a:spcPts val="0"/>
                        </a:spcAft>
                      </a:pPr>
                      <a:r>
                        <a:rPr lang="de-DE" sz="1200">
                          <a:effectLst/>
                        </a:rPr>
                        <a:t>        Entwurf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E6</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Layout mit Kunde absprechen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273948"/>
                  </a:ext>
                </a:extLst>
              </a:tr>
              <a:tr h="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I1</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Route zum Formular und zum Download anlegen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0610247"/>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I2</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View-Oberfläche entwickeln und mit Kunde abstimmen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7986769"/>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I3</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dirty="0">
                          <a:effectLst/>
                        </a:rPr>
                        <a:t>Mapping implementieren</a:t>
                      </a:r>
                      <a:endParaRPr lang="de-DE"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4794751"/>
                  </a:ext>
                </a:extLst>
              </a:tr>
              <a:tr h="152400">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I4</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Controller erstellen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8744722"/>
                  </a:ext>
                </a:extLst>
              </a:tr>
              <a:tr h="75457">
                <a:tc>
                  <a:txBody>
                    <a:bodyPr/>
                    <a:lstStyle/>
                    <a:p>
                      <a:pPr algn="l">
                        <a:spcAft>
                          <a:spcPts val="0"/>
                        </a:spcAft>
                      </a:pPr>
                      <a:r>
                        <a:rPr lang="de-DE" sz="1200">
                          <a:effectLst/>
                        </a:rPr>
                        <a:t>        Implementierung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AP I5</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a:effectLst/>
                        </a:rPr>
                        <a:t>View anlegen</a:t>
                      </a:r>
                      <a:endParaRPr lang="de-DE" sz="105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de-DE"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503276"/>
                  </a:ext>
                </a:extLst>
              </a:tr>
              <a:tr h="0">
                <a:tc>
                  <a:txBody>
                    <a:bodyPr/>
                    <a:lstStyle/>
                    <a:p>
                      <a:pPr algn="l">
                        <a:spcAft>
                          <a:spcPts val="0"/>
                        </a:spcAft>
                      </a:pPr>
                      <a:r>
                        <a:rPr lang="de-DE" sz="1200" b="1">
                          <a:effectLst/>
                        </a:rPr>
                        <a:t>        Implementierung</a:t>
                      </a:r>
                      <a:endParaRPr lang="de-DE" sz="12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AP I6</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050" b="1" dirty="0">
                          <a:effectLst/>
                        </a:rPr>
                        <a:t>Funktion implementieren,</a:t>
                      </a:r>
                    </a:p>
                    <a:p>
                      <a:pPr algn="l">
                        <a:spcAft>
                          <a:spcPts val="0"/>
                        </a:spcAft>
                      </a:pPr>
                      <a:r>
                        <a:rPr lang="de-DE" sz="1050" b="1" dirty="0">
                          <a:effectLst/>
                        </a:rPr>
                        <a:t>die die angefertigte Datei als Download bereitstellt</a:t>
                      </a:r>
                      <a:endParaRPr lang="de-DE"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017115"/>
                  </a:ext>
                </a:extLst>
              </a:tr>
              <a:tr h="152400">
                <a:tc>
                  <a:txBody>
                    <a:bodyPr/>
                    <a:lstStyle/>
                    <a:p>
                      <a:pPr algn="l">
                        <a:spcAft>
                          <a:spcPts val="0"/>
                        </a:spcAft>
                      </a:pPr>
                      <a:r>
                        <a:rPr lang="de-DE" sz="1200" dirty="0">
                          <a:effectLst/>
                        </a:rPr>
                        <a:t>        Implementierung</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a:effectLst/>
                        </a:rPr>
                        <a:t>AP I7</a:t>
                      </a:r>
                      <a:endParaRPr lang="de-DE" sz="1100" b="1">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effectLst/>
                        </a:rPr>
                        <a:t>Qualitätssicherung durch automatisierte Tests</a:t>
                      </a:r>
                      <a:endParaRPr lang="de-DE"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1145" marR="41145" marT="0" marB="0"/>
                </a:tc>
                <a:tc>
                  <a:txBody>
                    <a:bodyPr/>
                    <a:lstStyle/>
                    <a:p>
                      <a:pPr algn="l">
                        <a:spcAft>
                          <a:spcPts val="0"/>
                        </a:spcAft>
                      </a:pPr>
                      <a:r>
                        <a:rPr lang="de-DE"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endParaRPr lang="de-DE"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4441169"/>
                  </a:ext>
                </a:extLst>
              </a:tr>
            </a:tbl>
          </a:graphicData>
        </a:graphic>
      </p:graphicFrame>
      <p:sp>
        <p:nvSpPr>
          <p:cNvPr id="2" name="TextBox 1">
            <a:extLst>
              <a:ext uri="{FF2B5EF4-FFF2-40B4-BE49-F238E27FC236}">
                <a16:creationId xmlns:a16="http://schemas.microsoft.com/office/drawing/2014/main" id="{2C63FC22-0FC4-7E46-A627-B38949ACB93D}"/>
              </a:ext>
            </a:extLst>
          </p:cNvPr>
          <p:cNvSpPr txBox="1"/>
          <p:nvPr/>
        </p:nvSpPr>
        <p:spPr>
          <a:xfrm>
            <a:off x="96888" y="4233549"/>
            <a:ext cx="2204193" cy="369332"/>
          </a:xfrm>
          <a:prstGeom prst="rect">
            <a:avLst/>
          </a:prstGeom>
          <a:noFill/>
        </p:spPr>
        <p:txBody>
          <a:bodyPr wrap="none" rtlCol="0">
            <a:spAutoFit/>
          </a:bodyPr>
          <a:lstStyle/>
          <a:p>
            <a:r>
              <a:rPr lang="de-DE" dirty="0"/>
              <a:t>Aufwand &gt; 4 Stunden</a:t>
            </a:r>
          </a:p>
        </p:txBody>
      </p:sp>
      <p:sp>
        <p:nvSpPr>
          <p:cNvPr id="4" name="Frame 3">
            <a:extLst>
              <a:ext uri="{FF2B5EF4-FFF2-40B4-BE49-F238E27FC236}">
                <a16:creationId xmlns:a16="http://schemas.microsoft.com/office/drawing/2014/main" id="{E86ECB8B-1937-4F42-B59F-06E718ECD10D}"/>
              </a:ext>
            </a:extLst>
          </p:cNvPr>
          <p:cNvSpPr/>
          <p:nvPr/>
        </p:nvSpPr>
        <p:spPr>
          <a:xfrm>
            <a:off x="3923928" y="1844774"/>
            <a:ext cx="5082303" cy="720130"/>
          </a:xfrm>
          <a:prstGeom prst="frame">
            <a:avLst>
              <a:gd name="adj1" fmla="val 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 name="Frame 4">
            <a:extLst>
              <a:ext uri="{FF2B5EF4-FFF2-40B4-BE49-F238E27FC236}">
                <a16:creationId xmlns:a16="http://schemas.microsoft.com/office/drawing/2014/main" id="{75419BBD-8023-004D-971D-8ACD3AE52DDD}"/>
              </a:ext>
            </a:extLst>
          </p:cNvPr>
          <p:cNvSpPr/>
          <p:nvPr/>
        </p:nvSpPr>
        <p:spPr>
          <a:xfrm>
            <a:off x="3923928" y="2564904"/>
            <a:ext cx="5082303" cy="2175853"/>
          </a:xfrm>
          <a:prstGeom prst="frame">
            <a:avLst>
              <a:gd name="adj1" fmla="val 1103"/>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TextBox 5">
            <a:extLst>
              <a:ext uri="{FF2B5EF4-FFF2-40B4-BE49-F238E27FC236}">
                <a16:creationId xmlns:a16="http://schemas.microsoft.com/office/drawing/2014/main" id="{267F72EB-60A7-4445-9155-959C8CD0F8C6}"/>
              </a:ext>
            </a:extLst>
          </p:cNvPr>
          <p:cNvSpPr txBox="1"/>
          <p:nvPr/>
        </p:nvSpPr>
        <p:spPr>
          <a:xfrm>
            <a:off x="3919015" y="4797808"/>
            <a:ext cx="954107" cy="646331"/>
          </a:xfrm>
          <a:prstGeom prst="rect">
            <a:avLst/>
          </a:prstGeom>
          <a:noFill/>
        </p:spPr>
        <p:txBody>
          <a:bodyPr wrap="none" rtlCol="0">
            <a:spAutoFit/>
          </a:bodyPr>
          <a:lstStyle/>
          <a:p>
            <a:r>
              <a:rPr lang="de-DE" sz="3600" dirty="0">
                <a:solidFill>
                  <a:schemeClr val="accent1"/>
                </a:solidFill>
              </a:rPr>
              <a:t>Neu</a:t>
            </a:r>
            <a:endParaRPr lang="de-DE" sz="3200" dirty="0">
              <a:solidFill>
                <a:schemeClr val="accent1"/>
              </a:solidFill>
            </a:endParaRPr>
          </a:p>
        </p:txBody>
      </p:sp>
      <p:sp>
        <p:nvSpPr>
          <p:cNvPr id="7" name="TextBox 6">
            <a:extLst>
              <a:ext uri="{FF2B5EF4-FFF2-40B4-BE49-F238E27FC236}">
                <a16:creationId xmlns:a16="http://schemas.microsoft.com/office/drawing/2014/main" id="{01D5FC10-BB43-9C4D-A9DA-6F48FFCD0C01}"/>
              </a:ext>
            </a:extLst>
          </p:cNvPr>
          <p:cNvSpPr txBox="1"/>
          <p:nvPr/>
        </p:nvSpPr>
        <p:spPr>
          <a:xfrm>
            <a:off x="4873122" y="4797808"/>
            <a:ext cx="1722587" cy="646331"/>
          </a:xfrm>
          <a:prstGeom prst="rect">
            <a:avLst/>
          </a:prstGeom>
          <a:noFill/>
        </p:spPr>
        <p:txBody>
          <a:bodyPr wrap="none" rtlCol="0">
            <a:spAutoFit/>
          </a:bodyPr>
          <a:lstStyle/>
          <a:p>
            <a:r>
              <a:rPr lang="de-DE" sz="3600" dirty="0">
                <a:solidFill>
                  <a:schemeClr val="accent3">
                    <a:lumMod val="75000"/>
                  </a:schemeClr>
                </a:solidFill>
              </a:rPr>
              <a:t>Bekannt</a:t>
            </a:r>
          </a:p>
        </p:txBody>
      </p:sp>
      <p:cxnSp>
        <p:nvCxnSpPr>
          <p:cNvPr id="9" name="Straight Connector 8">
            <a:extLst>
              <a:ext uri="{FF2B5EF4-FFF2-40B4-BE49-F238E27FC236}">
                <a16:creationId xmlns:a16="http://schemas.microsoft.com/office/drawing/2014/main" id="{89479C27-DF3C-A446-A767-717E15FDDDD3}"/>
              </a:ext>
            </a:extLst>
          </p:cNvPr>
          <p:cNvCxnSpPr>
            <a:cxnSpLocks noChangeAspect="1"/>
          </p:cNvCxnSpPr>
          <p:nvPr/>
        </p:nvCxnSpPr>
        <p:spPr>
          <a:xfrm flipV="1">
            <a:off x="4873122" y="4797808"/>
            <a:ext cx="0" cy="575408"/>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4321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Projektumfeld- QES (Basis)</a:t>
            </a:r>
          </a:p>
        </p:txBody>
      </p:sp>
      <p:sp>
        <p:nvSpPr>
          <p:cNvPr id="4" name="Foliennummernplatzhalter 3"/>
          <p:cNvSpPr>
            <a:spLocks noGrp="1"/>
          </p:cNvSpPr>
          <p:nvPr>
            <p:ph type="sldNum" sz="quarter" idx="12"/>
          </p:nvPr>
        </p:nvSpPr>
        <p:spPr/>
        <p:txBody>
          <a:bodyPr/>
          <a:lstStyle/>
          <a:p>
            <a:fld id="{AC76F9B2-121F-446C-A37F-B7F54BF3DCAC}" type="slidenum">
              <a:rPr lang="de-DE" smtClean="0"/>
              <a:t>28</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296489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66BA-11A7-2B42-83FE-5A6430BC21DE}"/>
              </a:ext>
            </a:extLst>
          </p:cNvPr>
          <p:cNvSpPr>
            <a:spLocks noGrp="1"/>
          </p:cNvSpPr>
          <p:nvPr>
            <p:ph type="title"/>
          </p:nvPr>
        </p:nvSpPr>
        <p:spPr/>
        <p:txBody>
          <a:bodyPr/>
          <a:lstStyle/>
          <a:p>
            <a:r>
              <a:rPr lang="de-DE" dirty="0"/>
              <a:t>Planung</a:t>
            </a:r>
          </a:p>
        </p:txBody>
      </p:sp>
      <p:sp>
        <p:nvSpPr>
          <p:cNvPr id="4" name="Footer Placeholder 3">
            <a:extLst>
              <a:ext uri="{FF2B5EF4-FFF2-40B4-BE49-F238E27FC236}">
                <a16:creationId xmlns:a16="http://schemas.microsoft.com/office/drawing/2014/main" id="{85CFE790-2C0C-CF40-ACA7-5F7EC412E0F9}"/>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D4961C3-BCDB-F347-A2C2-ACBEE5FBC7F5}"/>
              </a:ext>
            </a:extLst>
          </p:cNvPr>
          <p:cNvSpPr>
            <a:spLocks noGrp="1"/>
          </p:cNvSpPr>
          <p:nvPr>
            <p:ph type="sldNum" sz="quarter" idx="12"/>
          </p:nvPr>
        </p:nvSpPr>
        <p:spPr/>
        <p:txBody>
          <a:bodyPr/>
          <a:lstStyle/>
          <a:p>
            <a:fld id="{506DEF79-D5F3-42ED-9335-D73AD216BB54}" type="slidenum">
              <a:rPr lang="de-DE" smtClean="0"/>
              <a:pPr/>
              <a:t>29</a:t>
            </a:fld>
            <a:r>
              <a:rPr lang="de-DE"/>
              <a:t> von 9999</a:t>
            </a:r>
            <a:endParaRPr lang="de-DE" dirty="0"/>
          </a:p>
        </p:txBody>
      </p:sp>
      <p:graphicFrame>
        <p:nvGraphicFramePr>
          <p:cNvPr id="6" name="Chart 5">
            <a:extLst>
              <a:ext uri="{FF2B5EF4-FFF2-40B4-BE49-F238E27FC236}">
                <a16:creationId xmlns:a16="http://schemas.microsoft.com/office/drawing/2014/main" id="{89F9DA90-E660-A644-BA2D-9052DF87E993}"/>
              </a:ext>
            </a:extLst>
          </p:cNvPr>
          <p:cNvGraphicFramePr>
            <a:graphicFrameLocks/>
          </p:cNvGraphicFramePr>
          <p:nvPr>
            <p:extLst>
              <p:ext uri="{D42A27DB-BD31-4B8C-83A1-F6EECF244321}">
                <p14:modId xmlns:p14="http://schemas.microsoft.com/office/powerpoint/2010/main" val="2360348858"/>
              </p:ext>
            </p:extLst>
          </p:nvPr>
        </p:nvGraphicFramePr>
        <p:xfrm>
          <a:off x="-18256" y="1268760"/>
          <a:ext cx="9180512" cy="475640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0FCB360-0119-ED4D-BC72-7A8B4D062290}"/>
              </a:ext>
            </a:extLst>
          </p:cNvPr>
          <p:cNvSpPr txBox="1"/>
          <p:nvPr/>
        </p:nvSpPr>
        <p:spPr>
          <a:xfrm>
            <a:off x="467544" y="2132856"/>
            <a:ext cx="1927707" cy="369332"/>
          </a:xfrm>
          <a:prstGeom prst="rect">
            <a:avLst/>
          </a:prstGeom>
          <a:noFill/>
        </p:spPr>
        <p:txBody>
          <a:bodyPr wrap="none" rtlCol="0">
            <a:spAutoFit/>
          </a:bodyPr>
          <a:lstStyle/>
          <a:p>
            <a:r>
              <a:rPr lang="de-DE" dirty="0"/>
              <a:t>Risiken und kosten</a:t>
            </a:r>
          </a:p>
        </p:txBody>
      </p:sp>
      <p:cxnSp>
        <p:nvCxnSpPr>
          <p:cNvPr id="8" name="Straight Arrow Connector 7">
            <a:extLst>
              <a:ext uri="{FF2B5EF4-FFF2-40B4-BE49-F238E27FC236}">
                <a16:creationId xmlns:a16="http://schemas.microsoft.com/office/drawing/2014/main" id="{EF0F0D08-6BE3-F84D-B09F-B15FCD06C420}"/>
              </a:ext>
            </a:extLst>
          </p:cNvPr>
          <p:cNvCxnSpPr>
            <a:cxnSpLocks/>
            <a:stCxn id="3" idx="1"/>
          </p:cNvCxnSpPr>
          <p:nvPr/>
        </p:nvCxnSpPr>
        <p:spPr>
          <a:xfrm>
            <a:off x="467544" y="2317522"/>
            <a:ext cx="504056" cy="19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D46ACE-1852-AA44-B69B-04F79645F8A7}"/>
              </a:ext>
            </a:extLst>
          </p:cNvPr>
          <p:cNvSpPr txBox="1"/>
          <p:nvPr/>
        </p:nvSpPr>
        <p:spPr>
          <a:xfrm>
            <a:off x="827584" y="2502188"/>
            <a:ext cx="2645340" cy="369332"/>
          </a:xfrm>
          <a:prstGeom prst="rect">
            <a:avLst/>
          </a:prstGeom>
          <a:noFill/>
        </p:spPr>
        <p:txBody>
          <a:bodyPr wrap="none" rtlCol="0">
            <a:spAutoFit/>
          </a:bodyPr>
          <a:lstStyle/>
          <a:p>
            <a:r>
              <a:rPr lang="de-DE" dirty="0"/>
              <a:t>Funktionalitäten ermitteln</a:t>
            </a:r>
          </a:p>
        </p:txBody>
      </p:sp>
      <p:cxnSp>
        <p:nvCxnSpPr>
          <p:cNvPr id="15" name="Straight Arrow Connector 14">
            <a:extLst>
              <a:ext uri="{FF2B5EF4-FFF2-40B4-BE49-F238E27FC236}">
                <a16:creationId xmlns:a16="http://schemas.microsoft.com/office/drawing/2014/main" id="{9892D1C0-04AA-BF4C-8E5D-6C2978A0DE7A}"/>
              </a:ext>
            </a:extLst>
          </p:cNvPr>
          <p:cNvCxnSpPr>
            <a:cxnSpLocks/>
          </p:cNvCxnSpPr>
          <p:nvPr/>
        </p:nvCxnSpPr>
        <p:spPr>
          <a:xfrm>
            <a:off x="827584" y="2686854"/>
            <a:ext cx="504056" cy="1859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0F4C2D4-E6DC-0342-A1A9-E3CA1DE6A880}"/>
              </a:ext>
            </a:extLst>
          </p:cNvPr>
          <p:cNvCxnSpPr>
            <a:cxnSpLocks/>
            <a:stCxn id="19" idx="1"/>
          </p:cNvCxnSpPr>
          <p:nvPr/>
        </p:nvCxnSpPr>
        <p:spPr>
          <a:xfrm flipH="1">
            <a:off x="2395251" y="3186954"/>
            <a:ext cx="160525" cy="242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9E2C332-CA01-F940-A581-972F3660CC5B}"/>
              </a:ext>
            </a:extLst>
          </p:cNvPr>
          <p:cNvSpPr txBox="1"/>
          <p:nvPr/>
        </p:nvSpPr>
        <p:spPr>
          <a:xfrm>
            <a:off x="2555776" y="3002288"/>
            <a:ext cx="1560042" cy="369332"/>
          </a:xfrm>
          <a:prstGeom prst="rect">
            <a:avLst/>
          </a:prstGeom>
          <a:noFill/>
        </p:spPr>
        <p:txBody>
          <a:bodyPr wrap="none" rtlCol="0">
            <a:spAutoFit/>
          </a:bodyPr>
          <a:lstStyle/>
          <a:p>
            <a:r>
              <a:rPr lang="de-DE" dirty="0"/>
              <a:t>Phasen planen</a:t>
            </a:r>
          </a:p>
        </p:txBody>
      </p:sp>
    </p:spTree>
    <p:extLst>
      <p:ext uri="{BB962C8B-B14F-4D97-AF65-F5344CB8AC3E}">
        <p14:creationId xmlns:p14="http://schemas.microsoft.com/office/powerpoint/2010/main" val="3428902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506DEF79-D5F3-42ED-9335-D73AD216BB54}" type="slidenum">
              <a:rPr lang="de-DE" smtClean="0"/>
              <a:pPr/>
              <a:t>3</a:t>
            </a:fld>
            <a:endParaRPr lang="de-DE" dirty="0"/>
          </a:p>
        </p:txBody>
      </p:sp>
      <p:sp>
        <p:nvSpPr>
          <p:cNvPr id="4" name="Titel 3"/>
          <p:cNvSpPr>
            <a:spLocks noGrp="1"/>
          </p:cNvSpPr>
          <p:nvPr>
            <p:ph type="title" idx="4294967295"/>
          </p:nvPr>
        </p:nvSpPr>
        <p:spPr>
          <a:xfrm>
            <a:off x="611560" y="1484784"/>
            <a:ext cx="7775575" cy="509587"/>
          </a:xfrm>
        </p:spPr>
        <p:txBody>
          <a:bodyPr/>
          <a:lstStyle/>
          <a:p>
            <a:r>
              <a:rPr lang="de-DE" dirty="0"/>
              <a:t>Agenda</a:t>
            </a:r>
          </a:p>
        </p:txBody>
      </p:sp>
      <p:sp>
        <p:nvSpPr>
          <p:cNvPr id="5" name="Rechteck 4"/>
          <p:cNvSpPr/>
          <p:nvPr/>
        </p:nvSpPr>
        <p:spPr>
          <a:xfrm>
            <a:off x="3347864" y="249872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Einleitung</a:t>
            </a:r>
          </a:p>
        </p:txBody>
      </p:sp>
      <p:sp>
        <p:nvSpPr>
          <p:cNvPr id="6" name="Rechteck 5"/>
          <p:cNvSpPr/>
          <p:nvPr/>
        </p:nvSpPr>
        <p:spPr>
          <a:xfrm>
            <a:off x="3347864" y="3094038"/>
            <a:ext cx="2298874" cy="449262"/>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Planung</a:t>
            </a:r>
          </a:p>
        </p:txBody>
      </p:sp>
      <p:sp>
        <p:nvSpPr>
          <p:cNvPr id="7" name="Rechteck 6"/>
          <p:cNvSpPr/>
          <p:nvPr/>
        </p:nvSpPr>
        <p:spPr>
          <a:xfrm>
            <a:off x="3347864" y="3698875"/>
            <a:ext cx="2298874" cy="4508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Realisierung</a:t>
            </a:r>
          </a:p>
        </p:txBody>
      </p:sp>
      <p:sp>
        <p:nvSpPr>
          <p:cNvPr id="8" name="Rechteck 7"/>
          <p:cNvSpPr/>
          <p:nvPr/>
        </p:nvSpPr>
        <p:spPr>
          <a:xfrm>
            <a:off x="3347864" y="4302125"/>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Reflektion</a:t>
            </a:r>
          </a:p>
        </p:txBody>
      </p:sp>
      <p:cxnSp>
        <p:nvCxnSpPr>
          <p:cNvPr id="10" name="Gerade Verbindung 9"/>
          <p:cNvCxnSpPr/>
          <p:nvPr/>
        </p:nvCxnSpPr>
        <p:spPr>
          <a:xfrm>
            <a:off x="133350"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13"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11" name="Rechteck 7">
            <a:extLst>
              <a:ext uri="{FF2B5EF4-FFF2-40B4-BE49-F238E27FC236}">
                <a16:creationId xmlns:a16="http://schemas.microsoft.com/office/drawing/2014/main" id="{6A9948C4-DC9F-4F43-B2CB-53EB2D7364E6}"/>
              </a:ext>
            </a:extLst>
          </p:cNvPr>
          <p:cNvSpPr/>
          <p:nvPr/>
        </p:nvSpPr>
        <p:spPr>
          <a:xfrm>
            <a:off x="3347864" y="4903788"/>
            <a:ext cx="2298874" cy="449263"/>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b="1" dirty="0">
                <a:latin typeface="Rotis SemiSans Pro" pitchFamily="50" charset="0"/>
              </a:rPr>
              <a:t>Ausblick</a:t>
            </a:r>
          </a:p>
        </p:txBody>
      </p:sp>
    </p:spTree>
    <p:extLst>
      <p:ext uri="{BB962C8B-B14F-4D97-AF65-F5344CB8AC3E}">
        <p14:creationId xmlns:p14="http://schemas.microsoft.com/office/powerpoint/2010/main" val="2783575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386870C-8A52-D54C-A6F0-161A4F4EEEF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9184" y="1148738"/>
            <a:ext cx="6074063" cy="5566051"/>
          </a:xfrm>
        </p:spPr>
      </p:pic>
      <p:sp>
        <p:nvSpPr>
          <p:cNvPr id="4" name="Footer Placeholder 3">
            <a:extLst>
              <a:ext uri="{FF2B5EF4-FFF2-40B4-BE49-F238E27FC236}">
                <a16:creationId xmlns:a16="http://schemas.microsoft.com/office/drawing/2014/main" id="{0B3A49D0-57B4-E54D-9B31-98018A822494}"/>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83C8F89F-2601-D340-B0BC-04E66440B534}"/>
              </a:ext>
            </a:extLst>
          </p:cNvPr>
          <p:cNvSpPr>
            <a:spLocks noGrp="1"/>
          </p:cNvSpPr>
          <p:nvPr>
            <p:ph type="sldNum" sz="quarter" idx="12"/>
          </p:nvPr>
        </p:nvSpPr>
        <p:spPr/>
        <p:txBody>
          <a:bodyPr/>
          <a:lstStyle/>
          <a:p>
            <a:fld id="{506DEF79-D5F3-42ED-9335-D73AD216BB54}" type="slidenum">
              <a:rPr lang="de-DE" smtClean="0"/>
              <a:t>30</a:t>
            </a:fld>
            <a:r>
              <a:rPr lang="de-DE" dirty="0"/>
              <a:t> von 16</a:t>
            </a:r>
          </a:p>
        </p:txBody>
      </p:sp>
      <p:sp>
        <p:nvSpPr>
          <p:cNvPr id="13" name="Title 12">
            <a:extLst>
              <a:ext uri="{FF2B5EF4-FFF2-40B4-BE49-F238E27FC236}">
                <a16:creationId xmlns:a16="http://schemas.microsoft.com/office/drawing/2014/main" id="{2B451879-CAD2-2B40-8EDB-038DA8F33980}"/>
              </a:ext>
            </a:extLst>
          </p:cNvPr>
          <p:cNvSpPr>
            <a:spLocks noGrp="1"/>
          </p:cNvSpPr>
          <p:nvPr>
            <p:ph type="title"/>
          </p:nvPr>
        </p:nvSpPr>
        <p:spPr/>
        <p:txBody>
          <a:bodyPr/>
          <a:lstStyle/>
          <a:p>
            <a:r>
              <a:rPr lang="de-DE" dirty="0"/>
              <a:t>Phasen</a:t>
            </a:r>
          </a:p>
        </p:txBody>
      </p:sp>
      <p:sp>
        <p:nvSpPr>
          <p:cNvPr id="14" name="Rectangle 13">
            <a:extLst>
              <a:ext uri="{FF2B5EF4-FFF2-40B4-BE49-F238E27FC236}">
                <a16:creationId xmlns:a16="http://schemas.microsoft.com/office/drawing/2014/main" id="{D581231B-B881-DF43-9651-34A5CEB83F55}"/>
              </a:ext>
            </a:extLst>
          </p:cNvPr>
          <p:cNvSpPr/>
          <p:nvPr/>
        </p:nvSpPr>
        <p:spPr>
          <a:xfrm>
            <a:off x="2509159" y="260648"/>
            <a:ext cx="4824536" cy="6474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sp>
        <p:nvSpPr>
          <p:cNvPr id="8" name="TextBox 7">
            <a:extLst>
              <a:ext uri="{FF2B5EF4-FFF2-40B4-BE49-F238E27FC236}">
                <a16:creationId xmlns:a16="http://schemas.microsoft.com/office/drawing/2014/main" id="{7D7810B2-13C6-FF41-963A-29BEF9A20B1C}"/>
              </a:ext>
            </a:extLst>
          </p:cNvPr>
          <p:cNvSpPr txBox="1"/>
          <p:nvPr/>
        </p:nvSpPr>
        <p:spPr>
          <a:xfrm>
            <a:off x="0" y="1162844"/>
            <a:ext cx="3938963" cy="2585323"/>
          </a:xfrm>
          <a:prstGeom prst="rect">
            <a:avLst/>
          </a:prstGeom>
          <a:noFill/>
        </p:spPr>
        <p:txBody>
          <a:bodyPr wrap="none" rtlCol="0">
            <a:spAutoFit/>
          </a:bodyPr>
          <a:lstStyle/>
          <a:p>
            <a:r>
              <a:rPr lang="de-DE" dirty="0"/>
              <a:t>Extreme </a:t>
            </a:r>
            <a:r>
              <a:rPr lang="de-DE" dirty="0" err="1"/>
              <a:t>Programming</a:t>
            </a:r>
            <a:endParaRPr lang="de-DE" dirty="0"/>
          </a:p>
          <a:p>
            <a:r>
              <a:rPr lang="de-DE" dirty="0"/>
              <a:t>Angepasst</a:t>
            </a:r>
          </a:p>
          <a:p>
            <a:r>
              <a:rPr lang="de-DE" dirty="0"/>
              <a:t>Kleines Projekt</a:t>
            </a:r>
          </a:p>
          <a:p>
            <a:r>
              <a:rPr lang="de-DE" dirty="0"/>
              <a:t>	Kein Release Plan</a:t>
            </a:r>
          </a:p>
          <a:p>
            <a:r>
              <a:rPr lang="de-DE" dirty="0"/>
              <a:t>	Weniger </a:t>
            </a:r>
            <a:r>
              <a:rPr lang="de-DE" dirty="0" err="1"/>
              <a:t>Acceptance</a:t>
            </a:r>
            <a:r>
              <a:rPr lang="de-DE" dirty="0"/>
              <a:t> Tests</a:t>
            </a:r>
          </a:p>
          <a:p>
            <a:r>
              <a:rPr lang="de-DE" dirty="0"/>
              <a:t>	Keine Stand-</a:t>
            </a:r>
            <a:r>
              <a:rPr lang="de-DE" dirty="0" err="1"/>
              <a:t>Ups</a:t>
            </a:r>
            <a:endParaRPr lang="de-DE" dirty="0"/>
          </a:p>
          <a:p>
            <a:r>
              <a:rPr lang="de-DE" dirty="0"/>
              <a:t>	Kein Pair </a:t>
            </a:r>
            <a:r>
              <a:rPr lang="de-DE" dirty="0" err="1"/>
              <a:t>Programming</a:t>
            </a:r>
            <a:endParaRPr lang="de-DE" dirty="0"/>
          </a:p>
          <a:p>
            <a:endParaRPr lang="de-DE" dirty="0"/>
          </a:p>
          <a:p>
            <a:r>
              <a:rPr lang="de-DE" dirty="0"/>
              <a:t>DARAUF KOMME ICH IM FAZIT ZURUECK</a:t>
            </a:r>
          </a:p>
        </p:txBody>
      </p:sp>
    </p:spTree>
    <p:extLst>
      <p:ext uri="{BB962C8B-B14F-4D97-AF65-F5344CB8AC3E}">
        <p14:creationId xmlns:p14="http://schemas.microsoft.com/office/powerpoint/2010/main" val="9688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4.44444E-6 L -0.27083 -0.00023 " pathEditMode="relative" rAng="0" ptsTypes="AA">
                                      <p:cBhvr>
                                        <p:cTn id="6" dur="2000" fill="hold"/>
                                        <p:tgtEl>
                                          <p:spTgt spid="13"/>
                                        </p:tgtEl>
                                        <p:attrNameLst>
                                          <p:attrName>ppt_x</p:attrName>
                                          <p:attrName>ppt_y</p:attrName>
                                        </p:attrNameLst>
                                      </p:cBhvr>
                                      <p:rCtr x="-13542" y="-23"/>
                                    </p:animMotion>
                                  </p:childTnLst>
                                </p:cTn>
                              </p:par>
                              <p:par>
                                <p:cTn id="7" presetID="21" presetClass="entr" presetSubtype="1" fill="hold" nodeType="withEffect">
                                  <p:stCondLst>
                                    <p:cond delay="500"/>
                                  </p:stCondLst>
                                  <p:childTnLst>
                                    <p:set>
                                      <p:cBhvr>
                                        <p:cTn id="8" dur="1" fill="hold">
                                          <p:stCondLst>
                                            <p:cond delay="0"/>
                                          </p:stCondLst>
                                        </p:cTn>
                                        <p:tgtEl>
                                          <p:spTgt spid="7"/>
                                        </p:tgtEl>
                                        <p:attrNameLst>
                                          <p:attrName>style.visibility</p:attrName>
                                        </p:attrNameLst>
                                      </p:cBhvr>
                                      <p:to>
                                        <p:strVal val="visible"/>
                                      </p:to>
                                    </p:set>
                                    <p:animEffect transition="in" filter="wheel(1)">
                                      <p:cBhvr>
                                        <p:cTn id="9" dur="3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8" fill="hold" nodeType="clickEffect">
                                  <p:stCondLst>
                                    <p:cond delay="0"/>
                                  </p:stCondLst>
                                  <p:childTnLst>
                                    <p:animEffect transition="out" filter="wipe(left)">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3A90-50BC-774E-8D66-9C514EB617CE}"/>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531B410E-3B45-FC45-BA36-BDE17B49E820}"/>
              </a:ext>
            </a:extLst>
          </p:cNvPr>
          <p:cNvSpPr>
            <a:spLocks noGrp="1"/>
          </p:cNvSpPr>
          <p:nvPr>
            <p:ph idx="1"/>
          </p:nvPr>
        </p:nvSpPr>
        <p:spPr/>
        <p:txBody>
          <a:bodyPr>
            <a:normAutofit fontScale="55000" lnSpcReduction="20000"/>
          </a:bodyPr>
          <a:lstStyle/>
          <a:p>
            <a:r>
              <a:rPr lang="de-DE" dirty="0"/>
              <a:t>Um Personal planen und </a:t>
            </a:r>
            <a:r>
              <a:rPr lang="de-DE" dirty="0" err="1"/>
              <a:t>führen</a:t>
            </a:r>
            <a:r>
              <a:rPr lang="de-DE" dirty="0"/>
              <a:t> zu </a:t>
            </a:r>
            <a:r>
              <a:rPr lang="de-DE" dirty="0" err="1"/>
              <a:t>können</a:t>
            </a:r>
            <a:r>
              <a:rPr lang="de-DE" dirty="0"/>
              <a:t>, ist es notwendig, die reale Auslastung und den </a:t>
            </a:r>
            <a:r>
              <a:rPr lang="de-DE" dirty="0" err="1"/>
              <a:t>tatsächliche</a:t>
            </a:r>
            <a:r>
              <a:rPr lang="de-DE" dirty="0"/>
              <a:t> Ressourcenverbrauch in jedem Projekt zu kennen. Eine </a:t>
            </a:r>
            <a:r>
              <a:rPr lang="de-DE" dirty="0" err="1"/>
              <a:t>Übersicht</a:t>
            </a:r>
            <a:r>
              <a:rPr lang="de-DE" dirty="0"/>
              <a:t> </a:t>
            </a:r>
            <a:r>
              <a:rPr lang="de-DE" dirty="0" err="1"/>
              <a:t>darüber</a:t>
            </a:r>
            <a:r>
              <a:rPr lang="de-DE" dirty="0"/>
              <a:t> ist die entscheidende Grundlage </a:t>
            </a:r>
            <a:r>
              <a:rPr lang="de-DE" dirty="0" err="1"/>
              <a:t>für</a:t>
            </a:r>
            <a:r>
              <a:rPr lang="de-DE" dirty="0"/>
              <a:t> die weitere Ressourcenplanung der gesamten Abteilung. Ziel des Projektes ist es, dem Abteilungsleiter und auch den Teamleitern die </a:t>
            </a:r>
            <a:r>
              <a:rPr lang="de-DE" dirty="0" err="1"/>
              <a:t>Möglichkeit</a:t>
            </a:r>
            <a:r>
              <a:rPr lang="de-DE" dirty="0"/>
              <a:t> zu geben, einen Zeitraum aus den bestehenden </a:t>
            </a:r>
            <a:r>
              <a:rPr lang="de-DE" dirty="0" err="1"/>
              <a:t>Datensätzen</a:t>
            </a:r>
            <a:r>
              <a:rPr lang="de-DE" dirty="0"/>
              <a:t> </a:t>
            </a:r>
            <a:r>
              <a:rPr lang="de-DE" dirty="0" err="1"/>
              <a:t>auszuwählen</a:t>
            </a:r>
            <a:r>
              <a:rPr lang="de-DE" dirty="0"/>
              <a:t> und so Abweichungen von der Soll- Planung zu erkennen. </a:t>
            </a:r>
          </a:p>
          <a:p>
            <a:r>
              <a:rPr lang="de-DE" dirty="0"/>
              <a:t>Im Detail soll im QES </a:t>
            </a:r>
            <a:r>
              <a:rPr lang="de-DE" dirty="0" err="1"/>
              <a:t>für</a:t>
            </a:r>
            <a:r>
              <a:rPr lang="de-DE" dirty="0"/>
              <a:t> die Teamleiter und den Abteilungsleiter ein neuer </a:t>
            </a:r>
            <a:r>
              <a:rPr lang="de-DE" dirty="0" err="1"/>
              <a:t>Menüpunkt</a:t>
            </a:r>
            <a:r>
              <a:rPr lang="de-DE" dirty="0"/>
              <a:t> </a:t>
            </a:r>
            <a:r>
              <a:rPr lang="de-DE" dirty="0" err="1"/>
              <a:t>ergänzt</a:t>
            </a:r>
            <a:r>
              <a:rPr lang="de-DE" dirty="0"/>
              <a:t> werden. Der </a:t>
            </a:r>
            <a:r>
              <a:rPr lang="de-DE" dirty="0" err="1"/>
              <a:t>Menüpunkt</a:t>
            </a:r>
            <a:r>
              <a:rPr lang="de-DE" dirty="0"/>
              <a:t> Export soll auf eine Seite </a:t>
            </a:r>
            <a:r>
              <a:rPr lang="de-DE" dirty="0" err="1"/>
              <a:t>führen</a:t>
            </a:r>
            <a:r>
              <a:rPr lang="de-DE" dirty="0"/>
              <a:t>, auf der der Export definiert und angefordert wird. Der Ablauf ist wie folgt geplant: Der Abteilungsleiter oder die Teamleiter </a:t>
            </a:r>
            <a:r>
              <a:rPr lang="de-DE" dirty="0" err="1"/>
              <a:t>wählen</a:t>
            </a:r>
            <a:r>
              <a:rPr lang="de-DE" dirty="0"/>
              <a:t> einen Zeitraum, anhand dieser Auswahl wird eine Datei erstellt. Dabei erhalten Teamleiter und Abteilungsleiter </a:t>
            </a:r>
            <a:r>
              <a:rPr lang="de-DE" dirty="0" err="1"/>
              <a:t>gemäß</a:t>
            </a:r>
            <a:r>
              <a:rPr lang="de-DE" dirty="0"/>
              <a:t> ihrer Rolle unterschiedliche Ergebnisse. Die Ergebnis-Dateien stellen den Ressourcenverbrauch pro Mitarbeiter und Projekt dar. Je Mitarbeiter wird je Projekt eine eigene Zeile mit dem Soll- und dem Ist-Wert angelegt. Autorisierte Nutzer </a:t>
            </a:r>
            <a:r>
              <a:rPr lang="de-DE" dirty="0" err="1"/>
              <a:t>können</a:t>
            </a:r>
            <a:r>
              <a:rPr lang="de-DE" dirty="0"/>
              <a:t> dann auf die Export- Dateien </a:t>
            </a:r>
            <a:r>
              <a:rPr lang="de-DE" dirty="0" err="1"/>
              <a:t>für</a:t>
            </a:r>
            <a:r>
              <a:rPr lang="de-DE" dirty="0"/>
              <a:t> eine bestimmte, vorab festgelegte Zeit zugreifen. Verarbeitung, Konvertierung und Export der Daten auf dem Server </a:t>
            </a:r>
            <a:r>
              <a:rPr lang="de-DE" dirty="0" err="1"/>
              <a:t>müssen</a:t>
            </a:r>
            <a:r>
              <a:rPr lang="de-DE" dirty="0"/>
              <a:t> konzipiert, implementiert und getestet werden. Leitbild </a:t>
            </a:r>
            <a:r>
              <a:rPr lang="de-DE" dirty="0" err="1"/>
              <a:t>für</a:t>
            </a:r>
            <a:r>
              <a:rPr lang="de-DE" dirty="0"/>
              <a:t> Entwurf und Umsetzung ist das Model View Controller Konzept. </a:t>
            </a:r>
          </a:p>
          <a:p>
            <a:endParaRPr lang="de-DE" dirty="0"/>
          </a:p>
        </p:txBody>
      </p:sp>
      <p:sp>
        <p:nvSpPr>
          <p:cNvPr id="4" name="Footer Placeholder 3">
            <a:extLst>
              <a:ext uri="{FF2B5EF4-FFF2-40B4-BE49-F238E27FC236}">
                <a16:creationId xmlns:a16="http://schemas.microsoft.com/office/drawing/2014/main" id="{A4B691B9-B5C6-4B42-AAA8-5653D87A45EB}"/>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791FAC1-B0DD-544E-A06F-5FBEDEA6ED51}"/>
              </a:ext>
            </a:extLst>
          </p:cNvPr>
          <p:cNvSpPr>
            <a:spLocks noGrp="1"/>
          </p:cNvSpPr>
          <p:nvPr>
            <p:ph type="sldNum" sz="quarter" idx="12"/>
          </p:nvPr>
        </p:nvSpPr>
        <p:spPr/>
        <p:txBody>
          <a:bodyPr/>
          <a:lstStyle/>
          <a:p>
            <a:fld id="{506DEF79-D5F3-42ED-9335-D73AD216BB54}" type="slidenum">
              <a:rPr lang="de-DE" smtClean="0"/>
              <a:pPr/>
              <a:t>31</a:t>
            </a:fld>
            <a:r>
              <a:rPr lang="de-DE"/>
              <a:t> von 16</a:t>
            </a:r>
          </a:p>
        </p:txBody>
      </p:sp>
    </p:spTree>
    <p:extLst>
      <p:ext uri="{BB962C8B-B14F-4D97-AF65-F5344CB8AC3E}">
        <p14:creationId xmlns:p14="http://schemas.microsoft.com/office/powerpoint/2010/main" val="1632948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DD-4A97-B140-AB00-C9BF4033B13F}"/>
              </a:ext>
            </a:extLst>
          </p:cNvPr>
          <p:cNvSpPr>
            <a:spLocks noGrp="1"/>
          </p:cNvSpPr>
          <p:nvPr>
            <p:ph type="title"/>
          </p:nvPr>
        </p:nvSpPr>
        <p:spPr/>
        <p:txBody>
          <a:bodyPr/>
          <a:lstStyle/>
          <a:p>
            <a:endParaRPr lang="de-DE"/>
          </a:p>
        </p:txBody>
      </p:sp>
      <p:graphicFrame>
        <p:nvGraphicFramePr>
          <p:cNvPr id="6" name="Content Placeholder 5">
            <a:extLst>
              <a:ext uri="{FF2B5EF4-FFF2-40B4-BE49-F238E27FC236}">
                <a16:creationId xmlns:a16="http://schemas.microsoft.com/office/drawing/2014/main" id="{E4E09496-9191-1E4D-B9AF-D667D8EA29D7}"/>
              </a:ext>
            </a:extLst>
          </p:cNvPr>
          <p:cNvGraphicFramePr>
            <a:graphicFrameLocks noGrp="1"/>
          </p:cNvGraphicFramePr>
          <p:nvPr>
            <p:ph idx="1"/>
            <p:extLst>
              <p:ext uri="{D42A27DB-BD31-4B8C-83A1-F6EECF244321}">
                <p14:modId xmlns:p14="http://schemas.microsoft.com/office/powerpoint/2010/main" val="761892726"/>
              </p:ext>
            </p:extLst>
          </p:nvPr>
        </p:nvGraphicFramePr>
        <p:xfrm>
          <a:off x="684213" y="2708920"/>
          <a:ext cx="6336704" cy="914400"/>
        </p:xfrm>
        <a:graphic>
          <a:graphicData uri="http://schemas.openxmlformats.org/drawingml/2006/table">
            <a:tbl>
              <a:tblPr firstRow="1" firstCol="1" bandRow="1">
                <a:tableStyleId>{5C22544A-7EE6-4342-B048-85BDC9FD1C3A}</a:tableStyleId>
              </a:tblPr>
              <a:tblGrid>
                <a:gridCol w="1583518">
                  <a:extLst>
                    <a:ext uri="{9D8B030D-6E8A-4147-A177-3AD203B41FA5}">
                      <a16:colId xmlns:a16="http://schemas.microsoft.com/office/drawing/2014/main" val="2834143088"/>
                    </a:ext>
                  </a:extLst>
                </a:gridCol>
                <a:gridCol w="1491338">
                  <a:extLst>
                    <a:ext uri="{9D8B030D-6E8A-4147-A177-3AD203B41FA5}">
                      <a16:colId xmlns:a16="http://schemas.microsoft.com/office/drawing/2014/main" val="2355471842"/>
                    </a:ext>
                  </a:extLst>
                </a:gridCol>
                <a:gridCol w="1399816">
                  <a:extLst>
                    <a:ext uri="{9D8B030D-6E8A-4147-A177-3AD203B41FA5}">
                      <a16:colId xmlns:a16="http://schemas.microsoft.com/office/drawing/2014/main" val="1616046141"/>
                    </a:ext>
                  </a:extLst>
                </a:gridCol>
                <a:gridCol w="750607">
                  <a:extLst>
                    <a:ext uri="{9D8B030D-6E8A-4147-A177-3AD203B41FA5}">
                      <a16:colId xmlns:a16="http://schemas.microsoft.com/office/drawing/2014/main" val="3871983214"/>
                    </a:ext>
                  </a:extLst>
                </a:gridCol>
                <a:gridCol w="1111425">
                  <a:extLst>
                    <a:ext uri="{9D8B030D-6E8A-4147-A177-3AD203B41FA5}">
                      <a16:colId xmlns:a16="http://schemas.microsoft.com/office/drawing/2014/main" val="208658036"/>
                    </a:ext>
                  </a:extLst>
                </a:gridCol>
              </a:tblGrid>
              <a:tr h="63114">
                <a:tc>
                  <a:txBody>
                    <a:bodyPr/>
                    <a:lstStyle/>
                    <a:p>
                      <a:pPr>
                        <a:spcAft>
                          <a:spcPts val="0"/>
                        </a:spcAft>
                      </a:pPr>
                      <a:r>
                        <a:rPr lang="de-DE" sz="1200">
                          <a:effectLst/>
                        </a:rPr>
                        <a:t>Name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Beschreibung</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Kosten pro Stunde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Stunden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Gesamtkosten</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591448"/>
                  </a:ext>
                </a:extLst>
              </a:tr>
              <a:tr h="147703">
                <a:tc>
                  <a:txBody>
                    <a:bodyPr/>
                    <a:lstStyle/>
                    <a:p>
                      <a:pPr>
                        <a:spcAft>
                          <a:spcPts val="0"/>
                        </a:spcAft>
                      </a:pPr>
                      <a:r>
                        <a:rPr lang="de-DE" sz="1200">
                          <a:effectLst/>
                        </a:rPr>
                        <a:t>Johannes Meyerhoff</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Projektleiter</a:t>
                      </a:r>
                    </a:p>
                    <a:p>
                      <a:pPr>
                        <a:spcAft>
                          <a:spcPts val="0"/>
                        </a:spcAft>
                      </a:pPr>
                      <a:r>
                        <a:rPr lang="de-DE" sz="1200">
                          <a:effectLst/>
                        </a:rPr>
                        <a:t>Entwickler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68</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4080€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855701"/>
                  </a:ext>
                </a:extLst>
              </a:tr>
              <a:tr h="140252">
                <a:tc>
                  <a:txBody>
                    <a:bodyPr/>
                    <a:lstStyle/>
                    <a:p>
                      <a:pPr>
                        <a:spcAft>
                          <a:spcPts val="0"/>
                        </a:spcAft>
                      </a:pPr>
                      <a:r>
                        <a:rPr lang="de-DE" sz="1200">
                          <a:effectLst/>
                        </a:rPr>
                        <a:t>Sascha Schüller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Ansprechpartner</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60€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4</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240€</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9914619"/>
                  </a:ext>
                </a:extLst>
              </a:tr>
              <a:tr h="63114">
                <a:tc>
                  <a:txBody>
                    <a:bodyPr/>
                    <a:lstStyle/>
                    <a:p>
                      <a:pPr>
                        <a:spcAft>
                          <a:spcPts val="0"/>
                        </a:spcAft>
                      </a:pPr>
                      <a:r>
                        <a:rPr lang="de-DE" sz="1200">
                          <a:effectLst/>
                        </a:rPr>
                        <a:t>Summe</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 </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a:effectLst/>
                        </a:rPr>
                        <a:t>72</a:t>
                      </a:r>
                      <a:endParaRPr lang="de-DE"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spcAft>
                          <a:spcPts val="0"/>
                        </a:spcAft>
                      </a:pPr>
                      <a:r>
                        <a:rPr lang="de-DE" sz="1200" dirty="0">
                          <a:effectLst/>
                        </a:rPr>
                        <a:t>4320€</a:t>
                      </a:r>
                      <a:endParaRPr lang="de-DE"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0994699"/>
                  </a:ext>
                </a:extLst>
              </a:tr>
            </a:tbl>
          </a:graphicData>
        </a:graphic>
      </p:graphicFrame>
      <p:sp>
        <p:nvSpPr>
          <p:cNvPr id="4" name="Footer Placeholder 3">
            <a:extLst>
              <a:ext uri="{FF2B5EF4-FFF2-40B4-BE49-F238E27FC236}">
                <a16:creationId xmlns:a16="http://schemas.microsoft.com/office/drawing/2014/main" id="{66555ACB-3153-5B4D-ACC8-96DF40B42975}"/>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E6EA0AEF-BFD3-7040-934E-76EC786D3143}"/>
              </a:ext>
            </a:extLst>
          </p:cNvPr>
          <p:cNvSpPr>
            <a:spLocks noGrp="1"/>
          </p:cNvSpPr>
          <p:nvPr>
            <p:ph type="sldNum" sz="quarter" idx="12"/>
          </p:nvPr>
        </p:nvSpPr>
        <p:spPr/>
        <p:txBody>
          <a:bodyPr/>
          <a:lstStyle/>
          <a:p>
            <a:fld id="{506DEF79-D5F3-42ED-9335-D73AD216BB54}" type="slidenum">
              <a:rPr lang="de-DE" smtClean="0"/>
              <a:pPr/>
              <a:t>32</a:t>
            </a:fld>
            <a:r>
              <a:rPr lang="de-DE"/>
              <a:t> von 9999</a:t>
            </a:r>
            <a:endParaRPr lang="de-DE" dirty="0"/>
          </a:p>
        </p:txBody>
      </p:sp>
      <p:sp>
        <p:nvSpPr>
          <p:cNvPr id="7" name="Rectangle 1">
            <a:extLst>
              <a:ext uri="{FF2B5EF4-FFF2-40B4-BE49-F238E27FC236}">
                <a16:creationId xmlns:a16="http://schemas.microsoft.com/office/drawing/2014/main" id="{1084838B-9A7D-FB4D-8ED6-98696C299AFB}"/>
              </a:ext>
            </a:extLst>
          </p:cNvPr>
          <p:cNvSpPr>
            <a:spLocks noChangeArrowheads="1"/>
          </p:cNvSpPr>
          <p:nvPr/>
        </p:nvSpPr>
        <p:spPr bwMode="auto">
          <a:xfrm>
            <a:off x="611560" y="1735994"/>
            <a:ext cx="82078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Kosten des Projekts setzen sich aus den Personalkosten und den Kosten für Sachmittel zusammen. Die genutzten Sachmittel sind jedoch bereits in den Personalkosten enthalten. Der interne Verrechnungssatz für einen Entwickler beträgt bei GESIS 60€. Die Kostenaufstellung kann Tabelle 3 entnommen werden.</a:t>
            </a:r>
            <a:endParaRPr kumimoji="0" lang="de-DE" altLang="de-DE" sz="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Tabelle </a:t>
            </a:r>
            <a:r>
              <a:rPr kumimoji="0" lang="de-DE" altLang="de-DE"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 Kostenaufstellung</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CEA86-B114-E946-B2FA-045E07254673}"/>
              </a:ext>
            </a:extLst>
          </p:cNvPr>
          <p:cNvSpPr txBox="1"/>
          <p:nvPr/>
        </p:nvSpPr>
        <p:spPr>
          <a:xfrm>
            <a:off x="1095469" y="4526733"/>
            <a:ext cx="3194529" cy="369332"/>
          </a:xfrm>
          <a:prstGeom prst="rect">
            <a:avLst/>
          </a:prstGeom>
          <a:noFill/>
        </p:spPr>
        <p:txBody>
          <a:bodyPr wrap="none" rtlCol="0">
            <a:spAutoFit/>
          </a:bodyPr>
          <a:lstStyle/>
          <a:p>
            <a:r>
              <a:rPr lang="de-DE" dirty="0"/>
              <a:t>AMORTISATIONSBERECHNUNG?</a:t>
            </a:r>
          </a:p>
        </p:txBody>
      </p:sp>
    </p:spTree>
    <p:extLst>
      <p:ext uri="{BB962C8B-B14F-4D97-AF65-F5344CB8AC3E}">
        <p14:creationId xmlns:p14="http://schemas.microsoft.com/office/powerpoint/2010/main" val="291288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a:t>
            </a:r>
          </a:p>
        </p:txBody>
      </p:sp>
      <p:sp>
        <p:nvSpPr>
          <p:cNvPr id="4" name="Foliennummernplatzhalter 3"/>
          <p:cNvSpPr>
            <a:spLocks noGrp="1"/>
          </p:cNvSpPr>
          <p:nvPr>
            <p:ph type="sldNum" sz="quarter" idx="12"/>
          </p:nvPr>
        </p:nvSpPr>
        <p:spPr/>
        <p:txBody>
          <a:bodyPr/>
          <a:lstStyle/>
          <a:p>
            <a:fld id="{AC76F9B2-121F-446C-A37F-B7F54BF3DCAC}" type="slidenum">
              <a:rPr lang="de-DE" smtClean="0"/>
              <a:t>33</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no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no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p:grpSpPr>
        <p:sp>
          <p:nvSpPr>
            <p:cNvPr id="18" name="Textfeld 17"/>
            <p:cNvSpPr txBox="1"/>
            <p:nvPr/>
          </p:nvSpPr>
          <p:spPr>
            <a:xfrm>
              <a:off x="5521675" y="5720746"/>
              <a:ext cx="1491868" cy="369332"/>
            </a:xfrm>
            <a:prstGeom prst="rect">
              <a:avLst/>
            </a:prstGeom>
            <a:no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Tree>
    <p:extLst>
      <p:ext uri="{BB962C8B-B14F-4D97-AF65-F5344CB8AC3E}">
        <p14:creationId xmlns:p14="http://schemas.microsoft.com/office/powerpoint/2010/main" val="2584096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Durchführung Zielsetzung</a:t>
            </a:r>
          </a:p>
        </p:txBody>
      </p:sp>
      <p:sp>
        <p:nvSpPr>
          <p:cNvPr id="4" name="Foliennummernplatzhalter 3"/>
          <p:cNvSpPr>
            <a:spLocks noGrp="1"/>
          </p:cNvSpPr>
          <p:nvPr>
            <p:ph type="sldNum" sz="quarter" idx="12"/>
          </p:nvPr>
        </p:nvSpPr>
        <p:spPr/>
        <p:txBody>
          <a:bodyPr/>
          <a:lstStyle/>
          <a:p>
            <a:fld id="{AC76F9B2-121F-446C-A37F-B7F54BF3DCAC}" type="slidenum">
              <a:rPr lang="de-DE" smtClean="0"/>
              <a:t>34</a:t>
            </a:fld>
            <a:endParaRPr lang="de-DE"/>
          </a:p>
        </p:txBody>
      </p:sp>
      <p:cxnSp>
        <p:nvCxnSpPr>
          <p:cNvPr id="6" name="Gerade Verbindung mit Pfeil 5"/>
          <p:cNvCxnSpPr>
            <a:cxnSpLocks/>
            <a:stCxn id="29" idx="0"/>
            <a:endCxn id="17" idx="2"/>
          </p:cNvCxnSpPr>
          <p:nvPr/>
        </p:nvCxnSpPr>
        <p:spPr>
          <a:xfrm flipV="1">
            <a:off x="7224886" y="3136703"/>
            <a:ext cx="9672" cy="1010473"/>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3" name="Gerade Verbindung mit Pfeil 12"/>
          <p:cNvCxnSpPr>
            <a:cxnSpLocks/>
            <a:stCxn id="5" idx="3"/>
            <a:endCxn id="27" idx="1"/>
          </p:cNvCxnSpPr>
          <p:nvPr/>
        </p:nvCxnSpPr>
        <p:spPr>
          <a:xfrm flipV="1">
            <a:off x="4938768" y="2320451"/>
            <a:ext cx="1553936" cy="14817"/>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14" name="Gerade Verbindung mit Pfeil 13"/>
          <p:cNvCxnSpPr>
            <a:cxnSpLocks/>
            <a:stCxn id="12" idx="3"/>
            <a:endCxn id="5" idx="1"/>
          </p:cNvCxnSpPr>
          <p:nvPr/>
        </p:nvCxnSpPr>
        <p:spPr>
          <a:xfrm>
            <a:off x="1916746" y="2311332"/>
            <a:ext cx="1581219" cy="2393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4C3B3433-24DB-8C46-AEAF-055D75614C2D}"/>
              </a:ext>
            </a:extLst>
          </p:cNvPr>
          <p:cNvGrpSpPr/>
          <p:nvPr/>
        </p:nvGrpSpPr>
        <p:grpSpPr>
          <a:xfrm>
            <a:off x="3497965" y="1614866"/>
            <a:ext cx="1440803" cy="1564471"/>
            <a:chOff x="3491558" y="1886467"/>
            <a:chExt cx="1440803" cy="1564471"/>
          </a:xfrm>
        </p:grpSpPr>
        <p:sp>
          <p:nvSpPr>
            <p:cNvPr id="11" name="Textfeld 10"/>
            <p:cNvSpPr txBox="1"/>
            <p:nvPr/>
          </p:nvSpPr>
          <p:spPr>
            <a:xfrm>
              <a:off x="3734233" y="3081606"/>
              <a:ext cx="955454" cy="369332"/>
            </a:xfrm>
            <a:prstGeom prst="rect">
              <a:avLst/>
            </a:prstGeom>
            <a:noFill/>
          </p:spPr>
          <p:txBody>
            <a:bodyPr wrap="none" rtlCol="0">
              <a:spAutoFit/>
            </a:bodyPr>
            <a:lstStyle/>
            <a:p>
              <a:r>
                <a:rPr lang="de-DE" dirty="0"/>
                <a:t>Browser</a:t>
              </a:r>
            </a:p>
          </p:txBody>
        </p:sp>
        <p:pic>
          <p:nvPicPr>
            <p:cNvPr id="5" name="Graphic 4">
              <a:extLst>
                <a:ext uri="{FF2B5EF4-FFF2-40B4-BE49-F238E27FC236}">
                  <a16:creationId xmlns:a16="http://schemas.microsoft.com/office/drawing/2014/main" id="{A715925D-668B-4D41-8FBA-53E2E17BDA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1558" y="1886467"/>
              <a:ext cx="1440803" cy="1440803"/>
            </a:xfrm>
            <a:prstGeom prst="rect">
              <a:avLst/>
            </a:prstGeom>
          </p:spPr>
        </p:pic>
      </p:grpSp>
      <p:cxnSp>
        <p:nvCxnSpPr>
          <p:cNvPr id="21" name="Gerade Verbindung mit Pfeil 12">
            <a:extLst>
              <a:ext uri="{FF2B5EF4-FFF2-40B4-BE49-F238E27FC236}">
                <a16:creationId xmlns:a16="http://schemas.microsoft.com/office/drawing/2014/main" id="{A9A9FDCD-CE15-6446-8723-6730AF2FDD59}"/>
              </a:ext>
            </a:extLst>
          </p:cNvPr>
          <p:cNvCxnSpPr>
            <a:cxnSpLocks/>
            <a:stCxn id="25" idx="3"/>
            <a:endCxn id="29" idx="1"/>
          </p:cNvCxnSpPr>
          <p:nvPr/>
        </p:nvCxnSpPr>
        <p:spPr>
          <a:xfrm flipV="1">
            <a:off x="4895354" y="4745792"/>
            <a:ext cx="1730916" cy="17796"/>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3" name="Gerade Verbindung mit Pfeil 12">
            <a:extLst>
              <a:ext uri="{FF2B5EF4-FFF2-40B4-BE49-F238E27FC236}">
                <a16:creationId xmlns:a16="http://schemas.microsoft.com/office/drawing/2014/main" id="{66448FA6-7AE0-DE4C-A657-5CD98EB06E4D}"/>
              </a:ext>
            </a:extLst>
          </p:cNvPr>
          <p:cNvCxnSpPr>
            <a:cxnSpLocks/>
            <a:stCxn id="19" idx="3"/>
            <a:endCxn id="25" idx="1"/>
          </p:cNvCxnSpPr>
          <p:nvPr/>
        </p:nvCxnSpPr>
        <p:spPr>
          <a:xfrm flipV="1">
            <a:off x="1937284" y="4763588"/>
            <a:ext cx="1701260" cy="1"/>
          </a:xfrm>
          <a:prstGeom prst="straightConnector1">
            <a:avLst/>
          </a:prstGeom>
          <a:ln w="38100">
            <a:solidFill>
              <a:schemeClr val="tx1"/>
            </a:solidFill>
            <a:headEnd type="arrow"/>
            <a:tailEnd type="arrow"/>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id="{7AB13358-1417-BB4A-86A4-17A08ACF4E3B}"/>
              </a:ext>
            </a:extLst>
          </p:cNvPr>
          <p:cNvGrpSpPr/>
          <p:nvPr/>
        </p:nvGrpSpPr>
        <p:grpSpPr>
          <a:xfrm>
            <a:off x="680473" y="4135183"/>
            <a:ext cx="1256811" cy="1340533"/>
            <a:chOff x="750235" y="3500947"/>
            <a:chExt cx="1256811" cy="1340533"/>
          </a:xfrm>
          <a:solidFill>
            <a:schemeClr val="tx2"/>
          </a:solidFill>
        </p:grpSpPr>
        <p:sp>
          <p:nvSpPr>
            <p:cNvPr id="24" name="Textfeld 10">
              <a:extLst>
                <a:ext uri="{FF2B5EF4-FFF2-40B4-BE49-F238E27FC236}">
                  <a16:creationId xmlns:a16="http://schemas.microsoft.com/office/drawing/2014/main" id="{21B6944C-3A14-4940-B297-BF3CBE7FC2DF}"/>
                </a:ext>
              </a:extLst>
            </p:cNvPr>
            <p:cNvSpPr txBox="1"/>
            <p:nvPr/>
          </p:nvSpPr>
          <p:spPr>
            <a:xfrm>
              <a:off x="781181" y="4472148"/>
              <a:ext cx="1205971" cy="369332"/>
            </a:xfrm>
            <a:prstGeom prst="rect">
              <a:avLst/>
            </a:prstGeom>
            <a:grpFill/>
          </p:spPr>
          <p:txBody>
            <a:bodyPr wrap="none" rtlCol="0">
              <a:spAutoFit/>
            </a:bodyPr>
            <a:lstStyle/>
            <a:p>
              <a:r>
                <a:rPr lang="de-DE" dirty="0"/>
                <a:t>Datenbank</a:t>
              </a:r>
            </a:p>
          </p:txBody>
        </p:sp>
        <p:pic>
          <p:nvPicPr>
            <p:cNvPr id="19" name="Graphic 18">
              <a:extLst>
                <a:ext uri="{FF2B5EF4-FFF2-40B4-BE49-F238E27FC236}">
                  <a16:creationId xmlns:a16="http://schemas.microsoft.com/office/drawing/2014/main" id="{6E9AF135-A710-E243-85CB-49DBE38EC6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235" y="3500947"/>
              <a:ext cx="1256811" cy="1256811"/>
            </a:xfrm>
            <a:prstGeom prst="rect">
              <a:avLst/>
            </a:prstGeom>
          </p:spPr>
        </p:pic>
      </p:grpSp>
      <p:grpSp>
        <p:nvGrpSpPr>
          <p:cNvPr id="49" name="Group 48">
            <a:extLst>
              <a:ext uri="{FF2B5EF4-FFF2-40B4-BE49-F238E27FC236}">
                <a16:creationId xmlns:a16="http://schemas.microsoft.com/office/drawing/2014/main" id="{EDE08DF3-5A87-7B43-BB3A-5CFD33BF8EBD}"/>
              </a:ext>
            </a:extLst>
          </p:cNvPr>
          <p:cNvGrpSpPr/>
          <p:nvPr/>
        </p:nvGrpSpPr>
        <p:grpSpPr>
          <a:xfrm>
            <a:off x="3571694" y="4135183"/>
            <a:ext cx="1390509" cy="1451356"/>
            <a:chOff x="3611456" y="4147176"/>
            <a:chExt cx="1390509" cy="1451356"/>
          </a:xfrm>
        </p:grpSpPr>
        <p:sp>
          <p:nvSpPr>
            <p:cNvPr id="22" name="Textfeld 10">
              <a:extLst>
                <a:ext uri="{FF2B5EF4-FFF2-40B4-BE49-F238E27FC236}">
                  <a16:creationId xmlns:a16="http://schemas.microsoft.com/office/drawing/2014/main" id="{E63A6598-469D-A441-8B46-4332B9D10959}"/>
                </a:ext>
              </a:extLst>
            </p:cNvPr>
            <p:cNvSpPr txBox="1"/>
            <p:nvPr/>
          </p:nvSpPr>
          <p:spPr>
            <a:xfrm>
              <a:off x="3611456" y="5229200"/>
              <a:ext cx="1390509" cy="369332"/>
            </a:xfrm>
            <a:prstGeom prst="rect">
              <a:avLst/>
            </a:prstGeom>
            <a:noFill/>
          </p:spPr>
          <p:txBody>
            <a:bodyPr wrap="none" rtlCol="0">
              <a:spAutoFit/>
            </a:bodyPr>
            <a:lstStyle/>
            <a:p>
              <a:r>
                <a:rPr lang="de-DE" dirty="0"/>
                <a:t>Laravel-ORM</a:t>
              </a:r>
            </a:p>
          </p:txBody>
        </p:sp>
        <p:pic>
          <p:nvPicPr>
            <p:cNvPr id="25" name="Graphic 24">
              <a:extLst>
                <a:ext uri="{FF2B5EF4-FFF2-40B4-BE49-F238E27FC236}">
                  <a16:creationId xmlns:a16="http://schemas.microsoft.com/office/drawing/2014/main" id="{EC8249C3-DDAE-B943-9426-7F3CC54784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78306" y="4147176"/>
              <a:ext cx="1256810" cy="1256810"/>
            </a:xfrm>
            <a:prstGeom prst="rect">
              <a:avLst/>
            </a:prstGeom>
          </p:spPr>
        </p:pic>
      </p:grpSp>
      <p:grpSp>
        <p:nvGrpSpPr>
          <p:cNvPr id="41" name="Group 40">
            <a:extLst>
              <a:ext uri="{FF2B5EF4-FFF2-40B4-BE49-F238E27FC236}">
                <a16:creationId xmlns:a16="http://schemas.microsoft.com/office/drawing/2014/main" id="{150CD71F-51E0-2F4A-B685-C6A66A30ADF4}"/>
              </a:ext>
            </a:extLst>
          </p:cNvPr>
          <p:cNvGrpSpPr/>
          <p:nvPr/>
        </p:nvGrpSpPr>
        <p:grpSpPr>
          <a:xfrm>
            <a:off x="6492704" y="1578597"/>
            <a:ext cx="1483707" cy="1558106"/>
            <a:chOff x="6124371" y="2489136"/>
            <a:chExt cx="1483707" cy="1558106"/>
          </a:xfrm>
        </p:grpSpPr>
        <p:sp>
          <p:nvSpPr>
            <p:cNvPr id="17" name="Textfeld 16"/>
            <p:cNvSpPr txBox="1"/>
            <p:nvPr/>
          </p:nvSpPr>
          <p:spPr>
            <a:xfrm>
              <a:off x="6397218" y="3677910"/>
              <a:ext cx="938014" cy="369332"/>
            </a:xfrm>
            <a:prstGeom prst="rect">
              <a:avLst/>
            </a:prstGeom>
            <a:noFill/>
          </p:spPr>
          <p:txBody>
            <a:bodyPr wrap="none" rtlCol="0">
              <a:spAutoFit/>
            </a:bodyPr>
            <a:lstStyle/>
            <a:p>
              <a:pPr algn="ctr"/>
              <a:r>
                <a:rPr lang="de-DE" dirty="0"/>
                <a:t>Intranet</a:t>
              </a:r>
            </a:p>
          </p:txBody>
        </p:sp>
        <p:pic>
          <p:nvPicPr>
            <p:cNvPr id="27" name="Graphic 26">
              <a:extLst>
                <a:ext uri="{FF2B5EF4-FFF2-40B4-BE49-F238E27FC236}">
                  <a16:creationId xmlns:a16="http://schemas.microsoft.com/office/drawing/2014/main" id="{D8B57DB2-9DA1-A942-A764-674314EF6B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24371" y="2489136"/>
              <a:ext cx="1483707" cy="1483707"/>
            </a:xfrm>
            <a:prstGeom prst="rect">
              <a:avLst/>
            </a:prstGeom>
          </p:spPr>
        </p:pic>
      </p:grpSp>
      <p:grpSp>
        <p:nvGrpSpPr>
          <p:cNvPr id="37" name="Group 36">
            <a:extLst>
              <a:ext uri="{FF2B5EF4-FFF2-40B4-BE49-F238E27FC236}">
                <a16:creationId xmlns:a16="http://schemas.microsoft.com/office/drawing/2014/main" id="{2A30FFCB-0FD3-814A-94C5-ED8B5DCEFB24}"/>
              </a:ext>
            </a:extLst>
          </p:cNvPr>
          <p:cNvGrpSpPr/>
          <p:nvPr/>
        </p:nvGrpSpPr>
        <p:grpSpPr>
          <a:xfrm>
            <a:off x="834721" y="1770319"/>
            <a:ext cx="1082025" cy="1320294"/>
            <a:chOff x="837627" y="1471241"/>
            <a:chExt cx="1082025" cy="1320294"/>
          </a:xfrm>
          <a:solidFill>
            <a:schemeClr val="tx2"/>
          </a:solidFill>
        </p:grpSpPr>
        <p:pic>
          <p:nvPicPr>
            <p:cNvPr id="12" name="Graphic 11">
              <a:extLst>
                <a:ext uri="{FF2B5EF4-FFF2-40B4-BE49-F238E27FC236}">
                  <a16:creationId xmlns:a16="http://schemas.microsoft.com/office/drawing/2014/main" id="{8501DE74-5A9D-7444-92DB-F9210AC77D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627" y="1471241"/>
              <a:ext cx="1082025" cy="1082025"/>
            </a:xfrm>
            <a:prstGeom prst="rect">
              <a:avLst/>
            </a:prstGeom>
          </p:spPr>
        </p:pic>
        <p:sp>
          <p:nvSpPr>
            <p:cNvPr id="31" name="Textfeld 10">
              <a:extLst>
                <a:ext uri="{FF2B5EF4-FFF2-40B4-BE49-F238E27FC236}">
                  <a16:creationId xmlns:a16="http://schemas.microsoft.com/office/drawing/2014/main" id="{40BCF9EC-95F1-D043-921C-6FBF18F6823F}"/>
                </a:ext>
              </a:extLst>
            </p:cNvPr>
            <p:cNvSpPr txBox="1"/>
            <p:nvPr/>
          </p:nvSpPr>
          <p:spPr>
            <a:xfrm>
              <a:off x="864908" y="2422203"/>
              <a:ext cx="1027461" cy="369332"/>
            </a:xfrm>
            <a:prstGeom prst="rect">
              <a:avLst/>
            </a:prstGeom>
            <a:grpFill/>
          </p:spPr>
          <p:txBody>
            <a:bodyPr wrap="none" rtlCol="0">
              <a:spAutoFit/>
            </a:bodyPr>
            <a:lstStyle/>
            <a:p>
              <a:r>
                <a:rPr lang="de-DE" dirty="0"/>
                <a:t>Benutzer</a:t>
              </a:r>
            </a:p>
          </p:txBody>
        </p:sp>
      </p:grpSp>
      <p:grpSp>
        <p:nvGrpSpPr>
          <p:cNvPr id="43" name="Group 42">
            <a:extLst>
              <a:ext uri="{FF2B5EF4-FFF2-40B4-BE49-F238E27FC236}">
                <a16:creationId xmlns:a16="http://schemas.microsoft.com/office/drawing/2014/main" id="{894837FE-DC2F-E941-9344-FE3D740CA51D}"/>
              </a:ext>
            </a:extLst>
          </p:cNvPr>
          <p:cNvGrpSpPr/>
          <p:nvPr/>
        </p:nvGrpSpPr>
        <p:grpSpPr>
          <a:xfrm>
            <a:off x="6478951" y="4147176"/>
            <a:ext cx="1491868" cy="1444326"/>
            <a:chOff x="5521675" y="4645752"/>
            <a:chExt cx="1491868" cy="1444326"/>
          </a:xfrm>
          <a:solidFill>
            <a:schemeClr val="tx2"/>
          </a:solidFill>
        </p:grpSpPr>
        <p:sp>
          <p:nvSpPr>
            <p:cNvPr id="18" name="Textfeld 17"/>
            <p:cNvSpPr txBox="1"/>
            <p:nvPr/>
          </p:nvSpPr>
          <p:spPr>
            <a:xfrm>
              <a:off x="5521675" y="5720746"/>
              <a:ext cx="1491868" cy="369332"/>
            </a:xfrm>
            <a:prstGeom prst="rect">
              <a:avLst/>
            </a:prstGeom>
            <a:grpFill/>
          </p:spPr>
          <p:txBody>
            <a:bodyPr wrap="square" rtlCol="0">
              <a:spAutoFit/>
            </a:bodyPr>
            <a:lstStyle/>
            <a:p>
              <a:pPr algn="ctr"/>
              <a:r>
                <a:rPr lang="de-DE" dirty="0"/>
                <a:t>QES</a:t>
              </a:r>
            </a:p>
          </p:txBody>
        </p:sp>
        <p:pic>
          <p:nvPicPr>
            <p:cNvPr id="29" name="Graphic 28">
              <a:extLst>
                <a:ext uri="{FF2B5EF4-FFF2-40B4-BE49-F238E27FC236}">
                  <a16:creationId xmlns:a16="http://schemas.microsoft.com/office/drawing/2014/main" id="{FBB22B3A-9237-004B-A8DD-C1F225CEF93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68994" y="4645752"/>
              <a:ext cx="1197231" cy="1197231"/>
            </a:xfrm>
            <a:prstGeom prst="rect">
              <a:avLst/>
            </a:prstGeom>
          </p:spPr>
        </p:pic>
      </p:grpSp>
      <p:sp>
        <p:nvSpPr>
          <p:cNvPr id="3" name="TextBox 2">
            <a:extLst>
              <a:ext uri="{FF2B5EF4-FFF2-40B4-BE49-F238E27FC236}">
                <a16:creationId xmlns:a16="http://schemas.microsoft.com/office/drawing/2014/main" id="{1A860E65-7888-C04F-83C6-90BA2CA8EEAB}"/>
              </a:ext>
            </a:extLst>
          </p:cNvPr>
          <p:cNvSpPr txBox="1"/>
          <p:nvPr/>
        </p:nvSpPr>
        <p:spPr>
          <a:xfrm>
            <a:off x="776773" y="3543992"/>
            <a:ext cx="1590948" cy="461665"/>
          </a:xfrm>
          <a:prstGeom prst="rect">
            <a:avLst/>
          </a:prstGeom>
          <a:noFill/>
        </p:spPr>
        <p:txBody>
          <a:bodyPr wrap="none" rtlCol="0">
            <a:spAutoFit/>
          </a:bodyPr>
          <a:lstStyle/>
          <a:p>
            <a:r>
              <a:rPr lang="de-DE" sz="2400" dirty="0">
                <a:solidFill>
                  <a:schemeClr val="tx2"/>
                </a:solidFill>
              </a:rPr>
              <a:t>QES-Export</a:t>
            </a:r>
          </a:p>
        </p:txBody>
      </p:sp>
      <p:cxnSp>
        <p:nvCxnSpPr>
          <p:cNvPr id="28" name="Gerade Verbindung mit Pfeil 13">
            <a:extLst>
              <a:ext uri="{FF2B5EF4-FFF2-40B4-BE49-F238E27FC236}">
                <a16:creationId xmlns:a16="http://schemas.microsoft.com/office/drawing/2014/main" id="{726C5868-76DB-084A-BC65-E11711915A5C}"/>
              </a:ext>
            </a:extLst>
          </p:cNvPr>
          <p:cNvCxnSpPr>
            <a:cxnSpLocks/>
            <a:stCxn id="31" idx="2"/>
            <a:endCxn id="3" idx="0"/>
          </p:cNvCxnSpPr>
          <p:nvPr/>
        </p:nvCxnSpPr>
        <p:spPr>
          <a:xfrm>
            <a:off x="1375733" y="3090613"/>
            <a:ext cx="196514" cy="453379"/>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cxnSp>
        <p:nvCxnSpPr>
          <p:cNvPr id="30" name="Gerade Verbindung mit Pfeil 13">
            <a:extLst>
              <a:ext uri="{FF2B5EF4-FFF2-40B4-BE49-F238E27FC236}">
                <a16:creationId xmlns:a16="http://schemas.microsoft.com/office/drawing/2014/main" id="{FB33BDF0-49E4-7C4A-B1AA-C3409CD3141F}"/>
              </a:ext>
            </a:extLst>
          </p:cNvPr>
          <p:cNvCxnSpPr>
            <a:cxnSpLocks/>
            <a:stCxn id="3" idx="2"/>
          </p:cNvCxnSpPr>
          <p:nvPr/>
        </p:nvCxnSpPr>
        <p:spPr>
          <a:xfrm flipH="1">
            <a:off x="1375733" y="4005657"/>
            <a:ext cx="196514" cy="430076"/>
          </a:xfrm>
          <a:prstGeom prst="straightConnector1">
            <a:avLst/>
          </a:prstGeom>
          <a:ln w="38100">
            <a:solidFill>
              <a:schemeClr val="accent3"/>
            </a:solidFill>
            <a:headEnd type="arrow"/>
            <a:tailEnd type="arrow"/>
          </a:ln>
        </p:spPr>
        <p:style>
          <a:lnRef idx="1">
            <a:schemeClr val="dk1"/>
          </a:lnRef>
          <a:fillRef idx="0">
            <a:schemeClr val="dk1"/>
          </a:fillRef>
          <a:effectRef idx="0">
            <a:schemeClr val="dk1"/>
          </a:effectRef>
          <a:fontRef idx="minor">
            <a:schemeClr val="tx1"/>
          </a:fontRef>
        </p:style>
      </p:cxnSp>
      <p:pic>
        <p:nvPicPr>
          <p:cNvPr id="48" name="Graphic 47">
            <a:extLst>
              <a:ext uri="{FF2B5EF4-FFF2-40B4-BE49-F238E27FC236}">
                <a16:creationId xmlns:a16="http://schemas.microsoft.com/office/drawing/2014/main" id="{96311ADB-4BAC-CE4E-9336-EE72BB3C591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67621" y="2419672"/>
            <a:ext cx="1490709" cy="1490709"/>
          </a:xfrm>
          <a:prstGeom prst="rect">
            <a:avLst/>
          </a:prstGeom>
        </p:spPr>
      </p:pic>
    </p:spTree>
    <p:extLst>
      <p:ext uri="{BB962C8B-B14F-4D97-AF65-F5344CB8AC3E}">
        <p14:creationId xmlns:p14="http://schemas.microsoft.com/office/powerpoint/2010/main" val="3026278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A46-F9CB-2844-9C04-1A54431F1B5E}"/>
              </a:ext>
            </a:extLst>
          </p:cNvPr>
          <p:cNvSpPr>
            <a:spLocks noGrp="1"/>
          </p:cNvSpPr>
          <p:nvPr>
            <p:ph type="title"/>
          </p:nvPr>
        </p:nvSpPr>
        <p:spPr/>
        <p:txBody>
          <a:bodyPr/>
          <a:lstStyle/>
          <a:p>
            <a:r>
              <a:rPr lang="de-DE" dirty="0"/>
              <a:t>Durchführung Architektur</a:t>
            </a:r>
          </a:p>
        </p:txBody>
      </p:sp>
      <p:sp>
        <p:nvSpPr>
          <p:cNvPr id="3" name="Content Placeholder 2">
            <a:extLst>
              <a:ext uri="{FF2B5EF4-FFF2-40B4-BE49-F238E27FC236}">
                <a16:creationId xmlns:a16="http://schemas.microsoft.com/office/drawing/2014/main" id="{7C9FBDF0-F5E8-DA44-86B4-64248B0180E4}"/>
              </a:ext>
            </a:extLst>
          </p:cNvPr>
          <p:cNvSpPr>
            <a:spLocks noGrp="1"/>
          </p:cNvSpPr>
          <p:nvPr>
            <p:ph idx="1"/>
          </p:nvPr>
        </p:nvSpPr>
        <p:spPr/>
        <p:txBody>
          <a:bodyPr/>
          <a:lstStyle/>
          <a:p>
            <a:r>
              <a:rPr lang="de-DE" dirty="0"/>
              <a:t>MVC</a:t>
            </a:r>
          </a:p>
          <a:p>
            <a:r>
              <a:rPr lang="de-DE" dirty="0"/>
              <a:t>Laravel-Excel Konvertierungslösung</a:t>
            </a:r>
          </a:p>
          <a:p>
            <a:r>
              <a:rPr lang="de-DE" dirty="0"/>
              <a:t>Mapping implementieren</a:t>
            </a:r>
          </a:p>
          <a:p>
            <a:r>
              <a:rPr lang="de-DE" dirty="0"/>
              <a:t>Zeitraums-Auswahl Planen</a:t>
            </a:r>
          </a:p>
          <a:p>
            <a:r>
              <a:rPr lang="de-DE" dirty="0"/>
              <a:t>Download ermöglichen</a:t>
            </a:r>
          </a:p>
        </p:txBody>
      </p:sp>
      <p:sp>
        <p:nvSpPr>
          <p:cNvPr id="4" name="Footer Placeholder 3">
            <a:extLst>
              <a:ext uri="{FF2B5EF4-FFF2-40B4-BE49-F238E27FC236}">
                <a16:creationId xmlns:a16="http://schemas.microsoft.com/office/drawing/2014/main" id="{AF2A243B-B7DB-6B40-87A9-1EEB34E80B8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4C9D883D-0864-C44C-A663-B142D890517D}"/>
              </a:ext>
            </a:extLst>
          </p:cNvPr>
          <p:cNvSpPr>
            <a:spLocks noGrp="1"/>
          </p:cNvSpPr>
          <p:nvPr>
            <p:ph type="sldNum" sz="quarter" idx="12"/>
          </p:nvPr>
        </p:nvSpPr>
        <p:spPr/>
        <p:txBody>
          <a:bodyPr/>
          <a:lstStyle/>
          <a:p>
            <a:fld id="{506DEF79-D5F3-42ED-9335-D73AD216BB54}" type="slidenum">
              <a:rPr lang="de-DE" smtClean="0"/>
              <a:pPr/>
              <a:t>35</a:t>
            </a:fld>
            <a:r>
              <a:rPr lang="de-DE"/>
              <a:t> von 9999</a:t>
            </a:r>
            <a:endParaRPr lang="de-DE" dirty="0"/>
          </a:p>
        </p:txBody>
      </p:sp>
      <p:pic>
        <p:nvPicPr>
          <p:cNvPr id="6" name="Graphic 5">
            <a:extLst>
              <a:ext uri="{FF2B5EF4-FFF2-40B4-BE49-F238E27FC236}">
                <a16:creationId xmlns:a16="http://schemas.microsoft.com/office/drawing/2014/main" id="{8E13BECA-91CC-2243-9148-1FF458FE74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8380" y="3067050"/>
            <a:ext cx="723900" cy="723900"/>
          </a:xfrm>
          <a:prstGeom prst="rect">
            <a:avLst/>
          </a:prstGeom>
        </p:spPr>
      </p:pic>
      <p:pic>
        <p:nvPicPr>
          <p:cNvPr id="7" name="Graphic 6">
            <a:extLst>
              <a:ext uri="{FF2B5EF4-FFF2-40B4-BE49-F238E27FC236}">
                <a16:creationId xmlns:a16="http://schemas.microsoft.com/office/drawing/2014/main" id="{ABB0C5F3-3889-AC49-8844-3AF0B50516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8380" y="2547459"/>
            <a:ext cx="723900" cy="723900"/>
          </a:xfrm>
          <a:prstGeom prst="rect">
            <a:avLst/>
          </a:prstGeom>
        </p:spPr>
      </p:pic>
      <p:pic>
        <p:nvPicPr>
          <p:cNvPr id="8" name="Graphic 7">
            <a:extLst>
              <a:ext uri="{FF2B5EF4-FFF2-40B4-BE49-F238E27FC236}">
                <a16:creationId xmlns:a16="http://schemas.microsoft.com/office/drawing/2014/main" id="{9F279C34-BC1E-0442-89A1-6C1905E454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68380" y="2027868"/>
            <a:ext cx="723900" cy="723900"/>
          </a:xfrm>
          <a:prstGeom prst="rect">
            <a:avLst/>
          </a:prstGeom>
        </p:spPr>
      </p:pic>
      <p:pic>
        <p:nvPicPr>
          <p:cNvPr id="9" name="Content Placeholder 9">
            <a:extLst>
              <a:ext uri="{FF2B5EF4-FFF2-40B4-BE49-F238E27FC236}">
                <a16:creationId xmlns:a16="http://schemas.microsoft.com/office/drawing/2014/main" id="{00D33FEA-4954-F342-9340-50F26026EE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68380" y="1452084"/>
            <a:ext cx="723900" cy="723900"/>
          </a:xfrm>
          <a:prstGeom prst="rect">
            <a:avLst/>
          </a:prstGeom>
        </p:spPr>
      </p:pic>
      <p:pic>
        <p:nvPicPr>
          <p:cNvPr id="10" name="Picture 9">
            <a:extLst>
              <a:ext uri="{FF2B5EF4-FFF2-40B4-BE49-F238E27FC236}">
                <a16:creationId xmlns:a16="http://schemas.microsoft.com/office/drawing/2014/main" id="{33B4051B-B7EE-3B4F-BE5B-DF2D93C16D35}"/>
              </a:ext>
            </a:extLst>
          </p:cNvPr>
          <p:cNvPicPr/>
          <p:nvPr/>
        </p:nvPicPr>
        <p:blipFill rotWithShape="1">
          <a:blip r:embed="rId10" cstate="hqprint">
            <a:extLst>
              <a:ext uri="{28A0092B-C50C-407E-A947-70E740481C1C}">
                <a14:useLocalDpi xmlns:a14="http://schemas.microsoft.com/office/drawing/2010/main"/>
              </a:ext>
            </a:extLst>
          </a:blip>
          <a:srcRect/>
          <a:stretch/>
        </p:blipFill>
        <p:spPr bwMode="auto">
          <a:xfrm>
            <a:off x="1219648" y="4106232"/>
            <a:ext cx="6704059" cy="20928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4469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7F19-698D-8847-BE00-3F7F1A6D0262}"/>
              </a:ext>
            </a:extLst>
          </p:cNvPr>
          <p:cNvSpPr>
            <a:spLocks noGrp="1"/>
          </p:cNvSpPr>
          <p:nvPr>
            <p:ph type="title"/>
          </p:nvPr>
        </p:nvSpPr>
        <p:spPr/>
        <p:txBody>
          <a:bodyPr/>
          <a:lstStyle/>
          <a:p>
            <a:r>
              <a:rPr lang="de-DE" dirty="0"/>
              <a:t>Durchführung Architektur</a:t>
            </a:r>
          </a:p>
        </p:txBody>
      </p:sp>
      <p:pic>
        <p:nvPicPr>
          <p:cNvPr id="10" name="Content Placeholder 9">
            <a:extLst>
              <a:ext uri="{FF2B5EF4-FFF2-40B4-BE49-F238E27FC236}">
                <a16:creationId xmlns:a16="http://schemas.microsoft.com/office/drawing/2014/main" id="{6D7C0E79-A972-8143-89D4-0EE1F90CA245}"/>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7624" y="2276872"/>
            <a:ext cx="723900" cy="723900"/>
          </a:xfrm>
        </p:spPr>
      </p:pic>
      <p:sp>
        <p:nvSpPr>
          <p:cNvPr id="4" name="Footer Placeholder 3">
            <a:extLst>
              <a:ext uri="{FF2B5EF4-FFF2-40B4-BE49-F238E27FC236}">
                <a16:creationId xmlns:a16="http://schemas.microsoft.com/office/drawing/2014/main" id="{2252BC02-DCDE-244A-BC57-2F4DD7031D2F}"/>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A33A2353-D845-5D4F-B187-FEA7DD96A316}"/>
              </a:ext>
            </a:extLst>
          </p:cNvPr>
          <p:cNvSpPr>
            <a:spLocks noGrp="1"/>
          </p:cNvSpPr>
          <p:nvPr>
            <p:ph type="sldNum" sz="quarter" idx="12"/>
          </p:nvPr>
        </p:nvSpPr>
        <p:spPr/>
        <p:txBody>
          <a:bodyPr/>
          <a:lstStyle/>
          <a:p>
            <a:fld id="{506DEF79-D5F3-42ED-9335-D73AD216BB54}" type="slidenum">
              <a:rPr lang="de-DE" smtClean="0"/>
              <a:pPr/>
              <a:t>36</a:t>
            </a:fld>
            <a:r>
              <a:rPr lang="de-DE"/>
              <a:t> von 9999</a:t>
            </a:r>
            <a:endParaRPr lang="de-DE" dirty="0"/>
          </a:p>
        </p:txBody>
      </p:sp>
      <p:pic>
        <p:nvPicPr>
          <p:cNvPr id="12" name="Graphic 11">
            <a:extLst>
              <a:ext uri="{FF2B5EF4-FFF2-40B4-BE49-F238E27FC236}">
                <a16:creationId xmlns:a16="http://schemas.microsoft.com/office/drawing/2014/main" id="{D2D3F40F-6723-104C-AC71-8A563BDC66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728" y="2276872"/>
            <a:ext cx="723900" cy="723900"/>
          </a:xfrm>
          <a:prstGeom prst="rect">
            <a:avLst/>
          </a:prstGeom>
        </p:spPr>
      </p:pic>
      <p:pic>
        <p:nvPicPr>
          <p:cNvPr id="14" name="Graphic 13">
            <a:extLst>
              <a:ext uri="{FF2B5EF4-FFF2-40B4-BE49-F238E27FC236}">
                <a16:creationId xmlns:a16="http://schemas.microsoft.com/office/drawing/2014/main" id="{8DA2BCC6-6487-C14E-95F3-755DFC0091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69467" y="2276872"/>
            <a:ext cx="723900" cy="723900"/>
          </a:xfrm>
          <a:prstGeom prst="rect">
            <a:avLst/>
          </a:prstGeom>
        </p:spPr>
      </p:pic>
      <p:pic>
        <p:nvPicPr>
          <p:cNvPr id="16" name="Graphic 15">
            <a:extLst>
              <a:ext uri="{FF2B5EF4-FFF2-40B4-BE49-F238E27FC236}">
                <a16:creationId xmlns:a16="http://schemas.microsoft.com/office/drawing/2014/main" id="{E9154A77-2933-0C49-BABF-C2AC5649826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9952" y="2276872"/>
            <a:ext cx="723900" cy="723900"/>
          </a:xfrm>
          <a:prstGeom prst="rect">
            <a:avLst/>
          </a:prstGeom>
        </p:spPr>
      </p:pic>
      <p:pic>
        <p:nvPicPr>
          <p:cNvPr id="18" name="Graphic 17">
            <a:extLst>
              <a:ext uri="{FF2B5EF4-FFF2-40B4-BE49-F238E27FC236}">
                <a16:creationId xmlns:a16="http://schemas.microsoft.com/office/drawing/2014/main" id="{64EB345C-9224-1742-AC05-D42E3DA680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63852" y="2276872"/>
            <a:ext cx="723900" cy="723900"/>
          </a:xfrm>
          <a:prstGeom prst="rect">
            <a:avLst/>
          </a:prstGeom>
        </p:spPr>
      </p:pic>
      <p:pic>
        <p:nvPicPr>
          <p:cNvPr id="20" name="Graphic 19">
            <a:extLst>
              <a:ext uri="{FF2B5EF4-FFF2-40B4-BE49-F238E27FC236}">
                <a16:creationId xmlns:a16="http://schemas.microsoft.com/office/drawing/2014/main" id="{779AB008-5DEC-9F4B-8C4A-4D6C84704FE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57850" y="2276872"/>
            <a:ext cx="723900" cy="723900"/>
          </a:xfrm>
          <a:prstGeom prst="rect">
            <a:avLst/>
          </a:prstGeom>
        </p:spPr>
      </p:pic>
      <p:pic>
        <p:nvPicPr>
          <p:cNvPr id="22" name="Graphic 21">
            <a:extLst>
              <a:ext uri="{FF2B5EF4-FFF2-40B4-BE49-F238E27FC236}">
                <a16:creationId xmlns:a16="http://schemas.microsoft.com/office/drawing/2014/main" id="{19716493-F9FD-E848-B9AE-B564380FD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16216" y="2275028"/>
            <a:ext cx="723900" cy="723900"/>
          </a:xfrm>
          <a:prstGeom prst="rect">
            <a:avLst/>
          </a:prstGeom>
        </p:spPr>
      </p:pic>
      <p:pic>
        <p:nvPicPr>
          <p:cNvPr id="24" name="Graphic 23">
            <a:extLst>
              <a:ext uri="{FF2B5EF4-FFF2-40B4-BE49-F238E27FC236}">
                <a16:creationId xmlns:a16="http://schemas.microsoft.com/office/drawing/2014/main" id="{84C81BF4-FA09-B349-B296-F72EF9978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28157" y="3283707"/>
            <a:ext cx="723900" cy="723900"/>
          </a:xfrm>
          <a:prstGeom prst="rect">
            <a:avLst/>
          </a:prstGeom>
        </p:spPr>
      </p:pic>
      <p:pic>
        <p:nvPicPr>
          <p:cNvPr id="26" name="Graphic 25">
            <a:extLst>
              <a:ext uri="{FF2B5EF4-FFF2-40B4-BE49-F238E27FC236}">
                <a16:creationId xmlns:a16="http://schemas.microsoft.com/office/drawing/2014/main" id="{A60C9A3D-7A05-AF43-825C-E8EF324D98A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14925" y="3290497"/>
            <a:ext cx="723900" cy="723900"/>
          </a:xfrm>
          <a:prstGeom prst="rect">
            <a:avLst/>
          </a:prstGeom>
        </p:spPr>
      </p:pic>
      <p:pic>
        <p:nvPicPr>
          <p:cNvPr id="28" name="Graphic 27">
            <a:extLst>
              <a:ext uri="{FF2B5EF4-FFF2-40B4-BE49-F238E27FC236}">
                <a16:creationId xmlns:a16="http://schemas.microsoft.com/office/drawing/2014/main" id="{2CCDA63A-530D-164A-9E68-421EC02DA3F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019800" y="3283707"/>
            <a:ext cx="723900" cy="723900"/>
          </a:xfrm>
          <a:prstGeom prst="rect">
            <a:avLst/>
          </a:prstGeom>
        </p:spPr>
      </p:pic>
      <p:pic>
        <p:nvPicPr>
          <p:cNvPr id="30" name="Graphic 29">
            <a:extLst>
              <a:ext uri="{FF2B5EF4-FFF2-40B4-BE49-F238E27FC236}">
                <a16:creationId xmlns:a16="http://schemas.microsoft.com/office/drawing/2014/main" id="{4908CC5A-C7D1-9745-8429-44C7C7F3C5B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160367" y="3278743"/>
            <a:ext cx="723900" cy="723900"/>
          </a:xfrm>
          <a:prstGeom prst="rect">
            <a:avLst/>
          </a:prstGeom>
        </p:spPr>
      </p:pic>
      <p:pic>
        <p:nvPicPr>
          <p:cNvPr id="32" name="Graphic 31">
            <a:extLst>
              <a:ext uri="{FF2B5EF4-FFF2-40B4-BE49-F238E27FC236}">
                <a16:creationId xmlns:a16="http://schemas.microsoft.com/office/drawing/2014/main" id="{F693BA6A-F4E7-5249-BEB2-E75B0A0841CE}"/>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46415" y="3277739"/>
            <a:ext cx="723900" cy="723900"/>
          </a:xfrm>
          <a:prstGeom prst="rect">
            <a:avLst/>
          </a:prstGeom>
        </p:spPr>
      </p:pic>
      <p:pic>
        <p:nvPicPr>
          <p:cNvPr id="34" name="Graphic 33">
            <a:extLst>
              <a:ext uri="{FF2B5EF4-FFF2-40B4-BE49-F238E27FC236}">
                <a16:creationId xmlns:a16="http://schemas.microsoft.com/office/drawing/2014/main" id="{4F0ADDA6-D4AA-E44C-92FA-E9BA34FB90E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381697" y="3290497"/>
            <a:ext cx="723900" cy="723900"/>
          </a:xfrm>
          <a:prstGeom prst="rect">
            <a:avLst/>
          </a:prstGeom>
        </p:spPr>
      </p:pic>
      <p:pic>
        <p:nvPicPr>
          <p:cNvPr id="36" name="Graphic 35">
            <a:extLst>
              <a:ext uri="{FF2B5EF4-FFF2-40B4-BE49-F238E27FC236}">
                <a16:creationId xmlns:a16="http://schemas.microsoft.com/office/drawing/2014/main" id="{FDF50F4C-9D2A-CA42-BFD2-8B268650338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259632" y="4175887"/>
            <a:ext cx="723900" cy="723900"/>
          </a:xfrm>
          <a:prstGeom prst="rect">
            <a:avLst/>
          </a:prstGeom>
        </p:spPr>
      </p:pic>
      <p:pic>
        <p:nvPicPr>
          <p:cNvPr id="38" name="Graphic 37">
            <a:extLst>
              <a:ext uri="{FF2B5EF4-FFF2-40B4-BE49-F238E27FC236}">
                <a16:creationId xmlns:a16="http://schemas.microsoft.com/office/drawing/2014/main" id="{D93FB614-60D8-6E4D-A945-E34ED9218958}"/>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123728" y="4175887"/>
            <a:ext cx="723900" cy="723900"/>
          </a:xfrm>
          <a:prstGeom prst="rect">
            <a:avLst/>
          </a:prstGeom>
        </p:spPr>
      </p:pic>
      <p:pic>
        <p:nvPicPr>
          <p:cNvPr id="40" name="Graphic 39">
            <a:extLst>
              <a:ext uri="{FF2B5EF4-FFF2-40B4-BE49-F238E27FC236}">
                <a16:creationId xmlns:a16="http://schemas.microsoft.com/office/drawing/2014/main" id="{6850787A-C2C8-3243-B7D6-3DC31E4FA28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124153" y="4175887"/>
            <a:ext cx="723900" cy="723900"/>
          </a:xfrm>
          <a:prstGeom prst="rect">
            <a:avLst/>
          </a:prstGeom>
        </p:spPr>
      </p:pic>
      <p:pic>
        <p:nvPicPr>
          <p:cNvPr id="42" name="Graphic 41">
            <a:extLst>
              <a:ext uri="{FF2B5EF4-FFF2-40B4-BE49-F238E27FC236}">
                <a16:creationId xmlns:a16="http://schemas.microsoft.com/office/drawing/2014/main" id="{99A35DAE-BFA3-2747-99FA-F01755873D06}"/>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58012" y="4212485"/>
            <a:ext cx="723900" cy="723900"/>
          </a:xfrm>
          <a:prstGeom prst="rect">
            <a:avLst/>
          </a:prstGeom>
        </p:spPr>
      </p:pic>
      <p:pic>
        <p:nvPicPr>
          <p:cNvPr id="44" name="Graphic 43">
            <a:extLst>
              <a:ext uri="{FF2B5EF4-FFF2-40B4-BE49-F238E27FC236}">
                <a16:creationId xmlns:a16="http://schemas.microsoft.com/office/drawing/2014/main" id="{EF37402B-E9DF-9840-B972-3386353790D9}"/>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133032" y="4212485"/>
            <a:ext cx="723900" cy="723900"/>
          </a:xfrm>
          <a:prstGeom prst="rect">
            <a:avLst/>
          </a:prstGeom>
        </p:spPr>
      </p:pic>
    </p:spTree>
    <p:extLst>
      <p:ext uri="{BB962C8B-B14F-4D97-AF65-F5344CB8AC3E}">
        <p14:creationId xmlns:p14="http://schemas.microsoft.com/office/powerpoint/2010/main" val="3659359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4D26-A670-F34C-8B7D-2DC1C8F0B81C}"/>
              </a:ext>
            </a:extLst>
          </p:cNvPr>
          <p:cNvSpPr>
            <a:spLocks noGrp="1"/>
          </p:cNvSpPr>
          <p:nvPr>
            <p:ph type="title"/>
          </p:nvPr>
        </p:nvSpPr>
        <p:spPr/>
        <p:txBody>
          <a:bodyPr/>
          <a:lstStyle/>
          <a:p>
            <a:r>
              <a:rPr lang="de-DE" dirty="0" err="1"/>
              <a:t>Qualitätsicherung</a:t>
            </a:r>
            <a:r>
              <a:rPr lang="de-DE" dirty="0"/>
              <a:t> Testverzeichnis</a:t>
            </a:r>
          </a:p>
        </p:txBody>
      </p:sp>
      <p:pic>
        <p:nvPicPr>
          <p:cNvPr id="7" name="Content Placeholder 6" descr="A screenshot of a computer screen&#10;&#10;Description automatically generated">
            <a:extLst>
              <a:ext uri="{FF2B5EF4-FFF2-40B4-BE49-F238E27FC236}">
                <a16:creationId xmlns:a16="http://schemas.microsoft.com/office/drawing/2014/main" id="{711C6A53-6F06-E944-89F4-E1E765BEA4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4213" y="1619250"/>
            <a:ext cx="4432300" cy="4330700"/>
          </a:xfrm>
        </p:spPr>
      </p:pic>
      <p:sp>
        <p:nvSpPr>
          <p:cNvPr id="4" name="Footer Placeholder 3">
            <a:extLst>
              <a:ext uri="{FF2B5EF4-FFF2-40B4-BE49-F238E27FC236}">
                <a16:creationId xmlns:a16="http://schemas.microsoft.com/office/drawing/2014/main" id="{1019E0D5-835D-2844-86C3-E11FB376F4CA}"/>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F72071CF-7F98-9F46-ADA4-E896D2518C1D}"/>
              </a:ext>
            </a:extLst>
          </p:cNvPr>
          <p:cNvSpPr>
            <a:spLocks noGrp="1"/>
          </p:cNvSpPr>
          <p:nvPr>
            <p:ph type="sldNum" sz="quarter" idx="12"/>
          </p:nvPr>
        </p:nvSpPr>
        <p:spPr/>
        <p:txBody>
          <a:bodyPr/>
          <a:lstStyle/>
          <a:p>
            <a:fld id="{506DEF79-D5F3-42ED-9335-D73AD216BB54}" type="slidenum">
              <a:rPr lang="de-DE" smtClean="0"/>
              <a:pPr/>
              <a:t>37</a:t>
            </a:fld>
            <a:r>
              <a:rPr lang="de-DE"/>
              <a:t> von 16</a:t>
            </a:r>
          </a:p>
        </p:txBody>
      </p:sp>
    </p:spTree>
    <p:extLst>
      <p:ext uri="{BB962C8B-B14F-4D97-AF65-F5344CB8AC3E}">
        <p14:creationId xmlns:p14="http://schemas.microsoft.com/office/powerpoint/2010/main" val="26214599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24BE-FF49-F740-A7D4-E1D3EA8B5AE3}"/>
              </a:ext>
            </a:extLst>
          </p:cNvPr>
          <p:cNvSpPr>
            <a:spLocks noGrp="1"/>
          </p:cNvSpPr>
          <p:nvPr>
            <p:ph type="title"/>
          </p:nvPr>
        </p:nvSpPr>
        <p:spPr/>
        <p:txBody>
          <a:bodyPr/>
          <a:lstStyle/>
          <a:p>
            <a:r>
              <a:rPr lang="de-DE" dirty="0"/>
              <a:t>Qualitätssicherung Testfall</a:t>
            </a:r>
          </a:p>
        </p:txBody>
      </p:sp>
      <p:pic>
        <p:nvPicPr>
          <p:cNvPr id="7" name="Content Placeholder 6" descr="Test-Case Source code&#10;">
            <a:extLst>
              <a:ext uri="{FF2B5EF4-FFF2-40B4-BE49-F238E27FC236}">
                <a16:creationId xmlns:a16="http://schemas.microsoft.com/office/drawing/2014/main" id="{B659A070-BC46-524C-B700-8835A1F80F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5616" y="1391742"/>
            <a:ext cx="5900144" cy="4887604"/>
          </a:xfrm>
        </p:spPr>
      </p:pic>
      <p:sp>
        <p:nvSpPr>
          <p:cNvPr id="4" name="Footer Placeholder 3">
            <a:extLst>
              <a:ext uri="{FF2B5EF4-FFF2-40B4-BE49-F238E27FC236}">
                <a16:creationId xmlns:a16="http://schemas.microsoft.com/office/drawing/2014/main" id="{066CEE00-AE9D-C64F-AD6F-C74565AA5BBF}"/>
              </a:ext>
            </a:extLst>
          </p:cNvPr>
          <p:cNvSpPr>
            <a:spLocks noGrp="1"/>
          </p:cNvSpPr>
          <p:nvPr>
            <p:ph type="ftr" sz="quarter" idx="11"/>
          </p:nvPr>
        </p:nvSpPr>
        <p:spPr/>
        <p:txBody>
          <a:bodyPr/>
          <a:lstStyle/>
          <a:p>
            <a:r>
              <a:rPr lang="de-DE"/>
              <a:t>Extreme Programming</a:t>
            </a:r>
            <a:endParaRPr lang="de-DE" dirty="0"/>
          </a:p>
        </p:txBody>
      </p:sp>
      <p:sp>
        <p:nvSpPr>
          <p:cNvPr id="5" name="Slide Number Placeholder 4">
            <a:extLst>
              <a:ext uri="{FF2B5EF4-FFF2-40B4-BE49-F238E27FC236}">
                <a16:creationId xmlns:a16="http://schemas.microsoft.com/office/drawing/2014/main" id="{B98B3B2E-D20C-434A-8004-9C149E269B34}"/>
              </a:ext>
            </a:extLst>
          </p:cNvPr>
          <p:cNvSpPr>
            <a:spLocks noGrp="1"/>
          </p:cNvSpPr>
          <p:nvPr>
            <p:ph type="sldNum" sz="quarter" idx="12"/>
          </p:nvPr>
        </p:nvSpPr>
        <p:spPr/>
        <p:txBody>
          <a:bodyPr/>
          <a:lstStyle/>
          <a:p>
            <a:fld id="{506DEF79-D5F3-42ED-9335-D73AD216BB54}" type="slidenum">
              <a:rPr lang="de-DE" smtClean="0"/>
              <a:pPr/>
              <a:t>38</a:t>
            </a:fld>
            <a:r>
              <a:rPr lang="de-DE"/>
              <a:t> von 16</a:t>
            </a:r>
          </a:p>
        </p:txBody>
      </p:sp>
    </p:spTree>
    <p:extLst>
      <p:ext uri="{BB962C8B-B14F-4D97-AF65-F5344CB8AC3E}">
        <p14:creationId xmlns:p14="http://schemas.microsoft.com/office/powerpoint/2010/main" val="127480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A0F3-7CDC-FE42-921F-3AFEF9AB6929}"/>
              </a:ext>
            </a:extLst>
          </p:cNvPr>
          <p:cNvSpPr>
            <a:spLocks noGrp="1"/>
          </p:cNvSpPr>
          <p:nvPr>
            <p:ph type="title"/>
          </p:nvPr>
        </p:nvSpPr>
        <p:spPr/>
        <p:txBody>
          <a:bodyPr/>
          <a:lstStyle/>
          <a:p>
            <a:r>
              <a:rPr lang="de-DE" dirty="0"/>
              <a:t>Qualitätssicherung Nutzertest</a:t>
            </a:r>
          </a:p>
        </p:txBody>
      </p:sp>
      <p:sp>
        <p:nvSpPr>
          <p:cNvPr id="3" name="Content Placeholder 2">
            <a:extLst>
              <a:ext uri="{FF2B5EF4-FFF2-40B4-BE49-F238E27FC236}">
                <a16:creationId xmlns:a16="http://schemas.microsoft.com/office/drawing/2014/main" id="{7DB153F8-0B7C-0547-9D6F-6DDAF714B8F8}"/>
              </a:ext>
            </a:extLst>
          </p:cNvPr>
          <p:cNvSpPr>
            <a:spLocks noGrp="1"/>
          </p:cNvSpPr>
          <p:nvPr>
            <p:ph idx="1"/>
          </p:nvPr>
        </p:nvSpPr>
        <p:spPr/>
        <p:txBody>
          <a:bodyPr/>
          <a:lstStyle/>
          <a:p>
            <a:r>
              <a:rPr lang="de-DE" dirty="0"/>
              <a:t>Download manuell sichten</a:t>
            </a:r>
          </a:p>
          <a:p>
            <a:r>
              <a:rPr lang="de-DE" dirty="0"/>
              <a:t>Mit View vergleichen</a:t>
            </a:r>
          </a:p>
        </p:txBody>
      </p:sp>
      <p:sp>
        <p:nvSpPr>
          <p:cNvPr id="4" name="Footer Placeholder 3">
            <a:extLst>
              <a:ext uri="{FF2B5EF4-FFF2-40B4-BE49-F238E27FC236}">
                <a16:creationId xmlns:a16="http://schemas.microsoft.com/office/drawing/2014/main" id="{F60245B0-D7AC-5C4F-B49C-47B3870ED4F8}"/>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DE88F3EB-4435-C84C-8738-75B887A4BD4E}"/>
              </a:ext>
            </a:extLst>
          </p:cNvPr>
          <p:cNvSpPr>
            <a:spLocks noGrp="1"/>
          </p:cNvSpPr>
          <p:nvPr>
            <p:ph type="sldNum" sz="quarter" idx="12"/>
          </p:nvPr>
        </p:nvSpPr>
        <p:spPr/>
        <p:txBody>
          <a:bodyPr/>
          <a:lstStyle/>
          <a:p>
            <a:fld id="{506DEF79-D5F3-42ED-9335-D73AD216BB54}" type="slidenum">
              <a:rPr lang="de-DE" smtClean="0"/>
              <a:pPr/>
              <a:t>39</a:t>
            </a:fld>
            <a:r>
              <a:rPr lang="de-DE"/>
              <a:t> von 9999</a:t>
            </a:r>
            <a:endParaRPr lang="de-DE" dirty="0"/>
          </a:p>
        </p:txBody>
      </p:sp>
    </p:spTree>
    <p:extLst>
      <p:ext uri="{BB962C8B-B14F-4D97-AF65-F5344CB8AC3E}">
        <p14:creationId xmlns:p14="http://schemas.microsoft.com/office/powerpoint/2010/main" val="2572633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4</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Organigramm</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b="1" dirty="0">
                <a:latin typeface="Rotis SemiSans Pro" pitchFamily="50" charset="0"/>
              </a:rPr>
              <a:t>Organisation</a:t>
            </a:r>
            <a:endParaRPr lang="de-DE" altLang="de-DE" sz="1200" b="1" dirty="0">
              <a:latin typeface="Rotis SemiSans Pro" pitchFamily="50" charset="0"/>
            </a:endParaRPr>
          </a:p>
        </p:txBody>
      </p:sp>
      <p:pic>
        <p:nvPicPr>
          <p:cNvPr id="16" name="Picture 15">
            <a:extLst>
              <a:ext uri="{FF2B5EF4-FFF2-40B4-BE49-F238E27FC236}">
                <a16:creationId xmlns:a16="http://schemas.microsoft.com/office/drawing/2014/main" id="{B6D7CA0A-E201-9E4F-A818-73C9FC4C7AE6}"/>
              </a:ext>
            </a:extLst>
          </p:cNvPr>
          <p:cNvPicPr>
            <a:picLocks noChangeAspect="1"/>
          </p:cNvPicPr>
          <p:nvPr/>
        </p:nvPicPr>
        <p:blipFill>
          <a:blip r:embed="rId3"/>
          <a:stretch>
            <a:fillRect/>
          </a:stretch>
        </p:blipFill>
        <p:spPr>
          <a:xfrm>
            <a:off x="2555776" y="1380779"/>
            <a:ext cx="6458040" cy="4572924"/>
          </a:xfrm>
          <a:prstGeom prst="rect">
            <a:avLst/>
          </a:prstGeom>
        </p:spPr>
      </p:pic>
    </p:spTree>
    <p:extLst>
      <p:ext uri="{BB962C8B-B14F-4D97-AF65-F5344CB8AC3E}">
        <p14:creationId xmlns:p14="http://schemas.microsoft.com/office/powerpoint/2010/main" val="20128535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346B-C7B5-D249-9000-3B72896F8ED3}"/>
              </a:ext>
            </a:extLst>
          </p:cNvPr>
          <p:cNvSpPr>
            <a:spLocks noGrp="1"/>
          </p:cNvSpPr>
          <p:nvPr>
            <p:ph type="title"/>
          </p:nvPr>
        </p:nvSpPr>
        <p:spPr/>
        <p:txBody>
          <a:bodyPr/>
          <a:lstStyle/>
          <a:p>
            <a:r>
              <a:rPr lang="de-DE" dirty="0"/>
              <a:t>Abnahme</a:t>
            </a:r>
          </a:p>
        </p:txBody>
      </p:sp>
      <p:sp>
        <p:nvSpPr>
          <p:cNvPr id="3" name="Content Placeholder 2">
            <a:extLst>
              <a:ext uri="{FF2B5EF4-FFF2-40B4-BE49-F238E27FC236}">
                <a16:creationId xmlns:a16="http://schemas.microsoft.com/office/drawing/2014/main" id="{D22D3EE6-E3AB-BF40-AFDA-CC20C54E0639}"/>
              </a:ext>
            </a:extLst>
          </p:cNvPr>
          <p:cNvSpPr>
            <a:spLocks noGrp="1"/>
          </p:cNvSpPr>
          <p:nvPr>
            <p:ph idx="1"/>
          </p:nvPr>
        </p:nvSpPr>
        <p:spPr/>
        <p:txBody>
          <a:bodyPr/>
          <a:lstStyle/>
          <a:p>
            <a:r>
              <a:rPr lang="de-DE" dirty="0"/>
              <a:t>Demonstration beim Kunden</a:t>
            </a:r>
          </a:p>
          <a:p>
            <a:r>
              <a:rPr lang="de-DE" dirty="0"/>
              <a:t>Übergabe der Dokumentation</a:t>
            </a:r>
          </a:p>
        </p:txBody>
      </p:sp>
      <p:sp>
        <p:nvSpPr>
          <p:cNvPr id="4" name="Footer Placeholder 3">
            <a:extLst>
              <a:ext uri="{FF2B5EF4-FFF2-40B4-BE49-F238E27FC236}">
                <a16:creationId xmlns:a16="http://schemas.microsoft.com/office/drawing/2014/main" id="{59D66C7A-2452-9546-A49B-53BB95C65EBC}"/>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280E046C-E636-CA4F-94D0-7462E526A967}"/>
              </a:ext>
            </a:extLst>
          </p:cNvPr>
          <p:cNvSpPr>
            <a:spLocks noGrp="1"/>
          </p:cNvSpPr>
          <p:nvPr>
            <p:ph type="sldNum" sz="quarter" idx="12"/>
          </p:nvPr>
        </p:nvSpPr>
        <p:spPr/>
        <p:txBody>
          <a:bodyPr/>
          <a:lstStyle/>
          <a:p>
            <a:fld id="{506DEF79-D5F3-42ED-9335-D73AD216BB54}" type="slidenum">
              <a:rPr lang="de-DE" smtClean="0"/>
              <a:pPr/>
              <a:t>40</a:t>
            </a:fld>
            <a:r>
              <a:rPr lang="de-DE"/>
              <a:t> von 9999</a:t>
            </a:r>
            <a:endParaRPr lang="de-DE" dirty="0"/>
          </a:p>
        </p:txBody>
      </p:sp>
    </p:spTree>
    <p:extLst>
      <p:ext uri="{BB962C8B-B14F-4D97-AF65-F5344CB8AC3E}">
        <p14:creationId xmlns:p14="http://schemas.microsoft.com/office/powerpoint/2010/main" val="1896823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51F7-9BB0-2841-96E1-564289C187B1}"/>
              </a:ext>
            </a:extLst>
          </p:cNvPr>
          <p:cNvSpPr>
            <a:spLocks noGrp="1"/>
          </p:cNvSpPr>
          <p:nvPr>
            <p:ph type="title"/>
          </p:nvPr>
        </p:nvSpPr>
        <p:spPr/>
        <p:txBody>
          <a:bodyPr/>
          <a:lstStyle/>
          <a:p>
            <a:r>
              <a:rPr lang="de-DE" dirty="0"/>
              <a:t>Fazit</a:t>
            </a:r>
          </a:p>
        </p:txBody>
      </p:sp>
      <p:sp>
        <p:nvSpPr>
          <p:cNvPr id="3" name="Content Placeholder 2">
            <a:extLst>
              <a:ext uri="{FF2B5EF4-FFF2-40B4-BE49-F238E27FC236}">
                <a16:creationId xmlns:a16="http://schemas.microsoft.com/office/drawing/2014/main" id="{CD04F88A-6294-8340-A8CF-90E0BB1E0995}"/>
              </a:ext>
            </a:extLst>
          </p:cNvPr>
          <p:cNvSpPr>
            <a:spLocks noGrp="1"/>
          </p:cNvSpPr>
          <p:nvPr>
            <p:ph idx="1"/>
          </p:nvPr>
        </p:nvSpPr>
        <p:spPr/>
        <p:txBody>
          <a:bodyPr/>
          <a:lstStyle/>
          <a:p>
            <a:r>
              <a:rPr lang="de-DE" dirty="0"/>
              <a:t>Projektmanagement XP</a:t>
            </a:r>
          </a:p>
          <a:p>
            <a:r>
              <a:rPr lang="de-DE" dirty="0"/>
              <a:t>Gut für variable Anforderungen</a:t>
            </a:r>
          </a:p>
          <a:p>
            <a:r>
              <a:rPr lang="de-DE" dirty="0"/>
              <a:t>Fixes Projekt erweitertes Wasserfallmodell</a:t>
            </a:r>
          </a:p>
        </p:txBody>
      </p:sp>
      <p:sp>
        <p:nvSpPr>
          <p:cNvPr id="4" name="Footer Placeholder 3">
            <a:extLst>
              <a:ext uri="{FF2B5EF4-FFF2-40B4-BE49-F238E27FC236}">
                <a16:creationId xmlns:a16="http://schemas.microsoft.com/office/drawing/2014/main" id="{2C10D386-5789-414E-9F79-7399DB8D2CDD}"/>
              </a:ext>
            </a:extLst>
          </p:cNvPr>
          <p:cNvSpPr>
            <a:spLocks noGrp="1"/>
          </p:cNvSpPr>
          <p:nvPr>
            <p:ph type="ftr" sz="quarter" idx="11"/>
          </p:nvPr>
        </p:nvSpPr>
        <p:spPr/>
        <p:txBody>
          <a:bodyPr/>
          <a:lstStyle/>
          <a:p>
            <a:r>
              <a:rPr lang="de-DE"/>
              <a:t>Abschlussprojekt</a:t>
            </a:r>
            <a:endParaRPr lang="de-DE" dirty="0"/>
          </a:p>
        </p:txBody>
      </p:sp>
      <p:sp>
        <p:nvSpPr>
          <p:cNvPr id="5" name="Slide Number Placeholder 4">
            <a:extLst>
              <a:ext uri="{FF2B5EF4-FFF2-40B4-BE49-F238E27FC236}">
                <a16:creationId xmlns:a16="http://schemas.microsoft.com/office/drawing/2014/main" id="{6033051D-57A4-8446-A694-4DD5E5BCD9CE}"/>
              </a:ext>
            </a:extLst>
          </p:cNvPr>
          <p:cNvSpPr>
            <a:spLocks noGrp="1"/>
          </p:cNvSpPr>
          <p:nvPr>
            <p:ph type="sldNum" sz="quarter" idx="12"/>
          </p:nvPr>
        </p:nvSpPr>
        <p:spPr/>
        <p:txBody>
          <a:bodyPr/>
          <a:lstStyle/>
          <a:p>
            <a:fld id="{506DEF79-D5F3-42ED-9335-D73AD216BB54}" type="slidenum">
              <a:rPr lang="de-DE" smtClean="0"/>
              <a:pPr/>
              <a:t>41</a:t>
            </a:fld>
            <a:r>
              <a:rPr lang="de-DE"/>
              <a:t> von 9999</a:t>
            </a:r>
            <a:endParaRPr lang="de-DE" dirty="0"/>
          </a:p>
        </p:txBody>
      </p:sp>
    </p:spTree>
    <p:extLst>
      <p:ext uri="{BB962C8B-B14F-4D97-AF65-F5344CB8AC3E}">
        <p14:creationId xmlns:p14="http://schemas.microsoft.com/office/powerpoint/2010/main" val="1784502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19EB-9E4B-F54C-8658-D06C4C3D76C6}"/>
              </a:ext>
            </a:extLst>
          </p:cNvPr>
          <p:cNvSpPr>
            <a:spLocks noGrp="1"/>
          </p:cNvSpPr>
          <p:nvPr>
            <p:ph type="title"/>
          </p:nvPr>
        </p:nvSpPr>
        <p:spPr/>
        <p:txBody>
          <a:bodyPr/>
          <a:lstStyle/>
          <a:p>
            <a:r>
              <a:rPr lang="de-DE" dirty="0"/>
              <a:t>Quellen</a:t>
            </a:r>
          </a:p>
        </p:txBody>
      </p:sp>
      <p:sp>
        <p:nvSpPr>
          <p:cNvPr id="3" name="Content Placeholder 2">
            <a:extLst>
              <a:ext uri="{FF2B5EF4-FFF2-40B4-BE49-F238E27FC236}">
                <a16:creationId xmlns:a16="http://schemas.microsoft.com/office/drawing/2014/main" id="{A64AB663-A05A-4643-BBD7-2049FDC140F7}"/>
              </a:ext>
            </a:extLst>
          </p:cNvPr>
          <p:cNvSpPr>
            <a:spLocks noGrp="1"/>
          </p:cNvSpPr>
          <p:nvPr>
            <p:ph idx="1"/>
          </p:nvPr>
        </p:nvSpPr>
        <p:spPr/>
        <p:txBody>
          <a:bodyPr>
            <a:normAutofit/>
          </a:bodyPr>
          <a:lstStyle/>
          <a:p>
            <a:r>
              <a:rPr lang="de-DE" sz="1200" dirty="0">
                <a:hlinkClick r:id="rId2"/>
              </a:rPr>
              <a:t>https://www.torsten-horn.de/techdocs/sw-dev-process.htm</a:t>
            </a:r>
            <a:endParaRPr lang="de-DE" sz="1200" dirty="0"/>
          </a:p>
          <a:p>
            <a:r>
              <a:rPr lang="de-DE" sz="1200" dirty="0">
                <a:hlinkClick r:id="rId3"/>
              </a:rPr>
              <a:t>https://en.wikipedia.org/wiki/Extreme_programming</a:t>
            </a:r>
            <a:endParaRPr lang="de-DE" sz="1200" dirty="0"/>
          </a:p>
          <a:p>
            <a:r>
              <a:rPr lang="de-DE" sz="1200" dirty="0">
                <a:hlinkClick r:id="rId4"/>
              </a:rPr>
              <a:t>https://www.cs.utah.edu/~lwilliam/Papers/ieeeSoftware.PDF</a:t>
            </a:r>
            <a:endParaRPr lang="de-DE" sz="1200" dirty="0"/>
          </a:p>
          <a:p>
            <a:r>
              <a:rPr lang="de-DE" sz="1200" dirty="0">
                <a:hlinkClick r:id="rId5"/>
              </a:rPr>
              <a:t>https://www.st.cs.uni-saarland.de/edu/lehrer/xp.pdf</a:t>
            </a:r>
            <a:endParaRPr lang="de-DE" sz="1200" dirty="0"/>
          </a:p>
          <a:p>
            <a:r>
              <a:rPr lang="de-DE" sz="1200" dirty="0"/>
              <a:t>Kent Beck - Extreme Programming Explained: Embrace Change</a:t>
            </a:r>
          </a:p>
          <a:p>
            <a:r>
              <a:rPr lang="de-DE" sz="1200" dirty="0">
                <a:hlinkClick r:id="rId6"/>
              </a:rPr>
              <a:t>https://www.vox.de/cms/die-hoehle-der-loewen-2016-der-ponyhuetchen-pitch-macht-judith-williams-fassungslos-4003566.html</a:t>
            </a:r>
            <a:endParaRPr lang="de-DE" sz="1200" dirty="0"/>
          </a:p>
          <a:p>
            <a:r>
              <a:rPr lang="de-DE" sz="1200" dirty="0">
                <a:hlinkClick r:id="rId7"/>
              </a:rPr>
              <a:t>https://laracasts.com/series/code-katas-in-php/episodes/7</a:t>
            </a:r>
            <a:endParaRPr lang="de-DE" sz="1200" dirty="0"/>
          </a:p>
          <a:p>
            <a:r>
              <a:rPr lang="de-DE" sz="1200" dirty="0">
                <a:hlinkClick r:id="rId8"/>
              </a:rPr>
              <a:t>https://upload.wikimedia.org/wikipedia/commons/8/84/Extreme_Programming.svg</a:t>
            </a:r>
            <a:endParaRPr lang="de-DE" sz="1200" dirty="0"/>
          </a:p>
          <a:p>
            <a:r>
              <a:rPr lang="de-DE" sz="1200" dirty="0">
                <a:hlinkClick r:id="rId9"/>
              </a:rPr>
              <a:t>https://gfycat.com/HotOrangeCoypu</a:t>
            </a:r>
            <a:endParaRPr lang="de-DE" sz="1200" dirty="0"/>
          </a:p>
          <a:p>
            <a:r>
              <a:rPr lang="de-DE" sz="1200" dirty="0">
                <a:hlinkClick r:id="rId10"/>
              </a:rPr>
              <a:t>https://en.wikipedia.org/wiki/File:Kent_Beck_no_Workshop_Mapping_XP.jpg</a:t>
            </a:r>
            <a:endParaRPr lang="de-DE" sz="1200" dirty="0"/>
          </a:p>
          <a:p>
            <a:r>
              <a:rPr lang="de-DE" sz="1200" dirty="0">
                <a:hlinkClick r:id="rId11"/>
              </a:rPr>
              <a:t>https://www.altexsoft.com/blog/business/extreme-programming-values-principles-and-practices/</a:t>
            </a:r>
            <a:endParaRPr lang="de-DE" sz="1200" dirty="0"/>
          </a:p>
          <a:p>
            <a:r>
              <a:rPr lang="de-DE" sz="1200" dirty="0">
                <a:hlinkClick r:id="rId12"/>
              </a:rPr>
              <a:t>https://www.youtube.com/watch?v=cGuTmOUdFbo</a:t>
            </a:r>
            <a:endParaRPr lang="de-DE" sz="1200" dirty="0"/>
          </a:p>
          <a:p>
            <a:r>
              <a:rPr lang="de-DE" sz="1200" dirty="0">
                <a:hlinkClick r:id="rId13"/>
              </a:rPr>
              <a:t>https://en.wikipedia.org/wiki/Extreme_programming_practices</a:t>
            </a:r>
            <a:endParaRPr lang="de-DE" sz="1200" dirty="0"/>
          </a:p>
          <a:p>
            <a:r>
              <a:rPr lang="de-DE" sz="1200" dirty="0">
                <a:hlinkClick r:id="rId14"/>
              </a:rPr>
              <a:t>http://www.selectbs.com/process-maturity/what-is-extreme-programming</a:t>
            </a:r>
            <a:endParaRPr lang="de-DE" sz="1200" dirty="0"/>
          </a:p>
          <a:p>
            <a:endParaRPr lang="de-DE" sz="1200" dirty="0"/>
          </a:p>
          <a:p>
            <a:pPr marL="0" indent="0">
              <a:buNone/>
            </a:pPr>
            <a:endParaRPr lang="de-DE" sz="1200" dirty="0"/>
          </a:p>
          <a:p>
            <a:endParaRPr lang="de-DE" sz="1200" dirty="0"/>
          </a:p>
          <a:p>
            <a:endParaRPr lang="de-DE" b="1" dirty="0"/>
          </a:p>
          <a:p>
            <a:endParaRPr lang="de-DE" b="1" dirty="0"/>
          </a:p>
        </p:txBody>
      </p:sp>
      <p:sp>
        <p:nvSpPr>
          <p:cNvPr id="4" name="Footer Placeholder 3">
            <a:extLst>
              <a:ext uri="{FF2B5EF4-FFF2-40B4-BE49-F238E27FC236}">
                <a16:creationId xmlns:a16="http://schemas.microsoft.com/office/drawing/2014/main" id="{6E14F785-519C-CA4E-AAB0-EF40B8E648A3}"/>
              </a:ext>
            </a:extLst>
          </p:cNvPr>
          <p:cNvSpPr>
            <a:spLocks noGrp="1"/>
          </p:cNvSpPr>
          <p:nvPr>
            <p:ph type="ftr" sz="quarter" idx="11"/>
          </p:nvPr>
        </p:nvSpPr>
        <p:spPr/>
        <p:txBody>
          <a:bodyPr/>
          <a:lstStyle/>
          <a:p>
            <a:r>
              <a:rPr lang="de-DE" dirty="0"/>
              <a:t>Extreme Programming</a:t>
            </a:r>
          </a:p>
        </p:txBody>
      </p:sp>
      <p:sp>
        <p:nvSpPr>
          <p:cNvPr id="5" name="Slide Number Placeholder 4">
            <a:extLst>
              <a:ext uri="{FF2B5EF4-FFF2-40B4-BE49-F238E27FC236}">
                <a16:creationId xmlns:a16="http://schemas.microsoft.com/office/drawing/2014/main" id="{5BCA0103-F1DD-E040-8480-84B0386456B7}"/>
              </a:ext>
            </a:extLst>
          </p:cNvPr>
          <p:cNvSpPr>
            <a:spLocks noGrp="1"/>
          </p:cNvSpPr>
          <p:nvPr>
            <p:ph type="sldNum" sz="quarter" idx="12"/>
          </p:nvPr>
        </p:nvSpPr>
        <p:spPr/>
        <p:txBody>
          <a:bodyPr/>
          <a:lstStyle/>
          <a:p>
            <a:endParaRPr lang="de-DE" dirty="0"/>
          </a:p>
        </p:txBody>
      </p:sp>
    </p:spTree>
    <p:extLst>
      <p:ext uri="{BB962C8B-B14F-4D97-AF65-F5344CB8AC3E}">
        <p14:creationId xmlns:p14="http://schemas.microsoft.com/office/powerpoint/2010/main" val="61524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5</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Über Mich</a:t>
            </a:r>
          </a:p>
        </p:txBody>
      </p:sp>
      <p:sp>
        <p:nvSpPr>
          <p:cNvPr id="15" name="Rechteck 14"/>
          <p:cNvSpPr/>
          <p:nvPr/>
        </p:nvSpPr>
        <p:spPr>
          <a:xfrm>
            <a:off x="128588" y="234888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QES</a:t>
            </a:r>
            <a:endParaRPr lang="de-DE" sz="1100"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altLang="de-DE" sz="1200" b="1"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graphicFrame>
        <p:nvGraphicFramePr>
          <p:cNvPr id="3" name="Table 2">
            <a:extLst>
              <a:ext uri="{FF2B5EF4-FFF2-40B4-BE49-F238E27FC236}">
                <a16:creationId xmlns:a16="http://schemas.microsoft.com/office/drawing/2014/main" id="{991A05A1-12D8-914C-BD72-D51ABCFFA666}"/>
              </a:ext>
            </a:extLst>
          </p:cNvPr>
          <p:cNvGraphicFramePr>
            <a:graphicFrameLocks noGrp="1"/>
          </p:cNvGraphicFramePr>
          <p:nvPr>
            <p:extLst>
              <p:ext uri="{D42A27DB-BD31-4B8C-83A1-F6EECF244321}">
                <p14:modId xmlns:p14="http://schemas.microsoft.com/office/powerpoint/2010/main" val="2715949357"/>
              </p:ext>
            </p:extLst>
          </p:nvPr>
        </p:nvGraphicFramePr>
        <p:xfrm>
          <a:off x="2603899" y="1540017"/>
          <a:ext cx="5375920" cy="2736572"/>
        </p:xfrm>
        <a:graphic>
          <a:graphicData uri="http://schemas.openxmlformats.org/drawingml/2006/table">
            <a:tbl>
              <a:tblPr firstRow="1" bandRow="1">
                <a:tableStyleId>{9D7B26C5-4107-4FEC-AEDC-1716B250A1EF}</a:tableStyleId>
              </a:tblPr>
              <a:tblGrid>
                <a:gridCol w="2687960">
                  <a:extLst>
                    <a:ext uri="{9D8B030D-6E8A-4147-A177-3AD203B41FA5}">
                      <a16:colId xmlns:a16="http://schemas.microsoft.com/office/drawing/2014/main" val="2303214520"/>
                    </a:ext>
                  </a:extLst>
                </a:gridCol>
                <a:gridCol w="2687960">
                  <a:extLst>
                    <a:ext uri="{9D8B030D-6E8A-4147-A177-3AD203B41FA5}">
                      <a16:colId xmlns:a16="http://schemas.microsoft.com/office/drawing/2014/main" val="4091287199"/>
                    </a:ext>
                  </a:extLst>
                </a:gridCol>
              </a:tblGrid>
              <a:tr h="684143">
                <a:tc>
                  <a:txBody>
                    <a:bodyPr/>
                    <a:lstStyle/>
                    <a:p>
                      <a:r>
                        <a:rPr lang="de-DE" dirty="0"/>
                        <a:t>Tätigkeiten</a:t>
                      </a:r>
                    </a:p>
                  </a:txBody>
                  <a:tcPr/>
                </a:tc>
                <a:tc>
                  <a:txBody>
                    <a:bodyPr/>
                    <a:lstStyle/>
                    <a:p>
                      <a:r>
                        <a:rPr lang="de-DE" dirty="0"/>
                        <a:t>Kenntnisse</a:t>
                      </a:r>
                    </a:p>
                  </a:txBody>
                  <a:tcPr/>
                </a:tc>
                <a:extLst>
                  <a:ext uri="{0D108BD9-81ED-4DB2-BD59-A6C34878D82A}">
                    <a16:rowId xmlns:a16="http://schemas.microsoft.com/office/drawing/2014/main" val="1396622995"/>
                  </a:ext>
                </a:extLst>
              </a:tr>
              <a:tr h="684143">
                <a:tc>
                  <a:txBody>
                    <a:bodyPr/>
                    <a:lstStyle/>
                    <a:p>
                      <a:r>
                        <a:rPr lang="de-DE" dirty="0"/>
                        <a:t>Laravel Entwicklung</a:t>
                      </a:r>
                    </a:p>
                  </a:txBody>
                  <a:tcPr/>
                </a:tc>
                <a:tc>
                  <a:txBody>
                    <a:bodyPr/>
                    <a:lstStyle/>
                    <a:p>
                      <a:r>
                        <a:rPr lang="de-DE" dirty="0"/>
                        <a:t>PHP, Java, HTML, CSS, </a:t>
                      </a:r>
                      <a:r>
                        <a:rPr lang="de-DE" dirty="0" err="1"/>
                        <a:t>Bash</a:t>
                      </a:r>
                      <a:endParaRPr lang="de-DE" dirty="0"/>
                    </a:p>
                  </a:txBody>
                  <a:tcPr/>
                </a:tc>
                <a:extLst>
                  <a:ext uri="{0D108BD9-81ED-4DB2-BD59-A6C34878D82A}">
                    <a16:rowId xmlns:a16="http://schemas.microsoft.com/office/drawing/2014/main" val="3289471108"/>
                  </a:ext>
                </a:extLst>
              </a:tr>
              <a:tr h="684143">
                <a:tc>
                  <a:txBody>
                    <a:bodyPr/>
                    <a:lstStyle/>
                    <a:p>
                      <a:r>
                        <a:rPr lang="de-DE" dirty="0"/>
                        <a:t>Linux Systempflege</a:t>
                      </a:r>
                    </a:p>
                  </a:txBody>
                  <a:tcPr/>
                </a:tc>
                <a:tc>
                  <a:txBody>
                    <a:bodyPr/>
                    <a:lstStyle/>
                    <a:p>
                      <a:r>
                        <a:rPr lang="de-DE" dirty="0"/>
                        <a:t>C, C++, R, Rust, JavaScript,</a:t>
                      </a:r>
                    </a:p>
                    <a:p>
                      <a:r>
                        <a:rPr lang="de-DE" dirty="0" err="1"/>
                        <a:t>TypeScript</a:t>
                      </a:r>
                      <a:r>
                        <a:rPr lang="de-DE" dirty="0"/>
                        <a:t>, .NET</a:t>
                      </a:r>
                    </a:p>
                  </a:txBody>
                  <a:tcPr/>
                </a:tc>
                <a:extLst>
                  <a:ext uri="{0D108BD9-81ED-4DB2-BD59-A6C34878D82A}">
                    <a16:rowId xmlns:a16="http://schemas.microsoft.com/office/drawing/2014/main" val="1623811784"/>
                  </a:ext>
                </a:extLst>
              </a:tr>
              <a:tr h="684143">
                <a:tc>
                  <a:txBody>
                    <a:bodyPr/>
                    <a:lstStyle/>
                    <a:p>
                      <a:r>
                        <a:rPr lang="de-DE" dirty="0"/>
                        <a:t>GitLab Pipeline Optimierung</a:t>
                      </a:r>
                    </a:p>
                  </a:txBody>
                  <a:tcPr/>
                </a:tc>
                <a:tc>
                  <a:txBody>
                    <a:bodyPr/>
                    <a:lstStyle/>
                    <a:p>
                      <a:r>
                        <a:rPr lang="de-DE" dirty="0"/>
                        <a:t>Windows, MacOS, Linux</a:t>
                      </a:r>
                    </a:p>
                  </a:txBody>
                  <a:tcPr/>
                </a:tc>
                <a:extLst>
                  <a:ext uri="{0D108BD9-81ED-4DB2-BD59-A6C34878D82A}">
                    <a16:rowId xmlns:a16="http://schemas.microsoft.com/office/drawing/2014/main" val="3689497812"/>
                  </a:ext>
                </a:extLst>
              </a:tr>
            </a:tbl>
          </a:graphicData>
        </a:graphic>
      </p:graphicFrame>
    </p:spTree>
    <p:extLst>
      <p:ext uri="{BB962C8B-B14F-4D97-AF65-F5344CB8AC3E}">
        <p14:creationId xmlns:p14="http://schemas.microsoft.com/office/powerpoint/2010/main" val="37260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6</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2922595" cy="3970318"/>
          </a:xfrm>
          <a:prstGeom prst="rect">
            <a:avLst/>
          </a:prstGeom>
          <a:noFill/>
        </p:spPr>
        <p:txBody>
          <a:bodyPr wrap="none" rtlCol="0">
            <a:spAutoFit/>
          </a:bodyPr>
          <a:lstStyle/>
          <a:p>
            <a:r>
              <a:rPr lang="de-DE" sz="2800" dirty="0"/>
              <a:t>Daten:</a:t>
            </a:r>
          </a:p>
          <a:p>
            <a:r>
              <a:rPr lang="de-DE" sz="2800" dirty="0"/>
              <a:t>Teams</a:t>
            </a:r>
          </a:p>
          <a:p>
            <a:r>
              <a:rPr lang="de-DE" sz="2800" dirty="0"/>
              <a:t>Projekte</a:t>
            </a:r>
          </a:p>
          <a:p>
            <a:r>
              <a:rPr lang="de-DE" sz="2800"/>
              <a:t>Mitarbeiter</a:t>
            </a:r>
          </a:p>
          <a:p>
            <a:r>
              <a:rPr lang="de-DE" sz="2800"/>
              <a:t>Soll</a:t>
            </a:r>
            <a:endParaRPr lang="de-DE" sz="2800" dirty="0"/>
          </a:p>
          <a:p>
            <a:r>
              <a:rPr lang="de-DE" sz="2800" dirty="0"/>
              <a:t>Ist</a:t>
            </a:r>
          </a:p>
          <a:p>
            <a:r>
              <a:rPr lang="de-DE" sz="2800" dirty="0"/>
              <a:t>Abweichungen</a:t>
            </a:r>
          </a:p>
          <a:p>
            <a:r>
              <a:rPr lang="de-DE" sz="2800" dirty="0"/>
              <a:t>Arbeitszeitmodelle</a:t>
            </a:r>
          </a:p>
          <a:p>
            <a:r>
              <a:rPr lang="de-DE" sz="2800" dirty="0"/>
              <a:t>Kostenträger</a:t>
            </a:r>
          </a:p>
        </p:txBody>
      </p:sp>
      <p:pic>
        <p:nvPicPr>
          <p:cNvPr id="4" name="Picture 3" descr="A screenshot of a computer&#10;&#10;Description automatically generated">
            <a:extLst>
              <a:ext uri="{FF2B5EF4-FFF2-40B4-BE49-F238E27FC236}">
                <a16:creationId xmlns:a16="http://schemas.microsoft.com/office/drawing/2014/main" id="{FB733D65-E6B2-AC40-A070-0FF015B01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306901"/>
            <a:ext cx="3456376" cy="4893562"/>
          </a:xfrm>
          <a:prstGeom prst="rect">
            <a:avLst/>
          </a:prstGeom>
        </p:spPr>
      </p:pic>
      <p:sp>
        <p:nvSpPr>
          <p:cNvPr id="5" name="TextBox 4">
            <a:extLst>
              <a:ext uri="{FF2B5EF4-FFF2-40B4-BE49-F238E27FC236}">
                <a16:creationId xmlns:a16="http://schemas.microsoft.com/office/drawing/2014/main" id="{B601C2E5-C828-684A-9776-64AEA0546486}"/>
              </a:ext>
            </a:extLst>
          </p:cNvPr>
          <p:cNvSpPr txBox="1"/>
          <p:nvPr/>
        </p:nvSpPr>
        <p:spPr>
          <a:xfrm>
            <a:off x="6031548" y="1555121"/>
            <a:ext cx="2886816" cy="369332"/>
          </a:xfrm>
          <a:prstGeom prst="rect">
            <a:avLst/>
          </a:prstGeom>
          <a:noFill/>
        </p:spPr>
        <p:txBody>
          <a:bodyPr wrap="none" rtlCol="0">
            <a:spAutoFit/>
          </a:bodyPr>
          <a:lstStyle/>
          <a:p>
            <a:r>
              <a:rPr lang="de-DE" dirty="0"/>
              <a:t>Erfassung von Informationen</a:t>
            </a:r>
          </a:p>
        </p:txBody>
      </p:sp>
    </p:spTree>
    <p:extLst>
      <p:ext uri="{BB962C8B-B14F-4D97-AF65-F5344CB8AC3E}">
        <p14:creationId xmlns:p14="http://schemas.microsoft.com/office/powerpoint/2010/main" val="34969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6" fill="hold" nodeType="clickEffect">
                                  <p:stCondLst>
                                    <p:cond delay="0"/>
                                  </p:stCondLst>
                                  <p:childTnLst>
                                    <p:animEffect transition="out" filter="barn(in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7</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Problemstellung - Aufwandserfassung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Über Mich</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2" name="TextBox 1">
            <a:extLst>
              <a:ext uri="{FF2B5EF4-FFF2-40B4-BE49-F238E27FC236}">
                <a16:creationId xmlns:a16="http://schemas.microsoft.com/office/drawing/2014/main" id="{844B9B83-D352-8F40-9155-5618FBBD52E4}"/>
              </a:ext>
            </a:extLst>
          </p:cNvPr>
          <p:cNvSpPr txBox="1"/>
          <p:nvPr/>
        </p:nvSpPr>
        <p:spPr>
          <a:xfrm>
            <a:off x="2641972" y="1610216"/>
            <a:ext cx="4338047" cy="4401205"/>
          </a:xfrm>
          <a:prstGeom prst="rect">
            <a:avLst/>
          </a:prstGeom>
          <a:noFill/>
        </p:spPr>
        <p:txBody>
          <a:bodyPr wrap="none" rtlCol="0">
            <a:spAutoFit/>
          </a:bodyPr>
          <a:lstStyle/>
          <a:p>
            <a:r>
              <a:rPr lang="de-DE" sz="2800" dirty="0"/>
              <a:t>Daten:</a:t>
            </a:r>
          </a:p>
          <a:p>
            <a:r>
              <a:rPr lang="de-DE" sz="2800" dirty="0"/>
              <a:t>Teams - Blätter</a:t>
            </a:r>
          </a:p>
          <a:p>
            <a:r>
              <a:rPr lang="de-DE" sz="2800" dirty="0"/>
              <a:t>Projekte – Zeilen</a:t>
            </a:r>
          </a:p>
          <a:p>
            <a:r>
              <a:rPr lang="de-DE" sz="2800" dirty="0"/>
              <a:t>Mitarbeiter – Spalten</a:t>
            </a:r>
          </a:p>
          <a:p>
            <a:r>
              <a:rPr lang="de-DE" sz="2800" dirty="0"/>
              <a:t>Soll – Spalte je Mitarbeiter</a:t>
            </a:r>
          </a:p>
          <a:p>
            <a:r>
              <a:rPr lang="de-DE" sz="2800" dirty="0"/>
              <a:t>Ist – Spalte je Mitarbeiter</a:t>
            </a:r>
          </a:p>
          <a:p>
            <a:r>
              <a:rPr lang="de-DE" sz="2800" dirty="0"/>
              <a:t>Abweichungen - Implizit</a:t>
            </a:r>
          </a:p>
          <a:p>
            <a:r>
              <a:rPr lang="de-DE" sz="2800" dirty="0"/>
              <a:t>Arbeitszeitmodelle – Implizit</a:t>
            </a:r>
          </a:p>
          <a:p>
            <a:r>
              <a:rPr lang="de-DE" sz="2800" dirty="0"/>
              <a:t>Kostenträger – Nicht erfasst</a:t>
            </a:r>
          </a:p>
          <a:p>
            <a:endParaRPr lang="de-DE" sz="2800" dirty="0"/>
          </a:p>
        </p:txBody>
      </p:sp>
    </p:spTree>
    <p:extLst>
      <p:ext uri="{BB962C8B-B14F-4D97-AF65-F5344CB8AC3E}">
        <p14:creationId xmlns:p14="http://schemas.microsoft.com/office/powerpoint/2010/main" val="3808223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8</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Architektur</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QES</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6154AE8A-11B1-BC4B-9CD3-50A219ED8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867" y="1324632"/>
            <a:ext cx="6607946" cy="2847776"/>
          </a:xfrm>
          <a:prstGeom prst="rect">
            <a:avLst/>
          </a:prstGeom>
        </p:spPr>
      </p:pic>
    </p:spTree>
    <p:extLst>
      <p:ext uri="{BB962C8B-B14F-4D97-AF65-F5344CB8AC3E}">
        <p14:creationId xmlns:p14="http://schemas.microsoft.com/office/powerpoint/2010/main" val="162878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0"/>
                                  </p:stCondLst>
                                  <p:childTnLst>
                                    <p:animEffect transition="out" filter="wheel(1)">
                                      <p:cBhvr>
                                        <p:cTn id="6" dur="1000"/>
                                        <p:tgtEl>
                                          <p:spTgt spid="4"/>
                                        </p:tgtEl>
                                      </p:cBhvr>
                                    </p:animEffect>
                                    <p:set>
                                      <p:cBhvr>
                                        <p:cTn id="7"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hteck 21"/>
          <p:cNvSpPr/>
          <p:nvPr/>
        </p:nvSpPr>
        <p:spPr>
          <a:xfrm>
            <a:off x="128588" y="1052736"/>
            <a:ext cx="2081212" cy="32861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Einleitung</a:t>
            </a:r>
            <a:endParaRPr lang="de-DE" sz="2000" b="1" dirty="0">
              <a:latin typeface="Rotis SemiSans Pro" pitchFamily="50" charset="0"/>
            </a:endParaRPr>
          </a:p>
        </p:txBody>
      </p:sp>
      <p:cxnSp>
        <p:nvCxnSpPr>
          <p:cNvPr id="23" name="Gerade Verbindung 22"/>
          <p:cNvCxnSpPr/>
          <p:nvPr/>
        </p:nvCxnSpPr>
        <p:spPr>
          <a:xfrm>
            <a:off x="2392363" y="980728"/>
            <a:ext cx="0" cy="5256584"/>
          </a:xfrm>
          <a:prstGeom prst="line">
            <a:avLst/>
          </a:prstGeom>
          <a:ln/>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a:off x="128588" y="6309320"/>
            <a:ext cx="8885237" cy="0"/>
          </a:xfrm>
          <a:prstGeom prst="line">
            <a:avLst/>
          </a:prstGeom>
        </p:spPr>
        <p:style>
          <a:lnRef idx="1">
            <a:schemeClr val="dk1"/>
          </a:lnRef>
          <a:fillRef idx="0">
            <a:schemeClr val="dk1"/>
          </a:fillRef>
          <a:effectRef idx="0">
            <a:schemeClr val="dk1"/>
          </a:effectRef>
          <a:fontRef idx="minor">
            <a:schemeClr val="tx1"/>
          </a:fontRef>
        </p:style>
      </p:cxnSp>
      <p:cxnSp>
        <p:nvCxnSpPr>
          <p:cNvPr id="26" name="Gerade Verbindung 25"/>
          <p:cNvCxnSpPr/>
          <p:nvPr/>
        </p:nvCxnSpPr>
        <p:spPr>
          <a:xfrm>
            <a:off x="128587" y="908720"/>
            <a:ext cx="8885237" cy="0"/>
          </a:xfrm>
          <a:prstGeom prst="line">
            <a:avLst/>
          </a:prstGeom>
        </p:spPr>
        <p:style>
          <a:lnRef idx="1">
            <a:schemeClr val="dk1"/>
          </a:lnRef>
          <a:fillRef idx="0">
            <a:schemeClr val="dk1"/>
          </a:fillRef>
          <a:effectRef idx="0">
            <a:schemeClr val="dk1"/>
          </a:effectRef>
          <a:fontRef idx="minor">
            <a:schemeClr val="tx1"/>
          </a:fontRef>
        </p:style>
      </p:cxnSp>
      <p:sp>
        <p:nvSpPr>
          <p:cNvPr id="27" name="Titel 1"/>
          <p:cNvSpPr txBox="1">
            <a:spLocks/>
          </p:cNvSpPr>
          <p:nvPr/>
        </p:nvSpPr>
        <p:spPr bwMode="auto">
          <a:xfrm>
            <a:off x="3779912" y="349920"/>
            <a:ext cx="52990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spcBef>
                <a:spcPct val="0"/>
              </a:spcBef>
              <a:buFontTx/>
              <a:buNone/>
            </a:pPr>
            <a:r>
              <a:rPr lang="de-DE" altLang="de-DE" sz="1400" b="1" dirty="0">
                <a:latin typeface="Rotis SemiSans Pro" pitchFamily="50" charset="0"/>
              </a:rPr>
              <a:t>Erweiterung QES Export</a:t>
            </a:r>
            <a:endParaRPr lang="de-DE" altLang="de-DE" sz="3600" dirty="0">
              <a:latin typeface="Rotis SemiSans Pro" pitchFamily="50" charset="0"/>
            </a:endParaRPr>
          </a:p>
        </p:txBody>
      </p:sp>
      <p:sp>
        <p:nvSpPr>
          <p:cNvPr id="30" name="Foliennummernplatzhalter 29"/>
          <p:cNvSpPr>
            <a:spLocks noGrp="1"/>
          </p:cNvSpPr>
          <p:nvPr>
            <p:ph type="sldNum" sz="quarter" idx="12"/>
          </p:nvPr>
        </p:nvSpPr>
        <p:spPr/>
        <p:txBody>
          <a:bodyPr/>
          <a:lstStyle/>
          <a:p>
            <a:fld id="{506DEF79-D5F3-42ED-9335-D73AD216BB54}" type="slidenum">
              <a:rPr lang="de-DE" smtClean="0"/>
              <a:pPr/>
              <a:t>9</a:t>
            </a:fld>
            <a:endParaRPr lang="de-DE" dirty="0"/>
          </a:p>
        </p:txBody>
      </p:sp>
      <p:sp>
        <p:nvSpPr>
          <p:cNvPr id="31" name="Rechteck 4104"/>
          <p:cNvSpPr>
            <a:spLocks noChangeArrowheads="1"/>
          </p:cNvSpPr>
          <p:nvPr/>
        </p:nvSpPr>
        <p:spPr bwMode="auto">
          <a:xfrm>
            <a:off x="2555776" y="980728"/>
            <a:ext cx="652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Arial" charset="0"/>
              </a:defRPr>
            </a:lvl1pPr>
            <a:lvl2pPr marL="742950" indent="-285750" eaLnBrk="0" hangingPunct="0">
              <a:spcBef>
                <a:spcPct val="20000"/>
              </a:spcBef>
              <a:buFont typeface="Arial" charset="0"/>
              <a:buChar char="–"/>
              <a:defRPr sz="2800">
                <a:solidFill>
                  <a:schemeClr val="tx1"/>
                </a:solidFill>
                <a:latin typeface="Arial" charset="0"/>
              </a:defRPr>
            </a:lvl2pPr>
            <a:lvl3pPr marL="1143000" indent="-228600" eaLnBrk="0" hangingPunct="0">
              <a:spcBef>
                <a:spcPct val="20000"/>
              </a:spcBef>
              <a:buFont typeface="Arial" charset="0"/>
              <a:buChar char="•"/>
              <a:defRPr sz="2400">
                <a:solidFill>
                  <a:schemeClr val="tx1"/>
                </a:solidFill>
                <a:latin typeface="Arial" charset="0"/>
              </a:defRPr>
            </a:lvl3pPr>
            <a:lvl4pPr marL="1600200" indent="-228600" eaLnBrk="0" hangingPunct="0">
              <a:spcBef>
                <a:spcPct val="20000"/>
              </a:spcBef>
              <a:buFont typeface="Arial" charset="0"/>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eaLnBrk="1" hangingPunct="1">
              <a:spcBef>
                <a:spcPct val="0"/>
              </a:spcBef>
              <a:buNone/>
            </a:pPr>
            <a:r>
              <a:rPr lang="de-DE" altLang="de-DE" sz="2000" b="1" dirty="0">
                <a:latin typeface="Rotis SemiSans Pro" pitchFamily="50" charset="0"/>
              </a:rPr>
              <a:t>QES - Erweiterung</a:t>
            </a:r>
          </a:p>
        </p:txBody>
      </p:sp>
      <p:sp>
        <p:nvSpPr>
          <p:cNvPr id="15" name="Rechteck 14"/>
          <p:cNvSpPr/>
          <p:nvPr/>
        </p:nvSpPr>
        <p:spPr>
          <a:xfrm>
            <a:off x="128588" y="2348880"/>
            <a:ext cx="2081212" cy="328613"/>
          </a:xfrm>
          <a:prstGeom prst="rect">
            <a:avLst/>
          </a:prstGeom>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a:latin typeface="Rotis SemiSans Pro" pitchFamily="50" charset="0"/>
              </a:rPr>
              <a:t>QES</a:t>
            </a:r>
            <a:endParaRPr lang="de-DE" sz="1100" b="1" dirty="0">
              <a:latin typeface="Rotis SemiSans Pro" pitchFamily="50" charset="0"/>
            </a:endParaRPr>
          </a:p>
        </p:txBody>
      </p:sp>
      <p:sp>
        <p:nvSpPr>
          <p:cNvPr id="17" name="Rechteck 16"/>
          <p:cNvSpPr/>
          <p:nvPr/>
        </p:nvSpPr>
        <p:spPr>
          <a:xfrm>
            <a:off x="128588" y="191683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Problemstellung</a:t>
            </a:r>
          </a:p>
        </p:txBody>
      </p:sp>
      <p:sp>
        <p:nvSpPr>
          <p:cNvPr id="18" name="Rechteck 17"/>
          <p:cNvSpPr/>
          <p:nvPr/>
        </p:nvSpPr>
        <p:spPr>
          <a:xfrm>
            <a:off x="128588" y="148478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Organisation</a:t>
            </a:r>
            <a:endParaRPr lang="de-DE" altLang="de-DE" sz="1200" dirty="0">
              <a:latin typeface="Rotis SemiSans Pro" pitchFamily="50" charset="0"/>
            </a:endParaRPr>
          </a:p>
        </p:txBody>
      </p:sp>
      <p:sp>
        <p:nvSpPr>
          <p:cNvPr id="13" name="Rechteck 21">
            <a:extLst>
              <a:ext uri="{FF2B5EF4-FFF2-40B4-BE49-F238E27FC236}">
                <a16:creationId xmlns:a16="http://schemas.microsoft.com/office/drawing/2014/main" id="{0943C716-672F-1449-AF61-64239A03538E}"/>
              </a:ext>
            </a:extLst>
          </p:cNvPr>
          <p:cNvSpPr/>
          <p:nvPr/>
        </p:nvSpPr>
        <p:spPr>
          <a:xfrm>
            <a:off x="260067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Export</a:t>
            </a:r>
            <a:endParaRPr lang="de-DE" sz="2000" b="1" dirty="0">
              <a:latin typeface="Rotis SemiSans Pro" pitchFamily="50" charset="0"/>
            </a:endParaRPr>
          </a:p>
        </p:txBody>
      </p:sp>
      <p:sp>
        <p:nvSpPr>
          <p:cNvPr id="14" name="Rechteck 14">
            <a:extLst>
              <a:ext uri="{FF2B5EF4-FFF2-40B4-BE49-F238E27FC236}">
                <a16:creationId xmlns:a16="http://schemas.microsoft.com/office/drawing/2014/main" id="{D65AF4F0-1728-6E4D-A23D-358679F018BD}"/>
              </a:ext>
            </a:extLst>
          </p:cNvPr>
          <p:cNvSpPr/>
          <p:nvPr/>
        </p:nvSpPr>
        <p:spPr>
          <a:xfrm>
            <a:off x="260067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Ubuntu</a:t>
            </a:r>
            <a:endParaRPr lang="de-DE" sz="1100" dirty="0">
              <a:latin typeface="Rotis SemiSans Pro" pitchFamily="50" charset="0"/>
            </a:endParaRPr>
          </a:p>
        </p:txBody>
      </p:sp>
      <p:sp>
        <p:nvSpPr>
          <p:cNvPr id="19" name="Rechteck 16">
            <a:extLst>
              <a:ext uri="{FF2B5EF4-FFF2-40B4-BE49-F238E27FC236}">
                <a16:creationId xmlns:a16="http://schemas.microsoft.com/office/drawing/2014/main" id="{7F0802F7-918E-3141-BB71-69A65F1BD4A0}"/>
              </a:ext>
            </a:extLst>
          </p:cNvPr>
          <p:cNvSpPr/>
          <p:nvPr/>
        </p:nvSpPr>
        <p:spPr>
          <a:xfrm>
            <a:off x="260067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Apache2</a:t>
            </a:r>
          </a:p>
        </p:txBody>
      </p:sp>
      <p:sp>
        <p:nvSpPr>
          <p:cNvPr id="20" name="Rechteck 17">
            <a:extLst>
              <a:ext uri="{FF2B5EF4-FFF2-40B4-BE49-F238E27FC236}">
                <a16:creationId xmlns:a16="http://schemas.microsoft.com/office/drawing/2014/main" id="{FE9276FB-0D0F-BC46-B90F-E1015226E535}"/>
              </a:ext>
            </a:extLst>
          </p:cNvPr>
          <p:cNvSpPr/>
          <p:nvPr/>
        </p:nvSpPr>
        <p:spPr>
          <a:xfrm>
            <a:off x="260067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Laravel</a:t>
            </a:r>
            <a:endParaRPr lang="de-DE" altLang="de-DE" sz="1200" dirty="0">
              <a:latin typeface="Rotis SemiSans Pro" pitchFamily="50" charset="0"/>
            </a:endParaRPr>
          </a:p>
        </p:txBody>
      </p:sp>
      <p:sp>
        <p:nvSpPr>
          <p:cNvPr id="21" name="Rechteck 21">
            <a:extLst>
              <a:ext uri="{FF2B5EF4-FFF2-40B4-BE49-F238E27FC236}">
                <a16:creationId xmlns:a16="http://schemas.microsoft.com/office/drawing/2014/main" id="{FE9A22F2-E08B-0D49-ADE6-DDD3EA17E896}"/>
              </a:ext>
            </a:extLst>
          </p:cNvPr>
          <p:cNvSpPr/>
          <p:nvPr/>
        </p:nvSpPr>
        <p:spPr>
          <a:xfrm>
            <a:off x="5480990" y="1452376"/>
            <a:ext cx="2081212" cy="328613"/>
          </a:xfrm>
          <a:prstGeom prst="rect">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de-DE" sz="1600" b="1" dirty="0">
                <a:latin typeface="Rotis SemiSans Pro" pitchFamily="50" charset="0"/>
              </a:rPr>
              <a:t>Anwendung</a:t>
            </a:r>
            <a:endParaRPr lang="de-DE" sz="2000" b="1" dirty="0">
              <a:latin typeface="Rotis SemiSans Pro" pitchFamily="50" charset="0"/>
            </a:endParaRPr>
          </a:p>
        </p:txBody>
      </p:sp>
      <p:sp>
        <p:nvSpPr>
          <p:cNvPr id="25" name="Rechteck 14">
            <a:extLst>
              <a:ext uri="{FF2B5EF4-FFF2-40B4-BE49-F238E27FC236}">
                <a16:creationId xmlns:a16="http://schemas.microsoft.com/office/drawing/2014/main" id="{F5565407-A520-C647-8C33-4CBB07C6C5F2}"/>
              </a:ext>
            </a:extLst>
          </p:cNvPr>
          <p:cNvSpPr/>
          <p:nvPr/>
        </p:nvSpPr>
        <p:spPr>
          <a:xfrm>
            <a:off x="5480990" y="2748520"/>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Betriebssystem</a:t>
            </a:r>
            <a:endParaRPr lang="de-DE" sz="1100" dirty="0">
              <a:latin typeface="Rotis SemiSans Pro" pitchFamily="50" charset="0"/>
            </a:endParaRPr>
          </a:p>
        </p:txBody>
      </p:sp>
      <p:sp>
        <p:nvSpPr>
          <p:cNvPr id="28" name="Rechteck 16">
            <a:extLst>
              <a:ext uri="{FF2B5EF4-FFF2-40B4-BE49-F238E27FC236}">
                <a16:creationId xmlns:a16="http://schemas.microsoft.com/office/drawing/2014/main" id="{37505099-0ED0-6C48-9BAE-FEE36CF04300}"/>
              </a:ext>
            </a:extLst>
          </p:cNvPr>
          <p:cNvSpPr/>
          <p:nvPr/>
        </p:nvSpPr>
        <p:spPr>
          <a:xfrm>
            <a:off x="5480990" y="2316472"/>
            <a:ext cx="2081212" cy="327025"/>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altLang="de-DE" sz="1200" dirty="0">
                <a:latin typeface="Rotis SemiSans Pro" pitchFamily="50" charset="0"/>
              </a:rPr>
              <a:t>Webserver</a:t>
            </a:r>
          </a:p>
        </p:txBody>
      </p:sp>
      <p:sp>
        <p:nvSpPr>
          <p:cNvPr id="29" name="Rechteck 17">
            <a:extLst>
              <a:ext uri="{FF2B5EF4-FFF2-40B4-BE49-F238E27FC236}">
                <a16:creationId xmlns:a16="http://schemas.microsoft.com/office/drawing/2014/main" id="{3716A67E-BBB1-0141-B80B-3F5D5F0E0401}"/>
              </a:ext>
            </a:extLst>
          </p:cNvPr>
          <p:cNvSpPr/>
          <p:nvPr/>
        </p:nvSpPr>
        <p:spPr>
          <a:xfrm>
            <a:off x="5480990" y="1884424"/>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buFont typeface="Arial" charset="0"/>
              <a:buNone/>
              <a:defRPr/>
            </a:pPr>
            <a:r>
              <a:rPr lang="de-DE" sz="1200" dirty="0">
                <a:latin typeface="Rotis SemiSans Pro" pitchFamily="50" charset="0"/>
              </a:rPr>
              <a:t>Framework</a:t>
            </a:r>
            <a:endParaRPr lang="de-DE" altLang="de-DE" sz="1200" dirty="0">
              <a:latin typeface="Rotis SemiSans Pro" pitchFamily="50" charset="0"/>
            </a:endParaRPr>
          </a:p>
        </p:txBody>
      </p:sp>
      <p:cxnSp>
        <p:nvCxnSpPr>
          <p:cNvPr id="3" name="Straight Arrow Connector 2">
            <a:extLst>
              <a:ext uri="{FF2B5EF4-FFF2-40B4-BE49-F238E27FC236}">
                <a16:creationId xmlns:a16="http://schemas.microsoft.com/office/drawing/2014/main" id="{CF3B8A8E-1D0D-D34C-9241-AA2D7471304A}"/>
              </a:ext>
            </a:extLst>
          </p:cNvPr>
          <p:cNvCxnSpPr>
            <a:stCxn id="13" idx="3"/>
            <a:endCxn id="21" idx="1"/>
          </p:cNvCxnSpPr>
          <p:nvPr/>
        </p:nvCxnSpPr>
        <p:spPr>
          <a:xfrm>
            <a:off x="4681882" y="1616683"/>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BE42202-1778-5F4D-AED6-AA45ABDC7AC0}"/>
              </a:ext>
            </a:extLst>
          </p:cNvPr>
          <p:cNvCxnSpPr>
            <a:cxnSpLocks/>
            <a:stCxn id="20" idx="3"/>
            <a:endCxn id="29" idx="1"/>
          </p:cNvCxnSpPr>
          <p:nvPr/>
        </p:nvCxnSpPr>
        <p:spPr>
          <a:xfrm>
            <a:off x="4681882" y="2048731"/>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4206528-FD51-9940-9818-E737D95F9BA5}"/>
              </a:ext>
            </a:extLst>
          </p:cNvPr>
          <p:cNvCxnSpPr>
            <a:cxnSpLocks/>
            <a:stCxn id="19" idx="3"/>
            <a:endCxn id="28" idx="1"/>
          </p:cNvCxnSpPr>
          <p:nvPr/>
        </p:nvCxnSpPr>
        <p:spPr>
          <a:xfrm>
            <a:off x="4681882" y="2479985"/>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F4683B-B3B9-C24F-BF44-8924CD9D1635}"/>
              </a:ext>
            </a:extLst>
          </p:cNvPr>
          <p:cNvCxnSpPr>
            <a:cxnSpLocks/>
            <a:stCxn id="14" idx="3"/>
            <a:endCxn id="25" idx="1"/>
          </p:cNvCxnSpPr>
          <p:nvPr/>
        </p:nvCxnSpPr>
        <p:spPr>
          <a:xfrm>
            <a:off x="4681882" y="2912827"/>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hteck 14">
            <a:extLst>
              <a:ext uri="{FF2B5EF4-FFF2-40B4-BE49-F238E27FC236}">
                <a16:creationId xmlns:a16="http://schemas.microsoft.com/office/drawing/2014/main" id="{808F3D57-DF25-9947-98A3-2760892A4EFC}"/>
              </a:ext>
            </a:extLst>
          </p:cNvPr>
          <p:cNvSpPr/>
          <p:nvPr/>
        </p:nvSpPr>
        <p:spPr>
          <a:xfrm>
            <a:off x="260067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b="1" dirty="0" err="1">
                <a:latin typeface="Rotis SemiSans Pro" pitchFamily="50" charset="0"/>
              </a:rPr>
              <a:t>Vsphere</a:t>
            </a:r>
            <a:r>
              <a:rPr lang="de-DE" sz="1200" b="1" dirty="0">
                <a:latin typeface="Rotis SemiSans Pro" pitchFamily="50" charset="0"/>
              </a:rPr>
              <a:t> </a:t>
            </a:r>
            <a:r>
              <a:rPr lang="de-DE" sz="1200" dirty="0">
                <a:latin typeface="Rotis SemiSans Pro" pitchFamily="50" charset="0"/>
              </a:rPr>
              <a:t>VM</a:t>
            </a:r>
            <a:endParaRPr lang="de-DE" sz="1100" dirty="0">
              <a:latin typeface="Rotis SemiSans Pro" pitchFamily="50" charset="0"/>
            </a:endParaRPr>
          </a:p>
        </p:txBody>
      </p:sp>
      <p:sp>
        <p:nvSpPr>
          <p:cNvPr id="36" name="Rechteck 14">
            <a:extLst>
              <a:ext uri="{FF2B5EF4-FFF2-40B4-BE49-F238E27FC236}">
                <a16:creationId xmlns:a16="http://schemas.microsoft.com/office/drawing/2014/main" id="{0A4C6CA8-ECA4-5E49-BA2F-753F83B6F5C8}"/>
              </a:ext>
            </a:extLst>
          </p:cNvPr>
          <p:cNvSpPr/>
          <p:nvPr/>
        </p:nvSpPr>
        <p:spPr>
          <a:xfrm>
            <a:off x="5480990" y="3183535"/>
            <a:ext cx="2081212" cy="328613"/>
          </a:xfrm>
          <a:prstGeom prst="rect">
            <a:avLst/>
          </a:prstGeom>
          <a:ln>
            <a:solidFill>
              <a:schemeClr val="bg2">
                <a:lumMod val="90000"/>
              </a:schemeClr>
            </a:solidFill>
          </a:ln>
        </p:spPr>
        <p:style>
          <a:lnRef idx="2">
            <a:schemeClr val="accent3"/>
          </a:lnRef>
          <a:fillRef idx="1">
            <a:schemeClr val="lt1"/>
          </a:fillRef>
          <a:effectRef idx="0">
            <a:schemeClr val="accent3"/>
          </a:effectRef>
          <a:fontRef idx="minor">
            <a:schemeClr val="dk1"/>
          </a:fontRef>
        </p:style>
        <p:txBody>
          <a:bodyPr anchor="ctr"/>
          <a:lstStyle/>
          <a:p>
            <a:pPr algn="ctr">
              <a:defRPr/>
            </a:pPr>
            <a:r>
              <a:rPr lang="de-DE" sz="1200" dirty="0">
                <a:latin typeface="Rotis SemiSans Pro" pitchFamily="50" charset="0"/>
              </a:rPr>
              <a:t>Hardware</a:t>
            </a:r>
            <a:endParaRPr lang="de-DE" sz="1100" dirty="0">
              <a:latin typeface="Rotis SemiSans Pro" pitchFamily="50" charset="0"/>
            </a:endParaRPr>
          </a:p>
        </p:txBody>
      </p:sp>
      <p:cxnSp>
        <p:nvCxnSpPr>
          <p:cNvPr id="37" name="Straight Arrow Connector 36">
            <a:extLst>
              <a:ext uri="{FF2B5EF4-FFF2-40B4-BE49-F238E27FC236}">
                <a16:creationId xmlns:a16="http://schemas.microsoft.com/office/drawing/2014/main" id="{6390F09A-3559-6B47-A7E1-37DE36DBEE9D}"/>
              </a:ext>
            </a:extLst>
          </p:cNvPr>
          <p:cNvCxnSpPr>
            <a:cxnSpLocks/>
            <a:stCxn id="35" idx="3"/>
            <a:endCxn id="36" idx="1"/>
          </p:cNvCxnSpPr>
          <p:nvPr/>
        </p:nvCxnSpPr>
        <p:spPr>
          <a:xfrm>
            <a:off x="4681882" y="3347842"/>
            <a:ext cx="799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3"/>
                                        </p:tgtEl>
                                        <p:attrNameLst>
                                          <p:attrName>stroke.color</p:attrName>
                                        </p:attrNameLst>
                                      </p:cBhvr>
                                      <p:to>
                                        <a:srgbClr val="FF4200"/>
                                      </p:to>
                                    </p:animClr>
                                    <p:set>
                                      <p:cBhvr>
                                        <p:cTn id="7" dur="500" fill="hold"/>
                                        <p:tgtEl>
                                          <p:spTgt spid="13"/>
                                        </p:tgtEl>
                                        <p:attrNameLst>
                                          <p:attrName>stroke.on</p:attrName>
                                        </p:attrNameLst>
                                      </p:cBhvr>
                                      <p:to>
                                        <p:strVal val="true"/>
                                      </p:to>
                                    </p:set>
                                  </p:childTnLst>
                                </p:cTn>
                              </p:par>
                            </p:childTnLst>
                          </p:cTn>
                        </p:par>
                        <p:par>
                          <p:cTn id="8" fill="hold">
                            <p:stCondLst>
                              <p:cond delay="500"/>
                            </p:stCondLst>
                            <p:childTnLst>
                              <p:par>
                                <p:cTn id="9" presetID="7" presetClass="emph" presetSubtype="2" fill="hold" nodeType="afterEffect">
                                  <p:stCondLst>
                                    <p:cond delay="0"/>
                                  </p:stCondLst>
                                  <p:childTnLst>
                                    <p:animClr clrSpc="rgb" dir="cw">
                                      <p:cBhvr>
                                        <p:cTn id="10" dur="500" fill="hold"/>
                                        <p:tgtEl>
                                          <p:spTgt spid="3"/>
                                        </p:tgtEl>
                                        <p:attrNameLst>
                                          <p:attrName>stroke.color</p:attrName>
                                        </p:attrNameLst>
                                      </p:cBhvr>
                                      <p:to>
                                        <a:srgbClr val="FF4200"/>
                                      </p:to>
                                    </p:animClr>
                                    <p:set>
                                      <p:cBhvr>
                                        <p:cTn id="11" dur="500" fill="hold"/>
                                        <p:tgtEl>
                                          <p:spTgt spid="3"/>
                                        </p:tgtEl>
                                        <p:attrNameLst>
                                          <p:attrName>stroke.on</p:attrName>
                                        </p:attrNameLst>
                                      </p:cBhvr>
                                      <p:to>
                                        <p:strVal val="true"/>
                                      </p:to>
                                    </p:set>
                                  </p:childTnLst>
                                </p:cTn>
                              </p:par>
                            </p:childTnLst>
                          </p:cTn>
                        </p:par>
                        <p:par>
                          <p:cTn id="12" fill="hold">
                            <p:stCondLst>
                              <p:cond delay="1000"/>
                            </p:stCondLst>
                            <p:childTnLst>
                              <p:par>
                                <p:cTn id="13" presetID="7" presetClass="emph" presetSubtype="2" fill="hold" nodeType="afterEffect">
                                  <p:stCondLst>
                                    <p:cond delay="0"/>
                                  </p:stCondLst>
                                  <p:childTnLst>
                                    <p:animClr clrSpc="rgb" dir="cw">
                                      <p:cBhvr>
                                        <p:cTn id="14" dur="500" fill="hold"/>
                                        <p:tgtEl>
                                          <p:spTgt spid="21"/>
                                        </p:tgtEl>
                                        <p:attrNameLst>
                                          <p:attrName>stroke.color</p:attrName>
                                        </p:attrNameLst>
                                      </p:cBhvr>
                                      <p:to>
                                        <a:srgbClr val="FF4200"/>
                                      </p:to>
                                    </p:animClr>
                                    <p:set>
                                      <p:cBhvr>
                                        <p:cTn id="15" dur="500" fill="hold"/>
                                        <p:tgtEl>
                                          <p:spTgt spid="21"/>
                                        </p:tgtEl>
                                        <p:attrNameLst>
                                          <p:attrName>stroke.on</p:attrName>
                                        </p:attrNameLst>
                                      </p:cBhvr>
                                      <p:to>
                                        <p:strVal val="true"/>
                                      </p:to>
                                    </p:set>
                                  </p:childTnLst>
                                </p:cTn>
                              </p:par>
                            </p:childTnLst>
                          </p:cTn>
                        </p:par>
                        <p:par>
                          <p:cTn id="16" fill="hold">
                            <p:stCondLst>
                              <p:cond delay="1500"/>
                            </p:stCondLst>
                            <p:childTnLst>
                              <p:par>
                                <p:cTn id="17" presetID="1" presetClass="emph" presetSubtype="2" fill="hold" nodeType="afterEffect">
                                  <p:stCondLst>
                                    <p:cond delay="0"/>
                                  </p:stCondLst>
                                  <p:childTnLst>
                                    <p:animClr clrSpc="rgb" dir="cw">
                                      <p:cBhvr>
                                        <p:cTn id="18" dur="500" fill="hold"/>
                                        <p:tgtEl>
                                          <p:spTgt spid="13"/>
                                        </p:tgtEl>
                                        <p:attrNameLst>
                                          <p:attrName>fillcolor</p:attrName>
                                        </p:attrNameLst>
                                      </p:cBhvr>
                                      <p:to>
                                        <a:srgbClr val="A1D981"/>
                                      </p:to>
                                    </p:animClr>
                                    <p:set>
                                      <p:cBhvr>
                                        <p:cTn id="19" dur="500" fill="hold"/>
                                        <p:tgtEl>
                                          <p:spTgt spid="13"/>
                                        </p:tgtEl>
                                        <p:attrNameLst>
                                          <p:attrName>fill.type</p:attrName>
                                        </p:attrNameLst>
                                      </p:cBhvr>
                                      <p:to>
                                        <p:strVal val="solid"/>
                                      </p:to>
                                    </p:set>
                                    <p:set>
                                      <p:cBhvr>
                                        <p:cTn id="20" dur="500" fill="hold"/>
                                        <p:tgtEl>
                                          <p:spTgt spid="13"/>
                                        </p:tgtEl>
                                        <p:attrNameLst>
                                          <p:attrName>fill.on</p:attrName>
                                        </p:attrNameLst>
                                      </p:cBhvr>
                                      <p:to>
                                        <p:strVal val="true"/>
                                      </p:to>
                                    </p:set>
                                  </p:childTnLst>
                                </p:cTn>
                              </p:par>
                            </p:childTnLst>
                          </p:cTn>
                        </p:par>
                        <p:par>
                          <p:cTn id="21" fill="hold">
                            <p:stCondLst>
                              <p:cond delay="2000"/>
                            </p:stCondLst>
                            <p:childTnLst>
                              <p:par>
                                <p:cTn id="22" presetID="1" presetClass="emph" presetSubtype="2" fill="hold" nodeType="afterEffect">
                                  <p:stCondLst>
                                    <p:cond delay="0"/>
                                  </p:stCondLst>
                                  <p:childTnLst>
                                    <p:animClr clrSpc="rgb" dir="cw">
                                      <p:cBhvr>
                                        <p:cTn id="23" dur="500" fill="hold"/>
                                        <p:tgtEl>
                                          <p:spTgt spid="21"/>
                                        </p:tgtEl>
                                        <p:attrNameLst>
                                          <p:attrName>fillcolor</p:attrName>
                                        </p:attrNameLst>
                                      </p:cBhvr>
                                      <p:to>
                                        <a:srgbClr val="A1D981"/>
                                      </p:to>
                                    </p:animClr>
                                    <p:set>
                                      <p:cBhvr>
                                        <p:cTn id="24" dur="500" fill="hold"/>
                                        <p:tgtEl>
                                          <p:spTgt spid="21"/>
                                        </p:tgtEl>
                                        <p:attrNameLst>
                                          <p:attrName>fill.type</p:attrName>
                                        </p:attrNameLst>
                                      </p:cBhvr>
                                      <p:to>
                                        <p:strVal val="solid"/>
                                      </p:to>
                                    </p:set>
                                    <p:set>
                                      <p:cBhvr>
                                        <p:cTn id="25" dur="5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
  <a:themeElements>
    <a:clrScheme name="GESIS Farben">
      <a:dk1>
        <a:sysClr val="windowText" lastClr="000000"/>
      </a:dk1>
      <a:lt1>
        <a:srgbClr val="FFFFFF"/>
      </a:lt1>
      <a:dk2>
        <a:srgbClr val="597490"/>
      </a:dk2>
      <a:lt2>
        <a:srgbClr val="F2F2F2"/>
      </a:lt2>
      <a:accent1>
        <a:srgbClr val="FF6400"/>
      </a:accent1>
      <a:accent2>
        <a:srgbClr val="FFC000"/>
      </a:accent2>
      <a:accent3>
        <a:srgbClr val="9BBB59"/>
      </a:accent3>
      <a:accent4>
        <a:srgbClr val="8064A2"/>
      </a:accent4>
      <a:accent5>
        <a:srgbClr val="597490"/>
      </a:accent5>
      <a:accent6>
        <a:srgbClr val="953734"/>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Gremium_x0020_intern xmlns="8ec5f598-09a5-4f4d-8ba3-f8504e05b148" xsi:nil="true"/>
    <_dlc_DocId xmlns="8ec5f598-09a5-4f4d-8ba3-f8504e05b148">GESISDOC-552-21</_dlc_DocId>
    <_dlc_DocIdUrl xmlns="8ec5f598-09a5-4f4d-8ba3-f8504e05b148">
      <Url>http://intranet.gesis.intra/pr/Vorlagen/_layouts/15/DocIdRedir.aspx?ID=GESISDOC-552-21</Url>
      <Description>GESISDOC-552-21</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kument" ma:contentTypeID="0x010100204F40B82AE1344C92AA2539F9DA2FDA" ma:contentTypeVersion="16" ma:contentTypeDescription="Ein neues Dokument erstellen." ma:contentTypeScope="" ma:versionID="104d8f1f86d5ac4fb0bbf732d0fe5cb2">
  <xsd:schema xmlns:xsd="http://www.w3.org/2001/XMLSchema" xmlns:xs="http://www.w3.org/2001/XMLSchema" xmlns:p="http://schemas.microsoft.com/office/2006/metadata/properties" xmlns:ns2="8ec5f598-09a5-4f4d-8ba3-f8504e05b148" targetNamespace="http://schemas.microsoft.com/office/2006/metadata/properties" ma:root="true" ma:fieldsID="6746b2ef738051857e6d4e1367825187" ns2:_="">
    <xsd:import namespace="8ec5f598-09a5-4f4d-8ba3-f8504e05b148"/>
    <xsd:element name="properties">
      <xsd:complexType>
        <xsd:sequence>
          <xsd:element name="documentManagement">
            <xsd:complexType>
              <xsd:all>
                <xsd:element ref="ns2:_dlc_DocId" minOccurs="0"/>
                <xsd:element ref="ns2:_dlc_DocIdUrl" minOccurs="0"/>
                <xsd:element ref="ns2:_dlc_DocIdPersistId" minOccurs="0"/>
                <xsd:element ref="ns2:Gremium_x0020_inter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c5f598-09a5-4f4d-8ba3-f8504e05b148" elementFormDefault="qualified">
    <xsd:import namespace="http://schemas.microsoft.com/office/2006/documentManagement/types"/>
    <xsd:import namespace="http://schemas.microsoft.com/office/infopath/2007/PartnerControls"/>
    <xsd:element name="_dlc_DocId" ma:index="4" nillable="true" ma:displayName="Wert der Dokument-ID" ma:description="Der Wert der diesem Element zugewiesenen Dokument-ID." ma:internalName="_dlc_DocId" ma:readOnly="true">
      <xsd:simpleType>
        <xsd:restriction base="dms:Text"/>
      </xsd:simpleType>
    </xsd:element>
    <xsd:element name="_dlc_DocIdUrl" ma:index="5" nillable="true" ma:displayName="Dokument-ID" ma:description="Permanenter Hyperlink zu diesem Dok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Gremium_x0020_intern" ma:index="7" nillable="true" ma:displayName="Gremium intern" ma:format="Dropdown" ma:internalName="Gremium_x0020_intern" ma:readOnly="false">
      <xsd:simpleType>
        <xsd:restriction base="dms:Choice">
          <xsd:enumeration value="KWA"/>
          <xsd:enumeration value="Institutsra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Inhaltstyp"/>
        <xsd:element ref="dc:title" minOccurs="0" maxOccurs="1" ma:index="3"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38C2E-02CC-42D3-9E17-44C09712BF5F}">
  <ds:schemaRefs>
    <ds:schemaRef ds:uri="http://purl.org/dc/dcmitype/"/>
    <ds:schemaRef ds:uri="8ec5f598-09a5-4f4d-8ba3-f8504e05b148"/>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226F3FF9-422F-45E0-A6AB-77F6EE6152F9}">
  <ds:schemaRefs>
    <ds:schemaRef ds:uri="http://schemas.microsoft.com/sharepoint/events"/>
  </ds:schemaRefs>
</ds:datastoreItem>
</file>

<file path=customXml/itemProps3.xml><?xml version="1.0" encoding="utf-8"?>
<ds:datastoreItem xmlns:ds="http://schemas.openxmlformats.org/officeDocument/2006/customXml" ds:itemID="{730C16CC-765D-45A1-A48A-7EE955B6C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c5f598-09a5-4f4d-8ba3-f8504e05b1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662B3C9-84D1-44B4-980A-A658A03493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6496</TotalTime>
  <Words>3177</Words>
  <Application>Microsoft Macintosh PowerPoint</Application>
  <PresentationFormat>On-screen Show (4:3)</PresentationFormat>
  <Paragraphs>1249</Paragraphs>
  <Slides>42</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Rotis SemiSans Pro</vt:lpstr>
      <vt:lpstr>Wingdings</vt:lpstr>
      <vt:lpstr>Wingdings 3</vt:lpstr>
      <vt:lpstr>Larissa</vt:lpstr>
      <vt:lpstr>Abschlussprojekt: QES Export</vt:lpstr>
      <vt:lpstr>Agenda</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Projektumfeld - Das Institut</vt:lpstr>
      <vt:lpstr>PowerPoint Presentation</vt:lpstr>
      <vt:lpstr>Projektumfeld- QES (Basis)</vt:lpstr>
      <vt:lpstr>Planung</vt:lpstr>
      <vt:lpstr>Phasen</vt:lpstr>
      <vt:lpstr>PowerPoint Presentation</vt:lpstr>
      <vt:lpstr>PowerPoint Presentation</vt:lpstr>
      <vt:lpstr>Durchführung</vt:lpstr>
      <vt:lpstr>Durchführung Zielsetzung</vt:lpstr>
      <vt:lpstr>Durchführung Architektur</vt:lpstr>
      <vt:lpstr>Durchführung Architektur</vt:lpstr>
      <vt:lpstr>Qualitätsicherung Testverzeichnis</vt:lpstr>
      <vt:lpstr>Qualitätssicherung Testfall</vt:lpstr>
      <vt:lpstr>Qualitätssicherung Nutzertest</vt:lpstr>
      <vt:lpstr>Abnahme</vt:lpstr>
      <vt:lpstr>Fazit</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Heuser, Holger</dc:creator>
  <cp:lastModifiedBy>Meyerhoff.Johannes.IE61</cp:lastModifiedBy>
  <cp:revision>707</cp:revision>
  <cp:lastPrinted>2015-06-26T07:02:07Z</cp:lastPrinted>
  <dcterms:created xsi:type="dcterms:W3CDTF">2014-11-24T15:32:57Z</dcterms:created>
  <dcterms:modified xsi:type="dcterms:W3CDTF">2020-01-15T13:31:43Z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05d6bec2-126c-4de5-a375-263d673f862a</vt:lpwstr>
  </property>
  <property fmtid="{D5CDD505-2E9C-101B-9397-08002B2CF9AE}" pid="3" name="ContentTypeId">
    <vt:lpwstr>0x010100204F40B82AE1344C92AA2539F9DA2FDA</vt:lpwstr>
  </property>
  <property fmtid="{D5CDD505-2E9C-101B-9397-08002B2CF9AE}" pid="4" name="WorkAddress">
    <vt:lpwstr/>
  </property>
  <property fmtid="{D5CDD505-2E9C-101B-9397-08002B2CF9AE}" pid="5" name="Gremium">
    <vt:lpwstr/>
  </property>
</Properties>
</file>