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3"/>
  </p:notesMasterIdLst>
  <p:handoutMasterIdLst>
    <p:handoutMasterId r:id="rId54"/>
  </p:handoutMasterIdLst>
  <p:sldIdLst>
    <p:sldId id="329" r:id="rId6"/>
    <p:sldId id="473" r:id="rId7"/>
    <p:sldId id="433" r:id="rId8"/>
    <p:sldId id="496" r:id="rId9"/>
    <p:sldId id="500" r:id="rId10"/>
    <p:sldId id="499" r:id="rId11"/>
    <p:sldId id="503" r:id="rId12"/>
    <p:sldId id="504" r:id="rId13"/>
    <p:sldId id="505" r:id="rId14"/>
    <p:sldId id="506" r:id="rId15"/>
    <p:sldId id="479" r:id="rId16"/>
    <p:sldId id="508" r:id="rId17"/>
    <p:sldId id="509" r:id="rId18"/>
    <p:sldId id="510" r:id="rId19"/>
    <p:sldId id="480" r:id="rId20"/>
    <p:sldId id="482" r:id="rId21"/>
    <p:sldId id="483" r:id="rId22"/>
    <p:sldId id="481" r:id="rId23"/>
    <p:sldId id="497" r:id="rId24"/>
    <p:sldId id="485" r:id="rId25"/>
    <p:sldId id="487" r:id="rId26"/>
    <p:sldId id="491" r:id="rId27"/>
    <p:sldId id="492" r:id="rId28"/>
    <p:sldId id="493" r:id="rId29"/>
    <p:sldId id="494" r:id="rId30"/>
    <p:sldId id="495" r:id="rId31"/>
    <p:sldId id="498" r:id="rId32"/>
    <p:sldId id="488" r:id="rId33"/>
    <p:sldId id="489" r:id="rId34"/>
    <p:sldId id="477" r:id="rId35"/>
    <p:sldId id="478" r:id="rId36"/>
    <p:sldId id="507" r:id="rId37"/>
    <p:sldId id="261" r:id="rId38"/>
    <p:sldId id="369" r:id="rId39"/>
    <p:sldId id="356" r:id="rId40"/>
    <p:sldId id="367" r:id="rId41"/>
    <p:sldId id="370" r:id="rId42"/>
    <p:sldId id="372" r:id="rId43"/>
    <p:sldId id="373" r:id="rId44"/>
    <p:sldId id="375" r:id="rId45"/>
    <p:sldId id="374" r:id="rId46"/>
    <p:sldId id="365" r:id="rId47"/>
    <p:sldId id="366" r:id="rId48"/>
    <p:sldId id="376" r:id="rId49"/>
    <p:sldId id="378" r:id="rId50"/>
    <p:sldId id="377" r:id="rId51"/>
    <p:sldId id="348" r:id="rId52"/>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4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55" autoAdjust="0"/>
    <p:restoredTop sz="96046" autoAdjust="0"/>
  </p:normalViewPr>
  <p:slideViewPr>
    <p:cSldViewPr>
      <p:cViewPr varScale="1">
        <p:scale>
          <a:sx n="215" d="100"/>
          <a:sy n="215" d="100"/>
        </p:scale>
        <p:origin x="1672" y="192"/>
      </p:cViewPr>
      <p:guideLst>
        <p:guide orient="horz" pos="300"/>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Master" Target="slideMasters/slide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err="1"/>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dirty="0"/>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dirty="0"/>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dirty="0"/>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dirty="0"/>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dirty="0"/>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dirty="0"/>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dirty="0"/>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dirty="0"/>
          </a:p>
        </p:txBody>
      </p:sp>
    </p:spTree>
    <p:extLst>
      <p:ext uri="{BB962C8B-B14F-4D97-AF65-F5344CB8AC3E}">
        <p14:creationId xmlns:p14="http://schemas.microsoft.com/office/powerpoint/2010/main" val="1135124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Geändert da XP vorsieht dass sich die Anforderungen im laufenden Projekt ändern</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a:p>
        </p:txBody>
      </p:sp>
    </p:spTree>
    <p:extLst>
      <p:ext uri="{BB962C8B-B14F-4D97-AF65-F5344CB8AC3E}">
        <p14:creationId xmlns:p14="http://schemas.microsoft.com/office/powerpoint/2010/main" val="2163282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Geändert da XP vorsieht dass sich die Anforderungen im laufenden Projekt ändern</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a:p>
        </p:txBody>
      </p:sp>
    </p:spTree>
    <p:extLst>
      <p:ext uri="{BB962C8B-B14F-4D97-AF65-F5344CB8AC3E}">
        <p14:creationId xmlns:p14="http://schemas.microsoft.com/office/powerpoint/2010/main" val="1581840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Geändert da XP vorsieht dass sich die Anforderungen im laufenden Projekt ändern</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456280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2677513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3248607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Zeitlich nicht von oben nach unten. Beispiel AP I7 / Implementierung 7 Qualitätssicherung durch automatisierte Tests</a:t>
            </a:r>
          </a:p>
          <a:p>
            <a:r>
              <a:rPr lang="de-DE" altLang="de-DE" baseline="0" dirty="0"/>
              <a:t>Fortlaufender Prozess</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184955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2</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21</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22</a:t>
            </a:fld>
            <a:endParaRPr lang="de-DE"/>
          </a:p>
        </p:txBody>
      </p:sp>
    </p:spTree>
    <p:extLst>
      <p:ext uri="{BB962C8B-B14F-4D97-AF65-F5344CB8AC3E}">
        <p14:creationId xmlns:p14="http://schemas.microsoft.com/office/powerpoint/2010/main" val="2519064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23</a:t>
            </a:fld>
            <a:endParaRPr lang="de-DE"/>
          </a:p>
        </p:txBody>
      </p:sp>
    </p:spTree>
    <p:extLst>
      <p:ext uri="{BB962C8B-B14F-4D97-AF65-F5344CB8AC3E}">
        <p14:creationId xmlns:p14="http://schemas.microsoft.com/office/powerpoint/2010/main" val="2470991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24</a:t>
            </a:fld>
            <a:endParaRPr lang="de-DE"/>
          </a:p>
        </p:txBody>
      </p:sp>
    </p:spTree>
    <p:extLst>
      <p:ext uri="{BB962C8B-B14F-4D97-AF65-F5344CB8AC3E}">
        <p14:creationId xmlns:p14="http://schemas.microsoft.com/office/powerpoint/2010/main" val="3389902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25</a:t>
            </a:fld>
            <a:endParaRPr lang="de-DE"/>
          </a:p>
        </p:txBody>
      </p:sp>
    </p:spTree>
    <p:extLst>
      <p:ext uri="{BB962C8B-B14F-4D97-AF65-F5344CB8AC3E}">
        <p14:creationId xmlns:p14="http://schemas.microsoft.com/office/powerpoint/2010/main" val="3391312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26</a:t>
            </a:fld>
            <a:endParaRPr lang="de-DE"/>
          </a:p>
        </p:txBody>
      </p:sp>
    </p:spTree>
    <p:extLst>
      <p:ext uri="{BB962C8B-B14F-4D97-AF65-F5344CB8AC3E}">
        <p14:creationId xmlns:p14="http://schemas.microsoft.com/office/powerpoint/2010/main" val="4460917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27</a:t>
            </a:fld>
            <a:endParaRPr lang="de-DE"/>
          </a:p>
        </p:txBody>
      </p:sp>
    </p:spTree>
    <p:extLst>
      <p:ext uri="{BB962C8B-B14F-4D97-AF65-F5344CB8AC3E}">
        <p14:creationId xmlns:p14="http://schemas.microsoft.com/office/powerpoint/2010/main" val="10007748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28</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29</a:t>
            </a:fld>
            <a:endParaRPr lang="de-DE"/>
          </a:p>
        </p:txBody>
      </p:sp>
    </p:spTree>
    <p:extLst>
      <p:ext uri="{BB962C8B-B14F-4D97-AF65-F5344CB8AC3E}">
        <p14:creationId xmlns:p14="http://schemas.microsoft.com/office/powerpoint/2010/main" val="3515266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a:t>
            </a:fld>
            <a:endParaRPr lang="de-DE" dirty="0"/>
          </a:p>
        </p:txBody>
      </p:sp>
    </p:spTree>
    <p:extLst>
      <p:ext uri="{BB962C8B-B14F-4D97-AF65-F5344CB8AC3E}">
        <p14:creationId xmlns:p14="http://schemas.microsoft.com/office/powerpoint/2010/main" val="1390413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30</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31</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32</a:t>
            </a:fld>
            <a:endParaRPr lang="de-DE" dirty="0"/>
          </a:p>
        </p:txBody>
      </p:sp>
    </p:spTree>
    <p:extLst>
      <p:ext uri="{BB962C8B-B14F-4D97-AF65-F5344CB8AC3E}">
        <p14:creationId xmlns:p14="http://schemas.microsoft.com/office/powerpoint/2010/main" val="41821629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33</a:t>
            </a:fld>
            <a:endParaRPr lang="de-DE" dirty="0"/>
          </a:p>
        </p:txBody>
      </p:sp>
    </p:spTree>
    <p:extLst>
      <p:ext uri="{BB962C8B-B14F-4D97-AF65-F5344CB8AC3E}">
        <p14:creationId xmlns:p14="http://schemas.microsoft.com/office/powerpoint/2010/main" val="22521665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34</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REFACTORING nicht im BILD</a:t>
            </a:r>
          </a:p>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35</a:t>
            </a:fld>
            <a:endParaRPr lang="de-DE"/>
          </a:p>
        </p:txBody>
      </p:sp>
    </p:spTree>
    <p:extLst>
      <p:ext uri="{BB962C8B-B14F-4D97-AF65-F5344CB8AC3E}">
        <p14:creationId xmlns:p14="http://schemas.microsoft.com/office/powerpoint/2010/main" val="10876931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38</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39</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42</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45</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dirty="0"/>
          </a:p>
        </p:txBody>
      </p:sp>
    </p:spTree>
    <p:extLst>
      <p:ext uri="{BB962C8B-B14F-4D97-AF65-F5344CB8AC3E}">
        <p14:creationId xmlns:p14="http://schemas.microsoft.com/office/powerpoint/2010/main" val="1523760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dirty="0"/>
          </a:p>
        </p:txBody>
      </p:sp>
    </p:spTree>
    <p:extLst>
      <p:ext uri="{BB962C8B-B14F-4D97-AF65-F5344CB8AC3E}">
        <p14:creationId xmlns:p14="http://schemas.microsoft.com/office/powerpoint/2010/main" val="1967270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dirty="0"/>
          </a:p>
        </p:txBody>
      </p:sp>
    </p:spTree>
    <p:extLst>
      <p:ext uri="{BB962C8B-B14F-4D97-AF65-F5344CB8AC3E}">
        <p14:creationId xmlns:p14="http://schemas.microsoft.com/office/powerpoint/2010/main" val="1518072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dirty="0"/>
          </a:p>
        </p:txBody>
      </p:sp>
    </p:spTree>
    <p:extLst>
      <p:ext uri="{BB962C8B-B14F-4D97-AF65-F5344CB8AC3E}">
        <p14:creationId xmlns:p14="http://schemas.microsoft.com/office/powerpoint/2010/main" val="3518718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dirty="0"/>
          </a:p>
        </p:txBody>
      </p:sp>
    </p:spTree>
    <p:extLst>
      <p:ext uri="{BB962C8B-B14F-4D97-AF65-F5344CB8AC3E}">
        <p14:creationId xmlns:p14="http://schemas.microsoft.com/office/powerpoint/2010/main" val="1567058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dirty="0"/>
          </a:p>
        </p:txBody>
      </p:sp>
    </p:spTree>
    <p:extLst>
      <p:ext uri="{BB962C8B-B14F-4D97-AF65-F5344CB8AC3E}">
        <p14:creationId xmlns:p14="http://schemas.microsoft.com/office/powerpoint/2010/main" val="34351212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dirty="0"/>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3" Type="http://schemas.openxmlformats.org/officeDocument/2006/relationships/image" Target="../media/image22.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8.svg"/><Relationship Id="rId11" Type="http://schemas.openxmlformats.org/officeDocument/2006/relationships/image" Target="../media/image28.png"/><Relationship Id="rId5" Type="http://schemas.openxmlformats.org/officeDocument/2006/relationships/image" Target="../media/image17.png"/><Relationship Id="rId10" Type="http://schemas.openxmlformats.org/officeDocument/2006/relationships/image" Target="../media/image27.svg"/><Relationship Id="rId4" Type="http://schemas.openxmlformats.org/officeDocument/2006/relationships/image" Target="../media/image23.svg"/><Relationship Id="rId9" Type="http://schemas.openxmlformats.org/officeDocument/2006/relationships/image" Target="../media/image26.png"/><Relationship Id="rId14" Type="http://schemas.openxmlformats.org/officeDocument/2006/relationships/image" Target="../media/image31.svg"/></Relationships>
</file>

<file path=ppt/slides/_rels/slide3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3" Type="http://schemas.openxmlformats.org/officeDocument/2006/relationships/image" Target="../media/image22.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8.svg"/><Relationship Id="rId11" Type="http://schemas.openxmlformats.org/officeDocument/2006/relationships/image" Target="../media/image28.png"/><Relationship Id="rId5" Type="http://schemas.openxmlformats.org/officeDocument/2006/relationships/image" Target="../media/image17.png"/><Relationship Id="rId10" Type="http://schemas.openxmlformats.org/officeDocument/2006/relationships/image" Target="../media/image27.svg"/><Relationship Id="rId4" Type="http://schemas.openxmlformats.org/officeDocument/2006/relationships/image" Target="../media/image23.svg"/><Relationship Id="rId9" Type="http://schemas.openxmlformats.org/officeDocument/2006/relationships/image" Target="../media/image26.png"/><Relationship Id="rId14" Type="http://schemas.openxmlformats.org/officeDocument/2006/relationships/image" Target="../media/image31.svg"/></Relationships>
</file>

<file path=ppt/slides/_rels/slide39.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6.png"/><Relationship Id="rId3" Type="http://schemas.openxmlformats.org/officeDocument/2006/relationships/image" Target="../media/image22.png"/><Relationship Id="rId7" Type="http://schemas.openxmlformats.org/officeDocument/2006/relationships/image" Target="../media/image24.png"/><Relationship Id="rId12" Type="http://schemas.openxmlformats.org/officeDocument/2006/relationships/image" Target="../media/image35.svg"/><Relationship Id="rId2" Type="http://schemas.openxmlformats.org/officeDocument/2006/relationships/notesSlide" Target="../notesSlides/notesSlide37.xml"/><Relationship Id="rId16" Type="http://schemas.openxmlformats.org/officeDocument/2006/relationships/image" Target="../media/image20.svg"/><Relationship Id="rId1" Type="http://schemas.openxmlformats.org/officeDocument/2006/relationships/slideLayout" Target="../slideLayouts/slideLayout2.xml"/><Relationship Id="rId6" Type="http://schemas.openxmlformats.org/officeDocument/2006/relationships/image" Target="../media/image33.svg"/><Relationship Id="rId11" Type="http://schemas.openxmlformats.org/officeDocument/2006/relationships/image" Target="../media/image34.png"/><Relationship Id="rId5" Type="http://schemas.openxmlformats.org/officeDocument/2006/relationships/image" Target="../media/image32.png"/><Relationship Id="rId15" Type="http://schemas.openxmlformats.org/officeDocument/2006/relationships/image" Target="../media/image19.png"/><Relationship Id="rId10" Type="http://schemas.openxmlformats.org/officeDocument/2006/relationships/image" Target="../media/image27.svg"/><Relationship Id="rId4" Type="http://schemas.openxmlformats.org/officeDocument/2006/relationships/image" Target="../media/image23.svg"/><Relationship Id="rId9" Type="http://schemas.openxmlformats.org/officeDocument/2006/relationships/image" Target="../media/image26.png"/><Relationship Id="rId14" Type="http://schemas.openxmlformats.org/officeDocument/2006/relationships/image" Target="../media/image37.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4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svg"/><Relationship Id="rId7" Type="http://schemas.openxmlformats.org/officeDocument/2006/relationships/image" Target="../media/image43.sv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svg"/><Relationship Id="rId10" Type="http://schemas.openxmlformats.org/officeDocument/2006/relationships/image" Target="../media/image15.png"/><Relationship Id="rId4" Type="http://schemas.openxmlformats.org/officeDocument/2006/relationships/image" Target="../media/image40.png"/><Relationship Id="rId9" Type="http://schemas.openxmlformats.org/officeDocument/2006/relationships/image" Target="../media/image45.svg"/></Relationships>
</file>

<file path=ppt/slides/_rels/slide41.xml.rels><?xml version="1.0" encoding="UTF-8" standalone="yes"?>
<Relationships xmlns="http://schemas.openxmlformats.org/package/2006/relationships"><Relationship Id="rId13" Type="http://schemas.openxmlformats.org/officeDocument/2006/relationships/image" Target="../media/image49.svg"/><Relationship Id="rId18" Type="http://schemas.openxmlformats.org/officeDocument/2006/relationships/image" Target="../media/image54.png"/><Relationship Id="rId26" Type="http://schemas.openxmlformats.org/officeDocument/2006/relationships/image" Target="../media/image60.png"/><Relationship Id="rId21" Type="http://schemas.openxmlformats.org/officeDocument/2006/relationships/image" Target="../media/image57.svg"/><Relationship Id="rId34" Type="http://schemas.openxmlformats.org/officeDocument/2006/relationships/image" Target="../media/image19.png"/><Relationship Id="rId7" Type="http://schemas.openxmlformats.org/officeDocument/2006/relationships/image" Target="../media/image47.svg"/><Relationship Id="rId12" Type="http://schemas.openxmlformats.org/officeDocument/2006/relationships/image" Target="../media/image48.png"/><Relationship Id="rId17" Type="http://schemas.openxmlformats.org/officeDocument/2006/relationships/image" Target="../media/image53.svg"/><Relationship Id="rId25" Type="http://schemas.openxmlformats.org/officeDocument/2006/relationships/image" Target="../media/image59.svg"/><Relationship Id="rId33" Type="http://schemas.openxmlformats.org/officeDocument/2006/relationships/image" Target="../media/image31.svg"/><Relationship Id="rId2" Type="http://schemas.openxmlformats.org/officeDocument/2006/relationships/image" Target="../media/image44.png"/><Relationship Id="rId16" Type="http://schemas.openxmlformats.org/officeDocument/2006/relationships/image" Target="../media/image52.png"/><Relationship Id="rId20" Type="http://schemas.openxmlformats.org/officeDocument/2006/relationships/image" Target="../media/image56.png"/><Relationship Id="rId29" Type="http://schemas.openxmlformats.org/officeDocument/2006/relationships/image" Target="../media/image63.sv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43.svg"/><Relationship Id="rId24" Type="http://schemas.openxmlformats.org/officeDocument/2006/relationships/image" Target="../media/image58.png"/><Relationship Id="rId32" Type="http://schemas.openxmlformats.org/officeDocument/2006/relationships/image" Target="../media/image30.png"/><Relationship Id="rId37" Type="http://schemas.openxmlformats.org/officeDocument/2006/relationships/image" Target="../media/image67.svg"/><Relationship Id="rId5" Type="http://schemas.openxmlformats.org/officeDocument/2006/relationships/image" Target="../media/image23.svg"/><Relationship Id="rId15" Type="http://schemas.openxmlformats.org/officeDocument/2006/relationships/image" Target="../media/image51.svg"/><Relationship Id="rId23" Type="http://schemas.openxmlformats.org/officeDocument/2006/relationships/image" Target="../media/image41.svg"/><Relationship Id="rId28" Type="http://schemas.openxmlformats.org/officeDocument/2006/relationships/image" Target="../media/image62.png"/><Relationship Id="rId36" Type="http://schemas.openxmlformats.org/officeDocument/2006/relationships/image" Target="../media/image66.png"/><Relationship Id="rId10" Type="http://schemas.openxmlformats.org/officeDocument/2006/relationships/image" Target="../media/image42.png"/><Relationship Id="rId19" Type="http://schemas.openxmlformats.org/officeDocument/2006/relationships/image" Target="../media/image55.svg"/><Relationship Id="rId31" Type="http://schemas.openxmlformats.org/officeDocument/2006/relationships/image" Target="../media/image65.svg"/><Relationship Id="rId4" Type="http://schemas.openxmlformats.org/officeDocument/2006/relationships/image" Target="../media/image22.png"/><Relationship Id="rId9" Type="http://schemas.openxmlformats.org/officeDocument/2006/relationships/image" Target="../media/image39.svg"/><Relationship Id="rId14" Type="http://schemas.openxmlformats.org/officeDocument/2006/relationships/image" Target="../media/image50.png"/><Relationship Id="rId22" Type="http://schemas.openxmlformats.org/officeDocument/2006/relationships/image" Target="../media/image40.png"/><Relationship Id="rId27" Type="http://schemas.openxmlformats.org/officeDocument/2006/relationships/image" Target="../media/image61.svg"/><Relationship Id="rId30" Type="http://schemas.openxmlformats.org/officeDocument/2006/relationships/image" Target="../media/image64.png"/><Relationship Id="rId35" Type="http://schemas.openxmlformats.org/officeDocument/2006/relationships/image" Target="../media/image20.svg"/><Relationship Id="rId8" Type="http://schemas.openxmlformats.org/officeDocument/2006/relationships/image" Target="../media/image38.png"/><Relationship Id="rId3" Type="http://schemas.openxmlformats.org/officeDocument/2006/relationships/image" Target="../media/image45.svg"/></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03.06.2019</a:t>
            </a:r>
          </a:p>
          <a:p>
            <a:r>
              <a:rPr lang="de-DE" sz="1600" i="1" dirty="0"/>
              <a:t>Prüflingsnummer 142 18158</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Funktionalität, erhobene Datensätze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Abgrenzung QES und QES Export</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1331302233"/>
              </p:ext>
            </p:extLst>
          </p:nvPr>
        </p:nvGraphicFramePr>
        <p:xfrm>
          <a:off x="2392363" y="1424462"/>
          <a:ext cx="6768752" cy="3751952"/>
        </p:xfrm>
        <a:graphic>
          <a:graphicData uri="http://schemas.openxmlformats.org/drawingml/2006/table">
            <a:tbl>
              <a:tblPr firstRow="1" firstCol="1" bandRow="1">
                <a:tableStyleId>{7DF18680-E054-41AD-8BC1-D1AEF772440D}</a:tableStyleId>
              </a:tblPr>
              <a:tblGrid>
                <a:gridCol w="966401">
                  <a:extLst>
                    <a:ext uri="{9D8B030D-6E8A-4147-A177-3AD203B41FA5}">
                      <a16:colId xmlns:a16="http://schemas.microsoft.com/office/drawing/2014/main" val="1954873366"/>
                    </a:ext>
                  </a:extLst>
                </a:gridCol>
                <a:gridCol w="1481871">
                  <a:extLst>
                    <a:ext uri="{9D8B030D-6E8A-4147-A177-3AD203B41FA5}">
                      <a16:colId xmlns:a16="http://schemas.microsoft.com/office/drawing/2014/main" val="1127611525"/>
                    </a:ext>
                  </a:extLst>
                </a:gridCol>
                <a:gridCol w="1368152">
                  <a:extLst>
                    <a:ext uri="{9D8B030D-6E8A-4147-A177-3AD203B41FA5}">
                      <a16:colId xmlns:a16="http://schemas.microsoft.com/office/drawing/2014/main" val="3689779636"/>
                    </a:ext>
                  </a:extLst>
                </a:gridCol>
                <a:gridCol w="1714939">
                  <a:extLst>
                    <a:ext uri="{9D8B030D-6E8A-4147-A177-3AD203B41FA5}">
                      <a16:colId xmlns:a16="http://schemas.microsoft.com/office/drawing/2014/main" val="883571620"/>
                    </a:ext>
                  </a:extLst>
                </a:gridCol>
                <a:gridCol w="1237389">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Excel</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
        <p:nvSpPr>
          <p:cNvPr id="2" name="Left Brace 1">
            <a:extLst>
              <a:ext uri="{FF2B5EF4-FFF2-40B4-BE49-F238E27FC236}">
                <a16:creationId xmlns:a16="http://schemas.microsoft.com/office/drawing/2014/main" id="{29E19F91-1F67-CB4C-89AD-14123EB7F35C}"/>
              </a:ext>
            </a:extLst>
          </p:cNvPr>
          <p:cNvSpPr/>
          <p:nvPr/>
        </p:nvSpPr>
        <p:spPr>
          <a:xfrm rot="16200000">
            <a:off x="4423445" y="4153633"/>
            <a:ext cx="657174" cy="2808309"/>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3" name="TextBox 2">
            <a:extLst>
              <a:ext uri="{FF2B5EF4-FFF2-40B4-BE49-F238E27FC236}">
                <a16:creationId xmlns:a16="http://schemas.microsoft.com/office/drawing/2014/main" id="{8DB2F9F3-62F0-F24E-8576-BB43D9B2CB2D}"/>
              </a:ext>
            </a:extLst>
          </p:cNvPr>
          <p:cNvSpPr txBox="1"/>
          <p:nvPr/>
        </p:nvSpPr>
        <p:spPr>
          <a:xfrm>
            <a:off x="3625277" y="5837202"/>
            <a:ext cx="2325508" cy="400110"/>
          </a:xfrm>
          <a:prstGeom prst="rect">
            <a:avLst/>
          </a:prstGeom>
          <a:noFill/>
        </p:spPr>
        <p:txBody>
          <a:bodyPr wrap="none" rtlCol="0">
            <a:spAutoFit/>
          </a:bodyPr>
          <a:lstStyle/>
          <a:p>
            <a:r>
              <a:rPr lang="en-DE" sz="2000"/>
              <a:t>Bestehendes System</a:t>
            </a:r>
          </a:p>
        </p:txBody>
      </p:sp>
      <p:sp>
        <p:nvSpPr>
          <p:cNvPr id="16" name="Left Brace 15">
            <a:extLst>
              <a:ext uri="{FF2B5EF4-FFF2-40B4-BE49-F238E27FC236}">
                <a16:creationId xmlns:a16="http://schemas.microsoft.com/office/drawing/2014/main" id="{FFA1AA64-D1B0-3545-8650-7E9118695F66}"/>
              </a:ext>
            </a:extLst>
          </p:cNvPr>
          <p:cNvSpPr/>
          <p:nvPr/>
        </p:nvSpPr>
        <p:spPr>
          <a:xfrm rot="16200000">
            <a:off x="7362348" y="4095038"/>
            <a:ext cx="684002" cy="2952327"/>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19" name="TextBox 18">
            <a:extLst>
              <a:ext uri="{FF2B5EF4-FFF2-40B4-BE49-F238E27FC236}">
                <a16:creationId xmlns:a16="http://schemas.microsoft.com/office/drawing/2014/main" id="{A2FFDE40-A0EB-E044-A277-0CA8F5E67B29}"/>
              </a:ext>
            </a:extLst>
          </p:cNvPr>
          <p:cNvSpPr txBox="1"/>
          <p:nvPr/>
        </p:nvSpPr>
        <p:spPr>
          <a:xfrm>
            <a:off x="6371861" y="5850552"/>
            <a:ext cx="2671180" cy="400110"/>
          </a:xfrm>
          <a:prstGeom prst="rect">
            <a:avLst/>
          </a:prstGeom>
          <a:noFill/>
        </p:spPr>
        <p:txBody>
          <a:bodyPr wrap="none" rtlCol="0">
            <a:spAutoFit/>
          </a:bodyPr>
          <a:lstStyle/>
          <a:p>
            <a:r>
              <a:rPr lang="en-DE" sz="2000"/>
              <a:t>Erweiterung QES Export</a:t>
            </a:r>
          </a:p>
        </p:txBody>
      </p:sp>
    </p:spTree>
    <p:extLst>
      <p:ext uri="{BB962C8B-B14F-4D97-AF65-F5344CB8AC3E}">
        <p14:creationId xmlns:p14="http://schemas.microsoft.com/office/powerpoint/2010/main" val="3917856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Einleitung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QES</a:t>
            </a:r>
            <a:endParaRPr lang="de-DE" sz="1100" b="1">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Organisation</a:t>
            </a:r>
            <a:endParaRPr lang="de-DE" altLang="de-DE" sz="120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Export</a:t>
            </a:r>
            <a:endParaRPr lang="de-DE" sz="2000" b="1">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Ubuntu</a:t>
            </a:r>
            <a:endParaRPr lang="de-DE" sz="110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Laravel</a:t>
            </a:r>
            <a:endParaRPr lang="de-DE" altLang="de-DE" sz="120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Anwendung</a:t>
            </a:r>
            <a:endParaRPr lang="de-DE" sz="2000" b="1">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Betriebssystem</a:t>
            </a:r>
            <a:endParaRPr lang="de-DE" sz="110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Framework</a:t>
            </a:r>
            <a:endParaRPr lang="de-DE" altLang="de-DE" sz="120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err="1">
                <a:latin typeface="Rotis SemiSans Pro" pitchFamily="50" charset="0"/>
              </a:rPr>
              <a:t>Vsphere</a:t>
            </a:r>
            <a:r>
              <a:rPr lang="de-DE" sz="1200" b="1">
                <a:latin typeface="Rotis SemiSans Pro" pitchFamily="50" charset="0"/>
              </a:rPr>
              <a:t> </a:t>
            </a:r>
            <a:r>
              <a:rPr lang="de-DE" sz="1200">
                <a:latin typeface="Rotis SemiSans Pro" pitchFamily="50" charset="0"/>
              </a:rPr>
              <a:t>VM</a:t>
            </a:r>
            <a:endParaRPr lang="de-DE" sz="110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Hardware</a:t>
            </a:r>
            <a:endParaRPr lang="de-DE" sz="110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3"/>
                                        </p:tgtEl>
                                        <p:attrNameLst>
                                          <p:attrName>stroke.color</p:attrName>
                                        </p:attrNameLst>
                                      </p:cBhvr>
                                      <p:to>
                                        <a:srgbClr val="FF4200"/>
                                      </p:to>
                                    </p:animClr>
                                    <p:set>
                                      <p:cBhvr>
                                        <p:cTn id="7" dur="500" fill="hold"/>
                                        <p:tgtEl>
                                          <p:spTgt spid="13"/>
                                        </p:tgtEl>
                                        <p:attrNameLst>
                                          <p:attrName>stroke.on</p:attrName>
                                        </p:attrNameLst>
                                      </p:cBhvr>
                                      <p:to>
                                        <p:strVal val="true"/>
                                      </p:to>
                                    </p:set>
                                  </p:childTnLst>
                                </p:cTn>
                              </p:par>
                            </p:childTnLst>
                          </p:cTn>
                        </p:par>
                        <p:par>
                          <p:cTn id="8" fill="hold">
                            <p:stCondLst>
                              <p:cond delay="500"/>
                            </p:stCondLst>
                            <p:childTnLst>
                              <p:par>
                                <p:cTn id="9" presetID="7" presetClass="emph" presetSubtype="2" fill="hold" nodeType="afterEffect">
                                  <p:stCondLst>
                                    <p:cond delay="0"/>
                                  </p:stCondLst>
                                  <p:childTnLst>
                                    <p:animClr clrSpc="rgb" dir="cw">
                                      <p:cBhvr>
                                        <p:cTn id="10" dur="500" fill="hold"/>
                                        <p:tgtEl>
                                          <p:spTgt spid="3"/>
                                        </p:tgtEl>
                                        <p:attrNameLst>
                                          <p:attrName>stroke.color</p:attrName>
                                        </p:attrNameLst>
                                      </p:cBhvr>
                                      <p:to>
                                        <a:srgbClr val="FF4200"/>
                                      </p:to>
                                    </p:animClr>
                                    <p:set>
                                      <p:cBhvr>
                                        <p:cTn id="11" dur="500" fill="hold"/>
                                        <p:tgtEl>
                                          <p:spTgt spid="3"/>
                                        </p:tgtEl>
                                        <p:attrNameLst>
                                          <p:attrName>stroke.on</p:attrName>
                                        </p:attrNameLst>
                                      </p:cBhvr>
                                      <p:to>
                                        <p:strVal val="true"/>
                                      </p:to>
                                    </p:set>
                                  </p:childTnLst>
                                </p:cTn>
                              </p:par>
                            </p:childTnLst>
                          </p:cTn>
                        </p:par>
                        <p:par>
                          <p:cTn id="12" fill="hold">
                            <p:stCondLst>
                              <p:cond delay="1000"/>
                            </p:stCondLst>
                            <p:childTnLst>
                              <p:par>
                                <p:cTn id="13" presetID="7" presetClass="emph" presetSubtype="2" fill="hold" nodeType="afterEffect">
                                  <p:stCondLst>
                                    <p:cond delay="0"/>
                                  </p:stCondLst>
                                  <p:childTnLst>
                                    <p:animClr clrSpc="rgb" dir="cw">
                                      <p:cBhvr>
                                        <p:cTn id="14" dur="500" fill="hold"/>
                                        <p:tgtEl>
                                          <p:spTgt spid="21"/>
                                        </p:tgtEl>
                                        <p:attrNameLst>
                                          <p:attrName>stroke.color</p:attrName>
                                        </p:attrNameLst>
                                      </p:cBhvr>
                                      <p:to>
                                        <a:srgbClr val="FF4200"/>
                                      </p:to>
                                    </p:animClr>
                                    <p:set>
                                      <p:cBhvr>
                                        <p:cTn id="15" dur="500" fill="hold"/>
                                        <p:tgtEl>
                                          <p:spTgt spid="21"/>
                                        </p:tgtEl>
                                        <p:attrNameLst>
                                          <p:attrName>stroke.on</p:attrName>
                                        </p:attrNameLst>
                                      </p:cBhvr>
                                      <p:to>
                                        <p:strVal val="true"/>
                                      </p:to>
                                    </p:set>
                                  </p:childTnLst>
                                </p:cTn>
                              </p:par>
                            </p:childTnLst>
                          </p:cTn>
                        </p:par>
                        <p:par>
                          <p:cTn id="16" fill="hold">
                            <p:stCondLst>
                              <p:cond delay="1500"/>
                            </p:stCondLst>
                            <p:childTnLst>
                              <p:par>
                                <p:cTn id="17" presetID="1" presetClass="emph" presetSubtype="2" fill="hold" nodeType="afterEffect">
                                  <p:stCondLst>
                                    <p:cond delay="0"/>
                                  </p:stCondLst>
                                  <p:childTnLst>
                                    <p:animClr clrSpc="rgb" dir="cw">
                                      <p:cBhvr>
                                        <p:cTn id="18" dur="500" fill="hold"/>
                                        <p:tgtEl>
                                          <p:spTgt spid="13"/>
                                        </p:tgtEl>
                                        <p:attrNameLst>
                                          <p:attrName>fillcolor</p:attrName>
                                        </p:attrNameLst>
                                      </p:cBhvr>
                                      <p:to>
                                        <a:srgbClr val="A1D981"/>
                                      </p:to>
                                    </p:animClr>
                                    <p:set>
                                      <p:cBhvr>
                                        <p:cTn id="19" dur="500" fill="hold"/>
                                        <p:tgtEl>
                                          <p:spTgt spid="13"/>
                                        </p:tgtEl>
                                        <p:attrNameLst>
                                          <p:attrName>fill.type</p:attrName>
                                        </p:attrNameLst>
                                      </p:cBhvr>
                                      <p:to>
                                        <p:strVal val="solid"/>
                                      </p:to>
                                    </p:set>
                                    <p:set>
                                      <p:cBhvr>
                                        <p:cTn id="20" dur="500" fill="hold"/>
                                        <p:tgtEl>
                                          <p:spTgt spid="13"/>
                                        </p:tgtEl>
                                        <p:attrNameLst>
                                          <p:attrName>fill.on</p:attrName>
                                        </p:attrNameLst>
                                      </p:cBhvr>
                                      <p:to>
                                        <p:strVal val="true"/>
                                      </p:to>
                                    </p:set>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500" fill="hold"/>
                                        <p:tgtEl>
                                          <p:spTgt spid="21"/>
                                        </p:tgtEl>
                                        <p:attrNameLst>
                                          <p:attrName>fillcolor</p:attrName>
                                        </p:attrNameLst>
                                      </p:cBhvr>
                                      <p:to>
                                        <a:srgbClr val="A1D981"/>
                                      </p:to>
                                    </p:animClr>
                                    <p:set>
                                      <p:cBhvr>
                                        <p:cTn id="24" dur="500" fill="hold"/>
                                        <p:tgtEl>
                                          <p:spTgt spid="21"/>
                                        </p:tgtEl>
                                        <p:attrNameLst>
                                          <p:attrName>fill.type</p:attrName>
                                        </p:attrNameLst>
                                      </p:cBhvr>
                                      <p:to>
                                        <p:strVal val="solid"/>
                                      </p:to>
                                    </p:set>
                                    <p:set>
                                      <p:cBhvr>
                                        <p:cTn id="25"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Vorgehen und Einteilung in Phasen</a:t>
            </a:r>
          </a:p>
        </p:txBody>
      </p:sp>
      <p:sp>
        <p:nvSpPr>
          <p:cNvPr id="3" name="TextBox 2">
            <a:extLst>
              <a:ext uri="{FF2B5EF4-FFF2-40B4-BE49-F238E27FC236}">
                <a16:creationId xmlns:a16="http://schemas.microsoft.com/office/drawing/2014/main" id="{2B4FC9E0-6D1A-D243-820B-3F3BC303C5DE}"/>
              </a:ext>
            </a:extLst>
          </p:cNvPr>
          <p:cNvSpPr txBox="1"/>
          <p:nvPr/>
        </p:nvSpPr>
        <p:spPr>
          <a:xfrm>
            <a:off x="2550373" y="1628800"/>
            <a:ext cx="5621604" cy="461665"/>
          </a:xfrm>
          <a:prstGeom prst="rect">
            <a:avLst/>
          </a:prstGeom>
          <a:noFill/>
        </p:spPr>
        <p:txBody>
          <a:bodyPr wrap="none" rtlCol="0">
            <a:spAutoFit/>
          </a:bodyPr>
          <a:lstStyle/>
          <a:p>
            <a:r>
              <a:rPr lang="de-DE" sz="2400" dirty="0"/>
              <a:t>Vorgehensmodell Extreme </a:t>
            </a:r>
            <a:r>
              <a:rPr lang="de-DE" sz="2400" dirty="0" err="1"/>
              <a:t>Programming</a:t>
            </a:r>
            <a:r>
              <a:rPr lang="de-DE" sz="2400" dirty="0"/>
              <a:t> XP</a:t>
            </a:r>
          </a:p>
        </p:txBody>
      </p:sp>
      <p:sp>
        <p:nvSpPr>
          <p:cNvPr id="4" name="TextBox 3">
            <a:extLst>
              <a:ext uri="{FF2B5EF4-FFF2-40B4-BE49-F238E27FC236}">
                <a16:creationId xmlns:a16="http://schemas.microsoft.com/office/drawing/2014/main" id="{BD201607-56F4-964A-80CE-B7AC0C962BD9}"/>
              </a:ext>
            </a:extLst>
          </p:cNvPr>
          <p:cNvSpPr txBox="1"/>
          <p:nvPr/>
        </p:nvSpPr>
        <p:spPr>
          <a:xfrm>
            <a:off x="2550373" y="2492896"/>
            <a:ext cx="5001369" cy="461665"/>
          </a:xfrm>
          <a:prstGeom prst="rect">
            <a:avLst/>
          </a:prstGeom>
          <a:noFill/>
        </p:spPr>
        <p:txBody>
          <a:bodyPr wrap="none" rtlCol="0">
            <a:spAutoFit/>
          </a:bodyPr>
          <a:lstStyle/>
          <a:p>
            <a:r>
              <a:rPr lang="de-DE" sz="2400" dirty="0"/>
              <a:t>Einteilung der Arbeitspakete in Phasen</a:t>
            </a:r>
          </a:p>
        </p:txBody>
      </p:sp>
      <p:sp>
        <p:nvSpPr>
          <p:cNvPr id="5" name="TextBox 4">
            <a:extLst>
              <a:ext uri="{FF2B5EF4-FFF2-40B4-BE49-F238E27FC236}">
                <a16:creationId xmlns:a16="http://schemas.microsoft.com/office/drawing/2014/main" id="{DF545232-8F86-6A40-81FC-96C960794111}"/>
              </a:ext>
            </a:extLst>
          </p:cNvPr>
          <p:cNvSpPr txBox="1"/>
          <p:nvPr/>
        </p:nvSpPr>
        <p:spPr>
          <a:xfrm>
            <a:off x="2545726" y="3356992"/>
            <a:ext cx="6468246" cy="369332"/>
          </a:xfrm>
          <a:prstGeom prst="rect">
            <a:avLst/>
          </a:prstGeom>
          <a:noFill/>
        </p:spPr>
        <p:txBody>
          <a:bodyPr wrap="none" rtlCol="0">
            <a:spAutoFit/>
          </a:bodyPr>
          <a:lstStyle/>
          <a:p>
            <a:r>
              <a:rPr lang="de-DE" dirty="0"/>
              <a:t>Vorgegeben durch zeitliche Trennung von Antrag und Durchführung</a:t>
            </a:r>
          </a:p>
        </p:txBody>
      </p:sp>
    </p:spTree>
    <p:extLst>
      <p:ext uri="{BB962C8B-B14F-4D97-AF65-F5344CB8AC3E}">
        <p14:creationId xmlns:p14="http://schemas.microsoft.com/office/powerpoint/2010/main" val="135053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Anpassung von XP</a:t>
            </a:r>
          </a:p>
        </p:txBody>
      </p:sp>
      <p:sp>
        <p:nvSpPr>
          <p:cNvPr id="3" name="TextBox 2">
            <a:extLst>
              <a:ext uri="{FF2B5EF4-FFF2-40B4-BE49-F238E27FC236}">
                <a16:creationId xmlns:a16="http://schemas.microsoft.com/office/drawing/2014/main" id="{2B4FC9E0-6D1A-D243-820B-3F3BC303C5DE}"/>
              </a:ext>
            </a:extLst>
          </p:cNvPr>
          <p:cNvSpPr txBox="1"/>
          <p:nvPr/>
        </p:nvSpPr>
        <p:spPr>
          <a:xfrm>
            <a:off x="2550373" y="1628800"/>
            <a:ext cx="5621604" cy="461665"/>
          </a:xfrm>
          <a:prstGeom prst="rect">
            <a:avLst/>
          </a:prstGeom>
          <a:noFill/>
        </p:spPr>
        <p:txBody>
          <a:bodyPr wrap="none" rtlCol="0">
            <a:spAutoFit/>
          </a:bodyPr>
          <a:lstStyle/>
          <a:p>
            <a:r>
              <a:rPr lang="de-DE" sz="2400" dirty="0"/>
              <a:t>Vorgehensmodell Extreme </a:t>
            </a:r>
            <a:r>
              <a:rPr lang="de-DE" sz="2400" dirty="0" err="1"/>
              <a:t>Programming</a:t>
            </a:r>
            <a:r>
              <a:rPr lang="de-DE" sz="2400" dirty="0"/>
              <a:t> XP</a:t>
            </a:r>
          </a:p>
        </p:txBody>
      </p:sp>
      <p:sp>
        <p:nvSpPr>
          <p:cNvPr id="4" name="TextBox 3">
            <a:extLst>
              <a:ext uri="{FF2B5EF4-FFF2-40B4-BE49-F238E27FC236}">
                <a16:creationId xmlns:a16="http://schemas.microsoft.com/office/drawing/2014/main" id="{BD201607-56F4-964A-80CE-B7AC0C962BD9}"/>
              </a:ext>
            </a:extLst>
          </p:cNvPr>
          <p:cNvSpPr txBox="1"/>
          <p:nvPr/>
        </p:nvSpPr>
        <p:spPr>
          <a:xfrm>
            <a:off x="2550373" y="2492896"/>
            <a:ext cx="5001369" cy="461665"/>
          </a:xfrm>
          <a:prstGeom prst="rect">
            <a:avLst/>
          </a:prstGeom>
          <a:noFill/>
        </p:spPr>
        <p:txBody>
          <a:bodyPr wrap="none" rtlCol="0">
            <a:spAutoFit/>
          </a:bodyPr>
          <a:lstStyle/>
          <a:p>
            <a:r>
              <a:rPr lang="de-DE" sz="2400" dirty="0"/>
              <a:t>Einteilung der Arbeitspakete in Phasen</a:t>
            </a:r>
          </a:p>
        </p:txBody>
      </p:sp>
      <p:sp>
        <p:nvSpPr>
          <p:cNvPr id="6" name="TextBox 5">
            <a:extLst>
              <a:ext uri="{FF2B5EF4-FFF2-40B4-BE49-F238E27FC236}">
                <a16:creationId xmlns:a16="http://schemas.microsoft.com/office/drawing/2014/main" id="{20491840-FF34-EB4C-893F-BEB69C614666}"/>
              </a:ext>
            </a:extLst>
          </p:cNvPr>
          <p:cNvSpPr txBox="1"/>
          <p:nvPr/>
        </p:nvSpPr>
        <p:spPr>
          <a:xfrm>
            <a:off x="2545128" y="3798332"/>
            <a:ext cx="3548920" cy="2031325"/>
          </a:xfrm>
          <a:prstGeom prst="rect">
            <a:avLst/>
          </a:prstGeom>
          <a:noFill/>
        </p:spPr>
        <p:txBody>
          <a:bodyPr wrap="none" rtlCol="0">
            <a:spAutoFit/>
          </a:bodyPr>
          <a:lstStyle/>
          <a:p>
            <a:r>
              <a:rPr lang="de-DE" dirty="0"/>
              <a:t>XP Angepasst (Kleines Projekt)</a:t>
            </a:r>
          </a:p>
          <a:p>
            <a:endParaRPr lang="de-DE" dirty="0"/>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p:txBody>
      </p:sp>
      <p:pic>
        <p:nvPicPr>
          <p:cNvPr id="13" name="Content Placeholder 6">
            <a:extLst>
              <a:ext uri="{FF2B5EF4-FFF2-40B4-BE49-F238E27FC236}">
                <a16:creationId xmlns:a16="http://schemas.microsoft.com/office/drawing/2014/main" id="{CAFE1CCC-78E3-C246-9B39-310E7BDFCFB5}"/>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51413" y="3593318"/>
            <a:ext cx="3109036" cy="2849008"/>
          </a:xfrm>
        </p:spPr>
      </p:pic>
      <p:sp>
        <p:nvSpPr>
          <p:cNvPr id="15" name="TextBox 14">
            <a:extLst>
              <a:ext uri="{FF2B5EF4-FFF2-40B4-BE49-F238E27FC236}">
                <a16:creationId xmlns:a16="http://schemas.microsoft.com/office/drawing/2014/main" id="{0C1A570C-BD18-6B43-9814-F0B9EBB74F87}"/>
              </a:ext>
            </a:extLst>
          </p:cNvPr>
          <p:cNvSpPr txBox="1"/>
          <p:nvPr/>
        </p:nvSpPr>
        <p:spPr>
          <a:xfrm>
            <a:off x="2545726" y="3356992"/>
            <a:ext cx="6468246" cy="369332"/>
          </a:xfrm>
          <a:prstGeom prst="rect">
            <a:avLst/>
          </a:prstGeom>
          <a:noFill/>
        </p:spPr>
        <p:txBody>
          <a:bodyPr wrap="none" rtlCol="0">
            <a:spAutoFit/>
          </a:bodyPr>
          <a:lstStyle/>
          <a:p>
            <a:r>
              <a:rPr lang="de-DE" dirty="0"/>
              <a:t>Vorgegeben durch zeitliche Trennung von Antrag und Durchführung</a:t>
            </a:r>
          </a:p>
        </p:txBody>
      </p:sp>
    </p:spTree>
    <p:extLst>
      <p:ext uri="{BB962C8B-B14F-4D97-AF65-F5344CB8AC3E}">
        <p14:creationId xmlns:p14="http://schemas.microsoft.com/office/powerpoint/2010/main" val="131162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3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left)">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Anpassung von XP</a:t>
            </a:r>
          </a:p>
        </p:txBody>
      </p:sp>
      <p:sp>
        <p:nvSpPr>
          <p:cNvPr id="3" name="TextBox 2">
            <a:extLst>
              <a:ext uri="{FF2B5EF4-FFF2-40B4-BE49-F238E27FC236}">
                <a16:creationId xmlns:a16="http://schemas.microsoft.com/office/drawing/2014/main" id="{2B4FC9E0-6D1A-D243-820B-3F3BC303C5DE}"/>
              </a:ext>
            </a:extLst>
          </p:cNvPr>
          <p:cNvSpPr txBox="1"/>
          <p:nvPr/>
        </p:nvSpPr>
        <p:spPr>
          <a:xfrm>
            <a:off x="2550373" y="1628800"/>
            <a:ext cx="5621604" cy="461665"/>
          </a:xfrm>
          <a:prstGeom prst="rect">
            <a:avLst/>
          </a:prstGeom>
          <a:noFill/>
        </p:spPr>
        <p:txBody>
          <a:bodyPr wrap="none" rtlCol="0">
            <a:spAutoFit/>
          </a:bodyPr>
          <a:lstStyle/>
          <a:p>
            <a:r>
              <a:rPr lang="de-DE" sz="2400" dirty="0"/>
              <a:t>Vorgehensmodell Extreme </a:t>
            </a:r>
            <a:r>
              <a:rPr lang="de-DE" sz="2400" dirty="0" err="1"/>
              <a:t>Programming</a:t>
            </a:r>
            <a:r>
              <a:rPr lang="de-DE" sz="2400" dirty="0"/>
              <a:t> XP</a:t>
            </a:r>
          </a:p>
        </p:txBody>
      </p:sp>
      <p:sp>
        <p:nvSpPr>
          <p:cNvPr id="4" name="TextBox 3">
            <a:extLst>
              <a:ext uri="{FF2B5EF4-FFF2-40B4-BE49-F238E27FC236}">
                <a16:creationId xmlns:a16="http://schemas.microsoft.com/office/drawing/2014/main" id="{BD201607-56F4-964A-80CE-B7AC0C962BD9}"/>
              </a:ext>
            </a:extLst>
          </p:cNvPr>
          <p:cNvSpPr txBox="1"/>
          <p:nvPr/>
        </p:nvSpPr>
        <p:spPr>
          <a:xfrm>
            <a:off x="2550373" y="2492896"/>
            <a:ext cx="5001369" cy="461665"/>
          </a:xfrm>
          <a:prstGeom prst="rect">
            <a:avLst/>
          </a:prstGeom>
          <a:noFill/>
        </p:spPr>
        <p:txBody>
          <a:bodyPr wrap="none" rtlCol="0">
            <a:spAutoFit/>
          </a:bodyPr>
          <a:lstStyle/>
          <a:p>
            <a:r>
              <a:rPr lang="de-DE" sz="2400" dirty="0"/>
              <a:t>Einteilung der Arbeitspakete in Phasen</a:t>
            </a:r>
          </a:p>
        </p:txBody>
      </p:sp>
      <p:sp>
        <p:nvSpPr>
          <p:cNvPr id="5" name="TextBox 4">
            <a:extLst>
              <a:ext uri="{FF2B5EF4-FFF2-40B4-BE49-F238E27FC236}">
                <a16:creationId xmlns:a16="http://schemas.microsoft.com/office/drawing/2014/main" id="{DF545232-8F86-6A40-81FC-96C960794111}"/>
              </a:ext>
            </a:extLst>
          </p:cNvPr>
          <p:cNvSpPr txBox="1"/>
          <p:nvPr/>
        </p:nvSpPr>
        <p:spPr>
          <a:xfrm>
            <a:off x="2545726" y="3356992"/>
            <a:ext cx="5675143" cy="369332"/>
          </a:xfrm>
          <a:prstGeom prst="rect">
            <a:avLst/>
          </a:prstGeom>
          <a:noFill/>
        </p:spPr>
        <p:txBody>
          <a:bodyPr wrap="none" rtlCol="0">
            <a:spAutoFit/>
          </a:bodyPr>
          <a:lstStyle/>
          <a:p>
            <a:r>
              <a:rPr lang="de-DE" dirty="0"/>
              <a:t>Vorgegeben durch Trennung von Antrag und Durchführung</a:t>
            </a:r>
          </a:p>
        </p:txBody>
      </p:sp>
      <p:sp>
        <p:nvSpPr>
          <p:cNvPr id="6" name="TextBox 5">
            <a:extLst>
              <a:ext uri="{FF2B5EF4-FFF2-40B4-BE49-F238E27FC236}">
                <a16:creationId xmlns:a16="http://schemas.microsoft.com/office/drawing/2014/main" id="{20491840-FF34-EB4C-893F-BEB69C614666}"/>
              </a:ext>
            </a:extLst>
          </p:cNvPr>
          <p:cNvSpPr txBox="1"/>
          <p:nvPr/>
        </p:nvSpPr>
        <p:spPr>
          <a:xfrm>
            <a:off x="2545128" y="3798332"/>
            <a:ext cx="3548920" cy="2031325"/>
          </a:xfrm>
          <a:prstGeom prst="rect">
            <a:avLst/>
          </a:prstGeom>
          <a:noFill/>
        </p:spPr>
        <p:txBody>
          <a:bodyPr wrap="none" rtlCol="0">
            <a:spAutoFit/>
          </a:bodyPr>
          <a:lstStyle/>
          <a:p>
            <a:r>
              <a:rPr lang="de-DE" dirty="0"/>
              <a:t>XP Angepasst (Kleines Projekt)</a:t>
            </a:r>
          </a:p>
          <a:p>
            <a:endParaRPr lang="de-DE" dirty="0"/>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p:txBody>
      </p:sp>
      <p:pic>
        <p:nvPicPr>
          <p:cNvPr id="13" name="Content Placeholder 6">
            <a:extLst>
              <a:ext uri="{FF2B5EF4-FFF2-40B4-BE49-F238E27FC236}">
                <a16:creationId xmlns:a16="http://schemas.microsoft.com/office/drawing/2014/main" id="{CAFE1CCC-78E3-C246-9B39-310E7BDFCFB5}"/>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51413" y="3593318"/>
            <a:ext cx="3109036" cy="2849008"/>
          </a:xfrm>
        </p:spPr>
      </p:pic>
      <p:sp>
        <p:nvSpPr>
          <p:cNvPr id="2" name="&quot;No&quot; Symbol 1">
            <a:extLst>
              <a:ext uri="{FF2B5EF4-FFF2-40B4-BE49-F238E27FC236}">
                <a16:creationId xmlns:a16="http://schemas.microsoft.com/office/drawing/2014/main" id="{F75E691C-8761-F04A-9E8D-B394F398F371}"/>
              </a:ext>
            </a:extLst>
          </p:cNvPr>
          <p:cNvSpPr/>
          <p:nvPr/>
        </p:nvSpPr>
        <p:spPr>
          <a:xfrm>
            <a:off x="7049752" y="3957364"/>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5" name="&quot;No&quot; Symbol 14">
            <a:extLst>
              <a:ext uri="{FF2B5EF4-FFF2-40B4-BE49-F238E27FC236}">
                <a16:creationId xmlns:a16="http://schemas.microsoft.com/office/drawing/2014/main" id="{C5D7A48B-E6A1-4E4B-B2BC-857A9D2CDD37}"/>
              </a:ext>
            </a:extLst>
          </p:cNvPr>
          <p:cNvSpPr/>
          <p:nvPr/>
        </p:nvSpPr>
        <p:spPr>
          <a:xfrm>
            <a:off x="8171977" y="4842088"/>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quot;No&quot; Symbol 15">
            <a:extLst>
              <a:ext uri="{FF2B5EF4-FFF2-40B4-BE49-F238E27FC236}">
                <a16:creationId xmlns:a16="http://schemas.microsoft.com/office/drawing/2014/main" id="{F536A0DC-5760-DF40-BDCB-6C01D1F72CF6}"/>
              </a:ext>
            </a:extLst>
          </p:cNvPr>
          <p:cNvSpPr/>
          <p:nvPr/>
        </p:nvSpPr>
        <p:spPr>
          <a:xfrm>
            <a:off x="7783719" y="5897590"/>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3037876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Arbeitspakete</a:t>
            </a:r>
            <a:endParaRPr lang="de-DE" altLang="de-DE" sz="1200" b="1">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Aufwandsaufteilung</a:t>
            </a: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Größere Aufgaben</a:t>
            </a: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E3</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I6</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a:effectLst/>
                        </a:rPr>
                        <a:t>Funktion implementieren, die die angefertigte Datei als Download bereitstellt</a:t>
                      </a:r>
                      <a:endParaRPr lang="de-DE" sz="81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Qualitätssicherung durch automatisierte Tests</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a:t>Aufwand &gt; 4 Stunden</a:t>
            </a:r>
          </a:p>
        </p:txBody>
      </p:sp>
      <p:sp>
        <p:nvSpPr>
          <p:cNvPr id="3" name="TextBox 2">
            <a:extLst>
              <a:ext uri="{FF2B5EF4-FFF2-40B4-BE49-F238E27FC236}">
                <a16:creationId xmlns:a16="http://schemas.microsoft.com/office/drawing/2014/main" id="{BF8E03D9-A464-DC41-BE61-4209B98F0718}"/>
              </a:ext>
            </a:extLst>
          </p:cNvPr>
          <p:cNvSpPr txBox="1"/>
          <p:nvPr/>
        </p:nvSpPr>
        <p:spPr>
          <a:xfrm>
            <a:off x="-48573" y="4602881"/>
            <a:ext cx="2387513" cy="369332"/>
          </a:xfrm>
          <a:prstGeom prst="rect">
            <a:avLst/>
          </a:prstGeom>
          <a:noFill/>
        </p:spPr>
        <p:txBody>
          <a:bodyPr wrap="none" rtlCol="0">
            <a:spAutoFit/>
          </a:bodyPr>
          <a:lstStyle/>
          <a:p>
            <a:r>
              <a:rPr lang="de-DE" dirty="0"/>
              <a:t>Größere Arbeitsschritte</a:t>
            </a:r>
          </a:p>
        </p:txBody>
      </p:sp>
    </p:spTree>
    <p:extLst>
      <p:ext uri="{BB962C8B-B14F-4D97-AF65-F5344CB8AC3E}">
        <p14:creationId xmlns:p14="http://schemas.microsoft.com/office/powerpoint/2010/main" val="190611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1662257537"/>
              </p:ext>
            </p:extLst>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
        <p:nvSpPr>
          <p:cNvPr id="2" name="Frame 1">
            <a:extLst>
              <a:ext uri="{FF2B5EF4-FFF2-40B4-BE49-F238E27FC236}">
                <a16:creationId xmlns:a16="http://schemas.microsoft.com/office/drawing/2014/main" id="{83013F4A-92B6-3B44-8FDE-FC9A04E63CA6}"/>
              </a:ext>
            </a:extLst>
          </p:cNvPr>
          <p:cNvSpPr/>
          <p:nvPr/>
        </p:nvSpPr>
        <p:spPr>
          <a:xfrm>
            <a:off x="2987824" y="2780928"/>
            <a:ext cx="6025999" cy="2448272"/>
          </a:xfrm>
          <a:prstGeom prst="frame">
            <a:avLst>
              <a:gd name="adj1" fmla="val 1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764113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2</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Reflektion</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11" name="Rechteck 7">
            <a:extLst>
              <a:ext uri="{FF2B5EF4-FFF2-40B4-BE49-F238E27FC236}">
                <a16:creationId xmlns:a16="http://schemas.microsoft.com/office/drawing/2014/main" id="{6A9948C4-DC9F-4F43-B2CB-53EB2D7364E6}"/>
              </a:ext>
            </a:extLst>
          </p:cNvPr>
          <p:cNvSpPr/>
          <p:nvPr/>
        </p:nvSpPr>
        <p:spPr>
          <a:xfrm>
            <a:off x="3347864" y="4903788"/>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Ausblick</a:t>
            </a:r>
          </a:p>
        </p:txBody>
      </p:sp>
    </p:spTree>
    <p:extLst>
      <p:ext uri="{BB962C8B-B14F-4D97-AF65-F5344CB8AC3E}">
        <p14:creationId xmlns:p14="http://schemas.microsoft.com/office/powerpoint/2010/main" val="2783575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296527066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a:solidFill>
                            <a:srgbClr val="000000"/>
                          </a:solidFill>
                          <a:effectLst/>
                          <a:latin typeface="Calibri" panose="020F0502020204030204" pitchFamily="34" charset="0"/>
                        </a:rPr>
                        <a:t>Vorname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Nachname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Kosten-</a:t>
                      </a:r>
                    </a:p>
                    <a:p>
                      <a:pPr algn="l" fontAlgn="b"/>
                      <a:r>
                        <a:rPr lang="de-DE" sz="1000" b="0" i="0" u="none" strike="noStrike">
                          <a:solidFill>
                            <a:srgbClr val="000000"/>
                          </a:solidFill>
                          <a:effectLst/>
                          <a:latin typeface="Calibri" panose="020F0502020204030204" pitchFamily="34" charset="0"/>
                        </a:rPr>
                        <a:t>träger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Musterkopf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Mustersims</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GESIS Panel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9054494"/>
                  </a:ext>
                </a:extLst>
              </a:tr>
              <a:tr h="0">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656984"/>
                  </a:ext>
                </a:extLst>
              </a:tr>
              <a:tr h="98842">
                <a:tc>
                  <a:txBody>
                    <a:bodyPr/>
                    <a:lstStyle/>
                    <a:p>
                      <a:pPr algn="l" fontAlgn="b"/>
                      <a:r>
                        <a:rPr lang="de-DE" sz="1000" b="0" i="0" u="none" strike="noStrike">
                          <a:solidFill>
                            <a:srgbClr val="000000"/>
                          </a:solidFill>
                          <a:effectLst/>
                          <a:latin typeface="Calibri" panose="020F0502020204030204" pitchFamily="34" charset="0"/>
                        </a:rPr>
                        <a:t>Linus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Assistenz, Sekretariat,</a:t>
                      </a:r>
                    </a:p>
                    <a:p>
                      <a:pPr algn="l" fontAlgn="b"/>
                      <a:r>
                        <a:rPr lang="de-DE" sz="1000" b="0" i="0" u="none" strike="noStrike">
                          <a:solidFill>
                            <a:srgbClr val="000000"/>
                          </a:solidFill>
                          <a:effectLst/>
                          <a:latin typeface="Calibri" panose="020F0502020204030204" pitchFamily="34" charset="0"/>
                        </a:rPr>
                        <a:t>Ausbildung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Vorgehen/ Lösungsansatz</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3" name="TextBox 2">
            <a:extLst>
              <a:ext uri="{FF2B5EF4-FFF2-40B4-BE49-F238E27FC236}">
                <a16:creationId xmlns:a16="http://schemas.microsoft.com/office/drawing/2014/main" id="{DE0061B2-9EAD-F748-B64C-B04F88576852}"/>
              </a:ext>
            </a:extLst>
          </p:cNvPr>
          <p:cNvSpPr txBox="1"/>
          <p:nvPr/>
        </p:nvSpPr>
        <p:spPr>
          <a:xfrm>
            <a:off x="2555776" y="3166215"/>
            <a:ext cx="6271269" cy="2246769"/>
          </a:xfrm>
          <a:prstGeom prst="rect">
            <a:avLst/>
          </a:prstGeom>
          <a:noFill/>
        </p:spPr>
        <p:txBody>
          <a:bodyPr wrap="none" rtlCol="0">
            <a:spAutoFit/>
          </a:bodyPr>
          <a:lstStyle/>
          <a:p>
            <a:r>
              <a:rPr lang="de-DE" sz="2800"/>
              <a:t>Filtern: ORM/SQL</a:t>
            </a:r>
          </a:p>
          <a:p>
            <a:r>
              <a:rPr lang="de-DE" sz="2800"/>
              <a:t>Sortieren: ORM/SQL</a:t>
            </a:r>
          </a:p>
          <a:p>
            <a:r>
              <a:rPr lang="de-DE" sz="2800"/>
              <a:t>Formatieren: Controller</a:t>
            </a:r>
          </a:p>
          <a:p>
            <a:r>
              <a:rPr lang="de-DE" sz="2800"/>
              <a:t>Ausgeben: View</a:t>
            </a:r>
          </a:p>
          <a:p>
            <a:r>
              <a:rPr lang="de-DE" sz="2800"/>
              <a:t>Konvertieren und bereitstellen: Bibliothek</a:t>
            </a:r>
          </a:p>
        </p:txBody>
      </p:sp>
    </p:spTree>
    <p:extLst>
      <p:ext uri="{BB962C8B-B14F-4D97-AF65-F5344CB8AC3E}">
        <p14:creationId xmlns:p14="http://schemas.microsoft.com/office/powerpoint/2010/main" val="1559218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Tests</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3" name="TextBox 2">
            <a:extLst>
              <a:ext uri="{FF2B5EF4-FFF2-40B4-BE49-F238E27FC236}">
                <a16:creationId xmlns:a16="http://schemas.microsoft.com/office/drawing/2014/main" id="{39BF2E27-DE0D-FD4A-80DE-49741BBA22A6}"/>
              </a:ext>
            </a:extLst>
          </p:cNvPr>
          <p:cNvSpPr txBox="1"/>
          <p:nvPr/>
        </p:nvSpPr>
        <p:spPr>
          <a:xfrm>
            <a:off x="2550596" y="1380778"/>
            <a:ext cx="4079835" cy="3970318"/>
          </a:xfrm>
          <a:prstGeom prst="rect">
            <a:avLst/>
          </a:prstGeom>
          <a:noFill/>
        </p:spPr>
        <p:txBody>
          <a:bodyPr wrap="none" rtlCol="0">
            <a:spAutoFit/>
          </a:bodyPr>
          <a:lstStyle/>
          <a:p>
            <a:r>
              <a:rPr lang="en-DE" sz="2800"/>
              <a:t>PHPUnit</a:t>
            </a:r>
          </a:p>
          <a:p>
            <a:endParaRPr lang="en-DE" sz="2800"/>
          </a:p>
          <a:p>
            <a:r>
              <a:rPr lang="en-GB" sz="2800"/>
              <a:t>U</a:t>
            </a:r>
            <a:r>
              <a:rPr lang="en-DE" sz="2800"/>
              <a:t>nit Tests für:</a:t>
            </a:r>
          </a:p>
          <a:p>
            <a:r>
              <a:rPr lang="en-DE" sz="2800"/>
              <a:t>Datenbank</a:t>
            </a:r>
          </a:p>
          <a:p>
            <a:r>
              <a:rPr lang="en-DE" sz="2800"/>
              <a:t>Routing</a:t>
            </a:r>
          </a:p>
          <a:p>
            <a:r>
              <a:rPr lang="en-DE" sz="2800"/>
              <a:t>Verfügbarkeit</a:t>
            </a:r>
          </a:p>
          <a:p>
            <a:r>
              <a:rPr lang="en-DE" sz="2800"/>
              <a:t>Error-Handling</a:t>
            </a:r>
          </a:p>
          <a:p>
            <a:endParaRPr lang="en-DE" sz="2800"/>
          </a:p>
          <a:p>
            <a:r>
              <a:rPr lang="en-DE" sz="2800"/>
              <a:t>Feature Tests durch Nutzer</a:t>
            </a:r>
          </a:p>
        </p:txBody>
      </p:sp>
    </p:spTree>
    <p:extLst>
      <p:ext uri="{BB962C8B-B14F-4D97-AF65-F5344CB8AC3E}">
        <p14:creationId xmlns:p14="http://schemas.microsoft.com/office/powerpoint/2010/main" val="790326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4" name="TextBox 3">
            <a:extLst>
              <a:ext uri="{FF2B5EF4-FFF2-40B4-BE49-F238E27FC236}">
                <a16:creationId xmlns:a16="http://schemas.microsoft.com/office/drawing/2014/main" id="{65591112-F5C0-1B46-A3A5-E915F1B03F89}"/>
              </a:ext>
            </a:extLst>
          </p:cNvPr>
          <p:cNvSpPr txBox="1"/>
          <p:nvPr/>
        </p:nvSpPr>
        <p:spPr>
          <a:xfrm>
            <a:off x="3244241" y="3169085"/>
            <a:ext cx="3698448" cy="923330"/>
          </a:xfrm>
          <a:prstGeom prst="rect">
            <a:avLst/>
          </a:prstGeom>
          <a:noFill/>
        </p:spPr>
        <p:txBody>
          <a:bodyPr wrap="none" rtlCol="0">
            <a:spAutoFit/>
          </a:bodyPr>
          <a:lstStyle/>
          <a:p>
            <a:r>
              <a:rPr lang="de-DE"/>
              <a:t>Mapping der Daten zum Laravel ORM</a:t>
            </a:r>
          </a:p>
          <a:p>
            <a:r>
              <a:rPr lang="de-DE"/>
              <a:t>Model je Tabelle</a:t>
            </a:r>
          </a:p>
          <a:p>
            <a:r>
              <a:rPr lang="de-DE"/>
              <a:t>Stellt Beziehung als Funktion dar</a:t>
            </a:r>
          </a:p>
        </p:txBody>
      </p:sp>
    </p:spTree>
    <p:extLst>
      <p:ext uri="{BB962C8B-B14F-4D97-AF65-F5344CB8AC3E}">
        <p14:creationId xmlns:p14="http://schemas.microsoft.com/office/powerpoint/2010/main" val="2280695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Formular</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4" name="TextBox 3">
            <a:extLst>
              <a:ext uri="{FF2B5EF4-FFF2-40B4-BE49-F238E27FC236}">
                <a16:creationId xmlns:a16="http://schemas.microsoft.com/office/drawing/2014/main" id="{9C9829BD-8BE6-5547-8D3F-0AF7B2CB8355}"/>
              </a:ext>
            </a:extLst>
          </p:cNvPr>
          <p:cNvSpPr txBox="1"/>
          <p:nvPr/>
        </p:nvSpPr>
        <p:spPr>
          <a:xfrm>
            <a:off x="2555776" y="1380778"/>
            <a:ext cx="4342792" cy="1384995"/>
          </a:xfrm>
          <a:prstGeom prst="rect">
            <a:avLst/>
          </a:prstGeom>
          <a:noFill/>
        </p:spPr>
        <p:txBody>
          <a:bodyPr wrap="none" rtlCol="0">
            <a:spAutoFit/>
          </a:bodyPr>
          <a:lstStyle/>
          <a:p>
            <a:r>
              <a:rPr lang="de-DE" sz="2800"/>
              <a:t>Anforderungen an Formular:</a:t>
            </a:r>
          </a:p>
          <a:p>
            <a:r>
              <a:rPr lang="de-DE" sz="2800"/>
              <a:t>Zeitraum Auswählen</a:t>
            </a:r>
            <a:br>
              <a:rPr lang="de-DE" sz="2800"/>
            </a:br>
            <a:r>
              <a:rPr lang="de-DE" sz="2800"/>
              <a:t>Export auslösen</a:t>
            </a:r>
          </a:p>
        </p:txBody>
      </p:sp>
      <p:sp>
        <p:nvSpPr>
          <p:cNvPr id="3" name="TextBox 2">
            <a:extLst>
              <a:ext uri="{FF2B5EF4-FFF2-40B4-BE49-F238E27FC236}">
                <a16:creationId xmlns:a16="http://schemas.microsoft.com/office/drawing/2014/main" id="{58AF7287-1A5F-C041-81B1-60046CCB1179}"/>
              </a:ext>
            </a:extLst>
          </p:cNvPr>
          <p:cNvSpPr txBox="1"/>
          <p:nvPr/>
        </p:nvSpPr>
        <p:spPr>
          <a:xfrm>
            <a:off x="2555776" y="3188325"/>
            <a:ext cx="4142544" cy="461665"/>
          </a:xfrm>
          <a:prstGeom prst="rect">
            <a:avLst/>
          </a:prstGeom>
          <a:noFill/>
        </p:spPr>
        <p:txBody>
          <a:bodyPr wrap="none" rtlCol="0">
            <a:spAutoFit/>
          </a:bodyPr>
          <a:lstStyle/>
          <a:p>
            <a:r>
              <a:rPr lang="en-DE" sz="2400"/>
              <a:t>Eingabefeld vs Drop-Down-Liste</a:t>
            </a:r>
          </a:p>
        </p:txBody>
      </p:sp>
      <p:sp>
        <p:nvSpPr>
          <p:cNvPr id="5" name="TextBox 4">
            <a:extLst>
              <a:ext uri="{FF2B5EF4-FFF2-40B4-BE49-F238E27FC236}">
                <a16:creationId xmlns:a16="http://schemas.microsoft.com/office/drawing/2014/main" id="{44C8127A-E676-784C-B13A-BEC3643BD5C6}"/>
              </a:ext>
            </a:extLst>
          </p:cNvPr>
          <p:cNvSpPr txBox="1"/>
          <p:nvPr/>
        </p:nvSpPr>
        <p:spPr>
          <a:xfrm>
            <a:off x="2555776" y="3876693"/>
            <a:ext cx="1566904" cy="369332"/>
          </a:xfrm>
          <a:prstGeom prst="rect">
            <a:avLst/>
          </a:prstGeom>
          <a:noFill/>
        </p:spPr>
        <p:txBody>
          <a:bodyPr wrap="none" rtlCol="0">
            <a:spAutoFit/>
          </a:bodyPr>
          <a:lstStyle/>
          <a:p>
            <a:r>
              <a:rPr lang="en-DE"/>
              <a:t>- Fehleranfällig</a:t>
            </a:r>
          </a:p>
        </p:txBody>
      </p:sp>
      <p:sp>
        <p:nvSpPr>
          <p:cNvPr id="6" name="TextBox 5">
            <a:extLst>
              <a:ext uri="{FF2B5EF4-FFF2-40B4-BE49-F238E27FC236}">
                <a16:creationId xmlns:a16="http://schemas.microsoft.com/office/drawing/2014/main" id="{3FABC588-81E1-A24D-8C46-8311AAE90854}"/>
              </a:ext>
            </a:extLst>
          </p:cNvPr>
          <p:cNvSpPr txBox="1"/>
          <p:nvPr/>
        </p:nvSpPr>
        <p:spPr>
          <a:xfrm>
            <a:off x="4286092" y="3876693"/>
            <a:ext cx="2653355" cy="369332"/>
          </a:xfrm>
          <a:prstGeom prst="rect">
            <a:avLst/>
          </a:prstGeom>
          <a:noFill/>
        </p:spPr>
        <p:txBody>
          <a:bodyPr wrap="none" rtlCol="0">
            <a:spAutoFit/>
          </a:bodyPr>
          <a:lstStyle/>
          <a:p>
            <a:r>
              <a:rPr lang="en-DE"/>
              <a:t>+ Zeigt mögliche Optionen</a:t>
            </a:r>
          </a:p>
        </p:txBody>
      </p:sp>
    </p:spTree>
    <p:extLst>
      <p:ext uri="{BB962C8B-B14F-4D97-AF65-F5344CB8AC3E}">
        <p14:creationId xmlns:p14="http://schemas.microsoft.com/office/powerpoint/2010/main" val="1532944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sp>
        <p:nvSpPr>
          <p:cNvPr id="4" name="TextBox 3">
            <a:extLst>
              <a:ext uri="{FF2B5EF4-FFF2-40B4-BE49-F238E27FC236}">
                <a16:creationId xmlns:a16="http://schemas.microsoft.com/office/drawing/2014/main" id="{6EA76D35-84C8-634A-9C3B-001CDB45B4D9}"/>
              </a:ext>
            </a:extLst>
          </p:cNvPr>
          <p:cNvSpPr txBox="1"/>
          <p:nvPr/>
        </p:nvSpPr>
        <p:spPr>
          <a:xfrm>
            <a:off x="2784969" y="2814034"/>
            <a:ext cx="3177473" cy="1754326"/>
          </a:xfrm>
          <a:prstGeom prst="rect">
            <a:avLst/>
          </a:prstGeom>
          <a:noFill/>
        </p:spPr>
        <p:txBody>
          <a:bodyPr wrap="none" rtlCol="0">
            <a:spAutoFit/>
          </a:bodyPr>
          <a:lstStyle/>
          <a:p>
            <a:r>
              <a:rPr lang="de-DE" sz="3600"/>
              <a:t>LASTENHEFT </a:t>
            </a:r>
          </a:p>
          <a:p>
            <a:endParaRPr lang="de-DE" sz="3600"/>
          </a:p>
          <a:p>
            <a:r>
              <a:rPr lang="de-DE" sz="3600"/>
              <a:t>PFLICHTENHEFT</a:t>
            </a:r>
          </a:p>
        </p:txBody>
      </p:sp>
    </p:spTree>
    <p:extLst>
      <p:ext uri="{BB962C8B-B14F-4D97-AF65-F5344CB8AC3E}">
        <p14:creationId xmlns:p14="http://schemas.microsoft.com/office/powerpoint/2010/main" val="1444991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Implementierung - MVC</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13" name="TextBox 12">
            <a:extLst>
              <a:ext uri="{FF2B5EF4-FFF2-40B4-BE49-F238E27FC236}">
                <a16:creationId xmlns:a16="http://schemas.microsoft.com/office/drawing/2014/main" id="{F3055B8B-80AE-C94F-98A6-4E2D6E7A45F9}"/>
              </a:ext>
            </a:extLst>
          </p:cNvPr>
          <p:cNvSpPr txBox="1"/>
          <p:nvPr/>
        </p:nvSpPr>
        <p:spPr>
          <a:xfrm>
            <a:off x="3683759" y="2139409"/>
            <a:ext cx="3053656" cy="523220"/>
          </a:xfrm>
          <a:prstGeom prst="rect">
            <a:avLst/>
          </a:prstGeom>
          <a:noFill/>
        </p:spPr>
        <p:txBody>
          <a:bodyPr wrap="none" rtlCol="0">
            <a:spAutoFit/>
          </a:bodyPr>
          <a:lstStyle/>
          <a:p>
            <a:r>
              <a:rPr lang="en-DE" sz="2800"/>
              <a:t>Verwendungszweck</a:t>
            </a:r>
          </a:p>
        </p:txBody>
      </p:sp>
    </p:spTree>
    <p:extLst>
      <p:ext uri="{BB962C8B-B14F-4D97-AF65-F5344CB8AC3E}">
        <p14:creationId xmlns:p14="http://schemas.microsoft.com/office/powerpoint/2010/main" val="1127049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MVC – Aufgaben der Komponenten </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555776" y="2141638"/>
            <a:ext cx="1495922" cy="646331"/>
          </a:xfrm>
          <a:prstGeom prst="rect">
            <a:avLst/>
          </a:prstGeom>
          <a:noFill/>
        </p:spPr>
        <p:txBody>
          <a:bodyPr wrap="none" rtlCol="0">
            <a:spAutoFit/>
          </a:bodyPr>
          <a:lstStyle/>
          <a:p>
            <a:r>
              <a:rPr lang="de-DE"/>
              <a:t>Anbindung an</a:t>
            </a:r>
          </a:p>
          <a:p>
            <a:r>
              <a:rPr lang="de-DE"/>
              <a:t>Datenbank</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740288" y="2212408"/>
            <a:ext cx="1606081" cy="369332"/>
          </a:xfrm>
          <a:prstGeom prst="rect">
            <a:avLst/>
          </a:prstGeom>
          <a:noFill/>
        </p:spPr>
        <p:txBody>
          <a:bodyPr wrap="none" rtlCol="0">
            <a:spAutoFit/>
          </a:bodyPr>
          <a:lstStyle/>
          <a:p>
            <a:r>
              <a:rPr lang="de-DE"/>
              <a:t>Programmlogik</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791131" cy="2031325"/>
          </a:xfrm>
          <a:prstGeom prst="rect">
            <a:avLst/>
          </a:prstGeom>
          <a:noFill/>
        </p:spPr>
        <p:txBody>
          <a:bodyPr wrap="none" rtlCol="0">
            <a:spAutoFit/>
          </a:bodyPr>
          <a:lstStyle/>
          <a:p>
            <a:r>
              <a:rPr lang="de-DE"/>
              <a:t>Bestehende</a:t>
            </a:r>
          </a:p>
          <a:p>
            <a:r>
              <a:rPr lang="de-DE"/>
              <a:t>Datenbank</a:t>
            </a:r>
          </a:p>
          <a:p>
            <a:r>
              <a:rPr lang="de-DE"/>
              <a:t>SQL</a:t>
            </a:r>
          </a:p>
          <a:p>
            <a:endParaRPr lang="de-DE"/>
          </a:p>
          <a:p>
            <a:r>
              <a:rPr lang="de-DE"/>
              <a:t>Laravel ORM</a:t>
            </a:r>
          </a:p>
          <a:p>
            <a:r>
              <a:rPr lang="de-DE" err="1"/>
              <a:t>Object</a:t>
            </a:r>
            <a:r>
              <a:rPr lang="de-DE"/>
              <a:t> Relational</a:t>
            </a:r>
          </a:p>
          <a:p>
            <a:r>
              <a:rPr lang="de-DE"/>
              <a:t>Mapping</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523494" cy="1754326"/>
          </a:xfrm>
          <a:prstGeom prst="rect">
            <a:avLst/>
          </a:prstGeom>
          <a:noFill/>
        </p:spPr>
        <p:txBody>
          <a:bodyPr wrap="none" rtlCol="0">
            <a:spAutoFit/>
          </a:bodyPr>
          <a:lstStyle/>
          <a:p>
            <a:r>
              <a:rPr lang="de-DE"/>
              <a:t>Formatierung</a:t>
            </a:r>
          </a:p>
          <a:p>
            <a:r>
              <a:rPr lang="de-DE"/>
              <a:t>Nach Vorgabe</a:t>
            </a:r>
          </a:p>
          <a:p>
            <a:endParaRPr lang="de-DE"/>
          </a:p>
          <a:p>
            <a:endParaRPr lang="de-DE"/>
          </a:p>
          <a:p>
            <a:r>
              <a:rPr lang="de-DE"/>
              <a:t>Übersicht</a:t>
            </a:r>
          </a:p>
          <a:p>
            <a:r>
              <a:rPr lang="de-DE"/>
              <a:t>User-Interface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660232" y="2789030"/>
            <a:ext cx="1995739" cy="369332"/>
          </a:xfrm>
          <a:prstGeom prst="rect">
            <a:avLst/>
          </a:prstGeom>
          <a:noFill/>
        </p:spPr>
        <p:txBody>
          <a:bodyPr wrap="none" rtlCol="0">
            <a:spAutoFit/>
          </a:bodyPr>
          <a:lstStyle/>
          <a:p>
            <a:r>
              <a:rPr lang="de-DE"/>
              <a:t>Datenmanipulation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910710" y="3869372"/>
            <a:ext cx="1333698" cy="369332"/>
          </a:xfrm>
          <a:prstGeom prst="rect">
            <a:avLst/>
          </a:prstGeom>
          <a:noFill/>
        </p:spPr>
        <p:txBody>
          <a:bodyPr wrap="none" rtlCol="0">
            <a:spAutoFit/>
          </a:bodyPr>
          <a:lstStyle/>
          <a:p>
            <a:r>
              <a:rPr lang="de-DE"/>
              <a:t>Schnittstelle</a:t>
            </a:r>
          </a:p>
        </p:txBody>
      </p:sp>
      <p:sp>
        <p:nvSpPr>
          <p:cNvPr id="12" name="TextBox 11">
            <a:extLst>
              <a:ext uri="{FF2B5EF4-FFF2-40B4-BE49-F238E27FC236}">
                <a16:creationId xmlns:a16="http://schemas.microsoft.com/office/drawing/2014/main" id="{376A03E0-DBF9-B649-A187-FCC630E2AF73}"/>
              </a:ext>
            </a:extLst>
          </p:cNvPr>
          <p:cNvSpPr txBox="1"/>
          <p:nvPr/>
        </p:nvSpPr>
        <p:spPr>
          <a:xfrm>
            <a:off x="2555776" y="5012605"/>
            <a:ext cx="6275436" cy="954107"/>
          </a:xfrm>
          <a:prstGeom prst="rect">
            <a:avLst/>
          </a:prstGeom>
          <a:noFill/>
        </p:spPr>
        <p:txBody>
          <a:bodyPr wrap="none" rtlCol="0">
            <a:spAutoFit/>
          </a:bodyPr>
          <a:lstStyle/>
          <a:p>
            <a:r>
              <a:rPr lang="de-DE" sz="2800"/>
              <a:t>Der Controller verbindet Model und View,</a:t>
            </a:r>
          </a:p>
          <a:p>
            <a:r>
              <a:rPr lang="de-DE" sz="2800"/>
              <a:t>Datenquelle und Ansicht</a:t>
            </a:r>
          </a:p>
        </p:txBody>
      </p:sp>
    </p:spTree>
    <p:extLst>
      <p:ext uri="{BB962C8B-B14F-4D97-AF65-F5344CB8AC3E}">
        <p14:creationId xmlns:p14="http://schemas.microsoft.com/office/powerpoint/2010/main" val="2946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wipe(left)">
                                      <p:cBhvr>
                                        <p:cTn id="19" dur="500"/>
                                        <p:tgtEl>
                                          <p:spTgt spid="9">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wipe(left)">
                                      <p:cBhvr>
                                        <p:cTn id="23" dur="500"/>
                                        <p:tgtEl>
                                          <p:spTgt spid="9">
                                            <p:txEl>
                                              <p:pRg st="1" end="1"/>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wipe(left)">
                                      <p:cBhvr>
                                        <p:cTn id="32" dur="500"/>
                                        <p:tgtEl>
                                          <p:spTgt spid="8">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wipe(left)">
                                      <p:cBhvr>
                                        <p:cTn id="36" dur="500"/>
                                        <p:tgtEl>
                                          <p:spTgt spid="8">
                                            <p:txEl>
                                              <p:pRg st="5" end="5"/>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8">
                                            <p:txEl>
                                              <p:pRg st="6" end="6"/>
                                            </p:txEl>
                                          </p:spTgt>
                                        </p:tgtEl>
                                        <p:attrNameLst>
                                          <p:attrName>style.visibility</p:attrName>
                                        </p:attrNameLst>
                                      </p:cBhvr>
                                      <p:to>
                                        <p:strVal val="visible"/>
                                      </p:to>
                                    </p:set>
                                    <p:animEffect transition="in" filter="wipe(left)">
                                      <p:cBhvr>
                                        <p:cTn id="40" dur="500"/>
                                        <p:tgtEl>
                                          <p:spTgt spid="8">
                                            <p:txEl>
                                              <p:pRg st="6" end="6"/>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wipe(left)">
                                      <p:cBhvr>
                                        <p:cTn id="44" dur="500"/>
                                        <p:tgtEl>
                                          <p:spTgt spid="9">
                                            <p:txEl>
                                              <p:pRg st="4" end="4"/>
                                            </p:txEl>
                                          </p:spTgt>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9">
                                            <p:txEl>
                                              <p:pRg st="5" end="5"/>
                                            </p:txEl>
                                          </p:spTgt>
                                        </p:tgtEl>
                                        <p:attrNameLst>
                                          <p:attrName>style.visibility</p:attrName>
                                        </p:attrNameLst>
                                      </p:cBhvr>
                                      <p:to>
                                        <p:strVal val="visible"/>
                                      </p:to>
                                    </p:set>
                                    <p:animEffect transition="in" filter="wipe(left)">
                                      <p:cBhvr>
                                        <p:cTn id="48" dur="500"/>
                                        <p:tgtEl>
                                          <p:spTgt spid="9">
                                            <p:txEl>
                                              <p:pRg st="5" end="5"/>
                                            </p:txEl>
                                          </p:spTgt>
                                        </p:tgtEl>
                                      </p:cBhvr>
                                    </p:animEffect>
                                  </p:childTnLst>
                                </p:cTn>
                              </p:par>
                            </p:childTnLst>
                          </p:cTn>
                        </p:par>
                        <p:par>
                          <p:cTn id="49" fill="hold">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Effect transition="in" filter="wipe(left)">
                                      <p:cBhvr>
                                        <p:cTn id="52" dur="500"/>
                                        <p:tgtEl>
                                          <p:spTgt spid="1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2">
                                            <p:txEl>
                                              <p:pRg st="1" end="1"/>
                                            </p:txEl>
                                          </p:spTgt>
                                        </p:tgtEl>
                                        <p:attrNameLst>
                                          <p:attrName>style.visibility</p:attrName>
                                        </p:attrNameLst>
                                      </p:cBhvr>
                                      <p:to>
                                        <p:strVal val="visible"/>
                                      </p:to>
                                    </p:set>
                                    <p:animEffect transition="in" filter="wipe(left)">
                                      <p:cBhvr>
                                        <p:cTn id="6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uiExpand="1" build="p"/>
      <p:bldP spid="10" grpId="0" build="p"/>
      <p:bldP spid="11" grpId="0" build="p"/>
      <p:bldP spid="1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text on a black background&#10;&#10;Description automatically generated">
            <a:extLst>
              <a:ext uri="{FF2B5EF4-FFF2-40B4-BE49-F238E27FC236}">
                <a16:creationId xmlns:a16="http://schemas.microsoft.com/office/drawing/2014/main" id="{5D660573-63BF-0547-99AD-CF2D3467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80778"/>
            <a:ext cx="6300191" cy="4664789"/>
          </a:xfrm>
          <a:prstGeom prst="rect">
            <a:avLst/>
          </a:prstGeom>
        </p:spPr>
      </p:pic>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Codeausschnitt – Objektorientiertes Programmieren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14" name="Frame 13">
            <a:extLst>
              <a:ext uri="{FF2B5EF4-FFF2-40B4-BE49-F238E27FC236}">
                <a16:creationId xmlns:a16="http://schemas.microsoft.com/office/drawing/2014/main" id="{3AF6D7BF-A08A-AD47-B64B-542FD81E58AA}"/>
              </a:ext>
            </a:extLst>
          </p:cNvPr>
          <p:cNvSpPr/>
          <p:nvPr/>
        </p:nvSpPr>
        <p:spPr>
          <a:xfrm>
            <a:off x="2987824" y="3717032"/>
            <a:ext cx="4392488" cy="3652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TextBox 15">
            <a:extLst>
              <a:ext uri="{FF2B5EF4-FFF2-40B4-BE49-F238E27FC236}">
                <a16:creationId xmlns:a16="http://schemas.microsoft.com/office/drawing/2014/main" id="{60208889-3B06-E24F-936B-D550DAA29644}"/>
              </a:ext>
            </a:extLst>
          </p:cNvPr>
          <p:cNvSpPr txBox="1"/>
          <p:nvPr/>
        </p:nvSpPr>
        <p:spPr>
          <a:xfrm>
            <a:off x="5452719" y="3219363"/>
            <a:ext cx="1130438" cy="523220"/>
          </a:xfrm>
          <a:prstGeom prst="rect">
            <a:avLst/>
          </a:prstGeom>
          <a:noFill/>
        </p:spPr>
        <p:txBody>
          <a:bodyPr wrap="none" rtlCol="0">
            <a:spAutoFit/>
          </a:bodyPr>
          <a:lstStyle/>
          <a:p>
            <a:r>
              <a:rPr lang="de-DE" sz="2800">
                <a:solidFill>
                  <a:schemeClr val="accent1">
                    <a:lumMod val="75000"/>
                  </a:schemeClr>
                </a:solidFill>
              </a:rPr>
              <a:t>Model</a:t>
            </a:r>
            <a:endParaRPr lang="de-DE" sz="2000">
              <a:solidFill>
                <a:schemeClr val="accent1">
                  <a:lumMod val="75000"/>
                </a:schemeClr>
              </a:solidFill>
            </a:endParaRPr>
          </a:p>
        </p:txBody>
      </p:sp>
      <p:sp>
        <p:nvSpPr>
          <p:cNvPr id="19" name="Frame 18">
            <a:extLst>
              <a:ext uri="{FF2B5EF4-FFF2-40B4-BE49-F238E27FC236}">
                <a16:creationId xmlns:a16="http://schemas.microsoft.com/office/drawing/2014/main" id="{F4B8629D-E0B1-7640-BE71-C30F69437114}"/>
              </a:ext>
            </a:extLst>
          </p:cNvPr>
          <p:cNvSpPr/>
          <p:nvPr/>
        </p:nvSpPr>
        <p:spPr>
          <a:xfrm>
            <a:off x="2771800" y="1484784"/>
            <a:ext cx="1584176" cy="3286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TextBox 19">
            <a:extLst>
              <a:ext uri="{FF2B5EF4-FFF2-40B4-BE49-F238E27FC236}">
                <a16:creationId xmlns:a16="http://schemas.microsoft.com/office/drawing/2014/main" id="{468C0244-6531-AF4F-8C33-B1377EAE4D4D}"/>
              </a:ext>
            </a:extLst>
          </p:cNvPr>
          <p:cNvSpPr txBox="1"/>
          <p:nvPr/>
        </p:nvSpPr>
        <p:spPr>
          <a:xfrm>
            <a:off x="5632247" y="1380778"/>
            <a:ext cx="1006622" cy="584775"/>
          </a:xfrm>
          <a:prstGeom prst="rect">
            <a:avLst/>
          </a:prstGeom>
          <a:noFill/>
        </p:spPr>
        <p:txBody>
          <a:bodyPr wrap="none" rtlCol="0">
            <a:spAutoFit/>
          </a:bodyPr>
          <a:lstStyle/>
          <a:p>
            <a:r>
              <a:rPr lang="de-DE" sz="3200">
                <a:solidFill>
                  <a:schemeClr val="accent1">
                    <a:lumMod val="75000"/>
                  </a:schemeClr>
                </a:solidFill>
              </a:rPr>
              <a:t>View</a:t>
            </a:r>
          </a:p>
        </p:txBody>
      </p:sp>
      <p:sp>
        <p:nvSpPr>
          <p:cNvPr id="32" name="TextBox 31">
            <a:extLst>
              <a:ext uri="{FF2B5EF4-FFF2-40B4-BE49-F238E27FC236}">
                <a16:creationId xmlns:a16="http://schemas.microsoft.com/office/drawing/2014/main" id="{2AF456E3-C284-5544-A699-27391CE48029}"/>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33" name="TextBox 32">
            <a:extLst>
              <a:ext uri="{FF2B5EF4-FFF2-40B4-BE49-F238E27FC236}">
                <a16:creationId xmlns:a16="http://schemas.microsoft.com/office/drawing/2014/main" id="{AB422587-CAF2-9E40-BA19-E8A4FA964614}"/>
              </a:ext>
            </a:extLst>
          </p:cNvPr>
          <p:cNvSpPr txBox="1"/>
          <p:nvPr/>
        </p:nvSpPr>
        <p:spPr>
          <a:xfrm>
            <a:off x="6740288" y="2212408"/>
            <a:ext cx="1606081" cy="369332"/>
          </a:xfrm>
          <a:prstGeom prst="rect">
            <a:avLst/>
          </a:prstGeom>
          <a:noFill/>
        </p:spPr>
        <p:txBody>
          <a:bodyPr wrap="none" rtlCol="0">
            <a:spAutoFit/>
          </a:bodyPr>
          <a:lstStyle/>
          <a:p>
            <a:r>
              <a:rPr lang="de-DE"/>
              <a:t>Programmlogik</a:t>
            </a:r>
          </a:p>
        </p:txBody>
      </p:sp>
      <p:sp>
        <p:nvSpPr>
          <p:cNvPr id="34" name="TextBox 33">
            <a:extLst>
              <a:ext uri="{FF2B5EF4-FFF2-40B4-BE49-F238E27FC236}">
                <a16:creationId xmlns:a16="http://schemas.microsoft.com/office/drawing/2014/main" id="{E2FFCB43-3F9A-1D49-BACA-2E9A79872E33}"/>
              </a:ext>
            </a:extLst>
          </p:cNvPr>
          <p:cNvSpPr txBox="1"/>
          <p:nvPr/>
        </p:nvSpPr>
        <p:spPr>
          <a:xfrm>
            <a:off x="6660232" y="2789030"/>
            <a:ext cx="1995739" cy="369332"/>
          </a:xfrm>
          <a:prstGeom prst="rect">
            <a:avLst/>
          </a:prstGeom>
          <a:noFill/>
        </p:spPr>
        <p:txBody>
          <a:bodyPr wrap="none" rtlCol="0">
            <a:spAutoFit/>
          </a:bodyPr>
          <a:lstStyle/>
          <a:p>
            <a:r>
              <a:rPr lang="de-DE"/>
              <a:t>Datenmanipulation</a:t>
            </a:r>
          </a:p>
        </p:txBody>
      </p:sp>
      <p:sp>
        <p:nvSpPr>
          <p:cNvPr id="35" name="TextBox 34">
            <a:extLst>
              <a:ext uri="{FF2B5EF4-FFF2-40B4-BE49-F238E27FC236}">
                <a16:creationId xmlns:a16="http://schemas.microsoft.com/office/drawing/2014/main" id="{99595537-A834-C448-849E-8FBEA82BA54C}"/>
              </a:ext>
            </a:extLst>
          </p:cNvPr>
          <p:cNvSpPr txBox="1"/>
          <p:nvPr/>
        </p:nvSpPr>
        <p:spPr>
          <a:xfrm>
            <a:off x="6910710" y="3869372"/>
            <a:ext cx="1333698" cy="369332"/>
          </a:xfrm>
          <a:prstGeom prst="rect">
            <a:avLst/>
          </a:prstGeom>
          <a:noFill/>
        </p:spPr>
        <p:txBody>
          <a:bodyPr wrap="none" rtlCol="0">
            <a:spAutoFit/>
          </a:bodyPr>
          <a:lstStyle/>
          <a:p>
            <a:r>
              <a:rPr lang="de-DE"/>
              <a:t>Schnittstelle</a:t>
            </a:r>
          </a:p>
        </p:txBody>
      </p:sp>
    </p:spTree>
    <p:extLst>
      <p:ext uri="{BB962C8B-B14F-4D97-AF65-F5344CB8AC3E}">
        <p14:creationId xmlns:p14="http://schemas.microsoft.com/office/powerpoint/2010/main" val="2645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500"/>
                            </p:stCondLst>
                            <p:childTnLst>
                              <p:par>
                                <p:cTn id="13" presetID="1" presetClass="entr" presetSubtype="0" fill="hold" grpId="0" nodeType="afterEffect">
                                  <p:stCondLst>
                                    <p:cond delay="50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500"/>
                            </p:stCondLst>
                            <p:childTnLst>
                              <p:par>
                                <p:cTn id="21" presetID="1" presetClass="entr" presetSubtype="0" fill="hold" grpId="0" nodeType="afterEffect">
                                  <p:stCondLst>
                                    <p:cond delay="50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2" fill="hold" nodeType="clickEffect">
                                  <p:stCondLst>
                                    <p:cond delay="0"/>
                                  </p:stCondLst>
                                  <p:childTnLst>
                                    <p:animEffect transition="out" filter="wipe(right)">
                                      <p:cBhvr>
                                        <p:cTn id="26" dur="1000"/>
                                        <p:tgtEl>
                                          <p:spTgt spid="13"/>
                                        </p:tgtEl>
                                      </p:cBhvr>
                                    </p:animEffect>
                                    <p:set>
                                      <p:cBhvr>
                                        <p:cTn id="27" dur="1" fill="hold">
                                          <p:stCondLst>
                                            <p:cond delay="999"/>
                                          </p:stCondLst>
                                        </p:cTn>
                                        <p:tgtEl>
                                          <p:spTgt spid="13"/>
                                        </p:tgtEl>
                                        <p:attrNameLst>
                                          <p:attrName>style.visibility</p:attrName>
                                        </p:attrNameLst>
                                      </p:cBhvr>
                                      <p:to>
                                        <p:strVal val="hidden"/>
                                      </p:to>
                                    </p:set>
                                  </p:childTnLst>
                                </p:cTn>
                              </p:par>
                              <p:par>
                                <p:cTn id="28" presetID="16" presetClass="exit" presetSubtype="21" fill="hold" grpId="1" nodeType="withEffect">
                                  <p:stCondLst>
                                    <p:cond delay="0"/>
                                  </p:stCondLst>
                                  <p:childTnLst>
                                    <p:animEffect transition="out" filter="barn(inVertical)">
                                      <p:cBhvr>
                                        <p:cTn id="29" dur="300"/>
                                        <p:tgtEl>
                                          <p:spTgt spid="19"/>
                                        </p:tgtEl>
                                      </p:cBhvr>
                                    </p:animEffect>
                                    <p:set>
                                      <p:cBhvr>
                                        <p:cTn id="30" dur="1" fill="hold">
                                          <p:stCondLst>
                                            <p:cond delay="299"/>
                                          </p:stCondLst>
                                        </p:cTn>
                                        <p:tgtEl>
                                          <p:spTgt spid="19"/>
                                        </p:tgtEl>
                                        <p:attrNameLst>
                                          <p:attrName>style.visibility</p:attrName>
                                        </p:attrNameLst>
                                      </p:cBhvr>
                                      <p:to>
                                        <p:strVal val="hidden"/>
                                      </p:to>
                                    </p:set>
                                  </p:childTnLst>
                                </p:cTn>
                              </p:par>
                              <p:par>
                                <p:cTn id="31" presetID="5" presetClass="exit" presetSubtype="10" fill="hold" grpId="1" nodeType="withEffect">
                                  <p:stCondLst>
                                    <p:cond delay="0"/>
                                  </p:stCondLst>
                                  <p:childTnLst>
                                    <p:animEffect transition="out" filter="checkerboard(across)">
                                      <p:cBhvr>
                                        <p:cTn id="32" dur="300"/>
                                        <p:tgtEl>
                                          <p:spTgt spid="14"/>
                                        </p:tgtEl>
                                      </p:cBhvr>
                                    </p:animEffect>
                                    <p:set>
                                      <p:cBhvr>
                                        <p:cTn id="33" dur="1" fill="hold">
                                          <p:stCondLst>
                                            <p:cond delay="299"/>
                                          </p:stCondLst>
                                        </p:cTn>
                                        <p:tgtEl>
                                          <p:spTgt spid="14"/>
                                        </p:tgtEl>
                                        <p:attrNameLst>
                                          <p:attrName>style.visibility</p:attrName>
                                        </p:attrNameLst>
                                      </p:cBhvr>
                                      <p:to>
                                        <p:strVal val="hidden"/>
                                      </p:to>
                                    </p:set>
                                  </p:childTnLst>
                                </p:cTn>
                              </p:par>
                              <p:par>
                                <p:cTn id="34" presetID="9" presetClass="exit" presetSubtype="0" fill="hold" grpId="1" nodeType="withEffect">
                                  <p:stCondLst>
                                    <p:cond delay="0"/>
                                  </p:stCondLst>
                                  <p:childTnLst>
                                    <p:animEffect transition="out" filter="dissolve">
                                      <p:cBhvr>
                                        <p:cTn id="35" dur="500"/>
                                        <p:tgtEl>
                                          <p:spTgt spid="20"/>
                                        </p:tgtEl>
                                      </p:cBhvr>
                                    </p:animEffect>
                                    <p:set>
                                      <p:cBhvr>
                                        <p:cTn id="36" dur="1" fill="hold">
                                          <p:stCondLst>
                                            <p:cond delay="499"/>
                                          </p:stCondLst>
                                        </p:cTn>
                                        <p:tgtEl>
                                          <p:spTgt spid="20"/>
                                        </p:tgtEl>
                                        <p:attrNameLst>
                                          <p:attrName>style.visibility</p:attrName>
                                        </p:attrNameLst>
                                      </p:cBhvr>
                                      <p:to>
                                        <p:strVal val="hidden"/>
                                      </p:to>
                                    </p:set>
                                  </p:childTnLst>
                                </p:cTn>
                              </p:par>
                              <p:par>
                                <p:cTn id="37" presetID="9" presetClass="exit" presetSubtype="0" fill="hold" grpId="1" nodeType="withEffect">
                                  <p:stCondLst>
                                    <p:cond delay="0"/>
                                  </p:stCondLst>
                                  <p:childTnLst>
                                    <p:animEffect transition="out" filter="dissolve">
                                      <p:cBhvr>
                                        <p:cTn id="38" dur="500"/>
                                        <p:tgtEl>
                                          <p:spTgt spid="16"/>
                                        </p:tgtEl>
                                      </p:cBhvr>
                                    </p:animEffect>
                                    <p:set>
                                      <p:cBhvr>
                                        <p:cTn id="39" dur="1" fill="hold">
                                          <p:stCondLst>
                                            <p:cond delay="499"/>
                                          </p:stCondLst>
                                        </p:cTn>
                                        <p:tgtEl>
                                          <p:spTgt spid="16"/>
                                        </p:tgtEl>
                                        <p:attrNameLst>
                                          <p:attrName>style.visibility</p:attrName>
                                        </p:attrNameLst>
                                      </p:cBhvr>
                                      <p:to>
                                        <p:strVal val="hidden"/>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p:bldP spid="16" grpId="1"/>
      <p:bldP spid="19" grpId="0" animBg="1"/>
      <p:bldP spid="19" grpId="1" animBg="1"/>
      <p:bldP spid="20" grpId="0"/>
      <p:bldP spid="20" grpId="1"/>
      <p:bldP spid="32" grpId="0"/>
      <p:bldP spid="33" grpId="0"/>
      <p:bldP spid="34" grpId="1" build="allAtOnce"/>
      <p:bldP spid="35" grpId="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Organigramm</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Reflektion</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30</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3" name="TextBox 2">
            <a:extLst>
              <a:ext uri="{FF2B5EF4-FFF2-40B4-BE49-F238E27FC236}">
                <a16:creationId xmlns:a16="http://schemas.microsoft.com/office/drawing/2014/main" id="{3F7FAF1F-F12C-A647-B93A-C3AB4767F38A}"/>
              </a:ext>
            </a:extLst>
          </p:cNvPr>
          <p:cNvSpPr txBox="1"/>
          <p:nvPr/>
        </p:nvSpPr>
        <p:spPr>
          <a:xfrm>
            <a:off x="3306871" y="4684734"/>
            <a:ext cx="4440511" cy="369332"/>
          </a:xfrm>
          <a:prstGeom prst="rect">
            <a:avLst/>
          </a:prstGeom>
          <a:noFill/>
        </p:spPr>
        <p:txBody>
          <a:bodyPr wrap="none" rtlCol="0">
            <a:spAutoFit/>
          </a:bodyPr>
          <a:lstStyle/>
          <a:p>
            <a:r>
              <a:rPr lang="de-DE"/>
              <a:t>Bewertungsstufen Schulnoten 1-6? Min </a:t>
            </a:r>
            <a:r>
              <a:rPr lang="de-DE" err="1"/>
              <a:t>max</a:t>
            </a:r>
            <a:r>
              <a:rPr lang="de-DE"/>
              <a:t>?</a:t>
            </a:r>
          </a:p>
        </p:txBody>
      </p:sp>
    </p:spTree>
    <p:extLst>
      <p:ext uri="{BB962C8B-B14F-4D97-AF65-F5344CB8AC3E}">
        <p14:creationId xmlns:p14="http://schemas.microsoft.com/office/powerpoint/2010/main" val="2572452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Reflektion</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Akzeptanz</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err="1">
                          <a:solidFill>
                            <a:srgbClr val="FFFFFF"/>
                          </a:solidFill>
                          <a:effectLst/>
                          <a:latin typeface="Calibri" panose="020F0502020204030204" pitchFamily="34" charset="0"/>
                        </a:rPr>
                        <a:t>Qes</a:t>
                      </a:r>
                      <a:r>
                        <a:rPr lang="de-DE" sz="1800" b="1" i="0" u="none" strike="noStrike">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Reflektion</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Lessons</a:t>
            </a:r>
            <a:r>
              <a:rPr lang="de-DE" sz="1200" b="1" dirty="0">
                <a:latin typeface="Rotis SemiSans Pro" pitchFamily="50" charset="0"/>
              </a:rPr>
              <a:t> </a:t>
            </a:r>
            <a:r>
              <a:rPr lang="de-DE" sz="1200" b="1" dirty="0" err="1">
                <a:latin typeface="Rotis SemiSans Pro" pitchFamily="50" charset="0"/>
              </a:rPr>
              <a:t>Learned</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Nutzwertanalyse</a:t>
            </a:r>
          </a:p>
        </p:txBody>
      </p:sp>
      <p:sp>
        <p:nvSpPr>
          <p:cNvPr id="3" name="TextBox 2">
            <a:extLst>
              <a:ext uri="{FF2B5EF4-FFF2-40B4-BE49-F238E27FC236}">
                <a16:creationId xmlns:a16="http://schemas.microsoft.com/office/drawing/2014/main" id="{DDE85CB8-BC51-1B48-A451-677F3F4BCF5D}"/>
              </a:ext>
            </a:extLst>
          </p:cNvPr>
          <p:cNvSpPr txBox="1"/>
          <p:nvPr/>
        </p:nvSpPr>
        <p:spPr>
          <a:xfrm>
            <a:off x="2555776" y="1452376"/>
            <a:ext cx="6573979" cy="1200329"/>
          </a:xfrm>
          <a:prstGeom prst="rect">
            <a:avLst/>
          </a:prstGeom>
          <a:noFill/>
        </p:spPr>
        <p:txBody>
          <a:bodyPr wrap="none" rtlCol="0">
            <a:spAutoFit/>
          </a:bodyPr>
          <a:lstStyle/>
          <a:p>
            <a:r>
              <a:rPr lang="de-DE" sz="2400" dirty="0"/>
              <a:t>Wahl des Planungswerkzeuges an Projekt anpassen</a:t>
            </a:r>
          </a:p>
          <a:p>
            <a:r>
              <a:rPr lang="de-DE" sz="2400" dirty="0"/>
              <a:t>Absprachen und Vereinbarungen verschriftlichen</a:t>
            </a:r>
          </a:p>
          <a:p>
            <a:r>
              <a:rPr lang="de-DE" sz="2400" dirty="0"/>
              <a:t>Tests: Funktionalität vs. Qualität (PSR2)</a:t>
            </a:r>
          </a:p>
        </p:txBody>
      </p:sp>
    </p:spTree>
    <p:extLst>
      <p:ext uri="{BB962C8B-B14F-4D97-AF65-F5344CB8AC3E}">
        <p14:creationId xmlns:p14="http://schemas.microsoft.com/office/powerpoint/2010/main" val="244894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33</a:t>
            </a:fld>
            <a:endParaRPr lang="de-DE" dirty="0"/>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dirty="0"/>
              <a:t>Abschlussprojekt</a:t>
            </a:r>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34</a:t>
            </a:fld>
            <a:r>
              <a:rPr lang="de-DE" dirty="0"/>
              <a:t> von 9999</a:t>
            </a:r>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a:t>Phasen planen</a:t>
            </a:r>
          </a:p>
        </p:txBody>
      </p:sp>
    </p:spTree>
    <p:extLst>
      <p:ext uri="{BB962C8B-B14F-4D97-AF65-F5344CB8AC3E}">
        <p14:creationId xmlns:p14="http://schemas.microsoft.com/office/powerpoint/2010/main" val="34289028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35</a:t>
            </a:fld>
            <a:r>
              <a:rPr lang="de-DE"/>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a:t>Um Personal planen und </a:t>
            </a:r>
            <a:r>
              <a:rPr lang="de-DE" err="1"/>
              <a:t>führen</a:t>
            </a:r>
            <a:r>
              <a:rPr lang="de-DE"/>
              <a:t> zu </a:t>
            </a:r>
            <a:r>
              <a:rPr lang="de-DE" err="1"/>
              <a:t>können</a:t>
            </a:r>
            <a:r>
              <a:rPr lang="de-DE"/>
              <a:t>, ist es notwendig, die reale Auslastung und den </a:t>
            </a:r>
            <a:r>
              <a:rPr lang="de-DE" err="1"/>
              <a:t>tatsächliche</a:t>
            </a:r>
            <a:r>
              <a:rPr lang="de-DE"/>
              <a:t> Ressourcenverbrauch in jedem Projekt zu kennen. Eine </a:t>
            </a:r>
            <a:r>
              <a:rPr lang="de-DE" err="1"/>
              <a:t>Übersicht</a:t>
            </a:r>
            <a:r>
              <a:rPr lang="de-DE"/>
              <a:t> </a:t>
            </a:r>
            <a:r>
              <a:rPr lang="de-DE" err="1"/>
              <a:t>darüber</a:t>
            </a:r>
            <a:r>
              <a:rPr lang="de-DE"/>
              <a:t> ist die entscheidende Grundlage </a:t>
            </a:r>
            <a:r>
              <a:rPr lang="de-DE" err="1"/>
              <a:t>für</a:t>
            </a:r>
            <a:r>
              <a:rPr lang="de-DE"/>
              <a:t> die weitere Ressourcenplanung der gesamten Abteilung. Ziel des Projektes ist es, dem Abteilungsleiter und auch den Teamleitern die </a:t>
            </a:r>
            <a:r>
              <a:rPr lang="de-DE" err="1"/>
              <a:t>Möglichkeit</a:t>
            </a:r>
            <a:r>
              <a:rPr lang="de-DE"/>
              <a:t> zu geben, einen Zeitraum aus den bestehenden </a:t>
            </a:r>
            <a:r>
              <a:rPr lang="de-DE" err="1"/>
              <a:t>Datensätzen</a:t>
            </a:r>
            <a:r>
              <a:rPr lang="de-DE"/>
              <a:t> </a:t>
            </a:r>
            <a:r>
              <a:rPr lang="de-DE" err="1"/>
              <a:t>auszuwählen</a:t>
            </a:r>
            <a:r>
              <a:rPr lang="de-DE"/>
              <a:t> und so Abweichungen von der Soll- Planung zu erkennen. </a:t>
            </a:r>
          </a:p>
          <a:p>
            <a:r>
              <a:rPr lang="de-DE"/>
              <a:t>Im Detail soll im QES </a:t>
            </a:r>
            <a:r>
              <a:rPr lang="de-DE" err="1"/>
              <a:t>für</a:t>
            </a:r>
            <a:r>
              <a:rPr lang="de-DE"/>
              <a:t> die Teamleiter und den Abteilungsleiter ein neuer </a:t>
            </a:r>
            <a:r>
              <a:rPr lang="de-DE" err="1"/>
              <a:t>Menüpunkt</a:t>
            </a:r>
            <a:r>
              <a:rPr lang="de-DE"/>
              <a:t> </a:t>
            </a:r>
            <a:r>
              <a:rPr lang="de-DE" err="1"/>
              <a:t>ergänzt</a:t>
            </a:r>
            <a:r>
              <a:rPr lang="de-DE"/>
              <a:t> werden. Der </a:t>
            </a:r>
            <a:r>
              <a:rPr lang="de-DE" err="1"/>
              <a:t>Menüpunkt</a:t>
            </a:r>
            <a:r>
              <a:rPr lang="de-DE"/>
              <a:t> Export soll auf eine Seite </a:t>
            </a:r>
            <a:r>
              <a:rPr lang="de-DE" err="1"/>
              <a:t>führen</a:t>
            </a:r>
            <a:r>
              <a:rPr lang="de-DE"/>
              <a:t>, auf der der Export definiert und angefordert wird. Der Ablauf ist wie folgt geplant: Der Abteilungsleiter oder die Teamleiter </a:t>
            </a:r>
            <a:r>
              <a:rPr lang="de-DE" err="1"/>
              <a:t>wählen</a:t>
            </a:r>
            <a:r>
              <a:rPr lang="de-DE"/>
              <a:t> einen Zeitraum, anhand dieser Auswahl wird eine Datei erstellt. Dabei erhalten Teamleiter und Abteilungsleiter </a:t>
            </a:r>
            <a:r>
              <a:rPr lang="de-DE" err="1"/>
              <a:t>gemäß</a:t>
            </a:r>
            <a:r>
              <a:rPr lang="de-DE"/>
              <a:t> ihrer Rolle unterschiedliche Ergebnisse. Die Ergebnis-Dateien stellen den Ressourcenverbrauch pro Mitarbeiter und Projekt dar. Je Mitarbeiter wird je Projekt eine eigene Zeile mit dem Soll- und dem Ist-Wert angelegt. Autorisierte Nutzer </a:t>
            </a:r>
            <a:r>
              <a:rPr lang="de-DE" err="1"/>
              <a:t>können</a:t>
            </a:r>
            <a:r>
              <a:rPr lang="de-DE"/>
              <a:t> dann auf die Export- Dateien </a:t>
            </a:r>
            <a:r>
              <a:rPr lang="de-DE" err="1"/>
              <a:t>für</a:t>
            </a:r>
            <a:r>
              <a:rPr lang="de-DE"/>
              <a:t> eine bestimmte, vorab festgelegte Zeit zugreifen. Verarbeitung, Konvertierung und Export der Daten auf dem Server </a:t>
            </a:r>
            <a:r>
              <a:rPr lang="de-DE" err="1"/>
              <a:t>müssen</a:t>
            </a:r>
            <a:r>
              <a:rPr lang="de-DE"/>
              <a:t> konzipiert, implementiert und getestet werden. Leitbild </a:t>
            </a:r>
            <a:r>
              <a:rPr lang="de-DE" err="1"/>
              <a:t>für</a:t>
            </a:r>
            <a:r>
              <a:rPr lang="de-DE"/>
              <a:t> Entwurf und Umsetzung ist das Model View Controller Konzept. </a:t>
            </a:r>
          </a:p>
          <a:p>
            <a:endParaRPr lang="de-DE"/>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36</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dirty="0">
                          <a:effectLst/>
                        </a:rPr>
                        <a:t>Johannes Meyerhoff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4320€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37</a:t>
            </a:fld>
            <a:r>
              <a:rPr lang="de-DE"/>
              <a:t> von 9999</a:t>
            </a:r>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a:t>AMORTISATIONSBERECHNUNG?</a:t>
            </a:r>
          </a:p>
        </p:txBody>
      </p:sp>
    </p:spTree>
    <p:extLst>
      <p:ext uri="{BB962C8B-B14F-4D97-AF65-F5344CB8AC3E}">
        <p14:creationId xmlns:p14="http://schemas.microsoft.com/office/powerpoint/2010/main" val="291288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38</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39</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Über Mich</a:t>
            </a: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b="1"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991A05A1-12D8-914C-BD72-D51ABCFFA666}"/>
              </a:ext>
            </a:extLst>
          </p:cNvPr>
          <p:cNvGraphicFramePr>
            <a:graphicFrameLocks noGrp="1"/>
          </p:cNvGraphicFramePr>
          <p:nvPr>
            <p:extLst>
              <p:ext uri="{D42A27DB-BD31-4B8C-83A1-F6EECF244321}">
                <p14:modId xmlns:p14="http://schemas.microsoft.com/office/powerpoint/2010/main" val="3089176598"/>
              </p:ext>
            </p:extLst>
          </p:nvPr>
        </p:nvGraphicFramePr>
        <p:xfrm>
          <a:off x="2574927" y="2791169"/>
          <a:ext cx="5375920" cy="2736572"/>
        </p:xfrm>
        <a:graphic>
          <a:graphicData uri="http://schemas.openxmlformats.org/drawingml/2006/table">
            <a:tbl>
              <a:tblPr firstRow="1" bandRow="1">
                <a:tableStyleId>{9D7B26C5-4107-4FEC-AEDC-1716B250A1EF}</a:tableStyleId>
              </a:tblPr>
              <a:tblGrid>
                <a:gridCol w="2687960">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Tätigkeiten</a:t>
                      </a:r>
                    </a:p>
                  </a:txBody>
                  <a:tcPr/>
                </a:tc>
                <a:tc>
                  <a:txBody>
                    <a:bodyPr/>
                    <a:lstStyle/>
                    <a:p>
                      <a:r>
                        <a:rPr lang="de-DE" dirty="0"/>
                        <a:t>Kenntnisse</a:t>
                      </a:r>
                    </a:p>
                  </a:txBody>
                  <a:tcPr/>
                </a:tc>
                <a:extLst>
                  <a:ext uri="{0D108BD9-81ED-4DB2-BD59-A6C34878D82A}">
                    <a16:rowId xmlns:a16="http://schemas.microsoft.com/office/drawing/2014/main" val="1396622995"/>
                  </a:ext>
                </a:extLst>
              </a:tr>
              <a:tr h="684143">
                <a:tc>
                  <a:txBody>
                    <a:bodyPr/>
                    <a:lstStyle/>
                    <a:p>
                      <a:r>
                        <a:rPr lang="de-DE" dirty="0"/>
                        <a:t>Laravel Entwicklung</a:t>
                      </a:r>
                    </a:p>
                  </a:txBody>
                  <a:tcPr/>
                </a:tc>
                <a:tc>
                  <a:txBody>
                    <a:bodyPr/>
                    <a:lstStyle/>
                    <a:p>
                      <a:r>
                        <a:rPr lang="de-DE" dirty="0"/>
                        <a:t>PHP, Java, HTML, CSS, Bash</a:t>
                      </a:r>
                    </a:p>
                  </a:txBody>
                  <a:tcPr/>
                </a:tc>
                <a:extLst>
                  <a:ext uri="{0D108BD9-81ED-4DB2-BD59-A6C34878D82A}">
                    <a16:rowId xmlns:a16="http://schemas.microsoft.com/office/drawing/2014/main" val="3289471108"/>
                  </a:ext>
                </a:extLst>
              </a:tr>
              <a:tr h="684143">
                <a:tc>
                  <a:txBody>
                    <a:bodyPr/>
                    <a:lstStyle/>
                    <a:p>
                      <a:r>
                        <a:rPr lang="de-DE" dirty="0"/>
                        <a:t>Linux Systempflege</a:t>
                      </a:r>
                    </a:p>
                  </a:txBody>
                  <a:tcPr/>
                </a:tc>
                <a:tc>
                  <a:txBody>
                    <a:bodyPr/>
                    <a:lstStyle/>
                    <a:p>
                      <a:r>
                        <a:rPr lang="de-DE" dirty="0"/>
                        <a:t>C, C++, R, Rust, JavaScript,</a:t>
                      </a:r>
                    </a:p>
                    <a:p>
                      <a:r>
                        <a:rPr lang="de-DE" dirty="0"/>
                        <a:t>TypeScript, .NET</a:t>
                      </a:r>
                    </a:p>
                  </a:txBody>
                  <a:tcPr/>
                </a:tc>
                <a:extLst>
                  <a:ext uri="{0D108BD9-81ED-4DB2-BD59-A6C34878D82A}">
                    <a16:rowId xmlns:a16="http://schemas.microsoft.com/office/drawing/2014/main" val="1623811784"/>
                  </a:ext>
                </a:extLst>
              </a:tr>
              <a:tr h="684143">
                <a:tc>
                  <a:txBody>
                    <a:bodyPr/>
                    <a:lstStyle/>
                    <a:p>
                      <a:r>
                        <a:rPr lang="de-DE" dirty="0"/>
                        <a:t>GitLab Pipeline Optimierung</a:t>
                      </a:r>
                    </a:p>
                  </a:txBody>
                  <a:tcPr/>
                </a:tc>
                <a:tc>
                  <a:txBody>
                    <a:bodyPr/>
                    <a:lstStyle/>
                    <a:p>
                      <a:r>
                        <a:rPr lang="de-DE" dirty="0"/>
                        <a:t>Windows, MacOS, Linux</a:t>
                      </a:r>
                    </a:p>
                  </a:txBody>
                  <a:tcPr/>
                </a:tc>
                <a:extLst>
                  <a:ext uri="{0D108BD9-81ED-4DB2-BD59-A6C34878D82A}">
                    <a16:rowId xmlns:a16="http://schemas.microsoft.com/office/drawing/2014/main" val="3689497812"/>
                  </a:ext>
                </a:extLst>
              </a:tr>
            </a:tbl>
          </a:graphicData>
        </a:graphic>
      </p:graphicFrame>
      <p:pic>
        <p:nvPicPr>
          <p:cNvPr id="4" name="Picture 3" descr="A close up of a logo&#10;&#10;Description automatically generated">
            <a:extLst>
              <a:ext uri="{FF2B5EF4-FFF2-40B4-BE49-F238E27FC236}">
                <a16:creationId xmlns:a16="http://schemas.microsoft.com/office/drawing/2014/main" id="{CEB621EE-9C99-1B42-8342-FB537B35D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4796" y="5603853"/>
            <a:ext cx="621474" cy="621474"/>
          </a:xfrm>
          <a:prstGeom prst="rect">
            <a:avLst/>
          </a:prstGeom>
        </p:spPr>
      </p:pic>
      <p:sp>
        <p:nvSpPr>
          <p:cNvPr id="6" name="TextBox 5">
            <a:extLst>
              <a:ext uri="{FF2B5EF4-FFF2-40B4-BE49-F238E27FC236}">
                <a16:creationId xmlns:a16="http://schemas.microsoft.com/office/drawing/2014/main" id="{3B457950-9701-CC41-A351-70B79812B77F}"/>
              </a:ext>
            </a:extLst>
          </p:cNvPr>
          <p:cNvSpPr txBox="1"/>
          <p:nvPr/>
        </p:nvSpPr>
        <p:spPr>
          <a:xfrm>
            <a:off x="3061724" y="5714535"/>
            <a:ext cx="3314049" cy="400110"/>
          </a:xfrm>
          <a:prstGeom prst="rect">
            <a:avLst/>
          </a:prstGeom>
          <a:noFill/>
        </p:spPr>
        <p:txBody>
          <a:bodyPr wrap="none" rtlCol="0">
            <a:spAutoFit/>
          </a:bodyPr>
          <a:lstStyle/>
          <a:p>
            <a:r>
              <a:rPr lang="en-GB" sz="2000" dirty="0"/>
              <a:t>https://github.com/</a:t>
            </a:r>
            <a:r>
              <a:rPr lang="en-GB" sz="2000" dirty="0">
                <a:solidFill>
                  <a:schemeClr val="tx2"/>
                </a:solidFill>
              </a:rPr>
              <a:t>TwoHorus</a:t>
            </a:r>
            <a:endParaRPr lang="en-DE" sz="2000">
              <a:solidFill>
                <a:schemeClr val="tx2"/>
              </a:solidFill>
            </a:endParaRPr>
          </a:p>
        </p:txBody>
      </p:sp>
      <p:sp>
        <p:nvSpPr>
          <p:cNvPr id="7" name="TextBox 6">
            <a:extLst>
              <a:ext uri="{FF2B5EF4-FFF2-40B4-BE49-F238E27FC236}">
                <a16:creationId xmlns:a16="http://schemas.microsoft.com/office/drawing/2014/main" id="{237C2A10-C79F-7F41-9897-8E1FFDAC58CD}"/>
              </a:ext>
            </a:extLst>
          </p:cNvPr>
          <p:cNvSpPr txBox="1"/>
          <p:nvPr/>
        </p:nvSpPr>
        <p:spPr>
          <a:xfrm>
            <a:off x="6443951" y="5729924"/>
            <a:ext cx="2353786" cy="369332"/>
          </a:xfrm>
          <a:prstGeom prst="rect">
            <a:avLst/>
          </a:prstGeom>
          <a:noFill/>
        </p:spPr>
        <p:txBody>
          <a:bodyPr wrap="none" rtlCol="0">
            <a:spAutoFit/>
          </a:bodyPr>
          <a:lstStyle/>
          <a:p>
            <a:r>
              <a:rPr lang="en-DE"/>
              <a:t>John@dr-meyerhoff.de</a:t>
            </a:r>
          </a:p>
        </p:txBody>
      </p:sp>
      <p:sp>
        <p:nvSpPr>
          <p:cNvPr id="8" name="TextBox 7">
            <a:extLst>
              <a:ext uri="{FF2B5EF4-FFF2-40B4-BE49-F238E27FC236}">
                <a16:creationId xmlns:a16="http://schemas.microsoft.com/office/drawing/2014/main" id="{6D003447-0584-2748-85EA-CB9829EB237A}"/>
              </a:ext>
            </a:extLst>
          </p:cNvPr>
          <p:cNvSpPr txBox="1"/>
          <p:nvPr/>
        </p:nvSpPr>
        <p:spPr>
          <a:xfrm>
            <a:off x="2580802" y="1390787"/>
            <a:ext cx="3543727" cy="923330"/>
          </a:xfrm>
          <a:prstGeom prst="rect">
            <a:avLst/>
          </a:prstGeom>
          <a:noFill/>
        </p:spPr>
        <p:txBody>
          <a:bodyPr wrap="none" rtlCol="0">
            <a:spAutoFit/>
          </a:bodyPr>
          <a:lstStyle/>
          <a:p>
            <a:r>
              <a:rPr lang="en-DE"/>
              <a:t>Carl-Reuther Berufskolleg in Hennef</a:t>
            </a:r>
          </a:p>
          <a:p>
            <a:r>
              <a:rPr lang="en-DE"/>
              <a:t>22 Jahre alt</a:t>
            </a:r>
          </a:p>
          <a:p>
            <a:endParaRPr lang="en-DE"/>
          </a:p>
        </p:txBody>
      </p:sp>
      <p:pic>
        <p:nvPicPr>
          <p:cNvPr id="10" name="Picture 9" descr="A person posing for the camera&#10;&#10;Description automatically generated">
            <a:extLst>
              <a:ext uri="{FF2B5EF4-FFF2-40B4-BE49-F238E27FC236}">
                <a16:creationId xmlns:a16="http://schemas.microsoft.com/office/drawing/2014/main" id="{4559310E-C2E8-B54C-B970-D993CD025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206" y="925581"/>
            <a:ext cx="2753267" cy="1823592"/>
          </a:xfrm>
          <a:prstGeom prst="rect">
            <a:avLst/>
          </a:prstGeom>
        </p:spPr>
      </p:pic>
    </p:spTree>
    <p:extLst>
      <p:ext uri="{BB962C8B-B14F-4D97-AF65-F5344CB8AC3E}">
        <p14:creationId xmlns:p14="http://schemas.microsoft.com/office/powerpoint/2010/main" val="3726083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a:t>MVC</a:t>
            </a:r>
          </a:p>
          <a:p>
            <a:r>
              <a:rPr lang="de-DE"/>
              <a:t>Laravel-Excel Konvertierungslösung</a:t>
            </a:r>
          </a:p>
          <a:p>
            <a:r>
              <a:rPr lang="de-DE"/>
              <a:t>Mapping implementieren</a:t>
            </a:r>
          </a:p>
          <a:p>
            <a:r>
              <a:rPr lang="de-DE"/>
              <a:t>Zeitraums-Auswahl Planen</a:t>
            </a:r>
          </a:p>
          <a:p>
            <a:r>
              <a:rPr lang="de-DE"/>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40</a:t>
            </a:fld>
            <a:r>
              <a:rPr lang="de-DE"/>
              <a:t> von 9999</a:t>
            </a:r>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41</a:t>
            </a:fld>
            <a:r>
              <a:rPr lang="de-DE"/>
              <a:t> von 9999</a:t>
            </a:r>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err="1"/>
              <a:t>Qualitätsicherung</a:t>
            </a:r>
            <a:r>
              <a:rPr lang="de-DE"/>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42</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43</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a:t>Download manuell sichten</a:t>
            </a:r>
          </a:p>
          <a:p>
            <a:r>
              <a:rPr lang="de-DE"/>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44</a:t>
            </a:fld>
            <a:r>
              <a:rPr lang="de-DE"/>
              <a:t> von 9999</a:t>
            </a:r>
          </a:p>
        </p:txBody>
      </p:sp>
    </p:spTree>
    <p:extLst>
      <p:ext uri="{BB962C8B-B14F-4D97-AF65-F5344CB8AC3E}">
        <p14:creationId xmlns:p14="http://schemas.microsoft.com/office/powerpoint/2010/main" val="25726335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a:t>Demonstration beim Kunden</a:t>
            </a:r>
          </a:p>
          <a:p>
            <a:r>
              <a:rPr lang="de-DE"/>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45</a:t>
            </a:fld>
            <a:r>
              <a:rPr lang="de-DE"/>
              <a:t> von 9999</a:t>
            </a:r>
          </a:p>
        </p:txBody>
      </p:sp>
    </p:spTree>
    <p:extLst>
      <p:ext uri="{BB962C8B-B14F-4D97-AF65-F5344CB8AC3E}">
        <p14:creationId xmlns:p14="http://schemas.microsoft.com/office/powerpoint/2010/main" val="18968232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a:t>Projektmanagement XP</a:t>
            </a:r>
          </a:p>
          <a:p>
            <a:r>
              <a:rPr lang="de-DE"/>
              <a:t>Gut für variable Anforderungen</a:t>
            </a:r>
          </a:p>
          <a:p>
            <a:r>
              <a:rPr lang="de-DE"/>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46</a:t>
            </a:fld>
            <a:r>
              <a:rPr lang="de-DE"/>
              <a:t> von 9999</a:t>
            </a:r>
          </a:p>
        </p:txBody>
      </p:sp>
    </p:spTree>
    <p:extLst>
      <p:ext uri="{BB962C8B-B14F-4D97-AF65-F5344CB8AC3E}">
        <p14:creationId xmlns:p14="http://schemas.microsoft.com/office/powerpoint/2010/main" val="17845021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a:hlinkClick r:id="rId2"/>
              </a:rPr>
              <a:t>https://www.torsten-horn.de/techdocs/sw-dev-process.htm</a:t>
            </a:r>
            <a:endParaRPr lang="de-DE" sz="1200"/>
          </a:p>
          <a:p>
            <a:r>
              <a:rPr lang="de-DE" sz="1200">
                <a:hlinkClick r:id="rId3"/>
              </a:rPr>
              <a:t>https://en.wikipedia.org/wiki/Extreme_programming</a:t>
            </a:r>
            <a:endParaRPr lang="de-DE" sz="1200"/>
          </a:p>
          <a:p>
            <a:r>
              <a:rPr lang="de-DE" sz="1200">
                <a:hlinkClick r:id="rId4"/>
              </a:rPr>
              <a:t>https://www.cs.utah.edu/~lwilliam/Papers/ieeeSoftware.PDF</a:t>
            </a:r>
            <a:endParaRPr lang="de-DE" sz="1200"/>
          </a:p>
          <a:p>
            <a:r>
              <a:rPr lang="de-DE" sz="1200">
                <a:hlinkClick r:id="rId5"/>
              </a:rPr>
              <a:t>https://www.st.cs.uni-saarland.de/edu/lehrer/xp.pdf</a:t>
            </a:r>
            <a:endParaRPr lang="de-DE" sz="1200"/>
          </a:p>
          <a:p>
            <a:r>
              <a:rPr lang="de-DE" sz="1200"/>
              <a:t>Kent Beck - Extreme Programming Explained: Embrace Change</a:t>
            </a:r>
          </a:p>
          <a:p>
            <a:r>
              <a:rPr lang="de-DE" sz="1200">
                <a:hlinkClick r:id="rId6"/>
              </a:rPr>
              <a:t>https://www.vox.de/cms/die-hoehle-der-loewen-2016-der-ponyhuetchen-pitch-macht-judith-williams-fassungslos-4003566.html</a:t>
            </a:r>
            <a:endParaRPr lang="de-DE" sz="1200"/>
          </a:p>
          <a:p>
            <a:r>
              <a:rPr lang="de-DE" sz="1200">
                <a:hlinkClick r:id="rId7"/>
              </a:rPr>
              <a:t>https://laracasts.com/series/code-katas-in-php/episodes/7</a:t>
            </a:r>
            <a:endParaRPr lang="de-DE" sz="1200"/>
          </a:p>
          <a:p>
            <a:r>
              <a:rPr lang="de-DE" sz="1200">
                <a:hlinkClick r:id="rId8"/>
              </a:rPr>
              <a:t>https://upload.wikimedia.org/wikipedia/commons/8/84/Extreme_Programming.svg</a:t>
            </a:r>
            <a:endParaRPr lang="de-DE" sz="1200"/>
          </a:p>
          <a:p>
            <a:r>
              <a:rPr lang="de-DE" sz="1200">
                <a:hlinkClick r:id="rId9"/>
              </a:rPr>
              <a:t>https://gfycat.com/HotOrangeCoypu</a:t>
            </a:r>
            <a:endParaRPr lang="de-DE" sz="1200"/>
          </a:p>
          <a:p>
            <a:r>
              <a:rPr lang="de-DE" sz="1200">
                <a:hlinkClick r:id="rId10"/>
              </a:rPr>
              <a:t>https://en.wikipedia.org/wiki/File:Kent_Beck_no_Workshop_Mapping_XP.jpg</a:t>
            </a:r>
            <a:endParaRPr lang="de-DE" sz="1200"/>
          </a:p>
          <a:p>
            <a:r>
              <a:rPr lang="de-DE" sz="1200">
                <a:hlinkClick r:id="rId11"/>
              </a:rPr>
              <a:t>https://www.altexsoft.com/blog/business/extreme-programming-values-principles-and-practices/</a:t>
            </a:r>
            <a:endParaRPr lang="de-DE" sz="1200"/>
          </a:p>
          <a:p>
            <a:r>
              <a:rPr lang="de-DE" sz="1200">
                <a:hlinkClick r:id="rId12"/>
              </a:rPr>
              <a:t>https://www.youtube.com/watch?v=cGuTmOUdFbo</a:t>
            </a:r>
            <a:endParaRPr lang="de-DE" sz="1200"/>
          </a:p>
          <a:p>
            <a:r>
              <a:rPr lang="de-DE" sz="1200">
                <a:hlinkClick r:id="rId13"/>
              </a:rPr>
              <a:t>https://en.wikipedia.org/wiki/Extreme_programming_practices</a:t>
            </a:r>
            <a:endParaRPr lang="de-DE" sz="1200"/>
          </a:p>
          <a:p>
            <a:r>
              <a:rPr lang="de-DE" sz="1200">
                <a:hlinkClick r:id="rId14"/>
              </a:rPr>
              <a:t>http://www.selectbs.com/process-maturity/what-is-extreme-programming</a:t>
            </a:r>
            <a:endParaRPr lang="de-DE" sz="1200"/>
          </a:p>
          <a:p>
            <a:endParaRPr lang="de-DE" sz="1200"/>
          </a:p>
          <a:p>
            <a:pPr marL="0" indent="0">
              <a:buNone/>
            </a:pPr>
            <a:endParaRPr lang="de-DE" sz="1200"/>
          </a:p>
          <a:p>
            <a:endParaRPr lang="de-DE" sz="1200"/>
          </a:p>
          <a:p>
            <a:endParaRPr lang="de-DE" b="1"/>
          </a:p>
          <a:p>
            <a:endParaRPr lang="de-DE" b="1"/>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a:p>
        </p:txBody>
      </p:sp>
    </p:spTree>
    <p:extLst>
      <p:ext uri="{BB962C8B-B14F-4D97-AF65-F5344CB8AC3E}">
        <p14:creationId xmlns:p14="http://schemas.microsoft.com/office/powerpoint/2010/main" val="61524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err="1"/>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err="1"/>
              <a:t>ü</a:t>
            </a:r>
            <a:r>
              <a:rPr lang="en-DE" sz="2000"/>
              <a:t>berträgt Daten in Zielformat für Auswertung</a:t>
            </a:r>
          </a:p>
          <a:p>
            <a:endParaRPr lang="en-DE" sz="200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5404685" cy="461665"/>
          </a:xfrm>
          <a:prstGeom prst="rect">
            <a:avLst/>
          </a:prstGeom>
          <a:noFill/>
        </p:spPr>
        <p:txBody>
          <a:bodyPr wrap="none" rtlCol="0">
            <a:spAutoFit/>
          </a:bodyPr>
          <a:lstStyle/>
          <a:p>
            <a:r>
              <a:rPr lang="en-DE" sz="2400"/>
              <a:t>Was wird im Bezug auf Aufwände erfasst?</a:t>
            </a:r>
          </a:p>
        </p:txBody>
      </p:sp>
    </p:spTree>
    <p:extLst>
      <p:ext uri="{BB962C8B-B14F-4D97-AF65-F5344CB8AC3E}">
        <p14:creationId xmlns:p14="http://schemas.microsoft.com/office/powerpoint/2010/main" val="179777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16" name="Table 15">
            <a:extLst>
              <a:ext uri="{FF2B5EF4-FFF2-40B4-BE49-F238E27FC236}">
                <a16:creationId xmlns:a16="http://schemas.microsoft.com/office/drawing/2014/main" id="{0399D315-B10F-D44E-B9DB-5A314D1A31D0}"/>
              </a:ext>
            </a:extLst>
          </p:cNvPr>
          <p:cNvGraphicFramePr>
            <a:graphicFrameLocks noGrp="1"/>
          </p:cNvGraphicFramePr>
          <p:nvPr>
            <p:extLst>
              <p:ext uri="{D42A27DB-BD31-4B8C-83A1-F6EECF244321}">
                <p14:modId xmlns:p14="http://schemas.microsoft.com/office/powerpoint/2010/main" val="2046404539"/>
              </p:ext>
            </p:extLst>
          </p:nvPr>
        </p:nvGraphicFramePr>
        <p:xfrm>
          <a:off x="2555776" y="1484784"/>
          <a:ext cx="5666682" cy="3610223"/>
        </p:xfrm>
        <a:graphic>
          <a:graphicData uri="http://schemas.openxmlformats.org/drawingml/2006/table">
            <a:tbl>
              <a:tblPr firstRow="1" bandRow="1">
                <a:tableStyleId>{9D7B26C5-4107-4FEC-AEDC-1716B250A1EF}</a:tableStyleId>
              </a:tblPr>
              <a:tblGrid>
                <a:gridCol w="2978722">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Information</a:t>
                      </a:r>
                    </a:p>
                  </a:txBody>
                  <a:tcPr/>
                </a:tc>
                <a:tc>
                  <a:txBody>
                    <a:bodyPr/>
                    <a:lstStyle/>
                    <a:p>
                      <a:r>
                        <a:rPr lang="de-DE" dirty="0"/>
                        <a:t>Speicherort</a:t>
                      </a:r>
                    </a:p>
                  </a:txBody>
                  <a:tcPr/>
                </a:tc>
                <a:extLst>
                  <a:ext uri="{0D108BD9-81ED-4DB2-BD59-A6C34878D82A}">
                    <a16:rowId xmlns:a16="http://schemas.microsoft.com/office/drawing/2014/main" val="1396622995"/>
                  </a:ext>
                </a:extLst>
              </a:tr>
              <a:tr h="179953">
                <a:tc>
                  <a:txBody>
                    <a:bodyPr/>
                    <a:lstStyle/>
                    <a:p>
                      <a:r>
                        <a:rPr lang="de-DE" sz="1800" kern="1200" dirty="0">
                          <a:solidFill>
                            <a:schemeClr val="tx1"/>
                          </a:solidFill>
                          <a:effectLst/>
                          <a:latin typeface="+mn-lt"/>
                          <a:ea typeface="+mn-ea"/>
                          <a:cs typeface="+mn-cs"/>
                        </a:rPr>
                        <a:t>Teamzugehörigkeit</a:t>
                      </a:r>
                      <a:endParaRPr lang="de-DE" dirty="0"/>
                    </a:p>
                  </a:txBody>
                  <a:tcPr/>
                </a:tc>
                <a:tc>
                  <a:txBody>
                    <a:bodyPr/>
                    <a:lstStyle/>
                    <a:p>
                      <a:r>
                        <a:rPr lang="de-DE" sz="1800" kern="1200" dirty="0">
                          <a:solidFill>
                            <a:schemeClr val="tx1"/>
                          </a:solidFill>
                          <a:effectLst/>
                          <a:latin typeface="+mn-lt"/>
                          <a:ea typeface="+mn-ea"/>
                          <a:cs typeface="+mn-cs"/>
                        </a:rPr>
                        <a:t>Worksheets </a:t>
                      </a:r>
                      <a:endParaRPr lang="de-DE" dirty="0"/>
                    </a:p>
                  </a:txBody>
                  <a:tcPr/>
                </a:tc>
                <a:extLst>
                  <a:ext uri="{0D108BD9-81ED-4DB2-BD59-A6C34878D82A}">
                    <a16:rowId xmlns:a16="http://schemas.microsoft.com/office/drawing/2014/main" val="3289471108"/>
                  </a:ext>
                </a:extLst>
              </a:tr>
              <a:tr h="0">
                <a:tc>
                  <a:txBody>
                    <a:bodyPr/>
                    <a:lstStyle/>
                    <a:p>
                      <a:r>
                        <a:rPr lang="de-DE" sz="1800" kern="1200" dirty="0">
                          <a:solidFill>
                            <a:schemeClr val="tx1"/>
                          </a:solidFill>
                          <a:effectLst/>
                          <a:latin typeface="+mn-lt"/>
                          <a:ea typeface="+mn-ea"/>
                          <a:cs typeface="+mn-cs"/>
                        </a:rPr>
                        <a:t>Projekte </a:t>
                      </a:r>
                      <a:endParaRPr lang="de-DE" dirty="0"/>
                    </a:p>
                  </a:txBody>
                  <a:tcPr/>
                </a:tc>
                <a:tc>
                  <a:txBody>
                    <a:bodyPr/>
                    <a:lstStyle/>
                    <a:p>
                      <a:r>
                        <a:rPr lang="de-DE" sz="1800" kern="1200" dirty="0">
                          <a:solidFill>
                            <a:schemeClr val="tx1"/>
                          </a:solidFill>
                          <a:effectLst/>
                          <a:latin typeface="+mn-lt"/>
                          <a:ea typeface="+mn-ea"/>
                          <a:cs typeface="+mn-cs"/>
                        </a:rPr>
                        <a:t>je Zeile</a:t>
                      </a:r>
                      <a:endParaRPr lang="de-DE" dirty="0"/>
                    </a:p>
                  </a:txBody>
                  <a:tcPr/>
                </a:tc>
                <a:extLst>
                  <a:ext uri="{0D108BD9-81ED-4DB2-BD59-A6C34878D82A}">
                    <a16:rowId xmlns:a16="http://schemas.microsoft.com/office/drawing/2014/main" val="1623811784"/>
                  </a:ext>
                </a:extLst>
              </a:tr>
              <a:tr h="0">
                <a:tc>
                  <a:txBody>
                    <a:bodyPr/>
                    <a:lstStyle/>
                    <a:p>
                      <a:r>
                        <a:rPr lang="de-DE" sz="1800" kern="1200" dirty="0">
                          <a:solidFill>
                            <a:schemeClr val="tx1"/>
                          </a:solidFill>
                          <a:effectLst/>
                          <a:latin typeface="+mn-lt"/>
                          <a:ea typeface="+mn-ea"/>
                          <a:cs typeface="+mn-cs"/>
                        </a:rPr>
                        <a:t>Mitarbeiter </a:t>
                      </a:r>
                      <a:endParaRPr lang="de-DE" dirty="0"/>
                    </a:p>
                  </a:txBody>
                  <a:tcPr/>
                </a:tc>
                <a:tc>
                  <a:txBody>
                    <a:bodyPr/>
                    <a:lstStyle/>
                    <a:p>
                      <a:r>
                        <a:rPr lang="de-DE" sz="1800" kern="1200" dirty="0">
                          <a:solidFill>
                            <a:schemeClr val="tx1"/>
                          </a:solidFill>
                          <a:effectLst/>
                          <a:latin typeface="+mn-lt"/>
                          <a:ea typeface="+mn-ea"/>
                          <a:cs typeface="+mn-cs"/>
                        </a:rPr>
                        <a:t>je Spalte</a:t>
                      </a:r>
                      <a:endParaRPr lang="de-DE" dirty="0"/>
                    </a:p>
                  </a:txBody>
                  <a:tcPr/>
                </a:tc>
                <a:extLst>
                  <a:ext uri="{0D108BD9-81ED-4DB2-BD59-A6C34878D82A}">
                    <a16:rowId xmlns:a16="http://schemas.microsoft.com/office/drawing/2014/main" val="3689497812"/>
                  </a:ext>
                </a:extLst>
              </a:tr>
              <a:tr h="0">
                <a:tc>
                  <a:txBody>
                    <a:bodyPr/>
                    <a:lstStyle/>
                    <a:p>
                      <a:r>
                        <a:rPr lang="de-DE" dirty="0"/>
                        <a:t>Soll</a:t>
                      </a:r>
                    </a:p>
                  </a:txBody>
                  <a:tcPr/>
                </a:tc>
                <a:tc>
                  <a:txBody>
                    <a:bodyPr/>
                    <a:lstStyle/>
                    <a:p>
                      <a:r>
                        <a:rPr lang="de-DE" sz="1800" kern="1200" dirty="0">
                          <a:solidFill>
                            <a:schemeClr val="tx1"/>
                          </a:solidFill>
                          <a:effectLst/>
                          <a:latin typeface="+mn-lt"/>
                          <a:ea typeface="+mn-ea"/>
                          <a:cs typeface="+mn-cs"/>
                        </a:rPr>
                        <a:t>eine Spalte je Mitarbeiter</a:t>
                      </a:r>
                      <a:endParaRPr lang="de-DE" dirty="0"/>
                    </a:p>
                  </a:txBody>
                  <a:tcPr/>
                </a:tc>
                <a:extLst>
                  <a:ext uri="{0D108BD9-81ED-4DB2-BD59-A6C34878D82A}">
                    <a16:rowId xmlns:a16="http://schemas.microsoft.com/office/drawing/2014/main" val="3295691551"/>
                  </a:ext>
                </a:extLst>
              </a:tr>
              <a:tr h="0">
                <a:tc>
                  <a:txBody>
                    <a:bodyPr/>
                    <a:lstStyle/>
                    <a:p>
                      <a:r>
                        <a:rPr lang="de-DE" dirty="0"/>
                        <a:t>Ist</a:t>
                      </a:r>
                    </a:p>
                  </a:txBody>
                  <a:tcPr/>
                </a:tc>
                <a:tc>
                  <a:txBody>
                    <a:bodyPr/>
                    <a:lstStyle/>
                    <a:p>
                      <a:r>
                        <a:rPr lang="de-DE" sz="1800" kern="1200" dirty="0">
                          <a:solidFill>
                            <a:schemeClr val="tx1"/>
                          </a:solidFill>
                          <a:effectLst/>
                          <a:latin typeface="+mn-lt"/>
                          <a:ea typeface="+mn-ea"/>
                          <a:cs typeface="+mn-cs"/>
                        </a:rPr>
                        <a:t>eine Spalte je Mitarbeiter</a:t>
                      </a:r>
                      <a:r>
                        <a:rPr lang="en-DE">
                          <a:effectLst/>
                        </a:rPr>
                        <a:t> </a:t>
                      </a:r>
                      <a:endParaRPr lang="de-DE" dirty="0"/>
                    </a:p>
                  </a:txBody>
                  <a:tcPr/>
                </a:tc>
                <a:extLst>
                  <a:ext uri="{0D108BD9-81ED-4DB2-BD59-A6C34878D82A}">
                    <a16:rowId xmlns:a16="http://schemas.microsoft.com/office/drawing/2014/main" val="185370128"/>
                  </a:ext>
                </a:extLst>
              </a:tr>
              <a:tr h="151353">
                <a:tc>
                  <a:txBody>
                    <a:bodyPr/>
                    <a:lstStyle/>
                    <a:p>
                      <a:r>
                        <a:rPr lang="de-DE" sz="1800" kern="1200" dirty="0">
                          <a:solidFill>
                            <a:schemeClr val="tx1"/>
                          </a:solidFill>
                          <a:effectLst/>
                          <a:latin typeface="+mn-lt"/>
                          <a:ea typeface="+mn-ea"/>
                          <a:cs typeface="+mn-cs"/>
                        </a:rPr>
                        <a:t>Abweichungen von Soll zu Ist </a:t>
                      </a:r>
                      <a:endParaRPr lang="de-DE" dirty="0"/>
                    </a:p>
                  </a:txBody>
                  <a:tcPr/>
                </a:tc>
                <a:tc>
                  <a:txBody>
                    <a:bodyPr/>
                    <a:lstStyle/>
                    <a:p>
                      <a:r>
                        <a:rPr lang="de-DE" dirty="0"/>
                        <a:t>- (muss errechnet werden)</a:t>
                      </a:r>
                    </a:p>
                  </a:txBody>
                  <a:tcPr/>
                </a:tc>
                <a:extLst>
                  <a:ext uri="{0D108BD9-81ED-4DB2-BD59-A6C34878D82A}">
                    <a16:rowId xmlns:a16="http://schemas.microsoft.com/office/drawing/2014/main" val="517599662"/>
                  </a:ext>
                </a:extLst>
              </a:tr>
              <a:tr h="151353">
                <a:tc>
                  <a:txBody>
                    <a:bodyPr/>
                    <a:lstStyle/>
                    <a:p>
                      <a:r>
                        <a:rPr lang="de-DE" sz="1800" kern="1200" dirty="0">
                          <a:solidFill>
                            <a:schemeClr val="tx1"/>
                          </a:solidFill>
                          <a:effectLst/>
                          <a:latin typeface="+mn-lt"/>
                          <a:ea typeface="+mn-ea"/>
                          <a:cs typeface="+mn-cs"/>
                        </a:rPr>
                        <a:t>Arbeitszeitmodell </a:t>
                      </a:r>
                      <a:endParaRPr lang="de-DE" dirty="0"/>
                    </a:p>
                  </a:txBody>
                  <a:tcPr/>
                </a:tc>
                <a:tc>
                  <a:txBody>
                    <a:bodyPr/>
                    <a:lstStyle/>
                    <a:p>
                      <a:r>
                        <a:rPr lang="de-DE" dirty="0"/>
                        <a:t>externe Datei</a:t>
                      </a:r>
                    </a:p>
                  </a:txBody>
                  <a:tcPr/>
                </a:tc>
                <a:extLst>
                  <a:ext uri="{0D108BD9-81ED-4DB2-BD59-A6C34878D82A}">
                    <a16:rowId xmlns:a16="http://schemas.microsoft.com/office/drawing/2014/main" val="832235919"/>
                  </a:ext>
                </a:extLst>
              </a:tr>
              <a:tr h="151353">
                <a:tc>
                  <a:txBody>
                    <a:bodyPr/>
                    <a:lstStyle/>
                    <a:p>
                      <a:r>
                        <a:rPr lang="de-DE" sz="1800" kern="1200" dirty="0">
                          <a:solidFill>
                            <a:schemeClr val="tx1"/>
                          </a:solidFill>
                          <a:effectLst/>
                          <a:latin typeface="+mn-lt"/>
                          <a:ea typeface="+mn-ea"/>
                          <a:cs typeface="+mn-cs"/>
                        </a:rPr>
                        <a:t>Kostenträger </a:t>
                      </a:r>
                      <a:endParaRPr lang="de-DE" dirty="0"/>
                    </a:p>
                  </a:txBody>
                  <a:tcPr/>
                </a:tc>
                <a:tc>
                  <a:txBody>
                    <a:bodyPr/>
                    <a:lstStyle/>
                    <a:p>
                      <a:r>
                        <a:rPr lang="de-DE" dirty="0"/>
                        <a:t>externe Datei</a:t>
                      </a:r>
                    </a:p>
                  </a:txBody>
                  <a:tcPr/>
                </a:tc>
                <a:extLst>
                  <a:ext uri="{0D108BD9-81ED-4DB2-BD59-A6C34878D82A}">
                    <a16:rowId xmlns:a16="http://schemas.microsoft.com/office/drawing/2014/main" val="552844342"/>
                  </a:ext>
                </a:extLst>
              </a:tr>
            </a:tbl>
          </a:graphicData>
        </a:graphic>
      </p:graphicFrame>
      <p:pic>
        <p:nvPicPr>
          <p:cNvPr id="19" name="Picture 18" descr="A screenshot of a computer&#10;&#10;Description automatically generated">
            <a:extLst>
              <a:ext uri="{FF2B5EF4-FFF2-40B4-BE49-F238E27FC236}">
                <a16:creationId xmlns:a16="http://schemas.microsoft.com/office/drawing/2014/main" id="{D459B50C-E93B-0645-9910-39EFC200F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306901"/>
            <a:ext cx="3456376" cy="4893562"/>
          </a:xfrm>
          <a:prstGeom prst="rect">
            <a:avLst/>
          </a:prstGeom>
        </p:spPr>
      </p:pic>
    </p:spTree>
    <p:extLst>
      <p:ext uri="{BB962C8B-B14F-4D97-AF65-F5344CB8AC3E}">
        <p14:creationId xmlns:p14="http://schemas.microsoft.com/office/powerpoint/2010/main" val="425253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err="1"/>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err="1"/>
              <a:t>ü</a:t>
            </a:r>
            <a:r>
              <a:rPr lang="en-DE" sz="2000"/>
              <a:t>berträgt Daten in Zielformat für Auswertung</a:t>
            </a:r>
          </a:p>
          <a:p>
            <a:endParaRPr lang="en-DE" sz="2000"/>
          </a:p>
        </p:txBody>
      </p:sp>
      <p:pic>
        <p:nvPicPr>
          <p:cNvPr id="16" name="Picture 15" descr="A screenshot of a cell phone&#10;&#10;Description automatically generated">
            <a:extLst>
              <a:ext uri="{FF2B5EF4-FFF2-40B4-BE49-F238E27FC236}">
                <a16:creationId xmlns:a16="http://schemas.microsoft.com/office/drawing/2014/main" id="{09CDA874-70EC-CB49-B4A2-1D91474A3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57596"/>
            <a:ext cx="6607946" cy="2847776"/>
          </a:xfrm>
          <a:prstGeom prst="rect">
            <a:avLst/>
          </a:prstGeom>
        </p:spPr>
      </p:pic>
    </p:spTree>
    <p:extLst>
      <p:ext uri="{BB962C8B-B14F-4D97-AF65-F5344CB8AC3E}">
        <p14:creationId xmlns:p14="http://schemas.microsoft.com/office/powerpoint/2010/main" val="311319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2">
                                            <p:txEl>
                                              <p:pRg st="1" end="1"/>
                                            </p:txEl>
                                          </p:spTgt>
                                        </p:tgtEl>
                                      </p:cBhvr>
                                    </p:animEffect>
                                    <p:set>
                                      <p:cBhvr>
                                        <p:cTn id="10" dur="1" fill="hold">
                                          <p:stCondLst>
                                            <p:cond delay="499"/>
                                          </p:stCondLst>
                                        </p:cTn>
                                        <p:tgtEl>
                                          <p:spTgt spid="2">
                                            <p:txEl>
                                              <p:pRg st="1" end="1"/>
                                            </p:txEl>
                                          </p:spTgt>
                                        </p:tgtEl>
                                        <p:attrNameLst>
                                          <p:attrName>style.visibility</p:attrName>
                                        </p:attrNameLst>
                                      </p:cBhvr>
                                      <p:to>
                                        <p:strVal val="hidden"/>
                                      </p:to>
                                    </p:se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dissolv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nodeType="clickEffect">
                                  <p:stCondLst>
                                    <p:cond delay="0"/>
                                  </p:stCondLst>
                                  <p:childTnLst>
                                    <p:animEffect transition="out" filter="dissolve">
                                      <p:cBhvr>
                                        <p:cTn id="18" dur="500"/>
                                        <p:tgtEl>
                                          <p:spTgt spid="2">
                                            <p:txEl>
                                              <p:pRg st="3" end="3"/>
                                            </p:txEl>
                                          </p:spTgt>
                                        </p:tgtEl>
                                      </p:cBhvr>
                                    </p:animEffect>
                                    <p:set>
                                      <p:cBhvr>
                                        <p:cTn id="19" dur="1" fill="hold">
                                          <p:stCondLst>
                                            <p:cond delay="499"/>
                                          </p:stCondLst>
                                        </p:cTn>
                                        <p:tgtEl>
                                          <p:spTgt spid="2">
                                            <p:txEl>
                                              <p:pRg st="3" end="3"/>
                                            </p:txEl>
                                          </p:spTgt>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2">
                                            <p:txEl>
                                              <p:pRg st="4" end="4"/>
                                            </p:txEl>
                                          </p:spTgt>
                                        </p:tgtEl>
                                      </p:cBhvr>
                                    </p:animEffect>
                                    <p:set>
                                      <p:cBhvr>
                                        <p:cTn id="22" dur="1" fill="hold">
                                          <p:stCondLst>
                                            <p:cond delay="499"/>
                                          </p:stCondLst>
                                        </p:cTn>
                                        <p:tgtEl>
                                          <p:spTgt spid="2">
                                            <p:txEl>
                                              <p:pRg st="4" end="4"/>
                                            </p:txEl>
                                          </p:spTgt>
                                        </p:tgtEl>
                                        <p:attrNameLst>
                                          <p:attrName>style.visibility</p:attrName>
                                        </p:attrNameLst>
                                      </p:cBhvr>
                                      <p:to>
                                        <p:strVal val="hidden"/>
                                      </p:to>
                                    </p:se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2000" fill="hold"/>
                                        <p:tgtEl>
                                          <p:spTgt spid="2">
                                            <p:txEl>
                                              <p:pRg st="6" end="6"/>
                                            </p:txEl>
                                          </p:spTgt>
                                        </p:tgtEl>
                                        <p:attrNameLst>
                                          <p:attrName>style.color</p:attrName>
                                        </p:attrNameLst>
                                      </p:cBhvr>
                                      <p:to>
                                        <a:srgbClr val="FF0000"/>
                                      </p:to>
                                    </p:animClr>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animEffect transition="in" filter="wipe(left)">
                                      <p:cBhvr>
                                        <p:cTn id="45"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6673DD-C653-6C43-B81B-D8A1958D0593}"/>
              </a:ext>
            </a:extLst>
          </p:cNvPr>
          <p:cNvSpPr/>
          <p:nvPr/>
        </p:nvSpPr>
        <p:spPr>
          <a:xfrm>
            <a:off x="2555775" y="3333424"/>
            <a:ext cx="6768751" cy="707886"/>
          </a:xfrm>
          <a:prstGeom prst="rect">
            <a:avLst/>
          </a:prstGeom>
        </p:spPr>
        <p:txBody>
          <a:bodyPr wrap="square">
            <a:spAutoFit/>
          </a:bodyPr>
          <a:lstStyle/>
          <a:p>
            <a:r>
              <a:rPr lang="en-DE" sz="2000"/>
              <a:t>Abteilungsleiter meldet sich auf Web-Oberfläche an</a:t>
            </a:r>
          </a:p>
          <a:p>
            <a:r>
              <a:rPr lang="en-DE" sz="2000"/>
              <a:t>        Exportiert Daten im Zielformat</a:t>
            </a:r>
          </a:p>
        </p:txBody>
      </p:sp>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 Export</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7" name="Rectangle 6">
            <a:extLst>
              <a:ext uri="{FF2B5EF4-FFF2-40B4-BE49-F238E27FC236}">
                <a16:creationId xmlns:a16="http://schemas.microsoft.com/office/drawing/2014/main" id="{DD97CBBA-5562-054F-9AFB-A3C79484160F}"/>
              </a:ext>
            </a:extLst>
          </p:cNvPr>
          <p:cNvSpPr/>
          <p:nvPr/>
        </p:nvSpPr>
        <p:spPr>
          <a:xfrm>
            <a:off x="2555776" y="3333424"/>
            <a:ext cx="6768751" cy="400110"/>
          </a:xfrm>
          <a:prstGeom prst="rect">
            <a:avLst/>
          </a:prstGeom>
        </p:spPr>
        <p:txBody>
          <a:bodyPr wrap="square">
            <a:spAutoFit/>
          </a:bodyPr>
          <a:lstStyle/>
          <a:p>
            <a:r>
              <a:rPr lang="en-DE" sz="2000">
                <a:solidFill>
                  <a:srgbClr val="FF0000"/>
                </a:solidFill>
              </a:rPr>
              <a:t>Abteilungsleiter Überträgt Daten in Zielformat für Auswertung</a:t>
            </a:r>
          </a:p>
        </p:txBody>
      </p:sp>
    </p:spTree>
    <p:extLst>
      <p:ext uri="{BB962C8B-B14F-4D97-AF65-F5344CB8AC3E}">
        <p14:creationId xmlns:p14="http://schemas.microsoft.com/office/powerpoint/2010/main" val="424349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Altes Verfahren und QES Export</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2655786511"/>
              </p:ext>
            </p:extLst>
          </p:nvPr>
        </p:nvGraphicFramePr>
        <p:xfrm>
          <a:off x="2392363" y="1424462"/>
          <a:ext cx="6768752" cy="3751952"/>
        </p:xfrm>
        <a:graphic>
          <a:graphicData uri="http://schemas.openxmlformats.org/drawingml/2006/table">
            <a:tbl>
              <a:tblPr firstRow="1" firstCol="1" bandRow="1">
                <a:tableStyleId>{7DF18680-E054-41AD-8BC1-D1AEF772440D}</a:tableStyleId>
              </a:tblPr>
              <a:tblGrid>
                <a:gridCol w="966401">
                  <a:extLst>
                    <a:ext uri="{9D8B030D-6E8A-4147-A177-3AD203B41FA5}">
                      <a16:colId xmlns:a16="http://schemas.microsoft.com/office/drawing/2014/main" val="1954873366"/>
                    </a:ext>
                  </a:extLst>
                </a:gridCol>
                <a:gridCol w="1481871">
                  <a:extLst>
                    <a:ext uri="{9D8B030D-6E8A-4147-A177-3AD203B41FA5}">
                      <a16:colId xmlns:a16="http://schemas.microsoft.com/office/drawing/2014/main" val="1127611525"/>
                    </a:ext>
                  </a:extLst>
                </a:gridCol>
                <a:gridCol w="1368152">
                  <a:extLst>
                    <a:ext uri="{9D8B030D-6E8A-4147-A177-3AD203B41FA5}">
                      <a16:colId xmlns:a16="http://schemas.microsoft.com/office/drawing/2014/main" val="3689779636"/>
                    </a:ext>
                  </a:extLst>
                </a:gridCol>
                <a:gridCol w="1714939">
                  <a:extLst>
                    <a:ext uri="{9D8B030D-6E8A-4147-A177-3AD203B41FA5}">
                      <a16:colId xmlns:a16="http://schemas.microsoft.com/office/drawing/2014/main" val="883571620"/>
                    </a:ext>
                  </a:extLst>
                </a:gridCol>
                <a:gridCol w="1237389">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Excel</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Tree>
    <p:extLst>
      <p:ext uri="{BB962C8B-B14F-4D97-AF65-F5344CB8AC3E}">
        <p14:creationId xmlns:p14="http://schemas.microsoft.com/office/powerpoint/2010/main" val="914325867"/>
      </p:ext>
    </p:extLst>
  </p:cSld>
  <p:clrMapOvr>
    <a:masterClrMapping/>
  </p:clrMapOvr>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Props1.xml><?xml version="1.0" encoding="utf-8"?>
<ds:datastoreItem xmlns:ds="http://schemas.openxmlformats.org/officeDocument/2006/customXml" ds:itemID="{226F3FF9-422F-45E0-A6AB-77F6EE6152F9}">
  <ds:schemaRefs>
    <ds:schemaRef ds:uri="http://schemas.microsoft.com/sharepoint/events"/>
  </ds:schemaRefs>
</ds:datastoreItem>
</file>

<file path=customXml/itemProps2.xml><?xml version="1.0" encoding="utf-8"?>
<ds:datastoreItem xmlns:ds="http://schemas.openxmlformats.org/officeDocument/2006/customXml" ds:itemID="{B662B3C9-84D1-44B4-980A-A658A0349369}">
  <ds:schemaRefs>
    <ds:schemaRef ds:uri="http://schemas.microsoft.com/sharepoint/v3/contenttype/forms"/>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9138</TotalTime>
  <Words>3512</Words>
  <Application>Microsoft Macintosh PowerPoint</Application>
  <PresentationFormat>On-screen Show (4:3)</PresentationFormat>
  <Paragraphs>1359</Paragraphs>
  <Slides>47</Slides>
  <Notes>39</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Rotis SemiSans Pro</vt:lpstr>
      <vt:lpstr>Wingdings</vt:lpstr>
      <vt:lpstr>Wingdings 3</vt:lpstr>
      <vt:lpstr>Larissa</vt:lpstr>
      <vt:lpstr>Abschlussprojekt: QES Export</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IE61.Johannes Meyerhoff</cp:lastModifiedBy>
  <cp:revision>773</cp:revision>
  <cp:lastPrinted>2015-06-26T07:02:07Z</cp:lastPrinted>
  <dcterms:created xsi:type="dcterms:W3CDTF">2014-11-24T15:32:57Z</dcterms:created>
  <dcterms:modified xsi:type="dcterms:W3CDTF">2020-01-19T12:55:26Z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