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0"/>
  </p:notesMasterIdLst>
  <p:handoutMasterIdLst>
    <p:handoutMasterId r:id="rId51"/>
  </p:handoutMasterIdLst>
  <p:sldIdLst>
    <p:sldId id="329" r:id="rId6"/>
    <p:sldId id="473" r:id="rId7"/>
    <p:sldId id="433" r:id="rId8"/>
    <p:sldId id="496" r:id="rId9"/>
    <p:sldId id="500" r:id="rId10"/>
    <p:sldId id="499" r:id="rId11"/>
    <p:sldId id="503" r:id="rId12"/>
    <p:sldId id="504" r:id="rId13"/>
    <p:sldId id="505" r:id="rId14"/>
    <p:sldId id="506" r:id="rId15"/>
    <p:sldId id="479" r:id="rId16"/>
    <p:sldId id="480" r:id="rId17"/>
    <p:sldId id="482" r:id="rId18"/>
    <p:sldId id="483" r:id="rId19"/>
    <p:sldId id="481" r:id="rId20"/>
    <p:sldId id="497" r:id="rId21"/>
    <p:sldId id="485" r:id="rId22"/>
    <p:sldId id="487" r:id="rId23"/>
    <p:sldId id="491" r:id="rId24"/>
    <p:sldId id="492" r:id="rId25"/>
    <p:sldId id="493" r:id="rId26"/>
    <p:sldId id="494" r:id="rId27"/>
    <p:sldId id="495" r:id="rId28"/>
    <p:sldId id="498" r:id="rId29"/>
    <p:sldId id="488" r:id="rId30"/>
    <p:sldId id="489" r:id="rId31"/>
    <p:sldId id="477" r:id="rId32"/>
    <p:sldId id="478" r:id="rId33"/>
    <p:sldId id="484" r:id="rId34"/>
    <p:sldId id="261" r:id="rId35"/>
    <p:sldId id="369" r:id="rId36"/>
    <p:sldId id="356" r:id="rId37"/>
    <p:sldId id="367" r:id="rId38"/>
    <p:sldId id="370" r:id="rId39"/>
    <p:sldId id="372" r:id="rId40"/>
    <p:sldId id="373" r:id="rId41"/>
    <p:sldId id="375" r:id="rId42"/>
    <p:sldId id="374" r:id="rId43"/>
    <p:sldId id="365" r:id="rId44"/>
    <p:sldId id="366" r:id="rId45"/>
    <p:sldId id="376" r:id="rId46"/>
    <p:sldId id="378" r:id="rId47"/>
    <p:sldId id="377" r:id="rId48"/>
    <p:sldId id="348" r:id="rId49"/>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5" autoAdjust="0"/>
    <p:restoredTop sz="96046" autoAdjust="0"/>
  </p:normalViewPr>
  <p:slideViewPr>
    <p:cSldViewPr>
      <p:cViewPr varScale="1">
        <p:scale>
          <a:sx n="215" d="100"/>
          <a:sy n="215" d="100"/>
        </p:scale>
        <p:origin x="1672" y="192"/>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dirty="0"/>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dirty="0"/>
          </a:p>
        </p:txBody>
      </p:sp>
    </p:spTree>
    <p:extLst>
      <p:ext uri="{BB962C8B-B14F-4D97-AF65-F5344CB8AC3E}">
        <p14:creationId xmlns:p14="http://schemas.microsoft.com/office/powerpoint/2010/main" val="1135124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2</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894262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a:t>
            </a:fld>
            <a:endParaRPr lang="de-DE" dirty="0"/>
          </a:p>
        </p:txBody>
      </p:sp>
    </p:spTree>
    <p:extLst>
      <p:ext uri="{BB962C8B-B14F-4D97-AF65-F5344CB8AC3E}">
        <p14:creationId xmlns:p14="http://schemas.microsoft.com/office/powerpoint/2010/main" val="1390413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30</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31</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REFACTORING nicht im BILD</a:t>
            </a:r>
          </a:p>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32</a:t>
            </a:fld>
            <a:endParaRPr lang="de-DE"/>
          </a:p>
        </p:txBody>
      </p:sp>
    </p:spTree>
    <p:extLst>
      <p:ext uri="{BB962C8B-B14F-4D97-AF65-F5344CB8AC3E}">
        <p14:creationId xmlns:p14="http://schemas.microsoft.com/office/powerpoint/2010/main" val="10876931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35</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36</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39</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42</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dirty="0"/>
          </a:p>
        </p:txBody>
      </p:sp>
    </p:spTree>
    <p:extLst>
      <p:ext uri="{BB962C8B-B14F-4D97-AF65-F5344CB8AC3E}">
        <p14:creationId xmlns:p14="http://schemas.microsoft.com/office/powerpoint/2010/main" val="152376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dirty="0"/>
          </a:p>
        </p:txBody>
      </p:sp>
    </p:spTree>
    <p:extLst>
      <p:ext uri="{BB962C8B-B14F-4D97-AF65-F5344CB8AC3E}">
        <p14:creationId xmlns:p14="http://schemas.microsoft.com/office/powerpoint/2010/main" val="196727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dirty="0"/>
          </a:p>
        </p:txBody>
      </p:sp>
    </p:spTree>
    <p:extLst>
      <p:ext uri="{BB962C8B-B14F-4D97-AF65-F5344CB8AC3E}">
        <p14:creationId xmlns:p14="http://schemas.microsoft.com/office/powerpoint/2010/main" val="1518072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dirty="0"/>
          </a:p>
        </p:txBody>
      </p:sp>
    </p:spTree>
    <p:extLst>
      <p:ext uri="{BB962C8B-B14F-4D97-AF65-F5344CB8AC3E}">
        <p14:creationId xmlns:p14="http://schemas.microsoft.com/office/powerpoint/2010/main" val="3518718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dirty="0"/>
          </a:p>
        </p:txBody>
      </p:sp>
    </p:spTree>
    <p:extLst>
      <p:ext uri="{BB962C8B-B14F-4D97-AF65-F5344CB8AC3E}">
        <p14:creationId xmlns:p14="http://schemas.microsoft.com/office/powerpoint/2010/main" val="1567058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dirty="0"/>
          </a:p>
        </p:txBody>
      </p:sp>
    </p:spTree>
    <p:extLst>
      <p:ext uri="{BB962C8B-B14F-4D97-AF65-F5344CB8AC3E}">
        <p14:creationId xmlns:p14="http://schemas.microsoft.com/office/powerpoint/2010/main" val="34351212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6.png"/><Relationship Id="rId5" Type="http://schemas.openxmlformats.org/officeDocument/2006/relationships/image" Target="../media/image15.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29.svg"/></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6.png"/><Relationship Id="rId5" Type="http://schemas.openxmlformats.org/officeDocument/2006/relationships/image" Target="../media/image15.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29.svg"/></Relationships>
</file>

<file path=ppt/slides/_rels/slide36.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36.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35.svg"/><Relationship Id="rId2" Type="http://schemas.openxmlformats.org/officeDocument/2006/relationships/notesSlide" Target="../notesSlides/notesSlide34.xml"/><Relationship Id="rId16"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34.png"/><Relationship Id="rId5" Type="http://schemas.openxmlformats.org/officeDocument/2006/relationships/image" Target="../media/image32.png"/><Relationship Id="rId15" Type="http://schemas.openxmlformats.org/officeDocument/2006/relationships/image" Target="../media/image17.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37.svg"/></Relationships>
</file>

<file path=ppt/slides/_rels/slide3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10" Type="http://schemas.openxmlformats.org/officeDocument/2006/relationships/image" Target="../media/image13.png"/><Relationship Id="rId4" Type="http://schemas.openxmlformats.org/officeDocument/2006/relationships/image" Target="../media/image40.png"/><Relationship Id="rId9" Type="http://schemas.openxmlformats.org/officeDocument/2006/relationships/image" Target="../media/image45.svg"/></Relationships>
</file>

<file path=ppt/slides/_rels/slide38.xml.rels><?xml version="1.0" encoding="UTF-8" standalone="yes"?>
<Relationships xmlns="http://schemas.openxmlformats.org/package/2006/relationships"><Relationship Id="rId13" Type="http://schemas.openxmlformats.org/officeDocument/2006/relationships/image" Target="../media/image49.svg"/><Relationship Id="rId18" Type="http://schemas.openxmlformats.org/officeDocument/2006/relationships/image" Target="../media/image54.png"/><Relationship Id="rId26" Type="http://schemas.openxmlformats.org/officeDocument/2006/relationships/image" Target="../media/image60.png"/><Relationship Id="rId21" Type="http://schemas.openxmlformats.org/officeDocument/2006/relationships/image" Target="../media/image57.svg"/><Relationship Id="rId34" Type="http://schemas.openxmlformats.org/officeDocument/2006/relationships/image" Target="../media/image17.png"/><Relationship Id="rId7" Type="http://schemas.openxmlformats.org/officeDocument/2006/relationships/image" Target="../media/image47.svg"/><Relationship Id="rId12" Type="http://schemas.openxmlformats.org/officeDocument/2006/relationships/image" Target="../media/image48.png"/><Relationship Id="rId17" Type="http://schemas.openxmlformats.org/officeDocument/2006/relationships/image" Target="../media/image53.svg"/><Relationship Id="rId25" Type="http://schemas.openxmlformats.org/officeDocument/2006/relationships/image" Target="../media/image59.svg"/><Relationship Id="rId33" Type="http://schemas.openxmlformats.org/officeDocument/2006/relationships/image" Target="../media/image29.svg"/><Relationship Id="rId2" Type="http://schemas.openxmlformats.org/officeDocument/2006/relationships/image" Target="../media/image44.png"/><Relationship Id="rId16" Type="http://schemas.openxmlformats.org/officeDocument/2006/relationships/image" Target="../media/image52.png"/><Relationship Id="rId20" Type="http://schemas.openxmlformats.org/officeDocument/2006/relationships/image" Target="../media/image56.png"/><Relationship Id="rId29" Type="http://schemas.openxmlformats.org/officeDocument/2006/relationships/image" Target="../media/image63.sv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43.svg"/><Relationship Id="rId24" Type="http://schemas.openxmlformats.org/officeDocument/2006/relationships/image" Target="../media/image58.png"/><Relationship Id="rId32" Type="http://schemas.openxmlformats.org/officeDocument/2006/relationships/image" Target="../media/image28.png"/><Relationship Id="rId37" Type="http://schemas.openxmlformats.org/officeDocument/2006/relationships/image" Target="../media/image67.svg"/><Relationship Id="rId5" Type="http://schemas.openxmlformats.org/officeDocument/2006/relationships/image" Target="../media/image21.svg"/><Relationship Id="rId15" Type="http://schemas.openxmlformats.org/officeDocument/2006/relationships/image" Target="../media/image51.svg"/><Relationship Id="rId23" Type="http://schemas.openxmlformats.org/officeDocument/2006/relationships/image" Target="../media/image41.svg"/><Relationship Id="rId28" Type="http://schemas.openxmlformats.org/officeDocument/2006/relationships/image" Target="../media/image62.png"/><Relationship Id="rId36" Type="http://schemas.openxmlformats.org/officeDocument/2006/relationships/image" Target="../media/image66.png"/><Relationship Id="rId10" Type="http://schemas.openxmlformats.org/officeDocument/2006/relationships/image" Target="../media/image42.png"/><Relationship Id="rId19" Type="http://schemas.openxmlformats.org/officeDocument/2006/relationships/image" Target="../media/image55.svg"/><Relationship Id="rId31" Type="http://schemas.openxmlformats.org/officeDocument/2006/relationships/image" Target="../media/image65.svg"/><Relationship Id="rId4" Type="http://schemas.openxmlformats.org/officeDocument/2006/relationships/image" Target="../media/image20.png"/><Relationship Id="rId9" Type="http://schemas.openxmlformats.org/officeDocument/2006/relationships/image" Target="../media/image39.svg"/><Relationship Id="rId14" Type="http://schemas.openxmlformats.org/officeDocument/2006/relationships/image" Target="../media/image50.png"/><Relationship Id="rId22" Type="http://schemas.openxmlformats.org/officeDocument/2006/relationships/image" Target="../media/image40.png"/><Relationship Id="rId27" Type="http://schemas.openxmlformats.org/officeDocument/2006/relationships/image" Target="../media/image61.svg"/><Relationship Id="rId30" Type="http://schemas.openxmlformats.org/officeDocument/2006/relationships/image" Target="../media/image64.png"/><Relationship Id="rId35" Type="http://schemas.openxmlformats.org/officeDocument/2006/relationships/image" Target="../media/image18.svg"/><Relationship Id="rId8" Type="http://schemas.openxmlformats.org/officeDocument/2006/relationships/image" Target="../media/image38.png"/><Relationship Id="rId3" Type="http://schemas.openxmlformats.org/officeDocument/2006/relationships/image" Target="../media/image45.svg"/></Relationships>
</file>

<file path=ppt/slides/_rels/slide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Datensätze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1331302233"/>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Einleitung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QES</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Organisation</a:t>
            </a:r>
            <a:endParaRPr lang="de-DE" altLang="de-DE" sz="120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Export</a:t>
            </a:r>
            <a:endParaRPr lang="de-DE" sz="2000" b="1">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Ubuntu</a:t>
            </a:r>
            <a:endParaRPr lang="de-DE" sz="110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Laravel</a:t>
            </a:r>
            <a:endParaRPr lang="de-DE" altLang="de-DE" sz="120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Anwendung</a:t>
            </a:r>
            <a:endParaRPr lang="de-DE" sz="2000" b="1">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Betriebssystem</a:t>
            </a:r>
            <a:endParaRPr lang="de-DE" sz="110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Framework</a:t>
            </a:r>
            <a:endParaRPr lang="de-DE" altLang="de-DE" sz="120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err="1">
                <a:latin typeface="Rotis SemiSans Pro" pitchFamily="50" charset="0"/>
              </a:rPr>
              <a:t>Vsphere</a:t>
            </a:r>
            <a:r>
              <a:rPr lang="de-DE" sz="1200" b="1">
                <a:latin typeface="Rotis SemiSans Pro" pitchFamily="50" charset="0"/>
              </a:rPr>
              <a:t> </a:t>
            </a:r>
            <a:r>
              <a:rPr lang="de-DE" sz="1200">
                <a:latin typeface="Rotis SemiSans Pro" pitchFamily="50" charset="0"/>
              </a:rPr>
              <a:t>VM</a:t>
            </a:r>
            <a:endParaRPr lang="de-DE" sz="110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Hardware</a:t>
            </a:r>
            <a:endParaRPr lang="de-DE" sz="110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Arbeitspakete</a:t>
            </a:r>
            <a:endParaRPr lang="de-DE" altLang="de-DE" sz="1200" b="1">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Aufwandsaufteilung</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Größere Aufgaben</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E3</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I6</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a:effectLst/>
                        </a:rPr>
                        <a:t>Funktion implementieren, die die angefertigte Datei als Download bereitstellt</a:t>
                      </a:r>
                      <a:endParaRPr lang="de-DE" sz="81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Qualitätssicherung durch automatisierte Tests</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
        <p:nvSpPr>
          <p:cNvPr id="3" name="TextBox 2">
            <a:extLst>
              <a:ext uri="{FF2B5EF4-FFF2-40B4-BE49-F238E27FC236}">
                <a16:creationId xmlns:a16="http://schemas.microsoft.com/office/drawing/2014/main" id="{BF8E03D9-A464-DC41-BE61-4209B98F0718}"/>
              </a:ext>
            </a:extLst>
          </p:cNvPr>
          <p:cNvSpPr txBox="1"/>
          <p:nvPr/>
        </p:nvSpPr>
        <p:spPr>
          <a:xfrm>
            <a:off x="-48573" y="4602881"/>
            <a:ext cx="2387513" cy="369332"/>
          </a:xfrm>
          <a:prstGeom prst="rect">
            <a:avLst/>
          </a:prstGeom>
          <a:noFill/>
        </p:spPr>
        <p:txBody>
          <a:bodyPr wrap="none" rtlCol="0">
            <a:spAutoFit/>
          </a:bodyPr>
          <a:lstStyle/>
          <a:p>
            <a:r>
              <a:rPr lang="de-DE" dirty="0"/>
              <a:t>Größere Arbeitsschritte</a:t>
            </a:r>
          </a:p>
        </p:txBody>
      </p:sp>
    </p:spTree>
    <p:extLst>
      <p:ext uri="{BB962C8B-B14F-4D97-AF65-F5344CB8AC3E}">
        <p14:creationId xmlns:p14="http://schemas.microsoft.com/office/powerpoint/2010/main" val="19061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Kosten-</a:t>
                      </a:r>
                    </a:p>
                    <a:p>
                      <a:pPr algn="l" fontAlgn="b"/>
                      <a:r>
                        <a:rPr lang="de-DE" sz="1000" b="0" i="0" u="none" strike="noStrike">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Assistenz, Sekretariat,</a:t>
                      </a:r>
                    </a:p>
                    <a:p>
                      <a:pPr algn="l" fontAlgn="b"/>
                      <a:r>
                        <a:rPr lang="de-DE" sz="1000" b="0" i="0" u="none" strike="noStrike">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Vorgehen/ Lösungsansatz</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a:t>Filtern: ORM/SQL</a:t>
            </a:r>
          </a:p>
          <a:p>
            <a:r>
              <a:rPr lang="de-DE" sz="2800"/>
              <a:t>Sortieren: ORM/SQL</a:t>
            </a:r>
          </a:p>
          <a:p>
            <a:r>
              <a:rPr lang="de-DE" sz="2800"/>
              <a:t>Formatieren: Controller</a:t>
            </a:r>
          </a:p>
          <a:p>
            <a:r>
              <a:rPr lang="de-DE" sz="2800"/>
              <a:t>Ausgeben: View</a:t>
            </a:r>
          </a:p>
          <a:p>
            <a:r>
              <a:rPr lang="de-DE" sz="280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2</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Tests</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a:t>PHPUnit</a:t>
            </a:r>
          </a:p>
          <a:p>
            <a:endParaRPr lang="en-DE" sz="2800"/>
          </a:p>
          <a:p>
            <a:r>
              <a:rPr lang="en-GB" sz="2800"/>
              <a:t>U</a:t>
            </a:r>
            <a:r>
              <a:rPr lang="en-DE" sz="2800"/>
              <a:t>nit Tests für:</a:t>
            </a:r>
          </a:p>
          <a:p>
            <a:r>
              <a:rPr lang="en-DE" sz="2800"/>
              <a:t>Datenbank</a:t>
            </a:r>
          </a:p>
          <a:p>
            <a:r>
              <a:rPr lang="en-DE" sz="2800"/>
              <a:t>Routing</a:t>
            </a:r>
          </a:p>
          <a:p>
            <a:r>
              <a:rPr lang="en-DE" sz="2800"/>
              <a:t>Verfügbarkeit</a:t>
            </a:r>
          </a:p>
          <a:p>
            <a:r>
              <a:rPr lang="en-DE" sz="2800"/>
              <a:t>Error-Handling</a:t>
            </a:r>
          </a:p>
          <a:p>
            <a:endParaRPr lang="en-DE" sz="2800"/>
          </a:p>
          <a:p>
            <a:r>
              <a:rPr lang="en-DE" sz="280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a:t>Mapping der Daten zum Laravel ORM</a:t>
            </a:r>
          </a:p>
          <a:p>
            <a:r>
              <a:rPr lang="de-DE"/>
              <a:t>Model je Tabelle</a:t>
            </a:r>
          </a:p>
          <a:p>
            <a:r>
              <a:rPr lang="de-DE"/>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Formular</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a:t>Anforderungen an Formular:</a:t>
            </a:r>
          </a:p>
          <a:p>
            <a:r>
              <a:rPr lang="de-DE" sz="2800"/>
              <a:t>Zeitraum Auswählen</a:t>
            </a:r>
            <a:br>
              <a:rPr lang="de-DE" sz="2800"/>
            </a:br>
            <a:r>
              <a:rPr lang="de-DE" sz="280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a:t>LASTENHEFT </a:t>
            </a:r>
          </a:p>
          <a:p>
            <a:endParaRPr lang="de-DE" sz="3600"/>
          </a:p>
          <a:p>
            <a:r>
              <a:rPr lang="de-DE" sz="3600"/>
              <a:t>PFLICHTENHEFT</a:t>
            </a:r>
          </a:p>
        </p:txBody>
      </p:sp>
    </p:spTree>
    <p:extLst>
      <p:ext uri="{BB962C8B-B14F-4D97-AF65-F5344CB8AC3E}">
        <p14:creationId xmlns:p14="http://schemas.microsoft.com/office/powerpoint/2010/main" val="1444991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Implementierung - MVC</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a:t>Verwendungszweck</a:t>
            </a:r>
          </a:p>
        </p:txBody>
      </p:sp>
    </p:spTree>
    <p:extLst>
      <p:ext uri="{BB962C8B-B14F-4D97-AF65-F5344CB8AC3E}">
        <p14:creationId xmlns:p14="http://schemas.microsoft.com/office/powerpoint/2010/main" val="1127049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MVC – Aufgaben der Komponenten </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a:t>Anbindung an</a:t>
            </a:r>
          </a:p>
          <a:p>
            <a:r>
              <a:rPr lang="de-DE"/>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a:t>Bestehende</a:t>
            </a:r>
          </a:p>
          <a:p>
            <a:r>
              <a:rPr lang="de-DE"/>
              <a:t>Datenbank</a:t>
            </a:r>
          </a:p>
          <a:p>
            <a:r>
              <a:rPr lang="de-DE"/>
              <a:t>SQL</a:t>
            </a:r>
          </a:p>
          <a:p>
            <a:endParaRPr lang="de-DE"/>
          </a:p>
          <a:p>
            <a:r>
              <a:rPr lang="de-DE"/>
              <a:t>Laravel ORM</a:t>
            </a:r>
          </a:p>
          <a:p>
            <a:r>
              <a:rPr lang="de-DE" err="1"/>
              <a:t>Object</a:t>
            </a:r>
            <a:r>
              <a:rPr lang="de-DE"/>
              <a:t> Relational</a:t>
            </a:r>
          </a:p>
          <a:p>
            <a:r>
              <a:rPr lang="de-DE"/>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a:t>Formatierung</a:t>
            </a:r>
          </a:p>
          <a:p>
            <a:r>
              <a:rPr lang="de-DE"/>
              <a:t>Nach Vorgabe</a:t>
            </a:r>
          </a:p>
          <a:p>
            <a:endParaRPr lang="de-DE"/>
          </a:p>
          <a:p>
            <a:endParaRPr lang="de-DE"/>
          </a:p>
          <a:p>
            <a:r>
              <a:rPr lang="de-DE"/>
              <a:t>Übersicht</a:t>
            </a:r>
          </a:p>
          <a:p>
            <a:r>
              <a:rPr lang="de-DE"/>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a:t>Der Controller verbindet Model und View,</a:t>
            </a:r>
          </a:p>
          <a:p>
            <a:r>
              <a:rPr lang="de-DE" sz="280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Codeausschnitt – Objektorientiertes Programmieren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a:solidFill>
                  <a:schemeClr val="accent1">
                    <a:lumMod val="75000"/>
                  </a:schemeClr>
                </a:solidFill>
              </a:rPr>
              <a:t>Model</a:t>
            </a:r>
            <a:endParaRPr lang="de-DE" sz="200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Reflektion</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Akzeptanz</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a:t>Bewertungsstufen Schulnoten 1-6? Min </a:t>
            </a:r>
            <a:r>
              <a:rPr lang="de-DE" err="1"/>
              <a:t>max</a:t>
            </a:r>
            <a:r>
              <a:rPr lang="de-DE"/>
              <a:t>?</a:t>
            </a:r>
          </a:p>
        </p:txBody>
      </p:sp>
    </p:spTree>
    <p:extLst>
      <p:ext uri="{BB962C8B-B14F-4D97-AF65-F5344CB8AC3E}">
        <p14:creationId xmlns:p14="http://schemas.microsoft.com/office/powerpoint/2010/main" val="2572452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Reflektion</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Akzeptanz</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err="1">
                          <a:solidFill>
                            <a:srgbClr val="FFFFFF"/>
                          </a:solidFill>
                          <a:effectLst/>
                          <a:latin typeface="Calibri" panose="020F0502020204030204" pitchFamily="34" charset="0"/>
                        </a:rPr>
                        <a:t>Qes</a:t>
                      </a:r>
                      <a:r>
                        <a:rPr lang="de-DE" sz="1800" b="1" i="0" u="none" strike="noStrike">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REFLEKTION</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Meilensteine</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68501245"/>
              </p:ext>
            </p:extLst>
          </p:nvPr>
        </p:nvGraphicFramePr>
        <p:xfrm>
          <a:off x="2418007" y="1372717"/>
          <a:ext cx="6588224" cy="3368040"/>
        </p:xfrm>
        <a:graphic>
          <a:graphicData uri="http://schemas.openxmlformats.org/drawingml/2006/table">
            <a:tbl>
              <a:tblPr firstRow="1" firstCol="1" bandRow="1">
                <a:tableStyleId>{7DF18680-E054-41AD-8BC1-D1AEF772440D}</a:tableStyleId>
              </a:tblPr>
              <a:tblGrid>
                <a:gridCol w="1497494">
                  <a:extLst>
                    <a:ext uri="{9D8B030D-6E8A-4147-A177-3AD203B41FA5}">
                      <a16:colId xmlns:a16="http://schemas.microsoft.com/office/drawing/2014/main" val="1127611525"/>
                    </a:ext>
                  </a:extLst>
                </a:gridCol>
                <a:gridCol w="771164">
                  <a:extLst>
                    <a:ext uri="{9D8B030D-6E8A-4147-A177-3AD203B41FA5}">
                      <a16:colId xmlns:a16="http://schemas.microsoft.com/office/drawing/2014/main" val="3689779636"/>
                    </a:ext>
                  </a:extLst>
                </a:gridCol>
                <a:gridCol w="3681777">
                  <a:extLst>
                    <a:ext uri="{9D8B030D-6E8A-4147-A177-3AD203B41FA5}">
                      <a16:colId xmlns:a16="http://schemas.microsoft.com/office/drawing/2014/main" val="883571620"/>
                    </a:ext>
                  </a:extLst>
                </a:gridCol>
                <a:gridCol w="637789">
                  <a:extLst>
                    <a:ext uri="{9D8B030D-6E8A-4147-A177-3AD203B41FA5}">
                      <a16:colId xmlns:a16="http://schemas.microsoft.com/office/drawing/2014/main" val="1770540711"/>
                    </a:ext>
                  </a:extLst>
                </a:gridCol>
              </a:tblGrid>
              <a:tr h="365760">
                <a:tc>
                  <a:txBody>
                    <a:bodyPr/>
                    <a:lstStyle/>
                    <a:p>
                      <a:pPr algn="l">
                        <a:spcAft>
                          <a:spcPts val="0"/>
                        </a:spcAft>
                      </a:pPr>
                      <a:r>
                        <a:rPr lang="de-DE" sz="1600">
                          <a:effectLst/>
                        </a:rPr>
                        <a:t>Phase</a:t>
                      </a:r>
                      <a:endParaRPr lang="de-DE" sz="16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a:effectLst/>
                        </a:rPr>
                        <a:t>Arbeitspaket</a:t>
                      </a:r>
                      <a:endParaRPr lang="de-DE" sz="16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a:effectLst/>
                        </a:rPr>
                        <a:t>Name/Bezeichnung</a:t>
                      </a:r>
                      <a:endParaRPr lang="de-DE" sz="16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304799">
                <a:tc>
                  <a:txBody>
                    <a:bodyPr/>
                    <a:lstStyle/>
                    <a:p>
                      <a:pPr algn="l">
                        <a:spcAft>
                          <a:spcPts val="0"/>
                        </a:spcAft>
                      </a:pPr>
                      <a:r>
                        <a:rPr lang="de-DE" sz="1200">
                          <a:effectLst/>
                        </a:rPr>
                        <a:t>Projektdurchführung</a:t>
                      </a:r>
                    </a:p>
                    <a:p>
                      <a:pPr algn="l">
                        <a:spcAft>
                          <a:spcPts val="0"/>
                        </a:spcAft>
                      </a:pPr>
                      <a:r>
                        <a:rPr lang="de-DE" sz="1200">
                          <a:effectLst/>
                        </a:rPr>
                        <a:t>        Analyse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A1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Machbarkeitsstudie durchführen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Aus dem Lastenheft das Pflichtenheft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Eigenschaften des Models festlegen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E3</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Formular mit Auswahlmöglichkeit zur Generierung entwerfen</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E4</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Menüpunkt und Controller entwerfen </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Download von Excel-Fähiger Datei konzipieren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E6</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Layout mit Kunde absprechen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Route zum Formular und zum Download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View-Oberfläche entwickeln und mit Kunde abstimmen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I3</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Mapping implementieren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I4</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Controller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l">
                        <a:spcAft>
                          <a:spcPts val="0"/>
                        </a:spcAft>
                      </a:pPr>
                      <a:r>
                        <a:rPr lang="de-DE" sz="1200" b="1">
                          <a:effectLst/>
                        </a:rPr>
                        <a:t>        Implementierung</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I6</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1">
                          <a:effectLst/>
                        </a:rPr>
                        <a:t>Funktion implementieren,</a:t>
                      </a:r>
                    </a:p>
                    <a:p>
                      <a:pPr algn="l">
                        <a:spcAft>
                          <a:spcPts val="0"/>
                        </a:spcAft>
                      </a:pPr>
                      <a:r>
                        <a:rPr lang="de-DE" sz="1050" b="1">
                          <a:effectLst/>
                        </a:rPr>
                        <a:t>die die angefertigte Datei als Download bereitstellt</a:t>
                      </a:r>
                      <a:endParaRPr lang="de-DE" sz="105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I7</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Qualitätssicherung durch automatisierte Tests</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
        <p:nvSpPr>
          <p:cNvPr id="4" name="Frame 3">
            <a:extLst>
              <a:ext uri="{FF2B5EF4-FFF2-40B4-BE49-F238E27FC236}">
                <a16:creationId xmlns:a16="http://schemas.microsoft.com/office/drawing/2014/main" id="{E86ECB8B-1937-4F42-B59F-06E718ECD10D}"/>
              </a:ext>
            </a:extLst>
          </p:cNvPr>
          <p:cNvSpPr/>
          <p:nvPr/>
        </p:nvSpPr>
        <p:spPr>
          <a:xfrm>
            <a:off x="3923928" y="1844774"/>
            <a:ext cx="5082303" cy="720130"/>
          </a:xfrm>
          <a:prstGeom prst="frame">
            <a:avLst>
              <a:gd name="adj1" fmla="val 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ame 4">
            <a:extLst>
              <a:ext uri="{FF2B5EF4-FFF2-40B4-BE49-F238E27FC236}">
                <a16:creationId xmlns:a16="http://schemas.microsoft.com/office/drawing/2014/main" id="{75419BBD-8023-004D-971D-8ACD3AE52DDD}"/>
              </a:ext>
            </a:extLst>
          </p:cNvPr>
          <p:cNvSpPr/>
          <p:nvPr/>
        </p:nvSpPr>
        <p:spPr>
          <a:xfrm>
            <a:off x="3923928" y="2564904"/>
            <a:ext cx="5082303" cy="2175853"/>
          </a:xfrm>
          <a:prstGeom prst="frame">
            <a:avLst>
              <a:gd name="adj1" fmla="val 1103"/>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TextBox 5">
            <a:extLst>
              <a:ext uri="{FF2B5EF4-FFF2-40B4-BE49-F238E27FC236}">
                <a16:creationId xmlns:a16="http://schemas.microsoft.com/office/drawing/2014/main" id="{267F72EB-60A7-4445-9155-959C8CD0F8C6}"/>
              </a:ext>
            </a:extLst>
          </p:cNvPr>
          <p:cNvSpPr txBox="1"/>
          <p:nvPr/>
        </p:nvSpPr>
        <p:spPr>
          <a:xfrm>
            <a:off x="3919015" y="4797808"/>
            <a:ext cx="954107" cy="646331"/>
          </a:xfrm>
          <a:prstGeom prst="rect">
            <a:avLst/>
          </a:prstGeom>
          <a:noFill/>
        </p:spPr>
        <p:txBody>
          <a:bodyPr wrap="none" rtlCol="0">
            <a:spAutoFit/>
          </a:bodyPr>
          <a:lstStyle/>
          <a:p>
            <a:r>
              <a:rPr lang="de-DE" sz="3600">
                <a:solidFill>
                  <a:schemeClr val="accent1"/>
                </a:solidFill>
              </a:rPr>
              <a:t>Neu</a:t>
            </a:r>
            <a:endParaRPr lang="de-DE" sz="3200">
              <a:solidFill>
                <a:schemeClr val="accent1"/>
              </a:solidFill>
            </a:endParaRPr>
          </a:p>
        </p:txBody>
      </p:sp>
      <p:sp>
        <p:nvSpPr>
          <p:cNvPr id="7" name="TextBox 6">
            <a:extLst>
              <a:ext uri="{FF2B5EF4-FFF2-40B4-BE49-F238E27FC236}">
                <a16:creationId xmlns:a16="http://schemas.microsoft.com/office/drawing/2014/main" id="{01D5FC10-BB43-9C4D-A9DA-6F48FFCD0C01}"/>
              </a:ext>
            </a:extLst>
          </p:cNvPr>
          <p:cNvSpPr txBox="1"/>
          <p:nvPr/>
        </p:nvSpPr>
        <p:spPr>
          <a:xfrm>
            <a:off x="4873122" y="4797808"/>
            <a:ext cx="1722587" cy="646331"/>
          </a:xfrm>
          <a:prstGeom prst="rect">
            <a:avLst/>
          </a:prstGeom>
          <a:noFill/>
        </p:spPr>
        <p:txBody>
          <a:bodyPr wrap="none" rtlCol="0">
            <a:spAutoFit/>
          </a:bodyPr>
          <a:lstStyle/>
          <a:p>
            <a:r>
              <a:rPr lang="de-DE" sz="3600">
                <a:solidFill>
                  <a:schemeClr val="accent3">
                    <a:lumMod val="75000"/>
                  </a:schemeClr>
                </a:solidFill>
              </a:rPr>
              <a:t>Bekannt</a:t>
            </a:r>
          </a:p>
        </p:txBody>
      </p:sp>
      <p:cxnSp>
        <p:nvCxnSpPr>
          <p:cNvPr id="9" name="Straight Connector 8">
            <a:extLst>
              <a:ext uri="{FF2B5EF4-FFF2-40B4-BE49-F238E27FC236}">
                <a16:creationId xmlns:a16="http://schemas.microsoft.com/office/drawing/2014/main" id="{89479C27-DF3C-A446-A767-717E15FDDDD3}"/>
              </a:ext>
            </a:extLst>
          </p:cNvPr>
          <p:cNvCxnSpPr>
            <a:cxnSpLocks noChangeAspect="1"/>
          </p:cNvCxnSpPr>
          <p:nvPr/>
        </p:nvCxnSpPr>
        <p:spPr>
          <a:xfrm flipV="1">
            <a:off x="4873122" y="4797808"/>
            <a:ext cx="0" cy="575408"/>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321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30</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31</a:t>
            </a:fld>
            <a:r>
              <a:rPr lang="de-DE"/>
              <a:t> von 9999</a:t>
            </a:r>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a:t>Phasen planen</a:t>
            </a:r>
          </a:p>
        </p:txBody>
      </p:sp>
    </p:spTree>
    <p:extLst>
      <p:ext uri="{BB962C8B-B14F-4D97-AF65-F5344CB8AC3E}">
        <p14:creationId xmlns:p14="http://schemas.microsoft.com/office/powerpoint/2010/main" val="3428902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32</a:t>
            </a:fld>
            <a:r>
              <a:rPr lang="de-DE"/>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a:t>Extreme </a:t>
            </a:r>
            <a:r>
              <a:rPr lang="de-DE" err="1"/>
              <a:t>Programming</a:t>
            </a:r>
            <a:endParaRPr lang="de-DE"/>
          </a:p>
          <a:p>
            <a:r>
              <a:rPr lang="de-DE"/>
              <a:t>Angepasst</a:t>
            </a:r>
          </a:p>
          <a:p>
            <a:r>
              <a:rPr lang="de-DE"/>
              <a:t>Kleines Projekt</a:t>
            </a:r>
          </a:p>
          <a:p>
            <a:r>
              <a:rPr lang="de-DE"/>
              <a:t>	Kein Release Plan</a:t>
            </a:r>
          </a:p>
          <a:p>
            <a:r>
              <a:rPr lang="de-DE"/>
              <a:t>	Weniger </a:t>
            </a:r>
            <a:r>
              <a:rPr lang="de-DE" err="1"/>
              <a:t>Acceptance</a:t>
            </a:r>
            <a:r>
              <a:rPr lang="de-DE"/>
              <a:t> Tests</a:t>
            </a:r>
          </a:p>
          <a:p>
            <a:r>
              <a:rPr lang="de-DE"/>
              <a:t>	Keine Stand-</a:t>
            </a:r>
            <a:r>
              <a:rPr lang="de-DE" err="1"/>
              <a:t>Ups</a:t>
            </a:r>
            <a:endParaRPr lang="de-DE"/>
          </a:p>
          <a:p>
            <a:r>
              <a:rPr lang="de-DE"/>
              <a:t>	Kein Pair </a:t>
            </a:r>
            <a:r>
              <a:rPr lang="de-DE" err="1"/>
              <a:t>Programming</a:t>
            </a:r>
            <a:endParaRPr lang="de-DE"/>
          </a:p>
          <a:p>
            <a:endParaRPr lang="de-DE"/>
          </a:p>
          <a:p>
            <a:r>
              <a:rPr lang="de-DE"/>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a:t>Um Personal planen und </a:t>
            </a:r>
            <a:r>
              <a:rPr lang="de-DE" err="1"/>
              <a:t>führen</a:t>
            </a:r>
            <a:r>
              <a:rPr lang="de-DE"/>
              <a:t> zu </a:t>
            </a:r>
            <a:r>
              <a:rPr lang="de-DE" err="1"/>
              <a:t>können</a:t>
            </a:r>
            <a:r>
              <a:rPr lang="de-DE"/>
              <a:t>, ist es notwendig, die reale Auslastung und den </a:t>
            </a:r>
            <a:r>
              <a:rPr lang="de-DE" err="1"/>
              <a:t>tatsächliche</a:t>
            </a:r>
            <a:r>
              <a:rPr lang="de-DE"/>
              <a:t> Ressourcenverbrauch in jedem Projekt zu kennen. Eine </a:t>
            </a:r>
            <a:r>
              <a:rPr lang="de-DE" err="1"/>
              <a:t>Übersicht</a:t>
            </a:r>
            <a:r>
              <a:rPr lang="de-DE"/>
              <a:t> </a:t>
            </a:r>
            <a:r>
              <a:rPr lang="de-DE" err="1"/>
              <a:t>darüber</a:t>
            </a:r>
            <a:r>
              <a:rPr lang="de-DE"/>
              <a:t> ist die entscheidende Grundlage </a:t>
            </a:r>
            <a:r>
              <a:rPr lang="de-DE" err="1"/>
              <a:t>für</a:t>
            </a:r>
            <a:r>
              <a:rPr lang="de-DE"/>
              <a:t> die weitere Ressourcenplanung der gesamten Abteilung. Ziel des Projektes ist es, dem Abteilungsleiter und auch den Teamleitern die </a:t>
            </a:r>
            <a:r>
              <a:rPr lang="de-DE" err="1"/>
              <a:t>Möglichkeit</a:t>
            </a:r>
            <a:r>
              <a:rPr lang="de-DE"/>
              <a:t> zu geben, einen Zeitraum aus den bestehenden </a:t>
            </a:r>
            <a:r>
              <a:rPr lang="de-DE" err="1"/>
              <a:t>Datensätzen</a:t>
            </a:r>
            <a:r>
              <a:rPr lang="de-DE"/>
              <a:t> </a:t>
            </a:r>
            <a:r>
              <a:rPr lang="de-DE" err="1"/>
              <a:t>auszuwählen</a:t>
            </a:r>
            <a:r>
              <a:rPr lang="de-DE"/>
              <a:t> und so Abweichungen von der Soll- Planung zu erkennen. </a:t>
            </a:r>
          </a:p>
          <a:p>
            <a:r>
              <a:rPr lang="de-DE"/>
              <a:t>Im Detail soll im QES </a:t>
            </a:r>
            <a:r>
              <a:rPr lang="de-DE" err="1"/>
              <a:t>für</a:t>
            </a:r>
            <a:r>
              <a:rPr lang="de-DE"/>
              <a:t> die Teamleiter und den Abteilungsleiter ein neuer </a:t>
            </a:r>
            <a:r>
              <a:rPr lang="de-DE" err="1"/>
              <a:t>Menüpunkt</a:t>
            </a:r>
            <a:r>
              <a:rPr lang="de-DE"/>
              <a:t> </a:t>
            </a:r>
            <a:r>
              <a:rPr lang="de-DE" err="1"/>
              <a:t>ergänzt</a:t>
            </a:r>
            <a:r>
              <a:rPr lang="de-DE"/>
              <a:t> werden. Der </a:t>
            </a:r>
            <a:r>
              <a:rPr lang="de-DE" err="1"/>
              <a:t>Menüpunkt</a:t>
            </a:r>
            <a:r>
              <a:rPr lang="de-DE"/>
              <a:t> Export soll auf eine Seite </a:t>
            </a:r>
            <a:r>
              <a:rPr lang="de-DE" err="1"/>
              <a:t>führen</a:t>
            </a:r>
            <a:r>
              <a:rPr lang="de-DE"/>
              <a:t>, auf der der Export definiert und angefordert wird. Der Ablauf ist wie folgt geplant: Der Abteilungsleiter oder die Teamleiter </a:t>
            </a:r>
            <a:r>
              <a:rPr lang="de-DE" err="1"/>
              <a:t>wählen</a:t>
            </a:r>
            <a:r>
              <a:rPr lang="de-DE"/>
              <a:t> einen Zeitraum, anhand dieser Auswahl wird eine Datei erstellt. Dabei erhalten Teamleiter und Abteilungsleiter </a:t>
            </a:r>
            <a:r>
              <a:rPr lang="de-DE" err="1"/>
              <a:t>gemäß</a:t>
            </a:r>
            <a:r>
              <a:rPr lang="de-DE"/>
              <a:t> ihrer Rolle unterschiedliche Ergebnisse. Die Ergebnis-Dateien stellen den Ressourcenverbrauch pro Mitarbeiter und Projekt dar. Je Mitarbeiter wird je Projekt eine eigene Zeile mit dem Soll- und dem Ist-Wert angelegt. Autorisierte Nutzer </a:t>
            </a:r>
            <a:r>
              <a:rPr lang="de-DE" err="1"/>
              <a:t>können</a:t>
            </a:r>
            <a:r>
              <a:rPr lang="de-DE"/>
              <a:t> dann auf die Export- Dateien </a:t>
            </a:r>
            <a:r>
              <a:rPr lang="de-DE" err="1"/>
              <a:t>für</a:t>
            </a:r>
            <a:r>
              <a:rPr lang="de-DE"/>
              <a:t> eine bestimmte, vorab festgelegte Zeit zugreifen. Verarbeitung, Konvertierung und Export der Daten auf dem Server </a:t>
            </a:r>
            <a:r>
              <a:rPr lang="de-DE" err="1"/>
              <a:t>müssen</a:t>
            </a:r>
            <a:r>
              <a:rPr lang="de-DE"/>
              <a:t> konzipiert, implementiert und getestet werden. Leitbild </a:t>
            </a:r>
            <a:r>
              <a:rPr lang="de-DE" err="1"/>
              <a:t>für</a:t>
            </a:r>
            <a:r>
              <a:rPr lang="de-DE"/>
              <a:t> Entwurf und Umsetzung ist das Model View Controller Konzept. </a:t>
            </a:r>
          </a:p>
          <a:p>
            <a:endParaRPr lang="de-DE"/>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33</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dirty="0">
                          <a:effectLst/>
                        </a:rPr>
                        <a:t>Johannes Meyerhoff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4320€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34</a:t>
            </a:fld>
            <a:r>
              <a:rPr lang="de-DE"/>
              <a:t> von 9999</a:t>
            </a:r>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35</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36</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a:t>MVC</a:t>
            </a:r>
          </a:p>
          <a:p>
            <a:r>
              <a:rPr lang="de-DE"/>
              <a:t>Laravel-Excel Konvertierungslösung</a:t>
            </a:r>
          </a:p>
          <a:p>
            <a:r>
              <a:rPr lang="de-DE"/>
              <a:t>Mapping implementieren</a:t>
            </a:r>
          </a:p>
          <a:p>
            <a:r>
              <a:rPr lang="de-DE"/>
              <a:t>Zeitraums-Auswahl Planen</a:t>
            </a:r>
          </a:p>
          <a:p>
            <a:r>
              <a:rPr lang="de-DE"/>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37</a:t>
            </a:fld>
            <a:r>
              <a:rPr lang="de-DE"/>
              <a:t> von 9999</a:t>
            </a:r>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38</a:t>
            </a:fld>
            <a:r>
              <a:rPr lang="de-DE"/>
              <a:t> von 9999</a:t>
            </a:r>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err="1"/>
              <a:t>Qualitätsicherung</a:t>
            </a:r>
            <a:r>
              <a:rPr lang="de-DE"/>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39</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Über Mich</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Bash</a:t>
                      </a:r>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a:t>TypeScript,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https://github.com/</a:t>
            </a:r>
            <a:r>
              <a:rPr lang="en-GB" sz="2000" dirty="0">
                <a:solidFill>
                  <a:schemeClr val="tx2"/>
                </a:solidFill>
              </a:rPr>
              <a:t>TwoHorus</a:t>
            </a:r>
            <a:endParaRPr lang="en-DE" sz="200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2353786" cy="369332"/>
          </a:xfrm>
          <a:prstGeom prst="rect">
            <a:avLst/>
          </a:prstGeom>
          <a:noFill/>
        </p:spPr>
        <p:txBody>
          <a:bodyPr wrap="none" rtlCol="0">
            <a:spAutoFit/>
          </a:bodyPr>
          <a:lstStyle/>
          <a:p>
            <a:r>
              <a:rPr lang="en-DE"/>
              <a:t>John@dr-meyerhoff.de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a:t>Carl-Reuther Berufskolleg in Hennef</a:t>
            </a:r>
          </a:p>
          <a:p>
            <a:r>
              <a:rPr lang="en-DE"/>
              <a:t>22 Jahre alt</a:t>
            </a:r>
          </a:p>
          <a:p>
            <a:endParaRPr lang="en-DE"/>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40</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a:t>Download manuell sichten</a:t>
            </a:r>
          </a:p>
          <a:p>
            <a:r>
              <a:rPr lang="de-DE"/>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41</a:t>
            </a:fld>
            <a:r>
              <a:rPr lang="de-DE"/>
              <a:t> von 9999</a:t>
            </a:r>
          </a:p>
        </p:txBody>
      </p:sp>
    </p:spTree>
    <p:extLst>
      <p:ext uri="{BB962C8B-B14F-4D97-AF65-F5344CB8AC3E}">
        <p14:creationId xmlns:p14="http://schemas.microsoft.com/office/powerpoint/2010/main" val="2572633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a:t>Demonstration beim Kunden</a:t>
            </a:r>
          </a:p>
          <a:p>
            <a:r>
              <a:rPr lang="de-DE"/>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42</a:t>
            </a:fld>
            <a:r>
              <a:rPr lang="de-DE"/>
              <a:t> von 9999</a:t>
            </a:r>
          </a:p>
        </p:txBody>
      </p:sp>
    </p:spTree>
    <p:extLst>
      <p:ext uri="{BB962C8B-B14F-4D97-AF65-F5344CB8AC3E}">
        <p14:creationId xmlns:p14="http://schemas.microsoft.com/office/powerpoint/2010/main" val="18968232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a:t>Projektmanagement XP</a:t>
            </a:r>
          </a:p>
          <a:p>
            <a:r>
              <a:rPr lang="de-DE"/>
              <a:t>Gut für variable Anforderungen</a:t>
            </a:r>
          </a:p>
          <a:p>
            <a:r>
              <a:rPr lang="de-DE"/>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43</a:t>
            </a:fld>
            <a:r>
              <a:rPr lang="de-DE"/>
              <a:t> von 9999</a:t>
            </a:r>
          </a:p>
        </p:txBody>
      </p:sp>
    </p:spTree>
    <p:extLst>
      <p:ext uri="{BB962C8B-B14F-4D97-AF65-F5344CB8AC3E}">
        <p14:creationId xmlns:p14="http://schemas.microsoft.com/office/powerpoint/2010/main" val="1784502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a:hlinkClick r:id="rId2"/>
              </a:rPr>
              <a:t>https://www.torsten-horn.de/techdocs/sw-dev-process.htm</a:t>
            </a:r>
            <a:endParaRPr lang="de-DE" sz="1200"/>
          </a:p>
          <a:p>
            <a:r>
              <a:rPr lang="de-DE" sz="1200">
                <a:hlinkClick r:id="rId3"/>
              </a:rPr>
              <a:t>https://en.wikipedia.org/wiki/Extreme_programming</a:t>
            </a:r>
            <a:endParaRPr lang="de-DE" sz="1200"/>
          </a:p>
          <a:p>
            <a:r>
              <a:rPr lang="de-DE" sz="1200">
                <a:hlinkClick r:id="rId4"/>
              </a:rPr>
              <a:t>https://www.cs.utah.edu/~lwilliam/Papers/ieeeSoftware.PDF</a:t>
            </a:r>
            <a:endParaRPr lang="de-DE" sz="1200"/>
          </a:p>
          <a:p>
            <a:r>
              <a:rPr lang="de-DE" sz="1200">
                <a:hlinkClick r:id="rId5"/>
              </a:rPr>
              <a:t>https://www.st.cs.uni-saarland.de/edu/lehrer/xp.pdf</a:t>
            </a:r>
            <a:endParaRPr lang="de-DE" sz="1200"/>
          </a:p>
          <a:p>
            <a:r>
              <a:rPr lang="de-DE" sz="1200"/>
              <a:t>Kent Beck - Extreme Programming Explained: Embrace Change</a:t>
            </a:r>
          </a:p>
          <a:p>
            <a:r>
              <a:rPr lang="de-DE" sz="1200">
                <a:hlinkClick r:id="rId6"/>
              </a:rPr>
              <a:t>https://www.vox.de/cms/die-hoehle-der-loewen-2016-der-ponyhuetchen-pitch-macht-judith-williams-fassungslos-4003566.html</a:t>
            </a:r>
            <a:endParaRPr lang="de-DE" sz="1200"/>
          </a:p>
          <a:p>
            <a:r>
              <a:rPr lang="de-DE" sz="1200">
                <a:hlinkClick r:id="rId7"/>
              </a:rPr>
              <a:t>https://laracasts.com/series/code-katas-in-php/episodes/7</a:t>
            </a:r>
            <a:endParaRPr lang="de-DE" sz="1200"/>
          </a:p>
          <a:p>
            <a:r>
              <a:rPr lang="de-DE" sz="1200">
                <a:hlinkClick r:id="rId8"/>
              </a:rPr>
              <a:t>https://upload.wikimedia.org/wikipedia/commons/8/84/Extreme_Programming.svg</a:t>
            </a:r>
            <a:endParaRPr lang="de-DE" sz="1200"/>
          </a:p>
          <a:p>
            <a:r>
              <a:rPr lang="de-DE" sz="1200">
                <a:hlinkClick r:id="rId9"/>
              </a:rPr>
              <a:t>https://gfycat.com/HotOrangeCoypu</a:t>
            </a:r>
            <a:endParaRPr lang="de-DE" sz="1200"/>
          </a:p>
          <a:p>
            <a:r>
              <a:rPr lang="de-DE" sz="1200">
                <a:hlinkClick r:id="rId10"/>
              </a:rPr>
              <a:t>https://en.wikipedia.org/wiki/File:Kent_Beck_no_Workshop_Mapping_XP.jpg</a:t>
            </a:r>
            <a:endParaRPr lang="de-DE" sz="1200"/>
          </a:p>
          <a:p>
            <a:r>
              <a:rPr lang="de-DE" sz="1200">
                <a:hlinkClick r:id="rId11"/>
              </a:rPr>
              <a:t>https://www.altexsoft.com/blog/business/extreme-programming-values-principles-and-practices/</a:t>
            </a:r>
            <a:endParaRPr lang="de-DE" sz="1200"/>
          </a:p>
          <a:p>
            <a:r>
              <a:rPr lang="de-DE" sz="1200">
                <a:hlinkClick r:id="rId12"/>
              </a:rPr>
              <a:t>https://www.youtube.com/watch?v=cGuTmOUdFbo</a:t>
            </a:r>
            <a:endParaRPr lang="de-DE" sz="1200"/>
          </a:p>
          <a:p>
            <a:r>
              <a:rPr lang="de-DE" sz="1200">
                <a:hlinkClick r:id="rId13"/>
              </a:rPr>
              <a:t>https://en.wikipedia.org/wiki/Extreme_programming_practices</a:t>
            </a:r>
            <a:endParaRPr lang="de-DE" sz="1200"/>
          </a:p>
          <a:p>
            <a:r>
              <a:rPr lang="de-DE" sz="1200">
                <a:hlinkClick r:id="rId14"/>
              </a:rPr>
              <a:t>http://www.selectbs.com/process-maturity/what-is-extreme-programming</a:t>
            </a:r>
            <a:endParaRPr lang="de-DE" sz="1200"/>
          </a:p>
          <a:p>
            <a:endParaRPr lang="de-DE" sz="1200"/>
          </a:p>
          <a:p>
            <a:pPr marL="0" indent="0">
              <a:buNone/>
            </a:pPr>
            <a:endParaRPr lang="de-DE" sz="1200"/>
          </a:p>
          <a:p>
            <a:endParaRPr lang="de-DE" sz="1200"/>
          </a:p>
          <a:p>
            <a:endParaRPr lang="de-DE" b="1"/>
          </a:p>
          <a:p>
            <a:endParaRPr lang="de-DE" b="1"/>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16" name="Table 15">
            <a:extLst>
              <a:ext uri="{FF2B5EF4-FFF2-40B4-BE49-F238E27FC236}">
                <a16:creationId xmlns:a16="http://schemas.microsoft.com/office/drawing/2014/main" id="{0399D315-B10F-D44E-B9DB-5A314D1A31D0}"/>
              </a:ext>
            </a:extLst>
          </p:cNvPr>
          <p:cNvGraphicFramePr>
            <a:graphicFrameLocks noGrp="1"/>
          </p:cNvGraphicFramePr>
          <p:nvPr>
            <p:extLst>
              <p:ext uri="{D42A27DB-BD31-4B8C-83A1-F6EECF244321}">
                <p14:modId xmlns:p14="http://schemas.microsoft.com/office/powerpoint/2010/main" val="2046404539"/>
              </p:ext>
            </p:extLst>
          </p:nvPr>
        </p:nvGraphicFramePr>
        <p:xfrm>
          <a:off x="2555776" y="1484784"/>
          <a:ext cx="5666682" cy="3610223"/>
        </p:xfrm>
        <a:graphic>
          <a:graphicData uri="http://schemas.openxmlformats.org/drawingml/2006/table">
            <a:tbl>
              <a:tblPr firstRow="1" bandRow="1">
                <a:tableStyleId>{9D7B26C5-4107-4FEC-AEDC-1716B250A1EF}</a:tableStyleId>
              </a:tblPr>
              <a:tblGrid>
                <a:gridCol w="2978722">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Information</a:t>
                      </a:r>
                    </a:p>
                  </a:txBody>
                  <a:tcPr/>
                </a:tc>
                <a:tc>
                  <a:txBody>
                    <a:bodyPr/>
                    <a:lstStyle/>
                    <a:p>
                      <a:r>
                        <a:rPr lang="de-DE" dirty="0"/>
                        <a:t>Speicherort</a:t>
                      </a:r>
                    </a:p>
                  </a:txBody>
                  <a:tcPr/>
                </a:tc>
                <a:extLst>
                  <a:ext uri="{0D108BD9-81ED-4DB2-BD59-A6C34878D82A}">
                    <a16:rowId xmlns:a16="http://schemas.microsoft.com/office/drawing/2014/main" val="1396622995"/>
                  </a:ext>
                </a:extLst>
              </a:tr>
              <a:tr h="179953">
                <a:tc>
                  <a:txBody>
                    <a:bodyPr/>
                    <a:lstStyle/>
                    <a:p>
                      <a:r>
                        <a:rPr lang="de-DE" sz="1800" kern="1200" dirty="0">
                          <a:solidFill>
                            <a:schemeClr val="tx1"/>
                          </a:solidFill>
                          <a:effectLst/>
                          <a:latin typeface="+mn-lt"/>
                          <a:ea typeface="+mn-ea"/>
                          <a:cs typeface="+mn-cs"/>
                        </a:rPr>
                        <a:t>Teamzugehörigkeit</a:t>
                      </a:r>
                      <a:endParaRPr lang="de-DE" dirty="0"/>
                    </a:p>
                  </a:txBody>
                  <a:tcPr/>
                </a:tc>
                <a:tc>
                  <a:txBody>
                    <a:bodyPr/>
                    <a:lstStyle/>
                    <a:p>
                      <a:r>
                        <a:rPr lang="de-DE" sz="1800" kern="1200" dirty="0">
                          <a:solidFill>
                            <a:schemeClr val="tx1"/>
                          </a:solidFill>
                          <a:effectLst/>
                          <a:latin typeface="+mn-lt"/>
                          <a:ea typeface="+mn-ea"/>
                          <a:cs typeface="+mn-cs"/>
                        </a:rPr>
                        <a:t>Worksheets </a:t>
                      </a:r>
                      <a:endParaRPr lang="de-DE" dirty="0"/>
                    </a:p>
                  </a:txBody>
                  <a:tcPr/>
                </a:tc>
                <a:extLst>
                  <a:ext uri="{0D108BD9-81ED-4DB2-BD59-A6C34878D82A}">
                    <a16:rowId xmlns:a16="http://schemas.microsoft.com/office/drawing/2014/main" val="3289471108"/>
                  </a:ext>
                </a:extLst>
              </a:tr>
              <a:tr h="0">
                <a:tc>
                  <a:txBody>
                    <a:bodyPr/>
                    <a:lstStyle/>
                    <a:p>
                      <a:r>
                        <a:rPr lang="de-DE" sz="1800" kern="1200" dirty="0">
                          <a:solidFill>
                            <a:schemeClr val="tx1"/>
                          </a:solidFill>
                          <a:effectLst/>
                          <a:latin typeface="+mn-lt"/>
                          <a:ea typeface="+mn-ea"/>
                          <a:cs typeface="+mn-cs"/>
                        </a:rPr>
                        <a:t>Projekte </a:t>
                      </a:r>
                      <a:endParaRPr lang="de-DE" dirty="0"/>
                    </a:p>
                  </a:txBody>
                  <a:tcPr/>
                </a:tc>
                <a:tc>
                  <a:txBody>
                    <a:bodyPr/>
                    <a:lstStyle/>
                    <a:p>
                      <a:r>
                        <a:rPr lang="de-DE" sz="1800" kern="1200" dirty="0">
                          <a:solidFill>
                            <a:schemeClr val="tx1"/>
                          </a:solidFill>
                          <a:effectLst/>
                          <a:latin typeface="+mn-lt"/>
                          <a:ea typeface="+mn-ea"/>
                          <a:cs typeface="+mn-cs"/>
                        </a:rPr>
                        <a:t>je Zeile</a:t>
                      </a:r>
                      <a:endParaRPr lang="de-DE" dirty="0"/>
                    </a:p>
                  </a:txBody>
                  <a:tcPr/>
                </a:tc>
                <a:extLst>
                  <a:ext uri="{0D108BD9-81ED-4DB2-BD59-A6C34878D82A}">
                    <a16:rowId xmlns:a16="http://schemas.microsoft.com/office/drawing/2014/main" val="1623811784"/>
                  </a:ext>
                </a:extLst>
              </a:tr>
              <a:tr h="0">
                <a:tc>
                  <a:txBody>
                    <a:bodyPr/>
                    <a:lstStyle/>
                    <a:p>
                      <a:r>
                        <a:rPr lang="de-DE" sz="1800" kern="1200" dirty="0">
                          <a:solidFill>
                            <a:schemeClr val="tx1"/>
                          </a:solidFill>
                          <a:effectLst/>
                          <a:latin typeface="+mn-lt"/>
                          <a:ea typeface="+mn-ea"/>
                          <a:cs typeface="+mn-cs"/>
                        </a:rPr>
                        <a:t>Mitarbeiter </a:t>
                      </a:r>
                      <a:endParaRPr lang="de-DE" dirty="0"/>
                    </a:p>
                  </a:txBody>
                  <a:tcPr/>
                </a:tc>
                <a:tc>
                  <a:txBody>
                    <a:bodyPr/>
                    <a:lstStyle/>
                    <a:p>
                      <a:r>
                        <a:rPr lang="de-DE" sz="1800" kern="1200" dirty="0">
                          <a:solidFill>
                            <a:schemeClr val="tx1"/>
                          </a:solidFill>
                          <a:effectLst/>
                          <a:latin typeface="+mn-lt"/>
                          <a:ea typeface="+mn-ea"/>
                          <a:cs typeface="+mn-cs"/>
                        </a:rPr>
                        <a:t>je Spalte</a:t>
                      </a:r>
                      <a:endParaRPr lang="de-DE" dirty="0"/>
                    </a:p>
                  </a:txBody>
                  <a:tcPr/>
                </a:tc>
                <a:extLst>
                  <a:ext uri="{0D108BD9-81ED-4DB2-BD59-A6C34878D82A}">
                    <a16:rowId xmlns:a16="http://schemas.microsoft.com/office/drawing/2014/main" val="3689497812"/>
                  </a:ext>
                </a:extLst>
              </a:tr>
              <a:tr h="0">
                <a:tc>
                  <a:txBody>
                    <a:bodyPr/>
                    <a:lstStyle/>
                    <a:p>
                      <a:r>
                        <a:rPr lang="de-DE" dirty="0"/>
                        <a:t>Soll</a:t>
                      </a:r>
                    </a:p>
                  </a:txBody>
                  <a:tcPr/>
                </a:tc>
                <a:tc>
                  <a:txBody>
                    <a:bodyPr/>
                    <a:lstStyle/>
                    <a:p>
                      <a:r>
                        <a:rPr lang="de-DE" sz="1800" kern="1200" dirty="0">
                          <a:solidFill>
                            <a:schemeClr val="tx1"/>
                          </a:solidFill>
                          <a:effectLst/>
                          <a:latin typeface="+mn-lt"/>
                          <a:ea typeface="+mn-ea"/>
                          <a:cs typeface="+mn-cs"/>
                        </a:rPr>
                        <a:t>eine Spalte je Mitarbeiter</a:t>
                      </a:r>
                      <a:endParaRPr lang="de-DE" dirty="0"/>
                    </a:p>
                  </a:txBody>
                  <a:tcPr/>
                </a:tc>
                <a:extLst>
                  <a:ext uri="{0D108BD9-81ED-4DB2-BD59-A6C34878D82A}">
                    <a16:rowId xmlns:a16="http://schemas.microsoft.com/office/drawing/2014/main" val="3295691551"/>
                  </a:ext>
                </a:extLst>
              </a:tr>
              <a:tr h="0">
                <a:tc>
                  <a:txBody>
                    <a:bodyPr/>
                    <a:lstStyle/>
                    <a:p>
                      <a:r>
                        <a:rPr lang="de-DE" dirty="0"/>
                        <a:t>Ist</a:t>
                      </a:r>
                    </a:p>
                  </a:txBody>
                  <a:tcPr/>
                </a:tc>
                <a:tc>
                  <a:txBody>
                    <a:bodyPr/>
                    <a:lstStyle/>
                    <a:p>
                      <a:r>
                        <a:rPr lang="de-DE" sz="1800" kern="1200" dirty="0">
                          <a:solidFill>
                            <a:schemeClr val="tx1"/>
                          </a:solidFill>
                          <a:effectLst/>
                          <a:latin typeface="+mn-lt"/>
                          <a:ea typeface="+mn-ea"/>
                          <a:cs typeface="+mn-cs"/>
                        </a:rPr>
                        <a:t>eine Spalte je Mitarbeiter</a:t>
                      </a:r>
                      <a:r>
                        <a:rPr lang="en-DE">
                          <a:effectLst/>
                        </a:rPr>
                        <a:t> </a:t>
                      </a:r>
                      <a:endParaRPr lang="de-DE" dirty="0"/>
                    </a:p>
                  </a:txBody>
                  <a:tcPr/>
                </a:tc>
                <a:extLst>
                  <a:ext uri="{0D108BD9-81ED-4DB2-BD59-A6C34878D82A}">
                    <a16:rowId xmlns:a16="http://schemas.microsoft.com/office/drawing/2014/main" val="185370128"/>
                  </a:ext>
                </a:extLst>
              </a:tr>
              <a:tr h="151353">
                <a:tc>
                  <a:txBody>
                    <a:bodyPr/>
                    <a:lstStyle/>
                    <a:p>
                      <a:r>
                        <a:rPr lang="de-DE" sz="1800" kern="1200" dirty="0">
                          <a:solidFill>
                            <a:schemeClr val="tx1"/>
                          </a:solidFill>
                          <a:effectLst/>
                          <a:latin typeface="+mn-lt"/>
                          <a:ea typeface="+mn-ea"/>
                          <a:cs typeface="+mn-cs"/>
                        </a:rPr>
                        <a:t>Abweichungen von Soll zu Ist </a:t>
                      </a:r>
                      <a:endParaRPr lang="de-DE" dirty="0"/>
                    </a:p>
                  </a:txBody>
                  <a:tcPr/>
                </a:tc>
                <a:tc>
                  <a:txBody>
                    <a:bodyPr/>
                    <a:lstStyle/>
                    <a:p>
                      <a:r>
                        <a:rPr lang="de-DE" dirty="0"/>
                        <a:t>- (muss errechnet werden)</a:t>
                      </a:r>
                    </a:p>
                  </a:txBody>
                  <a:tcPr/>
                </a:tc>
                <a:extLst>
                  <a:ext uri="{0D108BD9-81ED-4DB2-BD59-A6C34878D82A}">
                    <a16:rowId xmlns:a16="http://schemas.microsoft.com/office/drawing/2014/main" val="517599662"/>
                  </a:ext>
                </a:extLst>
              </a:tr>
              <a:tr h="151353">
                <a:tc>
                  <a:txBody>
                    <a:bodyPr/>
                    <a:lstStyle/>
                    <a:p>
                      <a:r>
                        <a:rPr lang="de-DE" sz="1800" kern="1200" dirty="0">
                          <a:solidFill>
                            <a:schemeClr val="tx1"/>
                          </a:solidFill>
                          <a:effectLst/>
                          <a:latin typeface="+mn-lt"/>
                          <a:ea typeface="+mn-ea"/>
                          <a:cs typeface="+mn-cs"/>
                        </a:rPr>
                        <a:t>Arbeitszeitmodell </a:t>
                      </a:r>
                      <a:endParaRPr lang="de-DE" dirty="0"/>
                    </a:p>
                  </a:txBody>
                  <a:tcPr/>
                </a:tc>
                <a:tc>
                  <a:txBody>
                    <a:bodyPr/>
                    <a:lstStyle/>
                    <a:p>
                      <a:r>
                        <a:rPr lang="de-DE" dirty="0"/>
                        <a:t>externe Datei</a:t>
                      </a:r>
                    </a:p>
                  </a:txBody>
                  <a:tcPr/>
                </a:tc>
                <a:extLst>
                  <a:ext uri="{0D108BD9-81ED-4DB2-BD59-A6C34878D82A}">
                    <a16:rowId xmlns:a16="http://schemas.microsoft.com/office/drawing/2014/main" val="832235919"/>
                  </a:ext>
                </a:extLst>
              </a:tr>
              <a:tr h="151353">
                <a:tc>
                  <a:txBody>
                    <a:bodyPr/>
                    <a:lstStyle/>
                    <a:p>
                      <a:r>
                        <a:rPr lang="de-DE" sz="1800" kern="1200" dirty="0">
                          <a:solidFill>
                            <a:schemeClr val="tx1"/>
                          </a:solidFill>
                          <a:effectLst/>
                          <a:latin typeface="+mn-lt"/>
                          <a:ea typeface="+mn-ea"/>
                          <a:cs typeface="+mn-cs"/>
                        </a:rPr>
                        <a:t>Kostenträger </a:t>
                      </a:r>
                      <a:endParaRPr lang="de-DE" dirty="0"/>
                    </a:p>
                  </a:txBody>
                  <a:tcPr/>
                </a:tc>
                <a:tc>
                  <a:txBody>
                    <a:bodyPr/>
                    <a:lstStyle/>
                    <a:p>
                      <a:r>
                        <a:rPr lang="de-DE" dirty="0"/>
                        <a:t>externe Datei</a:t>
                      </a:r>
                    </a:p>
                  </a:txBody>
                  <a:tcPr/>
                </a:tc>
                <a:extLst>
                  <a:ext uri="{0D108BD9-81ED-4DB2-BD59-A6C34878D82A}">
                    <a16:rowId xmlns:a16="http://schemas.microsoft.com/office/drawing/2014/main" val="552844342"/>
                  </a:ext>
                </a:extLst>
              </a:tr>
            </a:tbl>
          </a:graphicData>
        </a:graphic>
      </p:graphicFrame>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a:t>Abteilungsleiter meldet sich auf Web-Oberfläche an</a:t>
            </a:r>
          </a:p>
          <a:p>
            <a:r>
              <a:rPr lang="en-DE" sz="200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Altes Verfahren und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655786511"/>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Tree>
    <p:extLst>
      <p:ext uri="{BB962C8B-B14F-4D97-AF65-F5344CB8AC3E}">
        <p14:creationId xmlns:p14="http://schemas.microsoft.com/office/powerpoint/2010/main" val="914325867"/>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Props1.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2.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7720</TotalTime>
  <Words>3549</Words>
  <Application>Microsoft Macintosh PowerPoint</Application>
  <PresentationFormat>On-screen Show (4:3)</PresentationFormat>
  <Paragraphs>1409</Paragraphs>
  <Slides>44</Slides>
  <Notes>36</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Rotis SemiSans Pro</vt:lpstr>
      <vt:lpstr>Wingdings</vt:lpstr>
      <vt:lpstr>Wingdings 3</vt:lpstr>
      <vt:lpstr>Larissa</vt:lpstr>
      <vt:lpstr>Abschlussprojekt: QES Export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IE61.Johannes Meyerhoff</cp:lastModifiedBy>
  <cp:revision>758</cp:revision>
  <cp:lastPrinted>2015-06-26T07:02:07Z</cp:lastPrinted>
  <dcterms:created xsi:type="dcterms:W3CDTF">2014-11-24T15:32:57Z</dcterms:created>
  <dcterms:modified xsi:type="dcterms:W3CDTF">2020-01-18T13:17:17Z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