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7.xml"/><Relationship Id="rId22" Type="http://schemas.openxmlformats.org/officeDocument/2006/relationships/font" Target="fonts/Oswald-regular.fntdata"/><Relationship Id="rId10" Type="http://schemas.openxmlformats.org/officeDocument/2006/relationships/slide" Target="slides/slide6.xml"/><Relationship Id="rId21" Type="http://schemas.openxmlformats.org/officeDocument/2006/relationships/font" Target="fonts/Average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980f91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980f9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64cb540a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64cb540a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64d2316f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64d2316f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a54c7a7f7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a54c7a7f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a54c7a7f7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a54c7a7f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a54c7a7f7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a54c7a7f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a54c7a7f7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a54c7a7f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a54c7a7f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a54c7a7f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697075"/>
            <a:ext cx="7801500" cy="12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RUBY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Genís Bosch</a:t>
            </a:r>
            <a:endParaRPr/>
          </a:p>
        </p:txBody>
      </p:sp>
      <p:sp>
        <p:nvSpPr>
          <p:cNvPr id="61" name="Google Shape;61;p13"/>
          <p:cNvSpPr txBox="1"/>
          <p:nvPr>
            <p:ph idx="4294967295" type="title"/>
          </p:nvPr>
        </p:nvSpPr>
        <p:spPr>
          <a:xfrm>
            <a:off x="1872525" y="1928275"/>
            <a:ext cx="586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 PROGRAMMER’S BEST FRIEND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Rànkings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82097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0100" y="1170125"/>
            <a:ext cx="4865825" cy="321116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>
            <p:ph type="title"/>
          </p:nvPr>
        </p:nvSpPr>
        <p:spPr>
          <a:xfrm>
            <a:off x="4074575" y="4418400"/>
            <a:ext cx="493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400"/>
              <a:t>Popularitat de Ruby			Salari a EEUU per </a:t>
            </a:r>
            <a:r>
              <a:rPr lang="ca" sz="1400"/>
              <a:t>llenguatge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265500" y="1230450"/>
            <a:ext cx="4045200" cy="268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Ruby on Rails: Arquitectura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1600" y="0"/>
            <a:ext cx="45624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Exemples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-1.abs 						</a:t>
            </a:r>
            <a:r>
              <a:rPr i="1" lang="ca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#1</a:t>
            </a:r>
            <a:br>
              <a:rPr lang="ca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ca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'1234567'.length 				</a:t>
            </a:r>
            <a:r>
              <a:rPr i="1" lang="ca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#7 </a:t>
            </a:r>
            <a:br>
              <a:rPr lang="ca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ca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1234567.to_s.length 			</a:t>
            </a:r>
            <a:r>
              <a:rPr i="1" lang="ca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#7</a:t>
            </a:r>
            <a:br>
              <a:rPr lang="ca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ca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3.times {print 3} 				#Escriu 333</a:t>
            </a:r>
            <a:br>
              <a:rPr lang="ca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ca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rand(10).times { |x| puts x } 	</a:t>
            </a:r>
            <a:r>
              <a:rPr i="1" lang="ca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#Conjunt de numeros aleatoris de 0 a 10</a:t>
            </a:r>
            <a:endParaRPr i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ca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12345</a:t>
            </a:r>
            <a:r>
              <a:rPr b="1" lang="ca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".</a:t>
            </a:r>
            <a:r>
              <a:rPr lang="ca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to_i 					</a:t>
            </a:r>
            <a:r>
              <a:rPr i="1" lang="ca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#12345</a:t>
            </a:r>
            <a:br>
              <a:rPr lang="ca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ca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ca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99 red balloons</a:t>
            </a:r>
            <a:r>
              <a:rPr b="1" lang="ca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".</a:t>
            </a:r>
            <a:r>
              <a:rPr lang="ca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to_i 			</a:t>
            </a:r>
            <a:r>
              <a:rPr i="1" lang="ca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#99</a:t>
            </a:r>
            <a:endParaRPr i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ca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ary = [1,2,3,4,5]</a:t>
            </a:r>
            <a:br>
              <a:rPr lang="ca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ca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ary.each do |i|</a:t>
            </a:r>
            <a:br>
              <a:rPr lang="ca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ca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puts i						# 1 2 3 4 5</a:t>
            </a:r>
            <a:br>
              <a:rPr lang="ca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ca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Background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234475"/>
            <a:ext cx="8520600" cy="22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Yukihiro Matsumoto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Primers usos 1993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Publicat el 1995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Inspirat en Python i Perl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Productivitat i diversió del programador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Principi de la menor sorpresa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Característiques</a:t>
            </a:r>
            <a:endParaRPr/>
          </a:p>
        </p:txBody>
      </p:sp>
      <p:sp>
        <p:nvSpPr>
          <p:cNvPr id="73" name="Google Shape;73;p15"/>
          <p:cNvSpPr txBox="1"/>
          <p:nvPr>
            <p:ph idx="4294967295" type="body"/>
          </p:nvPr>
        </p:nvSpPr>
        <p:spPr>
          <a:xfrm>
            <a:off x="244400" y="1476150"/>
            <a:ext cx="8520600" cy="31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a" sz="1600"/>
              <a:t>Llenguatge</a:t>
            </a:r>
            <a:r>
              <a:rPr lang="ca" sz="1600"/>
              <a:t> interpretat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a" sz="1600"/>
              <a:t>Reflexiu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a" sz="1600"/>
              <a:t>Multiparadigma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a" sz="1600"/>
              <a:t>Orientat a Objectes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a" sz="1600"/>
              <a:t>Altament portàtil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a" sz="1600"/>
              <a:t>Gran quantitat de llibreries estàndard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Més </a:t>
            </a:r>
            <a:r>
              <a:rPr lang="ca"/>
              <a:t>Característiques</a:t>
            </a:r>
            <a:endParaRPr/>
          </a:p>
        </p:txBody>
      </p:sp>
      <p:sp>
        <p:nvSpPr>
          <p:cNvPr id="79" name="Google Shape;79;p16"/>
          <p:cNvSpPr txBox="1"/>
          <p:nvPr>
            <p:ph idx="4294967295" type="body"/>
          </p:nvPr>
        </p:nvSpPr>
        <p:spPr>
          <a:xfrm>
            <a:off x="244400" y="1476150"/>
            <a:ext cx="8520600" cy="31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a" sz="1600"/>
              <a:t>Nivells de variables: local, global, de classe,  d’instància.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a" sz="1600"/>
              <a:t>Gestió d’excepcions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a" sz="1600"/>
              <a:t>Iteradors i clàusules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a" sz="1600"/>
              <a:t>Expressions</a:t>
            </a:r>
            <a:r>
              <a:rPr lang="ca" sz="1600"/>
              <a:t> regulars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a" sz="1600"/>
              <a:t>Sobrecàrrega d’operadors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a" sz="1600"/>
              <a:t>Recol·lecció de brossa automàtica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a" sz="1600"/>
              <a:t>Fils d’execució simultanis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a" sz="1600"/>
              <a:t>Generadors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4925825" y="3294025"/>
            <a:ext cx="3604500" cy="99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Sistema de tipus</a:t>
            </a:r>
            <a:endParaRPr/>
          </a:p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717625" y="476250"/>
            <a:ext cx="4045200" cy="12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ca"/>
              <a:t>Fortament tipat. Sistema de tipus dinàmic.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4925825" y="3294050"/>
            <a:ext cx="3604500" cy="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228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ca" sz="1200">
                <a:solidFill>
                  <a:srgbClr val="40404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x = "3"</a:t>
            </a:r>
            <a:br>
              <a:rPr lang="ca" sz="1200">
                <a:solidFill>
                  <a:srgbClr val="40404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ca" sz="1200">
                <a:solidFill>
                  <a:srgbClr val="40404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y = x + 3 #ERROR</a:t>
            </a:r>
            <a:endParaRPr sz="1200">
              <a:solidFill>
                <a:srgbClr val="404040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4925825" y="2018788"/>
            <a:ext cx="3604500" cy="99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4925825" y="2018800"/>
            <a:ext cx="3604500" cy="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228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rgbClr val="40404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x = "3"</a:t>
            </a:r>
            <a:br>
              <a:rPr lang="ca" sz="1100">
                <a:solidFill>
                  <a:srgbClr val="40404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ca" sz="1100">
                <a:solidFill>
                  <a:srgbClr val="40404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y = “Número “ + x #“Número 3”</a:t>
            </a:r>
            <a:endParaRPr sz="1100">
              <a:solidFill>
                <a:srgbClr val="404040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marR="228600" rtl="0" algn="l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EEEEEE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Principals aplicacions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273975" y="1850075"/>
            <a:ext cx="3999900" cy="11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100">
                <a:solidFill>
                  <a:schemeClr val="dk1"/>
                </a:solidFill>
              </a:rPr>
              <a:t>Programes Orientats a Objectes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ca" sz="1600"/>
              <a:t>Mateix ús que Java, C++... Permet</a:t>
            </a:r>
            <a:endParaRPr sz="1600"/>
          </a:p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643875" y="1812150"/>
            <a:ext cx="3999900" cy="15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100">
                <a:solidFill>
                  <a:schemeClr val="dk1"/>
                </a:solidFill>
              </a:rPr>
              <a:t>Aplicacions Web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ca" sz="1600"/>
              <a:t>Framework Ruby on Rails</a:t>
            </a:r>
            <a:endParaRPr sz="1600"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273975" y="3472975"/>
            <a:ext cx="3999900" cy="11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100">
                <a:solidFill>
                  <a:schemeClr val="dk1"/>
                </a:solidFill>
              </a:rPr>
              <a:t>Metaprogramació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ca" sz="1600"/>
              <a:t>“Codi per a generar codi”</a:t>
            </a:r>
            <a:endParaRPr sz="1600"/>
          </a:p>
        </p:txBody>
      </p:sp>
      <p:sp>
        <p:nvSpPr>
          <p:cNvPr id="98" name="Google Shape;98;p18"/>
          <p:cNvSpPr txBox="1"/>
          <p:nvPr>
            <p:ph idx="2" type="body"/>
          </p:nvPr>
        </p:nvSpPr>
        <p:spPr>
          <a:xfrm>
            <a:off x="4643875" y="3472975"/>
            <a:ext cx="3999900" cy="15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100">
                <a:solidFill>
                  <a:schemeClr val="dk1"/>
                </a:solidFill>
              </a:rPr>
              <a:t>Ciència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ca" sz="1600"/>
              <a:t>Ú</a:t>
            </a:r>
            <a:r>
              <a:rPr lang="ca" sz="1600"/>
              <a:t>s científic com Medicina o Biología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Ruby on Rails</a:t>
            </a:r>
            <a:endParaRPr/>
          </a:p>
        </p:txBody>
      </p:sp>
      <p:sp>
        <p:nvSpPr>
          <p:cNvPr id="104" name="Google Shape;104;p19"/>
          <p:cNvSpPr txBox="1"/>
          <p:nvPr>
            <p:ph idx="4294967295" type="body"/>
          </p:nvPr>
        </p:nvSpPr>
        <p:spPr>
          <a:xfrm>
            <a:off x="244400" y="1476150"/>
            <a:ext cx="8520600" cy="31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a" sz="1600"/>
              <a:t>Framework enfocat en crear pàgines web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a" sz="1600"/>
              <a:t>Combina Ruby amb HTML, CSS i JavaScript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a" sz="1600"/>
              <a:t>Aplicacions sobre servidor web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a" sz="1600"/>
              <a:t>Back-end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a" sz="1600"/>
              <a:t>Model Vista Controlador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a" sz="1600"/>
              <a:t>Convention Over Configuration i Don’t Repeat Yourself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a" sz="1600"/>
              <a:t>Gemmes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Aplicacions Web</a:t>
            </a:r>
            <a:endParaRPr/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Ruby on Rails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6750" y="1164600"/>
            <a:ext cx="1022426" cy="102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6525" y="1003062"/>
            <a:ext cx="1456912" cy="134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2100" y="1164600"/>
            <a:ext cx="1363224" cy="102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5724" y="2540799"/>
            <a:ext cx="1520400" cy="6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42025" y="2468409"/>
            <a:ext cx="1073300" cy="778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89225" y="2371800"/>
            <a:ext cx="971500" cy="9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Llenguatges similars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648025" y="1413675"/>
            <a:ext cx="3999900" cy="16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 fibonacci(n):</a:t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06400" lvl="0" marL="50800" marR="508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ca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if n == 0: return 0 </a:t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06400" lvl="0" marL="50800" marR="508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ca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elif n == 1: return 1 </a:t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06400" lvl="0" marL="50800" marR="508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else: return fibonacci(n-1)+fibonacci(n-2)</a:t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type="title"/>
          </p:nvPr>
        </p:nvSpPr>
        <p:spPr>
          <a:xfrm>
            <a:off x="4648025" y="840975"/>
            <a:ext cx="315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100"/>
              <a:t>Python</a:t>
            </a:r>
            <a:endParaRPr sz="2100"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2714800"/>
            <a:ext cx="3999900" cy="14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 fibonacci( n ) </a:t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06400" lvl="0" marL="50800" marR="508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ca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return n if n &lt;= 1 </a:t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06400" lvl="0" marL="50800" marR="508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ca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fibonacci( n - 1 ) + fibonacci( n - 2 ) </a:t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2066675"/>
            <a:ext cx="315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100"/>
              <a:t>Ruby</a:t>
            </a:r>
            <a:endParaRPr sz="2100"/>
          </a:p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4648025" y="3130750"/>
            <a:ext cx="315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100"/>
              <a:t>Perl</a:t>
            </a:r>
            <a:endParaRPr sz="2100"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4648025" y="3702275"/>
            <a:ext cx="3999900" cy="1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sub </a:t>
            </a:r>
            <a:r>
              <a:rPr lang="ca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fibonacci {</a:t>
            </a:r>
            <a:br>
              <a:rPr lang="ca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ca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ca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my</a:t>
            </a:r>
            <a:r>
              <a:rPr lang="ca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$n = shift;</a:t>
            </a:r>
            <a:br>
              <a:rPr lang="ca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ca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$n &lt; 3 ? 1 : fibonacci($n-1) + fibonacci($n-2)</a:t>
            </a:r>
            <a:br>
              <a:rPr lang="ca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ca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