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9144000" cy="10799763"/>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07" d="100"/>
          <a:sy n="107" d="100"/>
        </p:scale>
        <p:origin x="1734" y="-1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06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351"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91435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0" indent="-285734" algn="l" defTabSz="91435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8" indent="-228587" algn="l" defTabSz="91435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13" indent="-228587"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8" indent="-228587"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64" indent="-228587"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38" indent="-228587"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14" indent="-228587"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89" indent="-228587" algn="l" defTabSz="91435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1" rtl="0" eaLnBrk="1" latinLnBrk="0" hangingPunct="1">
        <a:defRPr sz="1800" kern="1200">
          <a:solidFill>
            <a:schemeClr val="tx1"/>
          </a:solidFill>
          <a:latin typeface="+mn-lt"/>
          <a:ea typeface="+mn-ea"/>
          <a:cs typeface="+mn-cs"/>
        </a:defRPr>
      </a:lvl1pPr>
      <a:lvl2pPr marL="457175" algn="l" defTabSz="914351" rtl="0" eaLnBrk="1" latinLnBrk="0" hangingPunct="1">
        <a:defRPr sz="1800" kern="1200">
          <a:solidFill>
            <a:schemeClr val="tx1"/>
          </a:solidFill>
          <a:latin typeface="+mn-lt"/>
          <a:ea typeface="+mn-ea"/>
          <a:cs typeface="+mn-cs"/>
        </a:defRPr>
      </a:lvl2pPr>
      <a:lvl3pPr marL="914351" algn="l" defTabSz="914351" rtl="0" eaLnBrk="1" latinLnBrk="0" hangingPunct="1">
        <a:defRPr sz="1800" kern="1200">
          <a:solidFill>
            <a:schemeClr val="tx1"/>
          </a:solidFill>
          <a:latin typeface="+mn-lt"/>
          <a:ea typeface="+mn-ea"/>
          <a:cs typeface="+mn-cs"/>
        </a:defRPr>
      </a:lvl3pPr>
      <a:lvl4pPr marL="1371526" algn="l" defTabSz="914351" rtl="0" eaLnBrk="1" latinLnBrk="0" hangingPunct="1">
        <a:defRPr sz="1800" kern="1200">
          <a:solidFill>
            <a:schemeClr val="tx1"/>
          </a:solidFill>
          <a:latin typeface="+mn-lt"/>
          <a:ea typeface="+mn-ea"/>
          <a:cs typeface="+mn-cs"/>
        </a:defRPr>
      </a:lvl4pPr>
      <a:lvl5pPr marL="1828700" algn="l" defTabSz="914351" rtl="0" eaLnBrk="1" latinLnBrk="0" hangingPunct="1">
        <a:defRPr sz="1800" kern="1200">
          <a:solidFill>
            <a:schemeClr val="tx1"/>
          </a:solidFill>
          <a:latin typeface="+mn-lt"/>
          <a:ea typeface="+mn-ea"/>
          <a:cs typeface="+mn-cs"/>
        </a:defRPr>
      </a:lvl5pPr>
      <a:lvl6pPr marL="2285876" algn="l" defTabSz="914351" rtl="0" eaLnBrk="1" latinLnBrk="0" hangingPunct="1">
        <a:defRPr sz="1800" kern="1200">
          <a:solidFill>
            <a:schemeClr val="tx1"/>
          </a:solidFill>
          <a:latin typeface="+mn-lt"/>
          <a:ea typeface="+mn-ea"/>
          <a:cs typeface="+mn-cs"/>
        </a:defRPr>
      </a:lvl6pPr>
      <a:lvl7pPr marL="2743051" algn="l" defTabSz="914351" rtl="0" eaLnBrk="1" latinLnBrk="0" hangingPunct="1">
        <a:defRPr sz="1800" kern="1200">
          <a:solidFill>
            <a:schemeClr val="tx1"/>
          </a:solidFill>
          <a:latin typeface="+mn-lt"/>
          <a:ea typeface="+mn-ea"/>
          <a:cs typeface="+mn-cs"/>
        </a:defRPr>
      </a:lvl7pPr>
      <a:lvl8pPr marL="3200226" algn="l" defTabSz="914351" rtl="0" eaLnBrk="1" latinLnBrk="0" hangingPunct="1">
        <a:defRPr sz="1800" kern="1200">
          <a:solidFill>
            <a:schemeClr val="tx1"/>
          </a:solidFill>
          <a:latin typeface="+mn-lt"/>
          <a:ea typeface="+mn-ea"/>
          <a:cs typeface="+mn-cs"/>
        </a:defRPr>
      </a:lvl8pPr>
      <a:lvl9pPr marL="3657402" algn="l" defTabSz="91435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1"/>
          <p:cNvSpPr/>
          <p:nvPr/>
        </p:nvSpPr>
        <p:spPr>
          <a:xfrm>
            <a:off x="457200" y="3566967"/>
            <a:ext cx="7315200" cy="4404665"/>
          </a:xfrm>
          <a:prstGeom prst="rect">
            <a:avLst/>
          </a:prstGeom>
          <a:noFill/>
          <a:ln/>
        </p:spPr>
        <p:txBody>
          <a:bodyPr wrap="square" rtlCol="0" anchor="ctr"/>
          <a:lstStyle/>
          <a:p>
            <a:r>
              <a:rPr lang="en-US" sz="3000" dirty="0">
                <a:solidFill>
                  <a:srgbClr val="000000"/>
                </a:solidFill>
                <a:latin typeface="Verdana" pitchFamily="34" charset="0"/>
                <a:ea typeface="Verdana" pitchFamily="34" charset="-122"/>
                <a:cs typeface="Verdana" pitchFamily="34" charset="-120"/>
              </a:rPr>
              <a:t>Experimental</a:t>
            </a:r>
            <a:endParaRPr lang="en-US" sz="3000" dirty="0"/>
          </a:p>
          <a:p>
            <a:r>
              <a:rPr lang="en-US" dirty="0">
                <a:solidFill>
                  <a:srgbClr val="000000"/>
                </a:solidFill>
                <a:latin typeface="Verdana" pitchFamily="34" charset="0"/>
                <a:ea typeface="Verdana" pitchFamily="34" charset="-122"/>
                <a:cs typeface="Verdana" pitchFamily="34" charset="-120"/>
              </a:rPr>
              <a:t>yihein@oncoshot.com</a:t>
            </a:r>
            <a:endParaRPr lang="en-US" sz="3000" dirty="0"/>
          </a:p>
          <a:p>
            <a:r>
              <a:rPr lang="en-US" dirty="0">
                <a:solidFill>
                  <a:srgbClr val="000000"/>
                </a:solidFill>
                <a:latin typeface="Verdana" pitchFamily="34" charset="0"/>
                <a:ea typeface="Verdana" pitchFamily="34" charset="-122"/>
                <a:cs typeface="Verdana" pitchFamily="34" charset="-120"/>
              </a:rPr>
              <a:t>Mar 22, 2021 </a:t>
            </a:r>
            <a:endParaRPr 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1"/>
          <p:cNvSpPr/>
          <p:nvPr/>
        </p:nvSpPr>
        <p:spPr>
          <a:xfrm>
            <a:off x="0" y="2828132"/>
            <a:ext cx="6232550" cy="738835"/>
          </a:xfrm>
          <a:prstGeom prst="rect">
            <a:avLst/>
          </a:prstGeom>
          <a:solidFill>
            <a:srgbClr val="F3F5F8"/>
          </a:solidFill>
          <a:ln w="12700">
            <a:solidFill>
              <a:srgbClr val="D8D9DE"/>
            </a:solidFill>
            <a:prstDash val="solid"/>
          </a:ln>
        </p:spPr>
      </p:sp>
      <p:sp>
        <p:nvSpPr>
          <p:cNvPr id="3" name="Object2"/>
          <p:cNvSpPr/>
          <p:nvPr/>
        </p:nvSpPr>
        <p:spPr>
          <a:xfrm>
            <a:off x="0" y="2828132"/>
            <a:ext cx="113386" cy="738835"/>
          </a:xfrm>
          <a:prstGeom prst="rect">
            <a:avLst/>
          </a:prstGeom>
          <a:solidFill>
            <a:srgbClr val="59D8B7"/>
          </a:solidFill>
          <a:ln/>
        </p:spPr>
      </p:sp>
      <p:sp>
        <p:nvSpPr>
          <p:cNvPr id="4" name="Object3"/>
          <p:cNvSpPr/>
          <p:nvPr/>
        </p:nvSpPr>
        <p:spPr>
          <a:xfrm>
            <a:off x="270663" y="2828132"/>
            <a:ext cx="3902659" cy="738835"/>
          </a:xfrm>
          <a:prstGeom prst="rect">
            <a:avLst/>
          </a:prstGeom>
          <a:noFill/>
          <a:ln/>
        </p:spPr>
        <p:txBody>
          <a:bodyPr wrap="square" rtlCol="0" anchor="ctr"/>
          <a:lstStyle/>
          <a:p>
            <a:pPr algn="l"/>
            <a:r>
              <a:rPr lang="en-US" sz="1600" dirty="0">
                <a:solidFill>
                  <a:srgbClr val="000000"/>
                </a:solidFill>
                <a:latin typeface="Verdana" pitchFamily="34" charset="0"/>
                <a:ea typeface="Verdana" pitchFamily="34" charset="-122"/>
                <a:cs typeface="Verdana" pitchFamily="34" charset="-120"/>
              </a:rPr>
              <a:t>Persona best practices</a:t>
            </a:r>
            <a:endParaRPr lang="en-US" sz="1600" dirty="0"/>
          </a:p>
        </p:txBody>
      </p:sp>
      <p:sp>
        <p:nvSpPr>
          <p:cNvPr id="5" name="Object4"/>
          <p:cNvSpPr/>
          <p:nvPr/>
        </p:nvSpPr>
        <p:spPr>
          <a:xfrm>
            <a:off x="0" y="3649262"/>
            <a:ext cx="6232550" cy="1385316"/>
          </a:xfrm>
          <a:prstGeom prst="rect">
            <a:avLst/>
          </a:prstGeom>
          <a:solidFill>
            <a:srgbClr val="FFFFFF">
              <a:alpha val="25000"/>
            </a:srgbClr>
          </a:solidFill>
          <a:ln>
            <a:solidFill>
              <a:srgbClr val="D8D9DE"/>
            </a:solidFill>
          </a:ln>
        </p:spPr>
        <p:txBody>
          <a:bodyPr wrap="square" lIns="164592" tIns="164592" rIns="164592" bIns="164592" rtlCol="0" anchor="t">
            <a:normAutofit lnSpcReduction="10000"/>
          </a:bodyPr>
          <a:lstStyle/>
          <a:p>
            <a:r>
              <a:rPr lang="en-US" sz="1200" b="1" dirty="0">
                <a:solidFill>
                  <a:srgbClr val="000000"/>
                </a:solidFill>
                <a:latin typeface="Verdana" pitchFamily="34" charset="0"/>
                <a:ea typeface="Verdana" pitchFamily="34" charset="-122"/>
                <a:cs typeface="Verdana" pitchFamily="34" charset="-120"/>
              </a:rPr>
              <a:t>Background</a:t>
            </a:r>
            <a:endParaRPr lang="en-US" sz="900" dirty="0"/>
          </a:p>
          <a:p>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Make sure the background isn't made up but based on research data.</a:t>
            </a:r>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Did you include previous experiences your persona had with the product/service?</a:t>
            </a:r>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Did you find out what personas used for the same purpose before your product came along?</a:t>
            </a:r>
            <a:endParaRPr lang="en-US" sz="900" dirty="0"/>
          </a:p>
          <a:p>
            <a:endParaRPr lang="en-US" sz="900" dirty="0"/>
          </a:p>
          <a:p>
            <a:endParaRPr lang="en-US" sz="900" dirty="0"/>
          </a:p>
          <a:p>
            <a:r>
              <a:rPr lang="en-US" sz="900" i="1" dirty="0">
                <a:solidFill>
                  <a:srgbClr val="000000"/>
                </a:solidFill>
                <a:latin typeface="Verdana" pitchFamily="34" charset="0"/>
                <a:ea typeface="Verdana" pitchFamily="34" charset="-122"/>
                <a:cs typeface="Verdana" pitchFamily="34" charset="-120"/>
              </a:rPr>
              <a:t>Avoid long background descriptions full of irrelevant details that will clutter your persona.</a:t>
            </a:r>
            <a:endParaRPr lang="en-US" sz="900" dirty="0"/>
          </a:p>
        </p:txBody>
      </p:sp>
      <p:sp>
        <p:nvSpPr>
          <p:cNvPr id="6" name="Object5"/>
          <p:cNvSpPr/>
          <p:nvPr/>
        </p:nvSpPr>
        <p:spPr>
          <a:xfrm>
            <a:off x="6314846" y="2828131"/>
            <a:ext cx="2829154" cy="1659636"/>
          </a:xfrm>
          <a:prstGeom prst="rect">
            <a:avLst/>
          </a:prstGeom>
          <a:solidFill>
            <a:srgbClr val="FFFFFF">
              <a:alpha val="25000"/>
            </a:srgbClr>
          </a:solidFill>
          <a:ln w="12700">
            <a:solidFill>
              <a:srgbClr val="D8D9DE"/>
            </a:solidFill>
            <a:prstDash val="solid"/>
          </a:ln>
        </p:spPr>
      </p:sp>
      <p:pic>
        <p:nvPicPr>
          <p:cNvPr id="7" name="Object 6" descr="preencoded.png"/>
          <p:cNvPicPr>
            <a:picLocks noChangeAspect="1"/>
          </p:cNvPicPr>
          <p:nvPr/>
        </p:nvPicPr>
        <p:blipFill>
          <a:blip r:embed="rId3"/>
          <a:stretch>
            <a:fillRect/>
          </a:stretch>
        </p:blipFill>
        <p:spPr>
          <a:xfrm>
            <a:off x="6479731" y="2828131"/>
            <a:ext cx="2499387" cy="1659636"/>
          </a:xfrm>
          <a:prstGeom prst="rect">
            <a:avLst/>
          </a:prstGeom>
        </p:spPr>
      </p:pic>
      <p:sp>
        <p:nvSpPr>
          <p:cNvPr id="8" name="Object7"/>
          <p:cNvSpPr/>
          <p:nvPr/>
        </p:nvSpPr>
        <p:spPr>
          <a:xfrm>
            <a:off x="6314846" y="2828131"/>
            <a:ext cx="2829154" cy="1659636"/>
          </a:xfrm>
          <a:prstGeom prst="rect">
            <a:avLst/>
          </a:prstGeom>
          <a:noFill/>
          <a:ln/>
        </p:spPr>
        <p:txBody>
          <a:bodyPr wrap="square" rtlCol="0" anchor="t"/>
          <a:lstStyle/>
          <a:p>
            <a:r>
              <a:rPr lang="en-US" sz="1200" b="1" dirty="0">
                <a:solidFill>
                  <a:srgbClr val="000000"/>
                </a:solidFill>
                <a:latin typeface="Verdana" pitchFamily="34" charset="0"/>
                <a:ea typeface="Verdana" pitchFamily="34" charset="-122"/>
                <a:cs typeface="Verdana" pitchFamily="34" charset="-120"/>
              </a:rPr>
              <a:t>Photo</a:t>
            </a:r>
            <a:endParaRPr lang="en-US" sz="1200" dirty="0"/>
          </a:p>
        </p:txBody>
      </p:sp>
      <p:sp>
        <p:nvSpPr>
          <p:cNvPr id="9" name="Object8"/>
          <p:cNvSpPr/>
          <p:nvPr/>
        </p:nvSpPr>
        <p:spPr>
          <a:xfrm>
            <a:off x="0" y="5116874"/>
            <a:ext cx="6232550" cy="1385316"/>
          </a:xfrm>
          <a:prstGeom prst="rect">
            <a:avLst/>
          </a:prstGeom>
          <a:solidFill>
            <a:srgbClr val="FFFFFF">
              <a:alpha val="25000"/>
            </a:srgbClr>
          </a:solidFill>
          <a:ln>
            <a:solidFill>
              <a:srgbClr val="D8D9DE"/>
            </a:solidFill>
          </a:ln>
        </p:spPr>
        <p:txBody>
          <a:bodyPr wrap="square" lIns="164592" tIns="164592" rIns="164592" bIns="164592" rtlCol="0" anchor="t">
            <a:normAutofit/>
          </a:bodyPr>
          <a:lstStyle/>
          <a:p>
            <a:r>
              <a:rPr lang="en-US" sz="1200" b="1" dirty="0">
                <a:solidFill>
                  <a:srgbClr val="000000"/>
                </a:solidFill>
                <a:latin typeface="Verdana" pitchFamily="34" charset="0"/>
                <a:ea typeface="Verdana" pitchFamily="34" charset="-122"/>
                <a:cs typeface="Verdana" pitchFamily="34" charset="-120"/>
              </a:rPr>
              <a:t>Expectations</a:t>
            </a:r>
            <a:endParaRPr lang="en-US" sz="900" dirty="0"/>
          </a:p>
          <a:p>
            <a:endParaRPr lang="en-US" sz="900" dirty="0"/>
          </a:p>
          <a:p>
            <a:r>
              <a:rPr lang="en-US" sz="900" i="1" dirty="0">
                <a:solidFill>
                  <a:srgbClr val="000000"/>
                </a:solidFill>
                <a:latin typeface="Verdana" pitchFamily="34" charset="0"/>
                <a:ea typeface="Verdana" pitchFamily="34" charset="-122"/>
                <a:cs typeface="Verdana" pitchFamily="34" charset="-120"/>
              </a:rPr>
              <a:t>People have certain expectations when they come to you even if they don't know what to expect. Do you know the expectations that will help you tailor your approach and convert customers faster?</a:t>
            </a:r>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What do people expect from the service and the service provider?</a:t>
            </a:r>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Most expectations are based on customers' previous experiences (with your competitors or retail services) and word of mouth.</a:t>
            </a:r>
            <a:endParaRPr lang="en-US" sz="900" dirty="0"/>
          </a:p>
          <a:p>
            <a:endParaRPr lang="en-US" sz="900" dirty="0"/>
          </a:p>
          <a:p>
            <a:endParaRPr lang="en-US" sz="900" dirty="0"/>
          </a:p>
        </p:txBody>
      </p:sp>
      <p:sp>
        <p:nvSpPr>
          <p:cNvPr id="10" name="Object9"/>
          <p:cNvSpPr/>
          <p:nvPr/>
        </p:nvSpPr>
        <p:spPr>
          <a:xfrm>
            <a:off x="6314846" y="4570063"/>
            <a:ext cx="2829154" cy="1659636"/>
          </a:xfrm>
          <a:prstGeom prst="rect">
            <a:avLst/>
          </a:prstGeom>
          <a:solidFill>
            <a:srgbClr val="59D8B7">
              <a:alpha val="25000"/>
            </a:srgbClr>
          </a:solidFill>
          <a:ln>
            <a:solidFill>
              <a:srgbClr val="D8D9DE"/>
            </a:solidFill>
          </a:ln>
        </p:spPr>
        <p:txBody>
          <a:bodyPr wrap="square" lIns="164592" tIns="164592" rIns="164592" bIns="164592" rtlCol="0" anchor="t">
            <a:normAutofit fontScale="77500" lnSpcReduction="20000"/>
          </a:bodyPr>
          <a:lstStyle/>
          <a:p>
            <a:r>
              <a:rPr lang="en-US" sz="1200" b="1" dirty="0">
                <a:solidFill>
                  <a:srgbClr val="000000"/>
                </a:solidFill>
                <a:latin typeface="Verdana" pitchFamily="34" charset="0"/>
                <a:ea typeface="Verdana" pitchFamily="34" charset="-122"/>
                <a:cs typeface="Verdana" pitchFamily="34" charset="-120"/>
              </a:rPr>
              <a:t>Motivations</a:t>
            </a:r>
            <a:endParaRPr lang="en-US" sz="900" dirty="0"/>
          </a:p>
          <a:p>
            <a:endParaRPr lang="en-US" sz="900" dirty="0"/>
          </a:p>
          <a:p>
            <a:r>
              <a:rPr lang="en-US" sz="900" i="1" dirty="0">
                <a:solidFill>
                  <a:srgbClr val="000000"/>
                </a:solidFill>
                <a:latin typeface="Verdana" pitchFamily="34" charset="0"/>
                <a:ea typeface="Verdana" pitchFamily="34" charset="-122"/>
                <a:cs typeface="Verdana" pitchFamily="34" charset="-120"/>
              </a:rPr>
              <a:t>Does the motivation you found lead your product or service enhancements?</a:t>
            </a:r>
            <a:endParaRPr lang="en-US" sz="900" dirty="0"/>
          </a:p>
          <a:p>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What are the things that can increase user efficiency, effectiveness, and satisfaction?</a:t>
            </a:r>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What drives your persona and moticates to start or/and continue using your service?</a:t>
            </a:r>
            <a:endParaRPr lang="en-US" sz="900" dirty="0"/>
          </a:p>
          <a:p>
            <a:endParaRPr lang="en-US" sz="900" dirty="0"/>
          </a:p>
          <a:p>
            <a:endParaRPr lang="en-US" sz="900" dirty="0"/>
          </a:p>
          <a:p>
            <a:r>
              <a:rPr lang="en-US" sz="900" i="1" dirty="0">
                <a:solidFill>
                  <a:srgbClr val="000000"/>
                </a:solidFill>
                <a:latin typeface="Verdana" pitchFamily="34" charset="0"/>
                <a:ea typeface="Verdana" pitchFamily="34" charset="-122"/>
                <a:cs typeface="Verdana" pitchFamily="34" charset="-120"/>
              </a:rPr>
              <a:t>Don't think of product features yet. E.g. "Having a specific filter" is not a motivation. A real motivation is to find that lovely sweater faster so that the persona can get it sooner to impress her friends.</a:t>
            </a:r>
            <a:endParaRPr lang="en-US" sz="900" dirty="0"/>
          </a:p>
        </p:txBody>
      </p:sp>
      <p:sp>
        <p:nvSpPr>
          <p:cNvPr id="11" name="Object10"/>
          <p:cNvSpPr/>
          <p:nvPr/>
        </p:nvSpPr>
        <p:spPr>
          <a:xfrm>
            <a:off x="0" y="6584486"/>
            <a:ext cx="6232550" cy="1385316"/>
          </a:xfrm>
          <a:prstGeom prst="rect">
            <a:avLst/>
          </a:prstGeom>
          <a:solidFill>
            <a:srgbClr val="FFFFFF">
              <a:alpha val="25000"/>
            </a:srgbClr>
          </a:solidFill>
          <a:ln>
            <a:solidFill>
              <a:srgbClr val="D8D9DE"/>
            </a:solidFill>
          </a:ln>
        </p:spPr>
        <p:txBody>
          <a:bodyPr wrap="square" lIns="164592" tIns="164592" rIns="164592" bIns="164592" rtlCol="0" anchor="t">
            <a:normAutofit fontScale="77500" lnSpcReduction="20000"/>
          </a:bodyPr>
          <a:lstStyle/>
          <a:p>
            <a:r>
              <a:rPr lang="en-US" sz="1200" b="1" dirty="0">
                <a:solidFill>
                  <a:srgbClr val="000000"/>
                </a:solidFill>
                <a:latin typeface="Verdana" pitchFamily="34" charset="0"/>
                <a:ea typeface="Verdana" pitchFamily="34" charset="-122"/>
                <a:cs typeface="Verdana" pitchFamily="34" charset="-120"/>
              </a:rPr>
              <a:t>Goals</a:t>
            </a:r>
            <a:endParaRPr lang="en-US" sz="900" dirty="0"/>
          </a:p>
          <a:p>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Is the goal you've written clearly stated and not too generic?</a:t>
            </a:r>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Is this the end goal of your persona? End goals do not lie on the surface. (e.g. buying a pretty blouse at a low price is not the end goal. The end goal is to express their personality through this pretty blouse).</a:t>
            </a:r>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Do not include goals that are too global and have no connection to the product.</a:t>
            </a:r>
            <a:endParaRPr lang="en-US" sz="900" dirty="0"/>
          </a:p>
          <a:p>
            <a:pPr marL="126993" indent="-126993">
              <a:buSzPct val="100000"/>
              <a:buChar char="•"/>
            </a:pPr>
            <a:r>
              <a:rPr lang="en-US" sz="900" i="1" dirty="0">
                <a:solidFill>
                  <a:srgbClr val="000000"/>
                </a:solidFill>
                <a:latin typeface="Verdana" pitchFamily="34" charset="0"/>
                <a:ea typeface="Verdana" pitchFamily="34" charset="-122"/>
                <a:cs typeface="Verdana" pitchFamily="34" charset="-120"/>
              </a:rPr>
              <a:t>Are you sure you don't confuse product features with user goals? "Fast search" is not a goal.</a:t>
            </a:r>
            <a:endParaRPr lang="en-US" sz="900" dirty="0"/>
          </a:p>
          <a:p>
            <a:endParaRPr lang="en-US" sz="900" dirty="0"/>
          </a:p>
          <a:p>
            <a:endParaRPr lang="en-US" sz="900" dirty="0"/>
          </a:p>
          <a:p>
            <a:r>
              <a:rPr lang="en-US" sz="900" i="1" dirty="0">
                <a:solidFill>
                  <a:srgbClr val="000000"/>
                </a:solidFill>
                <a:latin typeface="Verdana" pitchFamily="34" charset="0"/>
                <a:ea typeface="Verdana" pitchFamily="34" charset="-122"/>
                <a:cs typeface="Verdana" pitchFamily="34" charset="-120"/>
              </a:rPr>
              <a:t>Each time you write down a goal, ask WHY your persona needs it. This will help you go deeper and find out the real high-level goals.</a:t>
            </a:r>
            <a:endParaRPr lang="en-US" sz="900" dirty="0"/>
          </a:p>
        </p:txBody>
      </p:sp>
      <p:sp>
        <p:nvSpPr>
          <p:cNvPr id="12" name="Object11"/>
          <p:cNvSpPr/>
          <p:nvPr/>
        </p:nvSpPr>
        <p:spPr>
          <a:xfrm>
            <a:off x="6314846" y="6311995"/>
            <a:ext cx="2829154" cy="1659636"/>
          </a:xfrm>
          <a:prstGeom prst="rect">
            <a:avLst/>
          </a:prstGeom>
          <a:solidFill>
            <a:srgbClr val="DD270A">
              <a:alpha val="25000"/>
            </a:srgbClr>
          </a:solidFill>
          <a:ln>
            <a:solidFill>
              <a:srgbClr val="D8D9DE"/>
            </a:solidFill>
          </a:ln>
        </p:spPr>
        <p:txBody>
          <a:bodyPr wrap="square" lIns="164592" tIns="164592" rIns="164592" bIns="164592" rtlCol="0" anchor="t">
            <a:noAutofit/>
          </a:bodyPr>
          <a:lstStyle/>
          <a:p>
            <a:r>
              <a:rPr lang="en-US" sz="1050" b="1" dirty="0">
                <a:solidFill>
                  <a:srgbClr val="000000"/>
                </a:solidFill>
                <a:latin typeface="Verdana" pitchFamily="34" charset="0"/>
                <a:ea typeface="Verdana" pitchFamily="34" charset="-122"/>
                <a:cs typeface="Verdana" pitchFamily="34" charset="-120"/>
              </a:rPr>
              <a:t>Frustrations</a:t>
            </a:r>
            <a:endParaRPr lang="en-US" sz="700" dirty="0"/>
          </a:p>
          <a:p>
            <a:endParaRPr lang="en-US" sz="700" dirty="0"/>
          </a:p>
          <a:p>
            <a:r>
              <a:rPr lang="en-US" sz="700" i="1" dirty="0">
                <a:solidFill>
                  <a:srgbClr val="000000"/>
                </a:solidFill>
                <a:latin typeface="Verdana" pitchFamily="34" charset="0"/>
                <a:ea typeface="Verdana" pitchFamily="34" charset="-122"/>
                <a:cs typeface="Verdana" pitchFamily="34" charset="-120"/>
              </a:rPr>
              <a:t>What frustrations can you eliminate to make customers feel safer and more likely to return?</a:t>
            </a:r>
            <a:endParaRPr lang="en-US" sz="700" dirty="0"/>
          </a:p>
          <a:p>
            <a:endParaRPr lang="en-US" sz="700" dirty="0"/>
          </a:p>
          <a:p>
            <a:pPr marL="126993" indent="-126993">
              <a:buSzPct val="100000"/>
              <a:buChar char="•"/>
            </a:pPr>
            <a:r>
              <a:rPr lang="en-US" sz="700" i="1" dirty="0">
                <a:solidFill>
                  <a:srgbClr val="000000"/>
                </a:solidFill>
                <a:latin typeface="Verdana" pitchFamily="34" charset="0"/>
                <a:ea typeface="Verdana" pitchFamily="34" charset="-122"/>
                <a:cs typeface="Verdana" pitchFamily="34" charset="-120"/>
              </a:rPr>
              <a:t>What takes too much time, discourages or prevents the persona from reaching their goals?</a:t>
            </a:r>
            <a:endParaRPr lang="en-US" sz="700" dirty="0"/>
          </a:p>
          <a:p>
            <a:pPr marL="126993" indent="-126993">
              <a:buSzPct val="100000"/>
              <a:buChar char="•"/>
            </a:pPr>
            <a:r>
              <a:rPr lang="en-US" sz="700" i="1" dirty="0">
                <a:solidFill>
                  <a:srgbClr val="000000"/>
                </a:solidFill>
                <a:latin typeface="Verdana" pitchFamily="34" charset="0"/>
                <a:ea typeface="Verdana" pitchFamily="34" charset="-122"/>
                <a:cs typeface="Verdana" pitchFamily="34" charset="-120"/>
              </a:rPr>
              <a:t>Do you make assumptions</a:t>
            </a:r>
            <a:endParaRPr lang="en-US" sz="700" dirty="0"/>
          </a:p>
          <a:p>
            <a:r>
              <a:rPr lang="en-US" sz="700" i="1" dirty="0">
                <a:solidFill>
                  <a:srgbClr val="000000"/>
                </a:solidFill>
                <a:latin typeface="Verdana" pitchFamily="34" charset="0"/>
                <a:ea typeface="Verdana" pitchFamily="34" charset="-122"/>
                <a:cs typeface="Verdana" pitchFamily="34" charset="-120"/>
              </a:rPr>
              <a:t> about what pain points might be? Real pain points pop up only in real life.</a:t>
            </a:r>
            <a:endParaRPr lang="en-US" sz="700" dirty="0"/>
          </a:p>
          <a:p>
            <a:endParaRPr lang="en-US" sz="700" dirty="0"/>
          </a:p>
          <a:p>
            <a:r>
              <a:rPr lang="en-US" sz="700" i="1" dirty="0">
                <a:solidFill>
                  <a:srgbClr val="000000"/>
                </a:solidFill>
                <a:latin typeface="Verdana" pitchFamily="34" charset="0"/>
                <a:ea typeface="Verdana" pitchFamily="34" charset="-122"/>
                <a:cs typeface="Verdana" pitchFamily="34" charset="-120"/>
              </a:rPr>
              <a:t>People often don't know about any pain points until they start to interact with your product/service. Use observation and video recordings to find these points.</a:t>
            </a:r>
            <a:endParaRPr lang="en-US" sz="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447</Words>
  <Application>Microsoft Office PowerPoint</Application>
  <PresentationFormat>Custom</PresentationFormat>
  <Paragraphs>47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Verdana</vt:lpstr>
      <vt:lpstr>Office Theme</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Yi Hein Chai</cp:lastModifiedBy>
  <cp:revision>2</cp:revision>
  <dcterms:created xsi:type="dcterms:W3CDTF">2021-03-22T03:21:14Z</dcterms:created>
  <dcterms:modified xsi:type="dcterms:W3CDTF">2021-03-22T03:23:20Z</dcterms:modified>
</cp:coreProperties>
</file>