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62" r:id="rId2"/>
  </p:sldMasterIdLst>
  <p:sldIdLst>
    <p:sldId id="259" r:id="rId3"/>
    <p:sldId id="256" r:id="rId4"/>
    <p:sldId id="273" r:id="rId5"/>
    <p:sldId id="271" r:id="rId6"/>
    <p:sldId id="267" r:id="rId7"/>
    <p:sldId id="278" r:id="rId8"/>
    <p:sldId id="279" r:id="rId9"/>
    <p:sldId id="270" r:id="rId10"/>
    <p:sldId id="275" r:id="rId11"/>
    <p:sldId id="277" r:id="rId12"/>
    <p:sldId id="27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34BF80-8163-CC4A-8A4B-00E3B3E814A1}" v="295" dt="2022-11-11T13:26:06.696"/>
    <p1510:client id="{5D553F8B-CC10-4277-B3B3-3F5944CBCFDF}" v="830" dt="2022-11-11T13:50:11.356"/>
    <p1510:client id="{C38353A2-2DED-467E-A726-654F459761A6}" v="424" dt="2022-11-11T13:36:00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22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83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996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895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153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190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963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247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8070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10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0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795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93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257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58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11-Nov-22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44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11-Nov-22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283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11-Nov-22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679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58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358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658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61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079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263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11-Nov-22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457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11-Nov-22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948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037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3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95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12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61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6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9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03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29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00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40DF-958C-C669-3270-5BBE41241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7" y="2417560"/>
            <a:ext cx="8574622" cy="1313842"/>
          </a:xfrm>
        </p:spPr>
        <p:txBody>
          <a:bodyPr anchor="t"/>
          <a:lstStyle/>
          <a:p>
            <a:pPr algn="ctr"/>
            <a:r>
              <a:rPr lang="nl-NL" dirty="0"/>
              <a:t>Externe presentatie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94C4F-5EEC-BE9A-EBA6-41E96F426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2175" y="3731403"/>
            <a:ext cx="6987645" cy="840598"/>
          </a:xfrm>
        </p:spPr>
        <p:txBody>
          <a:bodyPr>
            <a:normAutofit/>
          </a:bodyPr>
          <a:lstStyle/>
          <a:p>
            <a:pPr algn="ctr"/>
            <a:r>
              <a:rPr lang="nl-NL" sz="2400" dirty="0">
                <a:solidFill>
                  <a:schemeClr val="bg2"/>
                </a:solidFill>
              </a:rPr>
              <a:t>Week 10</a:t>
            </a:r>
            <a:br>
              <a:rPr lang="nl-NL" sz="2400" dirty="0">
                <a:solidFill>
                  <a:schemeClr val="bg2"/>
                </a:solidFill>
              </a:rPr>
            </a:br>
            <a:r>
              <a:rPr lang="nl-NL" sz="2400" dirty="0">
                <a:solidFill>
                  <a:schemeClr val="bg2"/>
                </a:solidFill>
              </a:rPr>
              <a:t>Groep 4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F30899F-2F0B-C10B-FFD7-F6BA98800F29}"/>
              </a:ext>
            </a:extLst>
          </p:cNvPr>
          <p:cNvSpPr txBox="1">
            <a:spLocks/>
          </p:cNvSpPr>
          <p:nvPr/>
        </p:nvSpPr>
        <p:spPr>
          <a:xfrm>
            <a:off x="4354775" y="4339817"/>
            <a:ext cx="6987645" cy="558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nl-NL" sz="180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CD7D319-600A-E48B-8119-963ECABFD024}"/>
              </a:ext>
            </a:extLst>
          </p:cNvPr>
          <p:cNvSpPr txBox="1">
            <a:spLocks/>
          </p:cNvSpPr>
          <p:nvPr/>
        </p:nvSpPr>
        <p:spPr>
          <a:xfrm>
            <a:off x="8121726" y="4884209"/>
            <a:ext cx="3569009" cy="14689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1800" dirty="0" err="1">
                <a:solidFill>
                  <a:schemeClr val="bg2"/>
                </a:solidFill>
              </a:rPr>
              <a:t>Akram</a:t>
            </a:r>
            <a:r>
              <a:rPr lang="nl-NL" sz="1800" dirty="0">
                <a:solidFill>
                  <a:schemeClr val="bg2"/>
                </a:solidFill>
              </a:rPr>
              <a:t> </a:t>
            </a:r>
            <a:r>
              <a:rPr lang="nl-NL" sz="1800" dirty="0" err="1">
                <a:solidFill>
                  <a:schemeClr val="bg2"/>
                </a:solidFill>
              </a:rPr>
              <a:t>M’barek</a:t>
            </a:r>
            <a:r>
              <a:rPr lang="nl-NL" sz="1800" dirty="0">
                <a:solidFill>
                  <a:schemeClr val="bg2"/>
                </a:solidFill>
              </a:rPr>
              <a:t>		19066171</a:t>
            </a:r>
            <a:br>
              <a:rPr lang="nl-NL" sz="1800" dirty="0">
                <a:solidFill>
                  <a:schemeClr val="bg2"/>
                </a:solidFill>
              </a:rPr>
            </a:br>
            <a:r>
              <a:rPr lang="nl-NL" sz="1800" dirty="0">
                <a:solidFill>
                  <a:schemeClr val="bg2"/>
                </a:solidFill>
              </a:rPr>
              <a:t>Richal Rambaran		19029217</a:t>
            </a:r>
            <a:br>
              <a:rPr lang="nl-NL" sz="1800" dirty="0">
                <a:solidFill>
                  <a:schemeClr val="bg2"/>
                </a:solidFill>
              </a:rPr>
            </a:br>
            <a:r>
              <a:rPr lang="nl-NL" sz="1800" dirty="0" err="1">
                <a:solidFill>
                  <a:schemeClr val="bg2"/>
                </a:solidFill>
              </a:rPr>
              <a:t>Ahmad</a:t>
            </a:r>
            <a:r>
              <a:rPr lang="nl-NL" sz="1800" dirty="0">
                <a:solidFill>
                  <a:schemeClr val="bg2"/>
                </a:solidFill>
              </a:rPr>
              <a:t> </a:t>
            </a:r>
            <a:r>
              <a:rPr lang="nl-NL" sz="1800" dirty="0" err="1">
                <a:solidFill>
                  <a:schemeClr val="bg2"/>
                </a:solidFill>
              </a:rPr>
              <a:t>Alkhatib</a:t>
            </a:r>
            <a:r>
              <a:rPr lang="nl-NL" sz="1800" dirty="0">
                <a:solidFill>
                  <a:schemeClr val="bg2"/>
                </a:solidFill>
              </a:rPr>
              <a:t>		18019234</a:t>
            </a:r>
            <a:br>
              <a:rPr lang="nl-NL" sz="1800" dirty="0">
                <a:solidFill>
                  <a:schemeClr val="bg2"/>
                </a:solidFill>
              </a:rPr>
            </a:br>
            <a:r>
              <a:rPr lang="nl-NL" sz="1800" dirty="0">
                <a:solidFill>
                  <a:schemeClr val="bg2"/>
                </a:solidFill>
              </a:rPr>
              <a:t>Jesse Huizing			18053580</a:t>
            </a:r>
            <a:br>
              <a:rPr lang="nl-NL" sz="1800" dirty="0">
                <a:solidFill>
                  <a:schemeClr val="bg2"/>
                </a:solidFill>
              </a:rPr>
            </a:br>
            <a:r>
              <a:rPr lang="nl-NL" sz="1800" dirty="0">
                <a:solidFill>
                  <a:schemeClr val="bg2"/>
                </a:solidFill>
              </a:rPr>
              <a:t>TJ Herdigein			18140572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0F1B9DE-8AE7-3D76-E1A4-23333D39B915}"/>
              </a:ext>
            </a:extLst>
          </p:cNvPr>
          <p:cNvSpPr txBox="1">
            <a:spLocks/>
          </p:cNvSpPr>
          <p:nvPr/>
        </p:nvSpPr>
        <p:spPr>
          <a:xfrm>
            <a:off x="501265" y="5986752"/>
            <a:ext cx="2238508" cy="3664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1800" dirty="0">
                <a:solidFill>
                  <a:schemeClr val="bg2"/>
                </a:solidFill>
              </a:rPr>
              <a:t>vrijdag 11-11-2022</a:t>
            </a:r>
          </a:p>
        </p:txBody>
      </p:sp>
    </p:spTree>
    <p:extLst>
      <p:ext uri="{BB962C8B-B14F-4D97-AF65-F5344CB8AC3E}">
        <p14:creationId xmlns:p14="http://schemas.microsoft.com/office/powerpoint/2010/main" val="100474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98678-A84A-C76B-FE67-7EA4A5D5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Container Environment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0C5CDB-4F25-776F-8E9D-D25EFF088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016852"/>
          </a:xfrm>
        </p:spPr>
        <p:txBody>
          <a:bodyPr/>
          <a:lstStyle/>
          <a:p>
            <a:r>
              <a:rPr lang="nl-NL" dirty="0"/>
              <a:t>Container: de container zelf</a:t>
            </a:r>
          </a:p>
          <a:p>
            <a:r>
              <a:rPr lang="nl-NL" dirty="0"/>
              <a:t>Bevat een bronschip en bestemmingsschip</a:t>
            </a:r>
          </a:p>
          <a:p>
            <a:endParaRPr lang="nl-NL" dirty="0"/>
          </a:p>
          <a:p>
            <a:pPr lvl="1"/>
            <a:endParaRPr lang="nl-NL" dirty="0"/>
          </a:p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2AB43F-BC07-AAB1-B6FE-DC03ED583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257" y="3429000"/>
            <a:ext cx="7785485" cy="236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17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98678-A84A-C76B-FE67-7EA4A5D5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Container Environment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0C5CDB-4F25-776F-8E9D-D25EFF088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539368"/>
          </a:xfrm>
        </p:spPr>
        <p:txBody>
          <a:bodyPr/>
          <a:lstStyle/>
          <a:p>
            <a:r>
              <a:rPr lang="nl-NL" dirty="0" err="1"/>
              <a:t>Vessel</a:t>
            </a:r>
            <a:r>
              <a:rPr lang="nl-NL" dirty="0"/>
              <a:t>: het schip zelf</a:t>
            </a:r>
          </a:p>
          <a:p>
            <a:r>
              <a:rPr lang="nl-NL" dirty="0"/>
              <a:t>Bevat containers die op een locatie in een block gezet moeten worden</a:t>
            </a:r>
          </a:p>
          <a:p>
            <a:pPr lvl="1"/>
            <a:endParaRPr lang="nl-NL" dirty="0"/>
          </a:p>
          <a:p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2997DE-DD94-C9F4-7352-5A72C72CE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247" y="3592287"/>
            <a:ext cx="9311506" cy="204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02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97FA-E136-9516-4D2B-9CE2E63A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0" y="1447799"/>
            <a:ext cx="8825659" cy="950167"/>
          </a:xfrm>
        </p:spPr>
        <p:txBody>
          <a:bodyPr/>
          <a:lstStyle/>
          <a:p>
            <a:pPr algn="ctr"/>
            <a:r>
              <a:rPr lang="nl-NL"/>
              <a:t>Vragen</a:t>
            </a:r>
          </a:p>
        </p:txBody>
      </p:sp>
      <p:pic>
        <p:nvPicPr>
          <p:cNvPr id="4" name="Picture 3" descr="A close-up of a light bulb&#10;&#10;Description automatically generated with low confidence">
            <a:extLst>
              <a:ext uri="{FF2B5EF4-FFF2-40B4-BE49-F238E27FC236}">
                <a16:creationId xmlns:a16="http://schemas.microsoft.com/office/drawing/2014/main" id="{BA01D643-65CB-384F-C3B7-CD506D185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345" y="1922882"/>
            <a:ext cx="2691308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5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52707" y="825722"/>
            <a:ext cx="6202578" cy="1042508"/>
          </a:xfrm>
        </p:spPr>
        <p:txBody>
          <a:bodyPr>
            <a:normAutofit/>
          </a:bodyPr>
          <a:lstStyle/>
          <a:p>
            <a:r>
              <a:rPr lang="de-DE" sz="4800" err="1"/>
              <a:t>Inhoud</a:t>
            </a:r>
            <a:endParaRPr lang="de-DE" sz="480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29094" y="2150090"/>
            <a:ext cx="6202578" cy="3400704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SzPct val="100000"/>
            </a:pPr>
            <a:endParaRPr lang="de-DE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Onderzoek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nl-NL" sz="2000" cap="none">
                <a:solidFill>
                  <a:srgbClr val="FFFFFF"/>
                </a:solidFill>
                <a:latin typeface="Century Gothic" panose="020B0502020202020204"/>
                <a:ea typeface="+mj-ea"/>
                <a:cs typeface="+mj-cs"/>
              </a:rPr>
              <a:t>Cleaned</a:t>
            </a:r>
            <a:r>
              <a:rPr lang="nl-NL" sz="2000" cap="none" dirty="0">
                <a:solidFill>
                  <a:srgbClr val="FFFFFF"/>
                </a:solidFill>
                <a:latin typeface="Century Gothic" panose="020B0502020202020204"/>
                <a:ea typeface="+mj-ea"/>
                <a:cs typeface="+mj-cs"/>
              </a:rPr>
              <a:t> data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Reinforcement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Learning (RL)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nl-NL" sz="2000" cap="none" dirty="0">
                <a:solidFill>
                  <a:srgbClr val="FFFFFF"/>
                </a:solidFill>
                <a:latin typeface="Century Gothic" panose="020B0502020202020204"/>
                <a:ea typeface="+mj-ea"/>
                <a:cs typeface="+mj-cs"/>
              </a:rPr>
              <a:t>Model-</a:t>
            </a:r>
            <a:r>
              <a:rPr lang="nl-NL" sz="2000" cap="none" err="1">
                <a:solidFill>
                  <a:srgbClr val="FFFFFF"/>
                </a:solidFill>
                <a:latin typeface="Century Gothic" panose="020B0502020202020204"/>
                <a:ea typeface="+mj-ea"/>
                <a:cs typeface="+mj-cs"/>
              </a:rPr>
              <a:t>based</a:t>
            </a:r>
            <a:r>
              <a:rPr lang="nl-NL" sz="2000" cap="none" dirty="0">
                <a:solidFill>
                  <a:srgbClr val="FFFFFF"/>
                </a:solidFill>
                <a:latin typeface="Century Gothic" panose="020B0502020202020204"/>
                <a:ea typeface="+mj-ea"/>
                <a:cs typeface="+mj-cs"/>
              </a:rPr>
              <a:t> </a:t>
            </a:r>
            <a:r>
              <a:rPr lang="nl-NL" sz="2000" cap="none" dirty="0" err="1">
                <a:solidFill>
                  <a:srgbClr val="FFFFFF"/>
                </a:solidFill>
                <a:latin typeface="Century Gothic" panose="020B0502020202020204"/>
                <a:ea typeface="+mj-ea"/>
                <a:cs typeface="+mj-cs"/>
              </a:rPr>
              <a:t>vs</a:t>
            </a:r>
            <a:r>
              <a:rPr lang="nl-NL" sz="2000" cap="none" dirty="0">
                <a:solidFill>
                  <a:srgbClr val="FFFFFF"/>
                </a:solidFill>
                <a:latin typeface="Century Gothic" panose="020B0502020202020204"/>
                <a:ea typeface="+mj-ea"/>
                <a:cs typeface="+mj-cs"/>
              </a:rPr>
              <a:t> Model-free RL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Container Environment</a:t>
            </a: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DDD898-5F30-AC23-C71C-F4EEC0D5E9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7" r="8798" b="1"/>
          <a:stretch/>
        </p:blipFill>
        <p:spPr bwMode="auto">
          <a:xfrm>
            <a:off x="8038005" y="475861"/>
            <a:ext cx="3666047" cy="59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6D66E5-FE18-D50A-F2C7-D5656368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Doel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4C36DB-1F9A-8B0C-1427-AFE084885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74531"/>
            <a:ext cx="8144817" cy="4637131"/>
          </a:xfrm>
        </p:spPr>
        <p:txBody>
          <a:bodyPr>
            <a:normAutofit/>
          </a:bodyPr>
          <a:lstStyle/>
          <a:p>
            <a:r>
              <a:rPr lang="nl-NL" dirty="0"/>
              <a:t>Switch van </a:t>
            </a:r>
            <a:r>
              <a:rPr lang="nl-NL" dirty="0" err="1"/>
              <a:t>Foodboost</a:t>
            </a:r>
            <a:r>
              <a:rPr lang="nl-NL" dirty="0"/>
              <a:t> </a:t>
            </a:r>
            <a:r>
              <a:rPr lang="nl-NL" dirty="0">
                <a:sym typeface="Wingdings" panose="05000000000000000000" pitchFamily="2" charset="2"/>
              </a:rPr>
              <a:t></a:t>
            </a:r>
            <a:r>
              <a:rPr lang="nl-NL" dirty="0"/>
              <a:t> Container project</a:t>
            </a:r>
          </a:p>
          <a:p>
            <a:endParaRPr lang="nl-NL" dirty="0"/>
          </a:p>
          <a:p>
            <a:r>
              <a:rPr lang="nl-NL" b="1" dirty="0"/>
              <a:t>Hoofdvraag</a:t>
            </a:r>
            <a:br>
              <a:rPr lang="nl-NL" b="1" dirty="0"/>
            </a:br>
            <a:r>
              <a:rPr lang="nl-NL" dirty="0"/>
              <a:t>Met welke methode kan ervoor gezorgd worden dat containers op de kade op een efficiënte manier opgestapeld kunnen worden, zodat de afnemer van de containers hier makkelijk bij kan. 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b="1" dirty="0"/>
              <a:t>Doel</a:t>
            </a:r>
            <a:br>
              <a:rPr lang="nl-NL" b="1" dirty="0"/>
            </a:br>
            <a:r>
              <a:rPr lang="nl-NL" dirty="0"/>
              <a:t>Efficiënte plaatsing van containers op de kade</a:t>
            </a:r>
          </a:p>
          <a:p>
            <a:endParaRPr lang="nl-N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BF74CE1-82DD-4AF3-B481-BF904BA55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535" y="3285544"/>
            <a:ext cx="3143475" cy="343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37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A465EE-362C-F420-BCDF-604F9410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Cleaned</a:t>
            </a:r>
            <a:r>
              <a:rPr lang="nl-NL"/>
              <a:t> data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29B46124-56FE-EEC4-1FDE-CA066F128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0619" y="4157166"/>
            <a:ext cx="5838407" cy="2452017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3AF4011-0A12-4816-4832-FC1DD5391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582" y="1396581"/>
            <a:ext cx="8558781" cy="1734796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D73B8CB8-D591-8226-0DD7-3DE6B6C8EFBE}"/>
              </a:ext>
            </a:extLst>
          </p:cNvPr>
          <p:cNvSpPr/>
          <p:nvPr/>
        </p:nvSpPr>
        <p:spPr>
          <a:xfrm>
            <a:off x="3620277" y="2704087"/>
            <a:ext cx="1240972" cy="3125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3C5B2819-A915-734B-0694-3E190BA9B363}"/>
              </a:ext>
            </a:extLst>
          </p:cNvPr>
          <p:cNvSpPr/>
          <p:nvPr/>
        </p:nvSpPr>
        <p:spPr>
          <a:xfrm>
            <a:off x="4985658" y="6386620"/>
            <a:ext cx="1240972" cy="3125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Pijl: omlaag 9">
            <a:extLst>
              <a:ext uri="{FF2B5EF4-FFF2-40B4-BE49-F238E27FC236}">
                <a16:creationId xmlns:a16="http://schemas.microsoft.com/office/drawing/2014/main" id="{0908116E-EFDB-DD38-B378-9CCFE0D9816D}"/>
              </a:ext>
            </a:extLst>
          </p:cNvPr>
          <p:cNvSpPr/>
          <p:nvPr/>
        </p:nvSpPr>
        <p:spPr>
          <a:xfrm>
            <a:off x="7485462" y="3254893"/>
            <a:ext cx="484632" cy="778756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2D0EAB00-DA59-AECF-9A0B-70D8A769215F}"/>
              </a:ext>
            </a:extLst>
          </p:cNvPr>
          <p:cNvSpPr txBox="1"/>
          <p:nvPr/>
        </p:nvSpPr>
        <p:spPr>
          <a:xfrm>
            <a:off x="158068" y="3016663"/>
            <a:ext cx="2929811" cy="2780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nl-NL" sz="2000">
                <a:solidFill>
                  <a:prstClr val="white"/>
                </a:solidFill>
                <a:latin typeface="Century Gothic" panose="020B0502020202020204"/>
                <a:ea typeface="+mj-ea"/>
                <a:cs typeface="+mj-cs"/>
              </a:rPr>
              <a:t>Extra kolom in dataframe handling: </a:t>
            </a:r>
            <a:r>
              <a:rPr lang="nl-NL" sz="2000" b="1" err="1">
                <a:solidFill>
                  <a:prstClr val="white"/>
                </a:solidFill>
                <a:latin typeface="Century Gothic" panose="020B0502020202020204"/>
                <a:ea typeface="+mj-ea"/>
                <a:cs typeface="+mj-cs"/>
              </a:rPr>
              <a:t>Duration</a:t>
            </a:r>
            <a:endParaRPr lang="nl-NL" sz="2000" b="1">
              <a:solidFill>
                <a:prstClr val="white"/>
              </a:solidFill>
              <a:latin typeface="Century Gothic" panose="020B0502020202020204"/>
              <a:ea typeface="+mj-ea"/>
              <a:cs typeface="+mj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nl-NL" sz="2000">
                <a:solidFill>
                  <a:prstClr val="white"/>
                </a:solidFill>
                <a:latin typeface="Century Gothic" panose="020B0502020202020204"/>
                <a:ea typeface="+mj-ea"/>
                <a:cs typeface="+mj-cs"/>
              </a:rPr>
              <a:t>Dataframe dient  nu als controle voor RL-output  </a:t>
            </a:r>
            <a:endParaRPr kumimoji="0" lang="nl-NL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tabLst/>
              <a:defRPr/>
            </a:pPr>
            <a:endParaRPr kumimoji="0" lang="nl-NL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432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C5104-2058-E332-523B-76F39B170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72596"/>
            <a:ext cx="9404723" cy="1400530"/>
          </a:xfrm>
        </p:spPr>
        <p:txBody>
          <a:bodyPr/>
          <a:lstStyle/>
          <a:p>
            <a:r>
              <a:rPr lang="nl-NL" dirty="0" err="1"/>
              <a:t>Reinforcement</a:t>
            </a:r>
            <a:r>
              <a:rPr lang="nl-NL" dirty="0"/>
              <a:t> Learning (RL)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85F14B-CF2D-DFCF-29E9-547EDDBC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NL" dirty="0">
                <a:solidFill>
                  <a:srgbClr val="EBEBEB"/>
                </a:solidFill>
              </a:rPr>
              <a:t>Wat is Reinforcement learning?</a:t>
            </a:r>
          </a:p>
          <a:p>
            <a:r>
              <a:rPr lang="en-NL" dirty="0">
                <a:solidFill>
                  <a:srgbClr val="EBEBEB"/>
                </a:solidFill>
              </a:rPr>
              <a:t>Agent</a:t>
            </a:r>
          </a:p>
          <a:p>
            <a:r>
              <a:rPr lang="en-NL" dirty="0">
                <a:solidFill>
                  <a:srgbClr val="EBEBEB"/>
                </a:solidFill>
              </a:rPr>
              <a:t>Environment</a:t>
            </a:r>
          </a:p>
          <a:p>
            <a:r>
              <a:rPr lang="en-NL" dirty="0">
                <a:solidFill>
                  <a:srgbClr val="EBEBEB"/>
                </a:solidFill>
              </a:rPr>
              <a:t>Rewards</a:t>
            </a:r>
          </a:p>
          <a:p>
            <a:r>
              <a:rPr lang="en-NL" dirty="0">
                <a:solidFill>
                  <a:srgbClr val="EBEBEB"/>
                </a:solidFill>
              </a:rPr>
              <a:t>Policies</a:t>
            </a:r>
          </a:p>
        </p:txBody>
      </p:sp>
    </p:spTree>
    <p:extLst>
      <p:ext uri="{BB962C8B-B14F-4D97-AF65-F5344CB8AC3E}">
        <p14:creationId xmlns:p14="http://schemas.microsoft.com/office/powerpoint/2010/main" val="392955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5475-BEB0-372E-43A0-D5E38F6E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NL" dirty="0"/>
              <a:t>odel-based vs model-free </a:t>
            </a:r>
            <a:r>
              <a:rPr lang="en-US" dirty="0"/>
              <a:t>RL</a:t>
            </a:r>
            <a:endParaRPr lang="en-NL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CF44F149-6786-3B42-A70C-072445432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01" y="2266682"/>
            <a:ext cx="9621355" cy="3760631"/>
          </a:xfrm>
        </p:spPr>
      </p:pic>
    </p:spTree>
    <p:extLst>
      <p:ext uri="{BB962C8B-B14F-4D97-AF65-F5344CB8AC3E}">
        <p14:creationId xmlns:p14="http://schemas.microsoft.com/office/powerpoint/2010/main" val="98890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283289-775B-CBBB-5EC8-2249A09C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L" dirty="0">
                <a:solidFill>
                  <a:srgbClr val="EBEBEB"/>
                </a:solidFill>
              </a:rPr>
              <a:t>Model-free </a:t>
            </a:r>
            <a:r>
              <a:rPr lang="en-US" dirty="0">
                <a:solidFill>
                  <a:srgbClr val="EBEBEB"/>
                </a:solidFill>
              </a:rPr>
              <a:t>RL</a:t>
            </a:r>
            <a:endParaRPr lang="en-NL" dirty="0">
              <a:solidFill>
                <a:srgbClr val="EBEBEB"/>
              </a:solidFill>
            </a:endParaRPr>
          </a:p>
        </p:txBody>
      </p:sp>
      <p:pic>
        <p:nvPicPr>
          <p:cNvPr id="5" name="Picture 2" descr="RPubs - Model Based Reinforcement Learning: An Introduction">
            <a:extLst>
              <a:ext uri="{FF2B5EF4-FFF2-40B4-BE49-F238E27FC236}">
                <a16:creationId xmlns:a16="http://schemas.microsoft.com/office/drawing/2014/main" id="{530C66F7-A045-6373-8DAF-7E9CA4597A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1743" y="2060619"/>
            <a:ext cx="10103937" cy="383061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2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98678-A84A-C76B-FE67-7EA4A5D5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Container Environment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0C5CDB-4F25-776F-8E9D-D25EFF088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400531"/>
          </a:xfrm>
        </p:spPr>
        <p:txBody>
          <a:bodyPr>
            <a:normAutofit/>
          </a:bodyPr>
          <a:lstStyle/>
          <a:p>
            <a:r>
              <a:rPr lang="nl-NL" dirty="0"/>
              <a:t>Blok: een blok aan containers bestaande uit </a:t>
            </a:r>
            <a:r>
              <a:rPr lang="nl-NL" dirty="0" err="1"/>
              <a:t>rows</a:t>
            </a:r>
            <a:r>
              <a:rPr lang="nl-NL" dirty="0"/>
              <a:t>, </a:t>
            </a:r>
            <a:r>
              <a:rPr lang="nl-NL" dirty="0" err="1"/>
              <a:t>bays</a:t>
            </a:r>
            <a:r>
              <a:rPr lang="nl-NL" dirty="0"/>
              <a:t> en </a:t>
            </a:r>
            <a:r>
              <a:rPr lang="nl-NL" dirty="0" err="1"/>
              <a:t>tiers</a:t>
            </a:r>
            <a:endParaRPr lang="nl-NL" dirty="0"/>
          </a:p>
          <a:p>
            <a:r>
              <a:rPr lang="nl-NL" dirty="0"/>
              <a:t>Klein begonnen: blok van 3 x 3 x 1</a:t>
            </a:r>
          </a:p>
          <a:p>
            <a:r>
              <a:rPr lang="nl-NL" dirty="0"/>
              <a:t>Bestaat uit locaties</a:t>
            </a:r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E376C-DDB5-A541-7C02-1DC1EECDB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091" y="3564482"/>
            <a:ext cx="8481818" cy="28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98678-A84A-C76B-FE67-7EA4A5D5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Container Environment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0C5CDB-4F25-776F-8E9D-D25EFF088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474053"/>
          </a:xfrm>
        </p:spPr>
        <p:txBody>
          <a:bodyPr/>
          <a:lstStyle/>
          <a:p>
            <a:r>
              <a:rPr lang="nl-NL" dirty="0"/>
              <a:t>Locatie: een specifieke </a:t>
            </a:r>
            <a:r>
              <a:rPr lang="nl-NL" dirty="0" err="1"/>
              <a:t>row</a:t>
            </a:r>
            <a:r>
              <a:rPr lang="nl-NL" dirty="0"/>
              <a:t>, </a:t>
            </a:r>
            <a:r>
              <a:rPr lang="nl-NL" dirty="0" err="1"/>
              <a:t>bay</a:t>
            </a:r>
            <a:r>
              <a:rPr lang="nl-NL" dirty="0"/>
              <a:t> en tier in een block</a:t>
            </a:r>
          </a:p>
          <a:p>
            <a:r>
              <a:rPr lang="nl-NL" dirty="0"/>
              <a:t>Heeft wel/geen container in zich</a:t>
            </a:r>
          </a:p>
          <a:p>
            <a:endParaRPr lang="nl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EB2A25-F0B7-124D-244F-02E1019F9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804" y="3429000"/>
            <a:ext cx="7144391" cy="252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89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directiekamer">
  <a:themeElements>
    <a:clrScheme name="Ion-directiekamer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-directiekamer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directiekamer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222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 3</vt:lpstr>
      <vt:lpstr>Ion-directiekamer</vt:lpstr>
      <vt:lpstr>Ion</vt:lpstr>
      <vt:lpstr>Externe presentatie</vt:lpstr>
      <vt:lpstr>Inhoud</vt:lpstr>
      <vt:lpstr>Doel </vt:lpstr>
      <vt:lpstr>Cleaned data</vt:lpstr>
      <vt:lpstr>Reinforcement Learning (RL)</vt:lpstr>
      <vt:lpstr>Model-based vs model-free RL</vt:lpstr>
      <vt:lpstr>Model-free RL</vt:lpstr>
      <vt:lpstr>Container Environment</vt:lpstr>
      <vt:lpstr>Container Environment</vt:lpstr>
      <vt:lpstr>Container Environment</vt:lpstr>
      <vt:lpstr>Container Environment </vt:lpstr>
      <vt:lpstr>Vragen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>Richal Rambaran</cp:lastModifiedBy>
  <cp:revision>2</cp:revision>
  <dcterms:created xsi:type="dcterms:W3CDTF">2022-11-10T19:24:03Z</dcterms:created>
  <dcterms:modified xsi:type="dcterms:W3CDTF">2022-11-11T13:50:11Z</dcterms:modified>
</cp:coreProperties>
</file>