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27"/>
  </p:notesMasterIdLst>
  <p:handoutMasterIdLst>
    <p:handoutMasterId r:id="rId28"/>
  </p:handoutMasterIdLst>
  <p:sldIdLst>
    <p:sldId id="256" r:id="rId2"/>
    <p:sldId id="275" r:id="rId3"/>
    <p:sldId id="257" r:id="rId4"/>
    <p:sldId id="258" r:id="rId5"/>
    <p:sldId id="259" r:id="rId6"/>
    <p:sldId id="260" r:id="rId7"/>
    <p:sldId id="263" r:id="rId8"/>
    <p:sldId id="279" r:id="rId9"/>
    <p:sldId id="280" r:id="rId10"/>
    <p:sldId id="277" r:id="rId11"/>
    <p:sldId id="278" r:id="rId12"/>
    <p:sldId id="262" r:id="rId13"/>
    <p:sldId id="261" r:id="rId14"/>
    <p:sldId id="269" r:id="rId15"/>
    <p:sldId id="264" r:id="rId16"/>
    <p:sldId id="270" r:id="rId17"/>
    <p:sldId id="265" r:id="rId18"/>
    <p:sldId id="271" r:id="rId19"/>
    <p:sldId id="266" r:id="rId20"/>
    <p:sldId id="272" r:id="rId21"/>
    <p:sldId id="273" r:id="rId22"/>
    <p:sldId id="267" r:id="rId23"/>
    <p:sldId id="274" r:id="rId24"/>
    <p:sldId id="268" r:id="rId25"/>
    <p:sldId id="276"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1"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1"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1"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1"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560"/>
    <a:srgbClr val="4D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840" y="234"/>
      </p:cViewPr>
      <p:guideLst>
        <p:guide orient="horz" pos="197"/>
        <p:guide orient="horz" pos="572"/>
        <p:guide orient="horz" pos="1389"/>
        <p:guide orient="horz" pos="1525"/>
        <p:guide orient="horz" pos="799"/>
        <p:guide orient="horz" pos="4123"/>
        <p:guide pos="657"/>
        <p:guide pos="5239"/>
        <p:guide pos="195"/>
        <p:guide pos="2995"/>
      </p:guideLst>
    </p:cSldViewPr>
  </p:slideViewPr>
  <p:outlineViewPr>
    <p:cViewPr>
      <p:scale>
        <a:sx n="33" d="100"/>
        <a:sy n="33" d="100"/>
      </p:scale>
      <p:origin x="0" y="1696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8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ＭＳ Ｐゴシック" pitchFamily="124" charset="-128"/>
                <a:cs typeface="+mn-cs"/>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vl1pPr>
          </a:lstStyle>
          <a:p>
            <a:fld id="{E4C193EB-B201-4C19-A0C1-9C794BF6F10F}" type="datetime1">
              <a:rPr lang="en-US"/>
              <a:pPr/>
              <a:t>3/17/2013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ＭＳ Ｐゴシック" pitchFamily="124" charset="-128"/>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4C11EBCE-4FAF-471C-984C-00ACA3CDAFC4}" type="slidenum">
              <a:rPr lang="en-GB"/>
              <a:pPr/>
              <a:t>‹#›</a:t>
            </a:fld>
            <a:endParaRPr lang="en-GB"/>
          </a:p>
        </p:txBody>
      </p:sp>
    </p:spTree>
    <p:extLst>
      <p:ext uri="{BB962C8B-B14F-4D97-AF65-F5344CB8AC3E}">
        <p14:creationId xmlns:p14="http://schemas.microsoft.com/office/powerpoint/2010/main" val="703379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124" charset="-128"/>
                <a:cs typeface="+mn-cs"/>
              </a:defRPr>
            </a:lvl1pPr>
          </a:lstStyle>
          <a:p>
            <a:pPr>
              <a:defRPr/>
            </a:pPr>
            <a:endParaRPr lang="en-US"/>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124" charset="-128"/>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124" charset="-128"/>
                <a:cs typeface="+mn-cs"/>
              </a:defRPr>
            </a:lvl1pPr>
          </a:lstStyle>
          <a:p>
            <a:pPr>
              <a:defRPr/>
            </a:pPr>
            <a:endParaRPr lang="en-US"/>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fld id="{7E50327F-35E3-4EA1-AC04-B39EC3313AB5}" type="slidenum">
              <a:rPr lang="en-US"/>
              <a:pPr/>
              <a:t>‹#›</a:t>
            </a:fld>
            <a:endParaRPr lang="en-US"/>
          </a:p>
        </p:txBody>
      </p:sp>
    </p:spTree>
    <p:extLst>
      <p:ext uri="{BB962C8B-B14F-4D97-AF65-F5344CB8AC3E}">
        <p14:creationId xmlns:p14="http://schemas.microsoft.com/office/powerpoint/2010/main" val="642215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5E556-BECF-4F86-8161-75806D0465FD}" type="slidenum">
              <a:rPr lang="en-US" sz="1200"/>
              <a:pPr/>
              <a:t>1</a:t>
            </a:fld>
            <a:endParaRPr 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ea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1" charset="-128"/>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81247AB1-36FD-4A99-AAA9-FC90F382C71E}" type="slidenum">
              <a:rPr lang="en-US" sz="1200"/>
              <a:pPr/>
              <a:t>23</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1" charset="-128"/>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7FA73585-7039-48B3-97FC-D9A8129652F6}" type="slidenum">
              <a:rPr lang="en-US" sz="1200"/>
              <a:pPr/>
              <a:t>24</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50327F-35E3-4EA1-AC04-B39EC3313AB5}" type="slidenum">
              <a:rPr lang="en-US" smtClean="0"/>
              <a:pPr/>
              <a:t>11</a:t>
            </a:fld>
            <a:endParaRPr lang="en-US"/>
          </a:p>
        </p:txBody>
      </p:sp>
    </p:spTree>
    <p:extLst>
      <p:ext uri="{BB962C8B-B14F-4D97-AF65-F5344CB8AC3E}">
        <p14:creationId xmlns:p14="http://schemas.microsoft.com/office/powerpoint/2010/main" val="152552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1" charset="-128"/>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1E16363B-C6CF-4C15-808D-DD278D7668A7}" type="slidenum">
              <a:rPr lang="en-US" sz="1200"/>
              <a:pPr/>
              <a:t>16</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1" charset="-128"/>
            </a:endParaRP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B5FA82C8-3F0F-42F6-9297-E38DD246082D}" type="slidenum">
              <a:rPr lang="en-US" sz="1200"/>
              <a:pPr/>
              <a:t>17</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1"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A9446A2F-7F9A-4E99-A0DD-7914EDCFA9FB}" type="slidenum">
              <a:rPr lang="en-US" sz="1200"/>
              <a:pPr/>
              <a:t>18</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1" charset="-128"/>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33CF7CC2-E7AA-4D95-8366-D2C9F80C28F3}" type="slidenum">
              <a:rPr lang="en-US" sz="1200"/>
              <a:pPr/>
              <a:t>19</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1" charset="-128"/>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028881C0-87EB-4457-A01C-28B83DE4C5CF}" type="slidenum">
              <a:rPr lang="en-US" sz="1200"/>
              <a:pPr/>
              <a:t>20</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1" charset="-128"/>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DFA01A8B-D62D-4C96-8892-D6405CF27A48}" type="slidenum">
              <a:rPr lang="en-US" sz="1200"/>
              <a:pPr/>
              <a:t>21</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1"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fld id="{4B42ABC0-8079-4B8B-9046-482B0AD4E099}" type="slidenum">
              <a:rPr lang="en-US" sz="1200"/>
              <a:pPr/>
              <a:t>22</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4" descr="OB PPT banner white 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1150" y="304800"/>
            <a:ext cx="852805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042987" y="2071678"/>
            <a:ext cx="7813675" cy="4473585"/>
          </a:xfrm>
        </p:spPr>
        <p:txBody>
          <a:bodyPr/>
          <a:lstStyle>
            <a:lvl1pPr marL="0" indent="0" algn="l">
              <a:buNone/>
              <a:defRPr b="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8" name="Title 1"/>
          <p:cNvSpPr>
            <a:spLocks noGrp="1"/>
          </p:cNvSpPr>
          <p:nvPr>
            <p:ph type="ctrTitle"/>
          </p:nvPr>
        </p:nvSpPr>
        <p:spPr>
          <a:xfrm>
            <a:off x="1038880" y="312738"/>
            <a:ext cx="7772400" cy="1526948"/>
          </a:xfrm>
        </p:spPr>
        <p:txBody>
          <a:bodyPr/>
          <a:lstStyle>
            <a:lvl1pPr>
              <a:defRPr sz="3200">
                <a:solidFill>
                  <a:schemeClr val="bg1"/>
                </a:solidFill>
                <a:latin typeface="+mj-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0099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455560"/>
        </a:solidFill>
        <a:effectLst/>
      </p:bgPr>
    </p:bg>
    <p:spTree>
      <p:nvGrpSpPr>
        <p:cNvPr id="1" name=""/>
        <p:cNvGrpSpPr/>
        <p:nvPr/>
      </p:nvGrpSpPr>
      <p:grpSpPr>
        <a:xfrm>
          <a:off x="0" y="0"/>
          <a:ext cx="0" cy="0"/>
          <a:chOff x="0" y="0"/>
          <a:chExt cx="0" cy="0"/>
        </a:xfrm>
      </p:grpSpPr>
      <p:pic>
        <p:nvPicPr>
          <p:cNvPr id="3" name="Picture 10" descr="OB PPT banner 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303213"/>
            <a:ext cx="85344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ctrTitle"/>
          </p:nvPr>
        </p:nvSpPr>
        <p:spPr>
          <a:xfrm>
            <a:off x="1038880" y="312738"/>
            <a:ext cx="7772400" cy="1526948"/>
          </a:xfrm>
        </p:spPr>
        <p:txBody>
          <a:bodyPr/>
          <a:lstStyle>
            <a:lvl1pPr>
              <a:defRPr sz="3200">
                <a:solidFill>
                  <a:schemeClr val="bg1"/>
                </a:solidFill>
                <a:latin typeface="+mj-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107687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a:xfrm>
            <a:off x="751113" y="2071678"/>
            <a:ext cx="8105549" cy="4054485"/>
          </a:xfrm>
        </p:spPr>
        <p:txBody>
          <a:bodyPr/>
          <a:lstStyle>
            <a:lvl1pPr marL="180975" indent="-180975">
              <a:spcBef>
                <a:spcPts val="1500"/>
              </a:spcBef>
              <a:defRPr b="0"/>
            </a:lvl1pPr>
            <a:lvl2pPr marL="449263" indent="-177800">
              <a:spcBef>
                <a:spcPts val="300"/>
              </a:spcBef>
              <a:defRPr sz="1600"/>
            </a:lvl2pPr>
            <a:lvl3pPr marL="715963" indent="-182563">
              <a:spcBef>
                <a:spcPts val="300"/>
              </a:spcBef>
              <a:defRPr sz="1600"/>
            </a:lvl3pPr>
            <a:lvl4pPr marL="982663" indent="-177800">
              <a:spcBef>
                <a:spcPts val="300"/>
              </a:spcBef>
              <a:defRPr sz="1600"/>
            </a:lvl4pPr>
            <a:lvl5pPr marL="1258888" indent="-180975">
              <a:spcBef>
                <a:spcPts val="30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6497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1042987" y="1959429"/>
            <a:ext cx="3622675" cy="4166734"/>
          </a:xfrm>
        </p:spPr>
        <p:txBody>
          <a:bodyPr>
            <a:normAutofit/>
          </a:bodyPr>
          <a:lstStyle>
            <a:lvl1pPr marL="0" indent="0">
              <a:buNone/>
              <a:defRPr sz="1600" b="1"/>
            </a:lvl1pPr>
            <a:lvl2pPr marL="271463" indent="-271463">
              <a:defRPr sz="1600"/>
            </a:lvl2pPr>
            <a:lvl3pPr marL="533400" indent="-261938">
              <a:defRPr sz="1600"/>
            </a:lvl3pPr>
            <a:lvl4pPr marL="804863" indent="-271463">
              <a:defRPr sz="1600"/>
            </a:lvl4pPr>
            <a:lvl5pPr marL="1077913" indent="-273050">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753656" y="1959429"/>
            <a:ext cx="3622675" cy="4166734"/>
          </a:xfrm>
        </p:spPr>
        <p:txBody>
          <a:bodyPr>
            <a:normAutofit/>
          </a:bodyPr>
          <a:lstStyle>
            <a:lvl1pPr marL="0" indent="0">
              <a:buNone/>
              <a:defRPr sz="1600" b="1"/>
            </a:lvl1pPr>
            <a:lvl2pPr marL="271463" indent="-271463">
              <a:defRPr sz="1600"/>
            </a:lvl2pPr>
            <a:lvl3pPr marL="533400" indent="-261938">
              <a:defRPr sz="1600"/>
            </a:lvl3pPr>
            <a:lvl4pPr marL="804863" indent="-271463">
              <a:defRPr sz="1600"/>
            </a:lvl4pPr>
            <a:lvl5pPr marL="1077913" indent="-273050">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97909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247548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29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30" descr="OB PPT logo white 150"/>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04800" y="304800"/>
            <a:ext cx="852805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1028700" y="338138"/>
            <a:ext cx="7827963" cy="947737"/>
          </a:xfrm>
          <a:prstGeom prst="rect">
            <a:avLst/>
          </a:prstGeom>
        </p:spPr>
        <p:txBody>
          <a:bodyPr vert="horz" wrap="square" lIns="0" tIns="45720" rIns="91440" bIns="45720" numCol="1" anchor="ctr" anchorCtr="0" compatLnSpc="1">
            <a:prstTxWarp prst="textNoShape">
              <a:avLst/>
            </a:prstTxWarp>
            <a:normAutofit/>
          </a:bodyPr>
          <a:lstStyle/>
          <a:p>
            <a:pPr lvl="0"/>
            <a:r>
              <a:rPr lang="en-US" smtClean="0"/>
              <a:t>Click to edit Master title style</a:t>
            </a:r>
            <a:endParaRPr lang="en-GB" smtClean="0"/>
          </a:p>
        </p:txBody>
      </p:sp>
      <p:sp>
        <p:nvSpPr>
          <p:cNvPr id="1028" name="Text Placeholder 2"/>
          <p:cNvSpPr>
            <a:spLocks noGrp="1"/>
          </p:cNvSpPr>
          <p:nvPr>
            <p:ph type="body" idx="1"/>
          </p:nvPr>
        </p:nvSpPr>
        <p:spPr bwMode="auto">
          <a:xfrm>
            <a:off x="857250" y="2071688"/>
            <a:ext cx="782955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0" r:id="rId3"/>
    <p:sldLayoutId id="2147483781" r:id="rId4"/>
    <p:sldLayoutId id="2147483782" r:id="rId5"/>
    <p:sldLayoutId id="2147483783" r:id="rId6"/>
  </p:sldLayoutIdLst>
  <p:txStyles>
    <p:titleStyle>
      <a:lvl1pPr algn="l" rtl="0" eaLnBrk="0" fontAlgn="base" hangingPunct="0">
        <a:spcBef>
          <a:spcPct val="0"/>
        </a:spcBef>
        <a:spcAft>
          <a:spcPct val="0"/>
        </a:spcAft>
        <a:defRPr sz="2800" b="1" kern="1200" cap="all">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800" b="1">
          <a:solidFill>
            <a:schemeClr val="tx1"/>
          </a:solidFill>
          <a:latin typeface="Arial" charset="0"/>
          <a:ea typeface="ＭＳ Ｐゴシック" pitchFamily="124" charset="-128"/>
          <a:cs typeface="Arial" pitchFamily="34" charset="0"/>
        </a:defRPr>
      </a:lvl2pPr>
      <a:lvl3pPr algn="l" rtl="0" eaLnBrk="0" fontAlgn="base" hangingPunct="0">
        <a:spcBef>
          <a:spcPct val="0"/>
        </a:spcBef>
        <a:spcAft>
          <a:spcPct val="0"/>
        </a:spcAft>
        <a:defRPr sz="2800" b="1">
          <a:solidFill>
            <a:schemeClr val="tx1"/>
          </a:solidFill>
          <a:latin typeface="Arial" charset="0"/>
          <a:ea typeface="ＭＳ Ｐゴシック" pitchFamily="124" charset="-128"/>
          <a:cs typeface="Arial" pitchFamily="34" charset="0"/>
        </a:defRPr>
      </a:lvl3pPr>
      <a:lvl4pPr algn="l" rtl="0" eaLnBrk="0" fontAlgn="base" hangingPunct="0">
        <a:spcBef>
          <a:spcPct val="0"/>
        </a:spcBef>
        <a:spcAft>
          <a:spcPct val="0"/>
        </a:spcAft>
        <a:defRPr sz="2800" b="1">
          <a:solidFill>
            <a:schemeClr val="tx1"/>
          </a:solidFill>
          <a:latin typeface="Arial" charset="0"/>
          <a:ea typeface="ＭＳ Ｐゴシック" pitchFamily="124" charset="-128"/>
          <a:cs typeface="Arial" pitchFamily="34" charset="0"/>
        </a:defRPr>
      </a:lvl4pPr>
      <a:lvl5pPr algn="l" rtl="0" eaLnBrk="0" fontAlgn="base" hangingPunct="0">
        <a:spcBef>
          <a:spcPct val="0"/>
        </a:spcBef>
        <a:spcAft>
          <a:spcPct val="0"/>
        </a:spcAft>
        <a:defRPr sz="2800" b="1">
          <a:solidFill>
            <a:schemeClr val="tx1"/>
          </a:solidFill>
          <a:latin typeface="Arial" charset="0"/>
          <a:ea typeface="ＭＳ Ｐゴシック" pitchFamily="124" charset="-128"/>
          <a:cs typeface="Arial" pitchFamily="34" charset="0"/>
        </a:defRPr>
      </a:lvl5pPr>
      <a:lvl6pPr marL="457200" algn="l" rtl="0" fontAlgn="base">
        <a:spcBef>
          <a:spcPct val="0"/>
        </a:spcBef>
        <a:spcAft>
          <a:spcPct val="0"/>
        </a:spcAft>
        <a:defRPr sz="2000" b="1">
          <a:solidFill>
            <a:schemeClr val="tx1"/>
          </a:solidFill>
          <a:latin typeface="Arial" charset="0"/>
          <a:ea typeface="ＭＳ Ｐゴシック" pitchFamily="124" charset="-128"/>
        </a:defRPr>
      </a:lvl6pPr>
      <a:lvl7pPr marL="914400" algn="l" rtl="0" fontAlgn="base">
        <a:spcBef>
          <a:spcPct val="0"/>
        </a:spcBef>
        <a:spcAft>
          <a:spcPct val="0"/>
        </a:spcAft>
        <a:defRPr sz="2000" b="1">
          <a:solidFill>
            <a:schemeClr val="tx1"/>
          </a:solidFill>
          <a:latin typeface="Arial" charset="0"/>
          <a:ea typeface="ＭＳ Ｐゴシック" pitchFamily="124" charset="-128"/>
        </a:defRPr>
      </a:lvl7pPr>
      <a:lvl8pPr marL="1371600" algn="l" rtl="0" fontAlgn="base">
        <a:spcBef>
          <a:spcPct val="0"/>
        </a:spcBef>
        <a:spcAft>
          <a:spcPct val="0"/>
        </a:spcAft>
        <a:defRPr sz="2000" b="1">
          <a:solidFill>
            <a:schemeClr val="tx1"/>
          </a:solidFill>
          <a:latin typeface="Arial" charset="0"/>
          <a:ea typeface="ＭＳ Ｐゴシック" pitchFamily="124" charset="-128"/>
        </a:defRPr>
      </a:lvl8pPr>
      <a:lvl9pPr marL="1828800" algn="l" rtl="0" fontAlgn="base">
        <a:spcBef>
          <a:spcPct val="0"/>
        </a:spcBef>
        <a:spcAft>
          <a:spcPct val="0"/>
        </a:spcAft>
        <a:defRPr sz="2000" b="1">
          <a:solidFill>
            <a:schemeClr val="tx1"/>
          </a:solidFill>
          <a:latin typeface="Arial" charset="0"/>
          <a:ea typeface="ＭＳ Ｐゴシック" pitchFamily="124" charset="-128"/>
        </a:defRPr>
      </a:lvl9pPr>
    </p:titleStyle>
    <p:bodyStyle>
      <a:lvl1pPr marL="180975" indent="-180975" algn="l" rtl="0" eaLnBrk="0" fontAlgn="base" hangingPunct="0">
        <a:spcBef>
          <a:spcPct val="20000"/>
        </a:spcBef>
        <a:spcAft>
          <a:spcPct val="0"/>
        </a:spcAft>
        <a:buFont typeface="Wingdings" pitchFamily="1" charset="2"/>
        <a:buChar char="§"/>
        <a:defRPr sz="2400" kern="1200">
          <a:solidFill>
            <a:schemeClr val="bg2"/>
          </a:solidFill>
          <a:latin typeface="+mn-lt"/>
          <a:ea typeface="+mn-ea"/>
          <a:cs typeface="ＭＳ Ｐゴシック"/>
        </a:defRPr>
      </a:lvl1pPr>
      <a:lvl2pPr marL="630238" indent="-173038" algn="l" rtl="0" eaLnBrk="0" fontAlgn="base" hangingPunct="0">
        <a:spcBef>
          <a:spcPct val="20000"/>
        </a:spcBef>
        <a:spcAft>
          <a:spcPct val="0"/>
        </a:spcAft>
        <a:buFont typeface="Wingdings" pitchFamily="1" charset="2"/>
        <a:buChar char="§"/>
        <a:defRPr sz="2400" kern="1200">
          <a:solidFill>
            <a:schemeClr val="bg2"/>
          </a:solidFill>
          <a:latin typeface="+mn-lt"/>
          <a:ea typeface="+mn-ea"/>
          <a:cs typeface="ＭＳ Ｐゴシック"/>
        </a:defRPr>
      </a:lvl2pPr>
      <a:lvl3pPr marL="1077913" indent="-163513" algn="l" rtl="0" eaLnBrk="0" fontAlgn="base" hangingPunct="0">
        <a:spcBef>
          <a:spcPct val="20000"/>
        </a:spcBef>
        <a:spcAft>
          <a:spcPct val="0"/>
        </a:spcAft>
        <a:buFont typeface="Wingdings" pitchFamily="1" charset="2"/>
        <a:buChar char="§"/>
        <a:defRPr sz="2400" kern="1200">
          <a:solidFill>
            <a:schemeClr val="bg2"/>
          </a:solidFill>
          <a:latin typeface="+mn-lt"/>
          <a:ea typeface="+mn-ea"/>
          <a:cs typeface="ＭＳ Ｐゴシック"/>
        </a:defRPr>
      </a:lvl3pPr>
      <a:lvl4pPr marL="1527175" indent="-155575" algn="l" rtl="0" eaLnBrk="0" fontAlgn="base" hangingPunct="0">
        <a:spcBef>
          <a:spcPct val="20000"/>
        </a:spcBef>
        <a:spcAft>
          <a:spcPct val="0"/>
        </a:spcAft>
        <a:buFont typeface="Wingdings" pitchFamily="1" charset="2"/>
        <a:buChar char="§"/>
        <a:defRPr sz="2400" kern="1200">
          <a:solidFill>
            <a:schemeClr val="bg2"/>
          </a:solidFill>
          <a:latin typeface="+mn-lt"/>
          <a:ea typeface="+mn-ea"/>
          <a:cs typeface="ＭＳ Ｐゴシック"/>
        </a:defRPr>
      </a:lvl4pPr>
      <a:lvl5pPr marL="1974850" indent="-146050" algn="l" rtl="0" eaLnBrk="0" fontAlgn="base" hangingPunct="0">
        <a:spcBef>
          <a:spcPct val="20000"/>
        </a:spcBef>
        <a:spcAft>
          <a:spcPct val="0"/>
        </a:spcAft>
        <a:buFont typeface="Wingdings" pitchFamily="1" charset="2"/>
        <a:buChar char="§"/>
        <a:defRPr sz="2400" kern="1200">
          <a:solidFill>
            <a:schemeClr val="bg2"/>
          </a:solidFill>
          <a:latin typeface="+mn-lt"/>
          <a:ea typeface="+mn-ea"/>
          <a:cs typeface="ＭＳ Ｐゴシック"/>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5560"/>
        </a:solidFill>
        <a:effectLst/>
      </p:bgPr>
    </p:bg>
    <p:spTree>
      <p:nvGrpSpPr>
        <p:cNvPr id="1" name=""/>
        <p:cNvGrpSpPr/>
        <p:nvPr/>
      </p:nvGrpSpPr>
      <p:grpSpPr>
        <a:xfrm>
          <a:off x="0" y="0"/>
          <a:ext cx="0" cy="0"/>
          <a:chOff x="0" y="0"/>
          <a:chExt cx="0" cy="0"/>
        </a:xfrm>
      </p:grpSpPr>
      <p:sp>
        <p:nvSpPr>
          <p:cNvPr id="10242" name="Subtitle 1"/>
          <p:cNvSpPr>
            <a:spLocks noGrp="1"/>
          </p:cNvSpPr>
          <p:nvPr>
            <p:ph type="subTitle" idx="1"/>
          </p:nvPr>
        </p:nvSpPr>
        <p:spPr>
          <a:xfrm>
            <a:off x="1042988" y="2071688"/>
            <a:ext cx="7813675" cy="4473575"/>
          </a:xfrm>
        </p:spPr>
        <p:txBody>
          <a:bodyPr/>
          <a:lstStyle/>
          <a:p>
            <a:pPr eaLnBrk="1" hangingPunct="1"/>
            <a:r>
              <a:rPr lang="en-GB" sz="4000" smtClean="0">
                <a:solidFill>
                  <a:schemeClr val="bg1"/>
                </a:solidFill>
              </a:rPr>
              <a:t/>
            </a:r>
            <a:br>
              <a:rPr lang="en-GB" sz="4000" smtClean="0">
                <a:solidFill>
                  <a:schemeClr val="bg1"/>
                </a:solidFill>
              </a:rPr>
            </a:br>
            <a:r>
              <a:rPr lang="en-GB" sz="4000" smtClean="0">
                <a:solidFill>
                  <a:schemeClr val="bg1"/>
                </a:solidFill>
              </a:rPr>
              <a:t>David Sutton/Ian Bayley</a:t>
            </a:r>
          </a:p>
        </p:txBody>
      </p:sp>
      <p:sp>
        <p:nvSpPr>
          <p:cNvPr id="2050" name="Rectangle 2"/>
          <p:cNvSpPr>
            <a:spLocks noGrp="1" noChangeArrowheads="1"/>
          </p:cNvSpPr>
          <p:nvPr>
            <p:ph type="ctrTitle"/>
          </p:nvPr>
        </p:nvSpPr>
        <p:spPr>
          <a:xfrm>
            <a:off x="1038225" y="312738"/>
            <a:ext cx="7772400" cy="1527175"/>
          </a:xfrm>
        </p:spPr>
        <p:txBody>
          <a:bodyPr rtlCol="0"/>
          <a:lstStyle/>
          <a:p>
            <a:pPr eaLnBrk="1" fontAlgn="auto" hangingPunct="1">
              <a:spcAft>
                <a:spcPts val="0"/>
              </a:spcAft>
              <a:defRPr/>
            </a:pPr>
            <a:r>
              <a:rPr lang="en-US" dirty="0" smtClean="0"/>
              <a:t>Making content providers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DAtabase</a:t>
            </a:r>
            <a:r>
              <a:rPr lang="en-GB" dirty="0" smtClean="0"/>
              <a:t> helper</a:t>
            </a:r>
            <a:endParaRPr lang="en-GB" dirty="0"/>
          </a:p>
        </p:txBody>
      </p:sp>
      <p:sp>
        <p:nvSpPr>
          <p:cNvPr id="3" name="Content Placeholder 2"/>
          <p:cNvSpPr>
            <a:spLocks noGrp="1"/>
          </p:cNvSpPr>
          <p:nvPr>
            <p:ph idx="1"/>
          </p:nvPr>
        </p:nvSpPr>
        <p:spPr>
          <a:xfrm>
            <a:off x="179512" y="1124744"/>
            <a:ext cx="8640960" cy="4054485"/>
          </a:xfrm>
        </p:spPr>
        <p:txBody>
          <a:bodyPr/>
          <a:lstStyle/>
          <a:p>
            <a:pPr marL="0" indent="0">
              <a:spcBef>
                <a:spcPts val="0"/>
              </a:spcBef>
              <a:buNone/>
            </a:pPr>
            <a:r>
              <a:rPr lang="en-GB" sz="1800" dirty="0" smtClean="0">
                <a:solidFill>
                  <a:schemeClr val="tx2"/>
                </a:solidFill>
                <a:latin typeface="Arial" pitchFamily="34" charset="0"/>
              </a:rPr>
              <a:t>private </a:t>
            </a:r>
            <a:r>
              <a:rPr lang="en-GB" sz="1800" dirty="0">
                <a:solidFill>
                  <a:schemeClr val="tx2"/>
                </a:solidFill>
                <a:latin typeface="Arial" pitchFamily="34" charset="0"/>
              </a:rPr>
              <a:t>static class </a:t>
            </a:r>
            <a:r>
              <a:rPr lang="en-GB" sz="1800" dirty="0" err="1">
                <a:solidFill>
                  <a:schemeClr val="tx2"/>
                </a:solidFill>
                <a:latin typeface="Arial" pitchFamily="34" charset="0"/>
              </a:rPr>
              <a:t>CapitalsDatabaseHelper</a:t>
            </a:r>
            <a:r>
              <a:rPr lang="en-GB" sz="1800" dirty="0">
                <a:solidFill>
                  <a:schemeClr val="tx2"/>
                </a:solidFill>
                <a:latin typeface="Arial" pitchFamily="34" charset="0"/>
              </a:rPr>
              <a:t> extends </a:t>
            </a:r>
            <a:r>
              <a:rPr lang="en-GB" sz="1800" dirty="0" err="1">
                <a:solidFill>
                  <a:schemeClr val="tx2"/>
                </a:solidFill>
                <a:latin typeface="Arial" pitchFamily="34" charset="0"/>
              </a:rPr>
              <a:t>SQLiteOpenHelper</a:t>
            </a:r>
            <a:r>
              <a:rPr lang="en-GB" sz="1800" dirty="0">
                <a:solidFill>
                  <a:schemeClr val="tx2"/>
                </a:solidFill>
                <a:latin typeface="Arial" pitchFamily="34" charset="0"/>
              </a:rPr>
              <a:t> {</a:t>
            </a:r>
          </a:p>
          <a:p>
            <a:pPr marL="0" indent="0">
              <a:spcBef>
                <a:spcPts val="0"/>
              </a:spcBef>
              <a:buNone/>
            </a:pPr>
            <a:r>
              <a:rPr lang="en-GB" sz="1800" dirty="0">
                <a:solidFill>
                  <a:schemeClr val="tx2"/>
                </a:solidFill>
                <a:latin typeface="Arial" pitchFamily="34" charset="0"/>
              </a:rPr>
              <a:t> </a:t>
            </a:r>
            <a:r>
              <a:rPr lang="en-GB" sz="1800" dirty="0" smtClean="0">
                <a:solidFill>
                  <a:schemeClr val="tx2"/>
                </a:solidFill>
                <a:latin typeface="Arial" pitchFamily="34" charset="0"/>
              </a:rPr>
              <a:t>    public </a:t>
            </a:r>
            <a:r>
              <a:rPr lang="en-GB" sz="1800" dirty="0" err="1">
                <a:solidFill>
                  <a:schemeClr val="tx2"/>
                </a:solidFill>
                <a:latin typeface="Arial" pitchFamily="34" charset="0"/>
              </a:rPr>
              <a:t>CapitalsDatabaseHelper</a:t>
            </a:r>
            <a:r>
              <a:rPr lang="en-GB" sz="1800" dirty="0">
                <a:solidFill>
                  <a:schemeClr val="tx2"/>
                </a:solidFill>
                <a:latin typeface="Arial" pitchFamily="34" charset="0"/>
              </a:rPr>
              <a:t>(Context </a:t>
            </a:r>
            <a:r>
              <a:rPr lang="en-GB" sz="1800" dirty="0" err="1">
                <a:solidFill>
                  <a:schemeClr val="tx2"/>
                </a:solidFill>
                <a:latin typeface="Arial" pitchFamily="34" charset="0"/>
              </a:rPr>
              <a:t>context</a:t>
            </a:r>
            <a:r>
              <a:rPr lang="en-GB" sz="1800" dirty="0">
                <a:solidFill>
                  <a:schemeClr val="tx2"/>
                </a:solidFill>
                <a:latin typeface="Arial" pitchFamily="34" charset="0"/>
              </a:rPr>
              <a:t>, String name,</a:t>
            </a:r>
          </a:p>
          <a:p>
            <a:pPr marL="0" indent="0">
              <a:spcBef>
                <a:spcPts val="0"/>
              </a:spcBef>
              <a:buNone/>
            </a:pPr>
            <a:r>
              <a:rPr lang="en-GB" sz="1800" dirty="0">
                <a:solidFill>
                  <a:schemeClr val="tx2"/>
                </a:solidFill>
                <a:latin typeface="Arial" pitchFamily="34" charset="0"/>
              </a:rPr>
              <a:t>		</a:t>
            </a:r>
            <a:r>
              <a:rPr lang="en-GB" sz="1800" dirty="0" smtClean="0">
                <a:solidFill>
                  <a:schemeClr val="tx2"/>
                </a:solidFill>
                <a:latin typeface="Arial" pitchFamily="34" charset="0"/>
              </a:rPr>
              <a:t>              </a:t>
            </a:r>
            <a:r>
              <a:rPr lang="en-GB" sz="1800" dirty="0" err="1" smtClean="0">
                <a:solidFill>
                  <a:schemeClr val="tx2"/>
                </a:solidFill>
                <a:latin typeface="Arial" pitchFamily="34" charset="0"/>
              </a:rPr>
              <a:t>CursorFactory</a:t>
            </a:r>
            <a:r>
              <a:rPr lang="en-GB" sz="1800" dirty="0" smtClean="0">
                <a:solidFill>
                  <a:schemeClr val="tx2"/>
                </a:solidFill>
                <a:latin typeface="Arial" pitchFamily="34" charset="0"/>
              </a:rPr>
              <a:t> </a:t>
            </a:r>
            <a:r>
              <a:rPr lang="en-GB" sz="1800" dirty="0">
                <a:solidFill>
                  <a:schemeClr val="tx2"/>
                </a:solidFill>
                <a:latin typeface="Arial" pitchFamily="34" charset="0"/>
              </a:rPr>
              <a:t>factory, </a:t>
            </a:r>
            <a:r>
              <a:rPr lang="en-GB" sz="1800" dirty="0" err="1">
                <a:solidFill>
                  <a:schemeClr val="tx2"/>
                </a:solidFill>
                <a:latin typeface="Arial" pitchFamily="34" charset="0"/>
              </a:rPr>
              <a:t>int</a:t>
            </a:r>
            <a:r>
              <a:rPr lang="en-GB" sz="1800" dirty="0">
                <a:solidFill>
                  <a:schemeClr val="tx2"/>
                </a:solidFill>
                <a:latin typeface="Arial" pitchFamily="34" charset="0"/>
              </a:rPr>
              <a:t> version) {</a:t>
            </a:r>
          </a:p>
          <a:p>
            <a:pPr marL="0" indent="0">
              <a:spcBef>
                <a:spcPts val="0"/>
              </a:spcBef>
              <a:buNone/>
            </a:pPr>
            <a:r>
              <a:rPr lang="en-GB" sz="1800" dirty="0" smtClean="0">
                <a:solidFill>
                  <a:schemeClr val="tx2"/>
                </a:solidFill>
                <a:latin typeface="Arial" pitchFamily="34" charset="0"/>
              </a:rPr>
              <a:t>           super(context</a:t>
            </a:r>
            <a:r>
              <a:rPr lang="en-GB" sz="1800" dirty="0">
                <a:solidFill>
                  <a:schemeClr val="tx2"/>
                </a:solidFill>
                <a:latin typeface="Arial" pitchFamily="34" charset="0"/>
              </a:rPr>
              <a:t>, name, factory, version);</a:t>
            </a:r>
          </a:p>
          <a:p>
            <a:pPr marL="0" indent="0">
              <a:spcBef>
                <a:spcPts val="0"/>
              </a:spcBef>
              <a:buNone/>
            </a:pPr>
            <a:r>
              <a:rPr lang="en-GB" sz="1800" dirty="0" smtClean="0">
                <a:solidFill>
                  <a:schemeClr val="tx2"/>
                </a:solidFill>
                <a:latin typeface="Arial" pitchFamily="34" charset="0"/>
              </a:rPr>
              <a:t>      }</a:t>
            </a:r>
            <a:endParaRPr lang="en-GB" sz="1800" dirty="0">
              <a:solidFill>
                <a:schemeClr val="tx2"/>
              </a:solidFill>
              <a:latin typeface="Arial" pitchFamily="34" charset="0"/>
            </a:endParaRPr>
          </a:p>
          <a:p>
            <a:pPr marL="0" indent="0">
              <a:spcBef>
                <a:spcPts val="0"/>
              </a:spcBef>
              <a:buNone/>
            </a:pPr>
            <a:endParaRPr lang="en-GB" sz="1800" dirty="0">
              <a:solidFill>
                <a:schemeClr val="tx2"/>
              </a:solidFill>
              <a:latin typeface="Arial" pitchFamily="34" charset="0"/>
            </a:endParaRPr>
          </a:p>
          <a:p>
            <a:pPr marL="0" indent="0">
              <a:spcBef>
                <a:spcPts val="0"/>
              </a:spcBef>
              <a:buNone/>
            </a:pPr>
            <a:r>
              <a:rPr lang="en-GB" sz="1800" dirty="0" smtClean="0">
                <a:solidFill>
                  <a:schemeClr val="tx2"/>
                </a:solidFill>
                <a:latin typeface="Arial" pitchFamily="34" charset="0"/>
              </a:rPr>
              <a:t>      @Override </a:t>
            </a:r>
          </a:p>
          <a:p>
            <a:pPr marL="0" indent="0">
              <a:spcBef>
                <a:spcPts val="0"/>
              </a:spcBef>
              <a:buNone/>
            </a:pPr>
            <a:r>
              <a:rPr lang="en-GB" sz="1800" dirty="0" smtClean="0">
                <a:solidFill>
                  <a:schemeClr val="tx2"/>
                </a:solidFill>
                <a:latin typeface="Arial" pitchFamily="34" charset="0"/>
              </a:rPr>
              <a:t>       public void </a:t>
            </a:r>
            <a:r>
              <a:rPr lang="en-GB" sz="1800" dirty="0" err="1" smtClean="0">
                <a:solidFill>
                  <a:schemeClr val="tx2"/>
                </a:solidFill>
                <a:latin typeface="Arial" pitchFamily="34" charset="0"/>
              </a:rPr>
              <a:t>onCreate</a:t>
            </a:r>
            <a:r>
              <a:rPr lang="en-GB" sz="1800" dirty="0" smtClean="0">
                <a:solidFill>
                  <a:schemeClr val="tx2"/>
                </a:solidFill>
                <a:latin typeface="Arial" pitchFamily="34" charset="0"/>
              </a:rPr>
              <a:t>(</a:t>
            </a:r>
            <a:r>
              <a:rPr lang="en-GB" sz="1800" dirty="0" err="1" smtClean="0">
                <a:solidFill>
                  <a:schemeClr val="tx2"/>
                </a:solidFill>
                <a:latin typeface="Arial" pitchFamily="34" charset="0"/>
              </a:rPr>
              <a:t>SQLiteDatabase</a:t>
            </a:r>
            <a:r>
              <a:rPr lang="en-GB" sz="1800" dirty="0" smtClean="0">
                <a:solidFill>
                  <a:schemeClr val="tx2"/>
                </a:solidFill>
                <a:latin typeface="Arial" pitchFamily="34" charset="0"/>
              </a:rPr>
              <a:t> </a:t>
            </a:r>
            <a:r>
              <a:rPr lang="en-GB" sz="1800" dirty="0" err="1" smtClean="0">
                <a:solidFill>
                  <a:schemeClr val="tx2"/>
                </a:solidFill>
                <a:latin typeface="Arial" pitchFamily="34" charset="0"/>
              </a:rPr>
              <a:t>db</a:t>
            </a:r>
            <a:r>
              <a:rPr lang="en-GB" sz="1800" dirty="0" smtClean="0">
                <a:solidFill>
                  <a:schemeClr val="tx2"/>
                </a:solidFill>
                <a:latin typeface="Arial" pitchFamily="34" charset="0"/>
              </a:rPr>
              <a:t>) {</a:t>
            </a:r>
          </a:p>
          <a:p>
            <a:pPr marL="0" indent="0">
              <a:spcBef>
                <a:spcPts val="0"/>
              </a:spcBef>
              <a:buNone/>
            </a:pPr>
            <a:r>
              <a:rPr lang="en-GB" sz="1800" dirty="0" smtClean="0">
                <a:solidFill>
                  <a:schemeClr val="tx2"/>
                </a:solidFill>
                <a:latin typeface="Arial" pitchFamily="34" charset="0"/>
              </a:rPr>
              <a:t>            </a:t>
            </a:r>
            <a:r>
              <a:rPr lang="en-GB" sz="1800" dirty="0" err="1" smtClean="0">
                <a:solidFill>
                  <a:schemeClr val="tx2"/>
                </a:solidFill>
                <a:latin typeface="Arial" pitchFamily="34" charset="0"/>
              </a:rPr>
              <a:t>db.execSQL</a:t>
            </a:r>
            <a:r>
              <a:rPr lang="en-GB" sz="1800" dirty="0">
                <a:solidFill>
                  <a:schemeClr val="tx2"/>
                </a:solidFill>
                <a:latin typeface="Arial" pitchFamily="34" charset="0"/>
              </a:rPr>
              <a:t>("CREATE TABLE " + CAPITALS_TABLE + " (" + KEY_ID</a:t>
            </a:r>
          </a:p>
          <a:p>
            <a:pPr marL="0" indent="0">
              <a:spcBef>
                <a:spcPts val="0"/>
              </a:spcBef>
              <a:buNone/>
            </a:pPr>
            <a:r>
              <a:rPr lang="en-GB" sz="1800" dirty="0" smtClean="0">
                <a:solidFill>
                  <a:schemeClr val="tx2"/>
                </a:solidFill>
                <a:latin typeface="Arial" pitchFamily="34" charset="0"/>
              </a:rPr>
              <a:t>                                      + </a:t>
            </a:r>
            <a:r>
              <a:rPr lang="en-GB" sz="1800" dirty="0">
                <a:solidFill>
                  <a:schemeClr val="tx2"/>
                </a:solidFill>
                <a:latin typeface="Arial" pitchFamily="34" charset="0"/>
              </a:rPr>
              <a:t>" INTEGER PRIMARY KEY AUTOINCREMENT, " </a:t>
            </a:r>
            <a:endParaRPr lang="en-GB" sz="1800" dirty="0" smtClean="0">
              <a:solidFill>
                <a:schemeClr val="tx2"/>
              </a:solidFill>
              <a:latin typeface="Arial" pitchFamily="34" charset="0"/>
            </a:endParaRPr>
          </a:p>
          <a:p>
            <a:pPr marL="0" indent="0">
              <a:spcBef>
                <a:spcPts val="0"/>
              </a:spcBef>
              <a:buNone/>
            </a:pPr>
            <a:r>
              <a:rPr lang="en-GB" sz="1800" dirty="0">
                <a:solidFill>
                  <a:schemeClr val="tx2"/>
                </a:solidFill>
                <a:latin typeface="Arial" pitchFamily="34" charset="0"/>
              </a:rPr>
              <a:t> </a:t>
            </a:r>
            <a:r>
              <a:rPr lang="en-GB" sz="1800" dirty="0" smtClean="0">
                <a:solidFill>
                  <a:schemeClr val="tx2"/>
                </a:solidFill>
                <a:latin typeface="Arial" pitchFamily="34" charset="0"/>
              </a:rPr>
              <a:t>                                     + </a:t>
            </a:r>
            <a:r>
              <a:rPr lang="en-GB" sz="1800" dirty="0">
                <a:solidFill>
                  <a:schemeClr val="tx2"/>
                </a:solidFill>
                <a:latin typeface="Arial" pitchFamily="34" charset="0"/>
              </a:rPr>
              <a:t>KEY_COUNTRY</a:t>
            </a:r>
          </a:p>
          <a:p>
            <a:pPr marL="0" indent="0">
              <a:spcBef>
                <a:spcPts val="0"/>
              </a:spcBef>
              <a:buNone/>
            </a:pPr>
            <a:r>
              <a:rPr lang="en-GB" sz="1800" dirty="0">
                <a:solidFill>
                  <a:schemeClr val="tx2"/>
                </a:solidFill>
                <a:latin typeface="Arial" pitchFamily="34" charset="0"/>
              </a:rPr>
              <a:t>		</a:t>
            </a:r>
            <a:r>
              <a:rPr lang="en-GB" sz="1800" dirty="0" smtClean="0">
                <a:solidFill>
                  <a:schemeClr val="tx2"/>
                </a:solidFill>
                <a:latin typeface="Arial" pitchFamily="34" charset="0"/>
              </a:rPr>
              <a:t>         + </a:t>
            </a:r>
            <a:r>
              <a:rPr lang="en-GB" sz="1800" dirty="0">
                <a:solidFill>
                  <a:schemeClr val="tx2"/>
                </a:solidFill>
                <a:latin typeface="Arial" pitchFamily="34" charset="0"/>
              </a:rPr>
              <a:t>" TEXT," + KEY_CAPITAL + " TEXT</a:t>
            </a:r>
            <a:r>
              <a:rPr lang="en-GB" sz="1800" dirty="0" smtClean="0">
                <a:solidFill>
                  <a:schemeClr val="tx2"/>
                </a:solidFill>
                <a:latin typeface="Arial" pitchFamily="34" charset="0"/>
              </a:rPr>
              <a:t>);");</a:t>
            </a:r>
            <a:endParaRPr lang="en-GB" sz="1800" dirty="0">
              <a:solidFill>
                <a:schemeClr val="tx2"/>
              </a:solidFill>
              <a:latin typeface="Arial" pitchFamily="34" charset="0"/>
            </a:endParaRPr>
          </a:p>
          <a:p>
            <a:pPr marL="0" indent="0">
              <a:spcBef>
                <a:spcPts val="0"/>
              </a:spcBef>
              <a:buNone/>
            </a:pPr>
            <a:r>
              <a:rPr lang="en-GB" sz="1800" dirty="0" smtClean="0">
                <a:solidFill>
                  <a:schemeClr val="tx2"/>
                </a:solidFill>
                <a:latin typeface="Arial" pitchFamily="34" charset="0"/>
              </a:rPr>
              <a:t>         }</a:t>
            </a:r>
          </a:p>
          <a:p>
            <a:pPr marL="0" indent="0">
              <a:spcBef>
                <a:spcPts val="0"/>
              </a:spcBef>
              <a:buNone/>
            </a:pPr>
            <a:r>
              <a:rPr lang="en-GB" sz="1800" dirty="0">
                <a:solidFill>
                  <a:schemeClr val="tx2"/>
                </a:solidFill>
                <a:latin typeface="Arial" pitchFamily="34" charset="0"/>
              </a:rPr>
              <a:t> </a:t>
            </a:r>
            <a:r>
              <a:rPr lang="en-GB" sz="1800" dirty="0" smtClean="0">
                <a:solidFill>
                  <a:schemeClr val="tx2"/>
                </a:solidFill>
                <a:latin typeface="Arial" pitchFamily="34" charset="0"/>
              </a:rPr>
              <a:t>       @</a:t>
            </a:r>
            <a:r>
              <a:rPr lang="en-GB" sz="1800" dirty="0">
                <a:solidFill>
                  <a:schemeClr val="tx2"/>
                </a:solidFill>
                <a:latin typeface="Arial" pitchFamily="34" charset="0"/>
              </a:rPr>
              <a:t>Override</a:t>
            </a:r>
          </a:p>
          <a:p>
            <a:pPr marL="0" indent="0">
              <a:spcBef>
                <a:spcPts val="0"/>
              </a:spcBef>
              <a:buNone/>
            </a:pPr>
            <a:r>
              <a:rPr lang="en-GB" sz="1800" dirty="0">
                <a:solidFill>
                  <a:schemeClr val="tx2"/>
                </a:solidFill>
                <a:latin typeface="Arial" pitchFamily="34" charset="0"/>
              </a:rPr>
              <a:t>    </a:t>
            </a:r>
            <a:r>
              <a:rPr lang="en-GB" sz="1800" dirty="0" smtClean="0">
                <a:solidFill>
                  <a:schemeClr val="tx2"/>
                </a:solidFill>
                <a:latin typeface="Arial" pitchFamily="34" charset="0"/>
              </a:rPr>
              <a:t>     public </a:t>
            </a:r>
            <a:r>
              <a:rPr lang="en-GB" sz="1800" dirty="0">
                <a:solidFill>
                  <a:schemeClr val="tx2"/>
                </a:solidFill>
                <a:latin typeface="Arial" pitchFamily="34" charset="0"/>
              </a:rPr>
              <a:t>void </a:t>
            </a:r>
            <a:r>
              <a:rPr lang="en-GB" sz="1800" dirty="0" err="1">
                <a:solidFill>
                  <a:schemeClr val="tx2"/>
                </a:solidFill>
                <a:latin typeface="Arial" pitchFamily="34" charset="0"/>
              </a:rPr>
              <a:t>onUpgrade</a:t>
            </a:r>
            <a:r>
              <a:rPr lang="en-GB" sz="1800" dirty="0">
                <a:solidFill>
                  <a:schemeClr val="tx2"/>
                </a:solidFill>
                <a:latin typeface="Arial" pitchFamily="34" charset="0"/>
              </a:rPr>
              <a:t>(</a:t>
            </a:r>
            <a:r>
              <a:rPr lang="en-GB" sz="1800" dirty="0" err="1">
                <a:solidFill>
                  <a:schemeClr val="tx2"/>
                </a:solidFill>
                <a:latin typeface="Arial" pitchFamily="34" charset="0"/>
              </a:rPr>
              <a:t>SQLiteDatabase</a:t>
            </a:r>
            <a:r>
              <a:rPr lang="en-GB" sz="1800" dirty="0">
                <a:solidFill>
                  <a:schemeClr val="tx2"/>
                </a:solidFill>
                <a:latin typeface="Arial" pitchFamily="34" charset="0"/>
              </a:rPr>
              <a:t> </a:t>
            </a:r>
            <a:r>
              <a:rPr lang="en-GB" sz="1800" dirty="0" err="1">
                <a:solidFill>
                  <a:schemeClr val="tx2"/>
                </a:solidFill>
                <a:latin typeface="Arial" pitchFamily="34" charset="0"/>
              </a:rPr>
              <a:t>db</a:t>
            </a:r>
            <a:r>
              <a:rPr lang="en-GB" sz="1800" dirty="0">
                <a:solidFill>
                  <a:schemeClr val="tx2"/>
                </a:solidFill>
                <a:latin typeface="Arial" pitchFamily="34" charset="0"/>
              </a:rPr>
              <a:t>, </a:t>
            </a:r>
            <a:r>
              <a:rPr lang="en-GB" sz="1800" dirty="0" err="1">
                <a:solidFill>
                  <a:schemeClr val="tx2"/>
                </a:solidFill>
                <a:latin typeface="Arial" pitchFamily="34" charset="0"/>
              </a:rPr>
              <a:t>int</a:t>
            </a:r>
            <a:r>
              <a:rPr lang="en-GB" sz="1800" dirty="0">
                <a:solidFill>
                  <a:schemeClr val="tx2"/>
                </a:solidFill>
                <a:latin typeface="Arial" pitchFamily="34" charset="0"/>
              </a:rPr>
              <a:t>  </a:t>
            </a:r>
            <a:r>
              <a:rPr lang="en-GB" sz="1800" dirty="0" smtClean="0">
                <a:solidFill>
                  <a:schemeClr val="tx2"/>
                </a:solidFill>
                <a:latin typeface="Arial" pitchFamily="34" charset="0"/>
              </a:rPr>
              <a:t> </a:t>
            </a:r>
            <a:r>
              <a:rPr lang="en-GB" sz="1800" dirty="0" err="1" smtClean="0">
                <a:solidFill>
                  <a:schemeClr val="tx2"/>
                </a:solidFill>
                <a:latin typeface="Arial" pitchFamily="34" charset="0"/>
              </a:rPr>
              <a:t>oldVersion</a:t>
            </a:r>
            <a:r>
              <a:rPr lang="en-GB" sz="1800" dirty="0">
                <a:solidFill>
                  <a:schemeClr val="tx2"/>
                </a:solidFill>
                <a:latin typeface="Arial" pitchFamily="34" charset="0"/>
              </a:rPr>
              <a:t>, </a:t>
            </a:r>
            <a:r>
              <a:rPr lang="en-GB" sz="1800" dirty="0" err="1">
                <a:solidFill>
                  <a:schemeClr val="tx2"/>
                </a:solidFill>
                <a:latin typeface="Arial" pitchFamily="34" charset="0"/>
              </a:rPr>
              <a:t>int</a:t>
            </a:r>
            <a:r>
              <a:rPr lang="en-GB" sz="1800" dirty="0">
                <a:solidFill>
                  <a:schemeClr val="tx2"/>
                </a:solidFill>
                <a:latin typeface="Arial" pitchFamily="34" charset="0"/>
              </a:rPr>
              <a:t> </a:t>
            </a:r>
            <a:r>
              <a:rPr lang="en-GB" sz="1800" dirty="0" err="1">
                <a:solidFill>
                  <a:schemeClr val="tx2"/>
                </a:solidFill>
                <a:latin typeface="Arial" pitchFamily="34" charset="0"/>
              </a:rPr>
              <a:t>newVersion</a:t>
            </a:r>
            <a:r>
              <a:rPr lang="en-GB" sz="1800" dirty="0">
                <a:solidFill>
                  <a:schemeClr val="tx2"/>
                </a:solidFill>
                <a:latin typeface="Arial" pitchFamily="34" charset="0"/>
              </a:rPr>
              <a:t>) </a:t>
            </a:r>
            <a:r>
              <a:rPr lang="en-GB" sz="1800" dirty="0" smtClean="0">
                <a:solidFill>
                  <a:schemeClr val="tx2"/>
                </a:solidFill>
                <a:latin typeface="Arial" pitchFamily="34" charset="0"/>
              </a:rPr>
              <a:t>    </a:t>
            </a:r>
          </a:p>
          <a:p>
            <a:pPr marL="0" indent="0">
              <a:spcBef>
                <a:spcPts val="0"/>
              </a:spcBef>
              <a:buNone/>
            </a:pPr>
            <a:r>
              <a:rPr lang="en-GB" sz="1800" dirty="0">
                <a:solidFill>
                  <a:schemeClr val="tx2"/>
                </a:solidFill>
                <a:latin typeface="Arial" pitchFamily="34" charset="0"/>
              </a:rPr>
              <a:t> </a:t>
            </a:r>
            <a:r>
              <a:rPr lang="en-GB" sz="1800" dirty="0" smtClean="0">
                <a:solidFill>
                  <a:schemeClr val="tx2"/>
                </a:solidFill>
                <a:latin typeface="Arial" pitchFamily="34" charset="0"/>
              </a:rPr>
              <a:t>        {</a:t>
            </a:r>
            <a:endParaRPr lang="en-GB" sz="1800" dirty="0">
              <a:solidFill>
                <a:schemeClr val="tx2"/>
              </a:solidFill>
              <a:latin typeface="Arial" pitchFamily="34" charset="0"/>
            </a:endParaRPr>
          </a:p>
          <a:p>
            <a:pPr marL="0" indent="0">
              <a:spcBef>
                <a:spcPts val="0"/>
              </a:spcBef>
              <a:buNone/>
            </a:pPr>
            <a:r>
              <a:rPr lang="en-GB" sz="1800" dirty="0">
                <a:solidFill>
                  <a:schemeClr val="tx2"/>
                </a:solidFill>
                <a:latin typeface="Arial" pitchFamily="34" charset="0"/>
              </a:rPr>
              <a:t>       </a:t>
            </a:r>
            <a:r>
              <a:rPr lang="en-GB" sz="1800" dirty="0" smtClean="0">
                <a:solidFill>
                  <a:schemeClr val="tx2"/>
                </a:solidFill>
                <a:latin typeface="Arial" pitchFamily="34" charset="0"/>
              </a:rPr>
              <a:t>         </a:t>
            </a:r>
            <a:r>
              <a:rPr lang="en-GB" sz="1800" dirty="0" err="1" smtClean="0">
                <a:solidFill>
                  <a:schemeClr val="tx2"/>
                </a:solidFill>
                <a:latin typeface="Arial" pitchFamily="34" charset="0"/>
              </a:rPr>
              <a:t>db.execSQL</a:t>
            </a:r>
            <a:r>
              <a:rPr lang="en-GB" sz="1800" dirty="0">
                <a:solidFill>
                  <a:schemeClr val="tx2"/>
                </a:solidFill>
                <a:latin typeface="Arial" pitchFamily="34" charset="0"/>
              </a:rPr>
              <a:t>("DROP TABLE IF EXISTS " + </a:t>
            </a:r>
            <a:r>
              <a:rPr lang="en-GB" sz="1800" dirty="0" smtClean="0">
                <a:solidFill>
                  <a:schemeClr val="tx2"/>
                </a:solidFill>
                <a:latin typeface="Arial" pitchFamily="34" charset="0"/>
              </a:rPr>
              <a:t>CAPITALS_TABLE</a:t>
            </a:r>
            <a:r>
              <a:rPr lang="en-GB" sz="1800" dirty="0">
                <a:solidFill>
                  <a:schemeClr val="tx2"/>
                </a:solidFill>
                <a:latin typeface="Arial" pitchFamily="34" charset="0"/>
              </a:rPr>
              <a:t>);</a:t>
            </a:r>
          </a:p>
          <a:p>
            <a:pPr marL="0" indent="0">
              <a:spcBef>
                <a:spcPts val="0"/>
              </a:spcBef>
              <a:buNone/>
            </a:pPr>
            <a:r>
              <a:rPr lang="en-GB" sz="1800" dirty="0">
                <a:solidFill>
                  <a:schemeClr val="tx2"/>
                </a:solidFill>
                <a:latin typeface="Arial" pitchFamily="34" charset="0"/>
              </a:rPr>
              <a:t>	</a:t>
            </a:r>
            <a:r>
              <a:rPr lang="en-GB" sz="1800" dirty="0" smtClean="0">
                <a:solidFill>
                  <a:schemeClr val="tx2"/>
                </a:solidFill>
                <a:latin typeface="Arial" pitchFamily="34" charset="0"/>
              </a:rPr>
              <a:t>  </a:t>
            </a:r>
            <a:r>
              <a:rPr lang="en-GB" sz="1800" dirty="0" err="1" smtClean="0">
                <a:solidFill>
                  <a:schemeClr val="tx2"/>
                </a:solidFill>
                <a:latin typeface="Arial" pitchFamily="34" charset="0"/>
              </a:rPr>
              <a:t>onCreate</a:t>
            </a:r>
            <a:r>
              <a:rPr lang="en-GB" sz="1800" dirty="0" smtClean="0">
                <a:solidFill>
                  <a:schemeClr val="tx2"/>
                </a:solidFill>
                <a:latin typeface="Arial" pitchFamily="34" charset="0"/>
              </a:rPr>
              <a:t>(</a:t>
            </a:r>
            <a:r>
              <a:rPr lang="en-GB" sz="1800" dirty="0" err="1" smtClean="0">
                <a:solidFill>
                  <a:schemeClr val="tx2"/>
                </a:solidFill>
                <a:latin typeface="Arial" pitchFamily="34" charset="0"/>
              </a:rPr>
              <a:t>db</a:t>
            </a:r>
            <a:r>
              <a:rPr lang="en-GB" sz="1800" dirty="0">
                <a:solidFill>
                  <a:schemeClr val="tx2"/>
                </a:solidFill>
                <a:latin typeface="Arial" pitchFamily="34" charset="0"/>
              </a:rPr>
              <a:t>);</a:t>
            </a:r>
          </a:p>
          <a:p>
            <a:pPr marL="0" indent="0">
              <a:spcBef>
                <a:spcPts val="0"/>
              </a:spcBef>
              <a:buNone/>
            </a:pPr>
            <a:r>
              <a:rPr lang="en-GB" sz="1800" dirty="0" smtClean="0">
                <a:solidFill>
                  <a:schemeClr val="tx2"/>
                </a:solidFill>
                <a:latin typeface="Arial" pitchFamily="34" charset="0"/>
              </a:rPr>
              <a:t>          }</a:t>
            </a:r>
          </a:p>
          <a:p>
            <a:pPr marL="0" indent="0">
              <a:spcBef>
                <a:spcPts val="0"/>
              </a:spcBef>
              <a:buNone/>
            </a:pPr>
            <a:r>
              <a:rPr lang="en-GB" sz="1800" dirty="0" smtClean="0">
                <a:solidFill>
                  <a:schemeClr val="tx2"/>
                </a:solidFill>
                <a:latin typeface="Arial" pitchFamily="34" charset="0"/>
              </a:rPr>
              <a:t>}</a:t>
            </a:r>
            <a:endParaRPr lang="en-GB" sz="1800" dirty="0">
              <a:solidFill>
                <a:schemeClr val="tx2"/>
              </a:solidFill>
              <a:latin typeface="Arial" pitchFamily="34" charset="0"/>
            </a:endParaRPr>
          </a:p>
          <a:p>
            <a:pPr marL="0" indent="0">
              <a:spcBef>
                <a:spcPts val="0"/>
              </a:spcBef>
              <a:buNone/>
            </a:pPr>
            <a:endParaRPr lang="en-GB" sz="1800" dirty="0">
              <a:solidFill>
                <a:schemeClr val="tx2"/>
              </a:solidFill>
              <a:latin typeface="Arial" pitchFamily="34" charset="0"/>
            </a:endParaRPr>
          </a:p>
          <a:p>
            <a:pPr marL="0" indent="0">
              <a:spcBef>
                <a:spcPts val="0"/>
              </a:spcBef>
              <a:buNone/>
            </a:pPr>
            <a:r>
              <a:rPr lang="en-GB" sz="1800" dirty="0">
                <a:solidFill>
                  <a:schemeClr val="tx2"/>
                </a:solidFill>
                <a:latin typeface="Arial" pitchFamily="34" charset="0"/>
              </a:rPr>
              <a:t>		</a:t>
            </a:r>
          </a:p>
        </p:txBody>
      </p:sp>
    </p:spTree>
    <p:extLst>
      <p:ext uri="{BB962C8B-B14F-4D97-AF65-F5344CB8AC3E}">
        <p14:creationId xmlns:p14="http://schemas.microsoft.com/office/powerpoint/2010/main" val="1751801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the database</a:t>
            </a:r>
            <a:endParaRPr lang="en-GB" dirty="0"/>
          </a:p>
        </p:txBody>
      </p:sp>
      <p:sp>
        <p:nvSpPr>
          <p:cNvPr id="3" name="Content Placeholder 2"/>
          <p:cNvSpPr>
            <a:spLocks noGrp="1"/>
          </p:cNvSpPr>
          <p:nvPr>
            <p:ph idx="1"/>
          </p:nvPr>
        </p:nvSpPr>
        <p:spPr>
          <a:xfrm>
            <a:off x="539552" y="1196753"/>
            <a:ext cx="8105549" cy="1296144"/>
          </a:xfrm>
        </p:spPr>
        <p:txBody>
          <a:bodyPr/>
          <a:lstStyle/>
          <a:p>
            <a:pPr marL="0" lvl="0" indent="0">
              <a:spcBef>
                <a:spcPts val="0"/>
              </a:spcBef>
              <a:buNone/>
            </a:pPr>
            <a:r>
              <a:rPr lang="en-GB" sz="1800" dirty="0">
                <a:solidFill>
                  <a:srgbClr val="000000"/>
                </a:solidFill>
                <a:latin typeface="Arial" pitchFamily="34" charset="0"/>
              </a:rPr>
              <a:t> </a:t>
            </a:r>
            <a:r>
              <a:rPr lang="en-GB" sz="1800" dirty="0" err="1">
                <a:solidFill>
                  <a:srgbClr val="000000"/>
                </a:solidFill>
                <a:latin typeface="Arial" pitchFamily="34" charset="0"/>
              </a:rPr>
              <a:t>db.execSQL</a:t>
            </a:r>
            <a:r>
              <a:rPr lang="en-GB" sz="1800" dirty="0">
                <a:solidFill>
                  <a:srgbClr val="000000"/>
                </a:solidFill>
                <a:latin typeface="Arial" pitchFamily="34" charset="0"/>
              </a:rPr>
              <a:t>("CREATE TABLE " + CAPITALS_TABLE + " (" + KEY_ID</a:t>
            </a:r>
          </a:p>
          <a:p>
            <a:pPr marL="0" lvl="0" indent="0">
              <a:spcBef>
                <a:spcPts val="0"/>
              </a:spcBef>
              <a:buNone/>
            </a:pPr>
            <a:r>
              <a:rPr lang="en-GB" sz="1800" dirty="0">
                <a:solidFill>
                  <a:srgbClr val="000000"/>
                </a:solidFill>
                <a:latin typeface="Arial" pitchFamily="34" charset="0"/>
              </a:rPr>
              <a:t>                                      + " INTEGER PRIMARY KEY AUTOINCREMENT, " </a:t>
            </a:r>
          </a:p>
          <a:p>
            <a:pPr marL="0" lvl="0" indent="0">
              <a:spcBef>
                <a:spcPts val="0"/>
              </a:spcBef>
              <a:buNone/>
            </a:pPr>
            <a:r>
              <a:rPr lang="en-GB" sz="1800" dirty="0">
                <a:solidFill>
                  <a:srgbClr val="000000"/>
                </a:solidFill>
                <a:latin typeface="Arial" pitchFamily="34" charset="0"/>
              </a:rPr>
              <a:t>                                      + KEY_COUNTRY</a:t>
            </a:r>
          </a:p>
          <a:p>
            <a:pPr marL="0" lvl="0" indent="0">
              <a:spcBef>
                <a:spcPts val="0"/>
              </a:spcBef>
              <a:buNone/>
            </a:pPr>
            <a:r>
              <a:rPr lang="en-GB" sz="1800" dirty="0">
                <a:solidFill>
                  <a:srgbClr val="000000"/>
                </a:solidFill>
                <a:latin typeface="Arial" pitchFamily="34" charset="0"/>
              </a:rPr>
              <a:t>		         + " TEXT," + KEY_CAPITAL + " TEXT);");</a:t>
            </a:r>
            <a:endParaRPr lang="en-GB" dirty="0"/>
          </a:p>
        </p:txBody>
      </p:sp>
      <p:sp>
        <p:nvSpPr>
          <p:cNvPr id="4" name="Down Arrow 3"/>
          <p:cNvSpPr/>
          <p:nvPr/>
        </p:nvSpPr>
        <p:spPr>
          <a:xfrm>
            <a:off x="3419872" y="2420888"/>
            <a:ext cx="792088" cy="576064"/>
          </a:xfrm>
          <a:prstGeom prst="downArrow">
            <a:avLst/>
          </a:prstGeom>
          <a:gradFill flip="none" rotWithShape="1">
            <a:gsLst>
              <a:gs pos="0">
                <a:srgbClr val="5E9EFF"/>
              </a:gs>
              <a:gs pos="100000">
                <a:srgbClr val="FFEBFA"/>
              </a:gs>
            </a:gsLst>
            <a:lin ang="5400000" scaled="1"/>
            <a:tileRect/>
          </a:gradFill>
          <a:ln>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39552" y="3068960"/>
            <a:ext cx="6696744" cy="1477328"/>
          </a:xfrm>
          <a:prstGeom prst="rect">
            <a:avLst/>
          </a:prstGeom>
          <a:noFill/>
        </p:spPr>
        <p:txBody>
          <a:bodyPr wrap="square" rtlCol="0">
            <a:spAutoFit/>
          </a:bodyPr>
          <a:lstStyle/>
          <a:p>
            <a:r>
              <a:rPr lang="en-GB" sz="1800" dirty="0" smtClean="0">
                <a:solidFill>
                  <a:schemeClr val="tx2"/>
                </a:solidFill>
              </a:rPr>
              <a:t>CREATE TABLE  capitals(</a:t>
            </a:r>
          </a:p>
          <a:p>
            <a:r>
              <a:rPr lang="en-GB" sz="1800" dirty="0">
                <a:solidFill>
                  <a:schemeClr val="tx2"/>
                </a:solidFill>
              </a:rPr>
              <a:t> </a:t>
            </a:r>
            <a:r>
              <a:rPr lang="en-GB" sz="1800" dirty="0" smtClean="0">
                <a:solidFill>
                  <a:schemeClr val="tx2"/>
                </a:solidFill>
              </a:rPr>
              <a:t>      id </a:t>
            </a:r>
            <a:r>
              <a:rPr lang="en-GB" sz="1800" dirty="0" smtClean="0">
                <a:solidFill>
                  <a:srgbClr val="000000"/>
                </a:solidFill>
                <a:latin typeface="Arial" pitchFamily="34" charset="0"/>
              </a:rPr>
              <a:t>INTEGER PRIMARY KEY AUTOINCREMENT,</a:t>
            </a:r>
          </a:p>
          <a:p>
            <a:r>
              <a:rPr lang="en-GB" sz="1800" dirty="0" smtClean="0">
                <a:solidFill>
                  <a:srgbClr val="000000"/>
                </a:solidFill>
                <a:latin typeface="Arial" pitchFamily="34" charset="0"/>
              </a:rPr>
              <a:t>      </a:t>
            </a:r>
            <a:r>
              <a:rPr lang="en-GB" sz="1800" dirty="0" smtClean="0">
                <a:solidFill>
                  <a:srgbClr val="36424A"/>
                </a:solidFill>
                <a:latin typeface="Arial" pitchFamily="34" charset="0"/>
                <a:ea typeface="ＭＳ Ｐゴシック"/>
              </a:rPr>
              <a:t>country TEXT</a:t>
            </a:r>
          </a:p>
          <a:p>
            <a:r>
              <a:rPr lang="en-GB" sz="1800" dirty="0" smtClean="0">
                <a:solidFill>
                  <a:srgbClr val="36424A"/>
                </a:solidFill>
                <a:latin typeface="Arial" pitchFamily="34" charset="0"/>
                <a:ea typeface="ＭＳ Ｐゴシック"/>
              </a:rPr>
              <a:t>      capital TEXT)</a:t>
            </a:r>
            <a:endParaRPr lang="en-GB" sz="1800" dirty="0" smtClean="0">
              <a:solidFill>
                <a:srgbClr val="000000"/>
              </a:solidFill>
              <a:latin typeface="Arial" pitchFamily="34" charset="0"/>
            </a:endParaRPr>
          </a:p>
          <a:p>
            <a:r>
              <a:rPr lang="en-GB" sz="1800" dirty="0">
                <a:solidFill>
                  <a:srgbClr val="000000"/>
                </a:solidFill>
                <a:latin typeface="Arial" pitchFamily="34" charset="0"/>
              </a:rPr>
              <a:t> </a:t>
            </a:r>
            <a:r>
              <a:rPr lang="en-GB" sz="1800" dirty="0" smtClean="0">
                <a:solidFill>
                  <a:srgbClr val="000000"/>
                </a:solidFill>
                <a:latin typeface="Arial" pitchFamily="34" charset="0"/>
              </a:rPr>
              <a:t>      </a:t>
            </a:r>
            <a:endParaRPr lang="en-GB" sz="1800" dirty="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92453644"/>
              </p:ext>
            </p:extLst>
          </p:nvPr>
        </p:nvGraphicFramePr>
        <p:xfrm>
          <a:off x="2580456" y="4653136"/>
          <a:ext cx="6096000" cy="371475"/>
        </p:xfrm>
        <a:graphic>
          <a:graphicData uri="http://schemas.openxmlformats.org/drawingml/2006/table">
            <a:tbl>
              <a:tblPr/>
              <a:tblGrid>
                <a:gridCol w="620688"/>
                <a:gridCol w="3443312"/>
                <a:gridCol w="2032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36424A"/>
                          </a:solidFill>
                          <a:effectLst/>
                          <a:latin typeface="Arial" charset="0"/>
                          <a:ea typeface="ＭＳ Ｐゴシック" pitchFamily="1" charset="-128"/>
                        </a:rPr>
                        <a:t>Id</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36424A"/>
                          </a:solidFill>
                          <a:effectLst/>
                          <a:latin typeface="Arial" charset="0"/>
                          <a:ea typeface="ＭＳ Ｐゴシック" pitchFamily="1" charset="-128"/>
                        </a:rPr>
                        <a:t>Country</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36424A"/>
                          </a:solidFill>
                          <a:effectLst/>
                          <a:latin typeface="Arial" charset="0"/>
                          <a:ea typeface="ＭＳ Ｐゴシック" pitchFamily="1" charset="-128"/>
                        </a:rPr>
                        <a:t>Capital</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bl>
          </a:graphicData>
        </a:graphic>
      </p:graphicFrame>
      <p:sp>
        <p:nvSpPr>
          <p:cNvPr id="8" name="Down Arrow 7"/>
          <p:cNvSpPr/>
          <p:nvPr/>
        </p:nvSpPr>
        <p:spPr>
          <a:xfrm>
            <a:off x="2915816" y="3789040"/>
            <a:ext cx="792088" cy="576064"/>
          </a:xfrm>
          <a:prstGeom prst="downArrow">
            <a:avLst/>
          </a:prstGeom>
          <a:gradFill flip="none" rotWithShape="1">
            <a:gsLst>
              <a:gs pos="0">
                <a:srgbClr val="5E9EFF"/>
              </a:gs>
              <a:gs pos="100000">
                <a:srgbClr val="FFEBFA"/>
              </a:gs>
            </a:gsLst>
            <a:lin ang="5400000" scaled="1"/>
            <a:tileRect/>
          </a:gradFill>
          <a:ln>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79512" y="5345376"/>
            <a:ext cx="3528392" cy="1477328"/>
          </a:xfrm>
          <a:prstGeom prst="rect">
            <a:avLst/>
          </a:prstGeom>
          <a:noFill/>
        </p:spPr>
        <p:txBody>
          <a:bodyPr wrap="square" rtlCol="0">
            <a:spAutoFit/>
          </a:bodyPr>
          <a:lstStyle/>
          <a:p>
            <a:r>
              <a:rPr lang="en-GB" sz="1800" dirty="0" smtClean="0">
                <a:solidFill>
                  <a:schemeClr val="accent3"/>
                </a:solidFill>
              </a:rPr>
              <a:t>This column contains integer values. The database will automatically add increasing values so that each row has a unique value.</a:t>
            </a:r>
            <a:endParaRPr lang="en-GB" sz="1800" dirty="0">
              <a:solidFill>
                <a:schemeClr val="accent3"/>
              </a:solidFill>
            </a:endParaRPr>
          </a:p>
        </p:txBody>
      </p:sp>
      <p:sp>
        <p:nvSpPr>
          <p:cNvPr id="10" name="TextBox 9"/>
          <p:cNvSpPr txBox="1"/>
          <p:nvPr/>
        </p:nvSpPr>
        <p:spPr>
          <a:xfrm>
            <a:off x="5364088" y="5345376"/>
            <a:ext cx="3528392" cy="646331"/>
          </a:xfrm>
          <a:prstGeom prst="rect">
            <a:avLst/>
          </a:prstGeom>
          <a:noFill/>
        </p:spPr>
        <p:txBody>
          <a:bodyPr wrap="square" rtlCol="0">
            <a:spAutoFit/>
          </a:bodyPr>
          <a:lstStyle/>
          <a:p>
            <a:r>
              <a:rPr lang="en-GB" sz="1800" dirty="0" smtClean="0">
                <a:solidFill>
                  <a:schemeClr val="accent3"/>
                </a:solidFill>
              </a:rPr>
              <a:t>These two  column contains text values. </a:t>
            </a:r>
            <a:endParaRPr lang="en-GB" sz="1800" dirty="0">
              <a:solidFill>
                <a:schemeClr val="accent3"/>
              </a:solidFill>
            </a:endParaRPr>
          </a:p>
        </p:txBody>
      </p:sp>
      <p:sp>
        <p:nvSpPr>
          <p:cNvPr id="11" name="Freeform 10"/>
          <p:cNvSpPr/>
          <p:nvPr/>
        </p:nvSpPr>
        <p:spPr>
          <a:xfrm>
            <a:off x="2694432" y="5035296"/>
            <a:ext cx="24421" cy="304800"/>
          </a:xfrm>
          <a:custGeom>
            <a:avLst/>
            <a:gdLst>
              <a:gd name="connsiteX0" fmla="*/ 0 w 24421"/>
              <a:gd name="connsiteY0" fmla="*/ 304800 h 304800"/>
              <a:gd name="connsiteX1" fmla="*/ 12192 w 24421"/>
              <a:gd name="connsiteY1" fmla="*/ 243840 h 304800"/>
              <a:gd name="connsiteX2" fmla="*/ 24384 w 24421"/>
              <a:gd name="connsiteY2" fmla="*/ 0 h 304800"/>
            </a:gdLst>
            <a:ahLst/>
            <a:cxnLst>
              <a:cxn ang="0">
                <a:pos x="connsiteX0" y="connsiteY0"/>
              </a:cxn>
              <a:cxn ang="0">
                <a:pos x="connsiteX1" y="connsiteY1"/>
              </a:cxn>
              <a:cxn ang="0">
                <a:pos x="connsiteX2" y="connsiteY2"/>
              </a:cxn>
            </a:cxnLst>
            <a:rect l="l" t="t" r="r" b="b"/>
            <a:pathLst>
              <a:path w="24421" h="304800">
                <a:moveTo>
                  <a:pt x="0" y="304800"/>
                </a:moveTo>
                <a:cubicBezTo>
                  <a:pt x="4064" y="284480"/>
                  <a:pt x="10130" y="264460"/>
                  <a:pt x="12192" y="243840"/>
                </a:cubicBezTo>
                <a:cubicBezTo>
                  <a:pt x="25736" y="108403"/>
                  <a:pt x="24384" y="99533"/>
                  <a:pt x="24384" y="0"/>
                </a:cubicBezTo>
              </a:path>
            </a:pathLst>
          </a:custGeom>
          <a:noFill/>
          <a:ln>
            <a:solidFill>
              <a:schemeClr val="accent3"/>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2"/>
          <p:cNvSpPr/>
          <p:nvPr/>
        </p:nvSpPr>
        <p:spPr>
          <a:xfrm>
            <a:off x="4935300" y="5023104"/>
            <a:ext cx="1014598" cy="390144"/>
          </a:xfrm>
          <a:custGeom>
            <a:avLst/>
            <a:gdLst>
              <a:gd name="connsiteX0" fmla="*/ 1014396 w 1014598"/>
              <a:gd name="connsiteY0" fmla="*/ 390144 h 390144"/>
              <a:gd name="connsiteX1" fmla="*/ 1002204 w 1014598"/>
              <a:gd name="connsiteY1" fmla="*/ 316992 h 390144"/>
              <a:gd name="connsiteX2" fmla="*/ 51228 w 1014598"/>
              <a:gd name="connsiteY2" fmla="*/ 207264 h 390144"/>
              <a:gd name="connsiteX3" fmla="*/ 14652 w 1014598"/>
              <a:gd name="connsiteY3" fmla="*/ 0 h 390144"/>
            </a:gdLst>
            <a:ahLst/>
            <a:cxnLst>
              <a:cxn ang="0">
                <a:pos x="connsiteX0" y="connsiteY0"/>
              </a:cxn>
              <a:cxn ang="0">
                <a:pos x="connsiteX1" y="connsiteY1"/>
              </a:cxn>
              <a:cxn ang="0">
                <a:pos x="connsiteX2" y="connsiteY2"/>
              </a:cxn>
              <a:cxn ang="0">
                <a:pos x="connsiteX3" y="connsiteY3"/>
              </a:cxn>
            </a:cxnLst>
            <a:rect l="l" t="t" r="r" b="b"/>
            <a:pathLst>
              <a:path w="1014598" h="390144">
                <a:moveTo>
                  <a:pt x="1014396" y="390144"/>
                </a:moveTo>
                <a:cubicBezTo>
                  <a:pt x="1010332" y="365760"/>
                  <a:pt x="1023060" y="330264"/>
                  <a:pt x="1002204" y="316992"/>
                </a:cubicBezTo>
                <a:cubicBezTo>
                  <a:pt x="724701" y="140399"/>
                  <a:pt x="342710" y="212378"/>
                  <a:pt x="51228" y="207264"/>
                </a:cubicBezTo>
                <a:cubicBezTo>
                  <a:pt x="-36070" y="149065"/>
                  <a:pt x="14652" y="197533"/>
                  <a:pt x="14652" y="0"/>
                </a:cubicBezTo>
              </a:path>
            </a:pathLst>
          </a:custGeom>
          <a:noFill/>
          <a:ln>
            <a:solidFill>
              <a:schemeClr val="accent3"/>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p:cNvSpPr/>
          <p:nvPr/>
        </p:nvSpPr>
        <p:spPr>
          <a:xfrm>
            <a:off x="5986272" y="5023104"/>
            <a:ext cx="1298344" cy="377952"/>
          </a:xfrm>
          <a:custGeom>
            <a:avLst/>
            <a:gdLst>
              <a:gd name="connsiteX0" fmla="*/ 0 w 1298344"/>
              <a:gd name="connsiteY0" fmla="*/ 377952 h 377952"/>
              <a:gd name="connsiteX1" fmla="*/ 48768 w 1298344"/>
              <a:gd name="connsiteY1" fmla="*/ 316992 h 377952"/>
              <a:gd name="connsiteX2" fmla="*/ 316992 w 1298344"/>
              <a:gd name="connsiteY2" fmla="*/ 280416 h 377952"/>
              <a:gd name="connsiteX3" fmla="*/ 353568 w 1298344"/>
              <a:gd name="connsiteY3" fmla="*/ 292608 h 377952"/>
              <a:gd name="connsiteX4" fmla="*/ 609600 w 1298344"/>
              <a:gd name="connsiteY4" fmla="*/ 316992 h 377952"/>
              <a:gd name="connsiteX5" fmla="*/ 658368 w 1298344"/>
              <a:gd name="connsiteY5" fmla="*/ 341376 h 377952"/>
              <a:gd name="connsiteX6" fmla="*/ 719328 w 1298344"/>
              <a:gd name="connsiteY6" fmla="*/ 353568 h 377952"/>
              <a:gd name="connsiteX7" fmla="*/ 1158240 w 1298344"/>
              <a:gd name="connsiteY7" fmla="*/ 341376 h 377952"/>
              <a:gd name="connsiteX8" fmla="*/ 1243584 w 1298344"/>
              <a:gd name="connsiteY8" fmla="*/ 304800 h 377952"/>
              <a:gd name="connsiteX9" fmla="*/ 1292352 w 1298344"/>
              <a:gd name="connsiteY9" fmla="*/ 256032 h 377952"/>
              <a:gd name="connsiteX10" fmla="*/ 1292352 w 1298344"/>
              <a:gd name="connsiteY10" fmla="*/ 0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8344" h="377952">
                <a:moveTo>
                  <a:pt x="0" y="377952"/>
                </a:moveTo>
                <a:cubicBezTo>
                  <a:pt x="16256" y="357632"/>
                  <a:pt x="27950" y="332605"/>
                  <a:pt x="48768" y="316992"/>
                </a:cubicBezTo>
                <a:cubicBezTo>
                  <a:pt x="152111" y="239485"/>
                  <a:pt x="180996" y="270702"/>
                  <a:pt x="316992" y="280416"/>
                </a:cubicBezTo>
                <a:cubicBezTo>
                  <a:pt x="329184" y="284480"/>
                  <a:pt x="341100" y="289491"/>
                  <a:pt x="353568" y="292608"/>
                </a:cubicBezTo>
                <a:cubicBezTo>
                  <a:pt x="445122" y="315496"/>
                  <a:pt x="498516" y="310049"/>
                  <a:pt x="609600" y="316992"/>
                </a:cubicBezTo>
                <a:cubicBezTo>
                  <a:pt x="625856" y="325120"/>
                  <a:pt x="641126" y="335629"/>
                  <a:pt x="658368" y="341376"/>
                </a:cubicBezTo>
                <a:cubicBezTo>
                  <a:pt x="678027" y="347929"/>
                  <a:pt x="698606" y="353568"/>
                  <a:pt x="719328" y="353568"/>
                </a:cubicBezTo>
                <a:cubicBezTo>
                  <a:pt x="865688" y="353568"/>
                  <a:pt x="1011936" y="345440"/>
                  <a:pt x="1158240" y="341376"/>
                </a:cubicBezTo>
                <a:cubicBezTo>
                  <a:pt x="1203100" y="330161"/>
                  <a:pt x="1208915" y="334517"/>
                  <a:pt x="1243584" y="304800"/>
                </a:cubicBezTo>
                <a:cubicBezTo>
                  <a:pt x="1261039" y="289839"/>
                  <a:pt x="1288720" y="278733"/>
                  <a:pt x="1292352" y="256032"/>
                </a:cubicBezTo>
                <a:cubicBezTo>
                  <a:pt x="1305836" y="171760"/>
                  <a:pt x="1292352" y="85344"/>
                  <a:pt x="1292352" y="0"/>
                </a:cubicBezTo>
              </a:path>
            </a:pathLst>
          </a:custGeom>
          <a:noFill/>
          <a:ln>
            <a:solidFill>
              <a:schemeClr val="accent3"/>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776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uri</a:t>
            </a:r>
            <a:r>
              <a:rPr lang="en-US" dirty="0" smtClean="0"/>
              <a:t> matcher</a:t>
            </a:r>
            <a:endParaRPr lang="en-US" dirty="0" smtClean="0"/>
          </a:p>
        </p:txBody>
      </p:sp>
      <p:sp>
        <p:nvSpPr>
          <p:cNvPr id="18435" name="Content Placeholder 3"/>
          <p:cNvSpPr>
            <a:spLocks noGrp="1"/>
          </p:cNvSpPr>
          <p:nvPr>
            <p:ph idx="1"/>
          </p:nvPr>
        </p:nvSpPr>
        <p:spPr>
          <a:xfrm>
            <a:off x="457200" y="1219200"/>
            <a:ext cx="8105775" cy="533400"/>
          </a:xfrm>
        </p:spPr>
        <p:txBody>
          <a:bodyPr/>
          <a:lstStyle/>
          <a:p>
            <a:pPr>
              <a:spcBef>
                <a:spcPct val="0"/>
              </a:spcBef>
              <a:buFont typeface="Wingdings" pitchFamily="1" charset="2"/>
              <a:buNone/>
            </a:pPr>
            <a:r>
              <a:rPr lang="en-US" sz="1800" smtClean="0">
                <a:solidFill>
                  <a:schemeClr val="tx2"/>
                </a:solidFill>
              </a:rPr>
              <a:t>The code that creates our URIMatcher looks like this…</a:t>
            </a:r>
            <a:endParaRPr lang="en-GB" sz="1800" smtClean="0">
              <a:solidFill>
                <a:schemeClr val="tx2"/>
              </a:solidFill>
            </a:endParaRPr>
          </a:p>
        </p:txBody>
      </p:sp>
      <p:sp>
        <p:nvSpPr>
          <p:cNvPr id="18436" name="TextBox 5"/>
          <p:cNvSpPr txBox="1">
            <a:spLocks noChangeArrowheads="1"/>
          </p:cNvSpPr>
          <p:nvPr/>
        </p:nvSpPr>
        <p:spPr bwMode="auto">
          <a:xfrm>
            <a:off x="838200" y="1905000"/>
            <a:ext cx="7467600" cy="23082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sz="1800">
                <a:solidFill>
                  <a:schemeClr val="tx2"/>
                </a:solidFill>
              </a:rPr>
              <a:t>public static final String AUTHORITY = "uk.ac.brookes.bayley.capitals";</a:t>
            </a:r>
          </a:p>
          <a:p>
            <a:pPr eaLnBrk="1" hangingPunct="1"/>
            <a:r>
              <a:rPr lang="en-US" sz="1800">
                <a:solidFill>
                  <a:schemeClr val="tx2"/>
                </a:solidFill>
              </a:rPr>
              <a:t>private static final int </a:t>
            </a:r>
            <a:r>
              <a:rPr lang="en-US" sz="1800" i="1">
                <a:solidFill>
                  <a:schemeClr val="tx2"/>
                </a:solidFill>
              </a:rPr>
              <a:t>CAPITALS = 1;</a:t>
            </a:r>
          </a:p>
          <a:p>
            <a:pPr eaLnBrk="1" hangingPunct="1"/>
            <a:r>
              <a:rPr lang="en-US" sz="1800">
                <a:solidFill>
                  <a:schemeClr val="tx2"/>
                </a:solidFill>
              </a:rPr>
              <a:t>private static final int </a:t>
            </a:r>
            <a:r>
              <a:rPr lang="en-US" sz="1800" i="1">
                <a:solidFill>
                  <a:schemeClr val="tx2"/>
                </a:solidFill>
              </a:rPr>
              <a:t>COUNTRY_ID = 2</a:t>
            </a:r>
            <a:r>
              <a:rPr lang="en-US" sz="1800" b="1" i="1"/>
              <a:t>;</a:t>
            </a:r>
            <a:endParaRPr lang="en-US" sz="1800">
              <a:solidFill>
                <a:schemeClr val="tx2"/>
              </a:solidFill>
            </a:endParaRPr>
          </a:p>
          <a:p>
            <a:pPr eaLnBrk="1" hangingPunct="1"/>
            <a:endParaRPr lang="en-US" sz="1800">
              <a:solidFill>
                <a:schemeClr val="tx2"/>
              </a:solidFill>
            </a:endParaRPr>
          </a:p>
          <a:p>
            <a:pPr eaLnBrk="1" hangingPunct="1"/>
            <a:endParaRPr lang="en-US" sz="1800">
              <a:solidFill>
                <a:schemeClr val="tx2"/>
              </a:solidFill>
            </a:endParaRPr>
          </a:p>
          <a:p>
            <a:pPr eaLnBrk="1" hangingPunct="1"/>
            <a:r>
              <a:rPr lang="en-US" sz="1800">
                <a:solidFill>
                  <a:schemeClr val="tx2"/>
                </a:solidFill>
              </a:rPr>
              <a:t>uriMatcher = new UriMatcher(UriMatcher.NO_MATCH);</a:t>
            </a:r>
          </a:p>
          <a:p>
            <a:pPr eaLnBrk="1" hangingPunct="1"/>
            <a:r>
              <a:rPr lang="en-US" sz="1800">
                <a:solidFill>
                  <a:schemeClr val="tx2"/>
                </a:solidFill>
              </a:rPr>
              <a:t>uriMatcher.addURI(AUTHORITY, "capitals", CAPITALS);</a:t>
            </a:r>
          </a:p>
          <a:p>
            <a:pPr eaLnBrk="1" hangingPunct="1"/>
            <a:r>
              <a:rPr lang="en-US" sz="1800">
                <a:solidFill>
                  <a:schemeClr val="tx2"/>
                </a:solidFill>
              </a:rPr>
              <a:t>uriMatcher.addURI(AUTHORITY, "capitals/#", COUNTRY_ID);</a:t>
            </a:r>
            <a:endParaRPr lang="en-GB" sz="1800"/>
          </a:p>
        </p:txBody>
      </p:sp>
      <p:sp>
        <p:nvSpPr>
          <p:cNvPr id="8" name="Content Placeholder 3"/>
          <p:cNvSpPr txBox="1">
            <a:spLocks/>
          </p:cNvSpPr>
          <p:nvPr/>
        </p:nvSpPr>
        <p:spPr bwMode="auto">
          <a:xfrm>
            <a:off x="381000" y="4419600"/>
            <a:ext cx="8105775" cy="2057400"/>
          </a:xfrm>
          <a:prstGeom prst="rect">
            <a:avLst/>
          </a:prstGeom>
          <a:noFill/>
          <a:ln w="9525">
            <a:noFill/>
            <a:miter lim="800000"/>
            <a:headEnd/>
            <a:tailEnd/>
          </a:ln>
        </p:spPr>
        <p:txBody>
          <a:bodyPr lIns="0"/>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buFont typeface="Wingdings" pitchFamily="1" charset="2"/>
              <a:buNone/>
            </a:pPr>
            <a:r>
              <a:rPr lang="en-US" sz="1800" dirty="0">
                <a:solidFill>
                  <a:schemeClr val="tx2"/>
                </a:solidFill>
              </a:rPr>
              <a:t>The calls to </a:t>
            </a:r>
            <a:r>
              <a:rPr lang="en-US" sz="1800" dirty="0" err="1">
                <a:solidFill>
                  <a:schemeClr val="tx2"/>
                </a:solidFill>
              </a:rPr>
              <a:t>addURI</a:t>
            </a:r>
            <a:r>
              <a:rPr lang="en-US" sz="1800" dirty="0">
                <a:solidFill>
                  <a:schemeClr val="tx2"/>
                </a:solidFill>
              </a:rPr>
              <a:t> add patterns that the can be matched, and integer codes that will be returned if they do match. The # matches any number. We test for matches using a method ‘match’.</a:t>
            </a:r>
          </a:p>
          <a:p>
            <a:pPr>
              <a:buFont typeface="Wingdings" pitchFamily="1" charset="2"/>
              <a:buNone/>
            </a:pPr>
            <a:endParaRPr lang="en-US" sz="1800" dirty="0">
              <a:solidFill>
                <a:schemeClr val="tx2"/>
              </a:solidFill>
            </a:endParaRPr>
          </a:p>
          <a:p>
            <a:r>
              <a:rPr lang="en-US" sz="1800" dirty="0">
                <a:solidFill>
                  <a:schemeClr val="tx2"/>
                </a:solidFill>
              </a:rPr>
              <a:t>So “</a:t>
            </a:r>
            <a:r>
              <a:rPr lang="en-US" sz="1800" dirty="0" err="1">
                <a:solidFill>
                  <a:schemeClr val="tx2"/>
                </a:solidFill>
              </a:rPr>
              <a:t>uk.ac.brookes.bayley.capitals</a:t>
            </a:r>
            <a:r>
              <a:rPr lang="en-US" sz="1800" dirty="0">
                <a:solidFill>
                  <a:schemeClr val="tx2"/>
                </a:solidFill>
              </a:rPr>
              <a:t>/capitals” matches the first pattern, and CAPITALS is returned.</a:t>
            </a:r>
          </a:p>
          <a:p>
            <a:r>
              <a:rPr lang="en-US" sz="1800" dirty="0">
                <a:solidFill>
                  <a:schemeClr val="tx2"/>
                </a:solidFill>
              </a:rPr>
              <a:t>“</a:t>
            </a:r>
            <a:r>
              <a:rPr lang="en-US" sz="1800" dirty="0" err="1">
                <a:solidFill>
                  <a:schemeClr val="tx2"/>
                </a:solidFill>
              </a:rPr>
              <a:t>uk.ac.brookes.bayley.capitals</a:t>
            </a:r>
            <a:r>
              <a:rPr lang="en-US" sz="1800" dirty="0">
                <a:solidFill>
                  <a:schemeClr val="tx2"/>
                </a:solidFill>
              </a:rPr>
              <a:t>/capitals/3” matches the second pattern and COUNTRY_ID is returned</a:t>
            </a:r>
            <a:r>
              <a:rPr lang="en-US" sz="1800" dirty="0" smtClean="0">
                <a:solidFill>
                  <a:schemeClr val="tx2"/>
                </a:solidFill>
              </a:rPr>
              <a:t>.</a:t>
            </a:r>
            <a:endParaRPr lang="en-US" sz="1800" dirty="0">
              <a:solidFill>
                <a:schemeClr val="tx2"/>
              </a:solidFill>
            </a:endParaRPr>
          </a:p>
          <a:p>
            <a:endParaRPr lang="en-US" sz="1800" dirty="0">
              <a:solidFill>
                <a:schemeClr val="tx2"/>
              </a:solidFill>
            </a:endParaRPr>
          </a:p>
          <a:p>
            <a:pPr>
              <a:buFont typeface="Wingdings" pitchFamily="1" charset="2"/>
              <a:buNone/>
            </a:pPr>
            <a:endParaRPr lang="en-US" sz="1800" dirty="0">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ONCREATE</a:t>
            </a:r>
          </a:p>
        </p:txBody>
      </p:sp>
      <p:sp>
        <p:nvSpPr>
          <p:cNvPr id="19459" name="Content Placeholder 2"/>
          <p:cNvSpPr>
            <a:spLocks noGrp="1"/>
          </p:cNvSpPr>
          <p:nvPr>
            <p:ph idx="1"/>
          </p:nvPr>
        </p:nvSpPr>
        <p:spPr>
          <a:xfrm>
            <a:off x="609600" y="3505200"/>
            <a:ext cx="8105775" cy="2728913"/>
          </a:xfrm>
        </p:spPr>
        <p:txBody>
          <a:bodyPr/>
          <a:lstStyle/>
          <a:p>
            <a:pPr>
              <a:spcBef>
                <a:spcPct val="0"/>
              </a:spcBef>
              <a:buFont typeface="Wingdings" pitchFamily="1" charset="2"/>
              <a:buNone/>
            </a:pPr>
            <a:r>
              <a:rPr lang="en-US" sz="1800" dirty="0" smtClean="0">
                <a:solidFill>
                  <a:schemeClr val="tx2"/>
                </a:solidFill>
              </a:rPr>
              <a:t>	public </a:t>
            </a:r>
            <a:r>
              <a:rPr lang="en-US" sz="1800" dirty="0" err="1" smtClean="0">
                <a:solidFill>
                  <a:schemeClr val="tx2"/>
                </a:solidFill>
              </a:rPr>
              <a:t>boolean</a:t>
            </a:r>
            <a:r>
              <a:rPr lang="en-US" sz="1800" dirty="0" smtClean="0">
                <a:solidFill>
                  <a:schemeClr val="tx2"/>
                </a:solidFill>
              </a:rPr>
              <a:t> </a:t>
            </a:r>
            <a:r>
              <a:rPr lang="en-US" sz="1800" dirty="0" err="1" smtClean="0">
                <a:solidFill>
                  <a:schemeClr val="tx2"/>
                </a:solidFill>
              </a:rPr>
              <a:t>onCreate</a:t>
            </a:r>
            <a:r>
              <a:rPr lang="en-US" sz="1800" dirty="0" smtClean="0">
                <a:solidFill>
                  <a:schemeClr val="tx2"/>
                </a:solidFill>
              </a:rPr>
              <a:t>() {</a:t>
            </a:r>
          </a:p>
          <a:p>
            <a:pPr>
              <a:spcBef>
                <a:spcPct val="0"/>
              </a:spcBef>
              <a:buFont typeface="Wingdings" pitchFamily="1" charset="2"/>
              <a:buNone/>
            </a:pPr>
            <a:endParaRPr lang="en-US" sz="1800" dirty="0" smtClean="0">
              <a:solidFill>
                <a:schemeClr val="tx2"/>
              </a:solidFill>
            </a:endParaRPr>
          </a:p>
          <a:p>
            <a:pPr>
              <a:spcBef>
                <a:spcPct val="0"/>
              </a:spcBef>
              <a:buFont typeface="Wingdings" pitchFamily="1" charset="2"/>
              <a:buNone/>
            </a:pPr>
            <a:r>
              <a:rPr lang="en-US" sz="1800" dirty="0" smtClean="0">
                <a:solidFill>
                  <a:schemeClr val="tx2"/>
                </a:solidFill>
              </a:rPr>
              <a:t>          </a:t>
            </a:r>
            <a:r>
              <a:rPr lang="en-US" sz="1800" dirty="0" err="1" smtClean="0">
                <a:solidFill>
                  <a:schemeClr val="tx2"/>
                </a:solidFill>
              </a:rPr>
              <a:t>CapitalsDatabaseHelper</a:t>
            </a:r>
            <a:r>
              <a:rPr lang="en-US" sz="1800" dirty="0" smtClean="0">
                <a:solidFill>
                  <a:schemeClr val="tx2"/>
                </a:solidFill>
              </a:rPr>
              <a:t> helper = new </a:t>
            </a:r>
            <a:r>
              <a:rPr lang="en-US" sz="1800" dirty="0" err="1" smtClean="0">
                <a:solidFill>
                  <a:schemeClr val="tx2"/>
                </a:solidFill>
              </a:rPr>
              <a:t>CapitalsDatabaseHelper</a:t>
            </a:r>
            <a:r>
              <a:rPr lang="en-US" sz="1800" dirty="0" smtClean="0">
                <a:solidFill>
                  <a:schemeClr val="tx2"/>
                </a:solidFill>
              </a:rPr>
              <a:t>(</a:t>
            </a:r>
          </a:p>
          <a:p>
            <a:pPr>
              <a:spcBef>
                <a:spcPct val="0"/>
              </a:spcBef>
              <a:buFont typeface="Wingdings" pitchFamily="1" charset="2"/>
              <a:buNone/>
            </a:pPr>
            <a:r>
              <a:rPr lang="en-US" sz="1800" dirty="0" smtClean="0">
                <a:solidFill>
                  <a:schemeClr val="tx2"/>
                </a:solidFill>
              </a:rPr>
              <a:t>			</a:t>
            </a:r>
            <a:r>
              <a:rPr lang="en-US" sz="1800" dirty="0" err="1" smtClean="0">
                <a:solidFill>
                  <a:schemeClr val="tx2"/>
                </a:solidFill>
              </a:rPr>
              <a:t>this.getContext</a:t>
            </a:r>
            <a:r>
              <a:rPr lang="en-US" sz="1800" dirty="0" smtClean="0">
                <a:solidFill>
                  <a:schemeClr val="tx2"/>
                </a:solidFill>
              </a:rPr>
              <a:t>(), DATABASE_NAME, null, </a:t>
            </a:r>
          </a:p>
          <a:p>
            <a:pPr>
              <a:spcBef>
                <a:spcPct val="0"/>
              </a:spcBef>
              <a:buFont typeface="Wingdings" pitchFamily="1" charset="2"/>
              <a:buNone/>
            </a:pPr>
            <a:r>
              <a:rPr lang="en-US" sz="1800" dirty="0" smtClean="0">
                <a:solidFill>
                  <a:schemeClr val="tx2"/>
                </a:solidFill>
              </a:rPr>
              <a:t>                            DATABASE_VERSION);</a:t>
            </a:r>
          </a:p>
          <a:p>
            <a:pPr>
              <a:spcBef>
                <a:spcPct val="0"/>
              </a:spcBef>
              <a:buFont typeface="Wingdings" pitchFamily="1" charset="2"/>
              <a:buNone/>
            </a:pPr>
            <a:endParaRPr lang="en-US" sz="1800" dirty="0" smtClean="0">
              <a:solidFill>
                <a:schemeClr val="tx2"/>
              </a:solidFill>
            </a:endParaRPr>
          </a:p>
          <a:p>
            <a:pPr>
              <a:spcBef>
                <a:spcPct val="0"/>
              </a:spcBef>
              <a:buFont typeface="Wingdings" pitchFamily="1" charset="2"/>
              <a:buNone/>
            </a:pPr>
            <a:r>
              <a:rPr lang="en-US" sz="1800" dirty="0" smtClean="0">
                <a:solidFill>
                  <a:schemeClr val="tx2"/>
                </a:solidFill>
              </a:rPr>
              <a:t>	        </a:t>
            </a:r>
            <a:r>
              <a:rPr lang="en-US" sz="1800" dirty="0" err="1" smtClean="0">
                <a:solidFill>
                  <a:schemeClr val="tx2"/>
                </a:solidFill>
              </a:rPr>
              <a:t>this.capitalsDB</a:t>
            </a:r>
            <a:r>
              <a:rPr lang="en-US" sz="1800" dirty="0" smtClean="0">
                <a:solidFill>
                  <a:schemeClr val="tx2"/>
                </a:solidFill>
              </a:rPr>
              <a:t> = </a:t>
            </a:r>
            <a:r>
              <a:rPr lang="en-US" sz="1800" dirty="0" err="1" smtClean="0">
                <a:solidFill>
                  <a:schemeClr val="tx2"/>
                </a:solidFill>
              </a:rPr>
              <a:t>helper.getWritableDatabase</a:t>
            </a:r>
            <a:r>
              <a:rPr lang="en-US" sz="1800" dirty="0" smtClean="0">
                <a:solidFill>
                  <a:schemeClr val="tx2"/>
                </a:solidFill>
              </a:rPr>
              <a:t>();</a:t>
            </a:r>
          </a:p>
          <a:p>
            <a:pPr>
              <a:spcBef>
                <a:spcPct val="0"/>
              </a:spcBef>
              <a:buFont typeface="Wingdings" pitchFamily="1" charset="2"/>
              <a:buNone/>
            </a:pPr>
            <a:r>
              <a:rPr lang="en-US" sz="1800" dirty="0" smtClean="0">
                <a:solidFill>
                  <a:schemeClr val="tx2"/>
                </a:solidFill>
              </a:rPr>
              <a:t>	        return (</a:t>
            </a:r>
            <a:r>
              <a:rPr lang="en-US" sz="1800" dirty="0" err="1" smtClean="0">
                <a:solidFill>
                  <a:schemeClr val="tx2"/>
                </a:solidFill>
              </a:rPr>
              <a:t>capitalsDB</a:t>
            </a:r>
            <a:r>
              <a:rPr lang="en-US" sz="1800" dirty="0" smtClean="0">
                <a:solidFill>
                  <a:schemeClr val="tx2"/>
                </a:solidFill>
              </a:rPr>
              <a:t> != null);</a:t>
            </a:r>
          </a:p>
          <a:p>
            <a:pPr>
              <a:spcBef>
                <a:spcPct val="0"/>
              </a:spcBef>
              <a:buFont typeface="Wingdings" pitchFamily="1" charset="2"/>
              <a:buNone/>
            </a:pPr>
            <a:r>
              <a:rPr lang="en-US" sz="1800" dirty="0" smtClean="0">
                <a:solidFill>
                  <a:schemeClr val="tx2"/>
                </a:solidFill>
              </a:rPr>
              <a:t>	}</a:t>
            </a:r>
          </a:p>
          <a:p>
            <a:pPr>
              <a:spcBef>
                <a:spcPct val="0"/>
              </a:spcBef>
              <a:buFont typeface="Wingdings" pitchFamily="1" charset="2"/>
              <a:buNone/>
            </a:pPr>
            <a:endParaRPr lang="en-GB" sz="1800" dirty="0" smtClean="0">
              <a:solidFill>
                <a:schemeClr val="tx2"/>
              </a:solidFill>
            </a:endParaRPr>
          </a:p>
        </p:txBody>
      </p:sp>
      <p:sp>
        <p:nvSpPr>
          <p:cNvPr id="19460" name="TextBox 3"/>
          <p:cNvSpPr txBox="1">
            <a:spLocks noChangeArrowheads="1"/>
          </p:cNvSpPr>
          <p:nvPr/>
        </p:nvSpPr>
        <p:spPr bwMode="auto">
          <a:xfrm>
            <a:off x="914400" y="1676400"/>
            <a:ext cx="6477000" cy="9239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GB" sz="1800">
                <a:solidFill>
                  <a:srgbClr val="000000"/>
                </a:solidFill>
              </a:rPr>
              <a:t>OnCreate should attempt to create the database, and return true or false depending on whether it was successful in doing this.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QUERY</a:t>
            </a:r>
          </a:p>
        </p:txBody>
      </p:sp>
      <p:sp>
        <p:nvSpPr>
          <p:cNvPr id="20483" name="Content Placeholder 2"/>
          <p:cNvSpPr>
            <a:spLocks noGrp="1"/>
          </p:cNvSpPr>
          <p:nvPr>
            <p:ph idx="1"/>
          </p:nvPr>
        </p:nvSpPr>
        <p:spPr>
          <a:xfrm>
            <a:off x="685800" y="1676400"/>
            <a:ext cx="8105775" cy="4054475"/>
          </a:xfrm>
        </p:spPr>
        <p:txBody>
          <a:bodyPr/>
          <a:lstStyle/>
          <a:p>
            <a:pPr>
              <a:spcBef>
                <a:spcPct val="0"/>
              </a:spcBef>
              <a:buFont typeface="Wingdings" pitchFamily="1" charset="2"/>
              <a:buNone/>
            </a:pPr>
            <a:r>
              <a:rPr lang="en-US" sz="1800" smtClean="0">
                <a:solidFill>
                  <a:schemeClr val="tx2"/>
                </a:solidFill>
              </a:rPr>
              <a:t>The query method has the following signature</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public Cursor query(Uri uri, String[] projection, String selection,</a:t>
            </a:r>
          </a:p>
          <a:p>
            <a:pPr>
              <a:spcBef>
                <a:spcPct val="0"/>
              </a:spcBef>
              <a:buFont typeface="Wingdings" pitchFamily="1" charset="2"/>
              <a:buNone/>
            </a:pPr>
            <a:r>
              <a:rPr lang="en-US" sz="1800" smtClean="0">
                <a:solidFill>
                  <a:schemeClr val="tx2"/>
                </a:solidFill>
              </a:rPr>
              <a:t>			String[] selectionArgs, String sort) {</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The parameters are as follows:</a:t>
            </a:r>
          </a:p>
          <a:p>
            <a:pPr>
              <a:spcBef>
                <a:spcPct val="0"/>
              </a:spcBef>
            </a:pPr>
            <a:r>
              <a:rPr lang="en-US" sz="1800" smtClean="0">
                <a:solidFill>
                  <a:schemeClr val="tx2"/>
                </a:solidFill>
              </a:rPr>
              <a:t>uri – URI of the table or row to be queried </a:t>
            </a:r>
          </a:p>
          <a:p>
            <a:pPr>
              <a:spcBef>
                <a:spcPct val="0"/>
              </a:spcBef>
            </a:pPr>
            <a:endParaRPr lang="en-US" sz="1800" smtClean="0">
              <a:solidFill>
                <a:schemeClr val="tx2"/>
              </a:solidFill>
            </a:endParaRPr>
          </a:p>
          <a:p>
            <a:pPr>
              <a:spcBef>
                <a:spcPct val="0"/>
              </a:spcBef>
            </a:pPr>
            <a:r>
              <a:rPr lang="en-US" sz="1800" smtClean="0">
                <a:solidFill>
                  <a:schemeClr val="tx2"/>
                </a:solidFill>
              </a:rPr>
              <a:t>projection, selection, selectioArgs – define a potential projection and/or selection over the content provider.  Can be null if we want to return all rows and/or all columns.</a:t>
            </a:r>
          </a:p>
          <a:p>
            <a:pPr>
              <a:spcBef>
                <a:spcPct val="0"/>
              </a:spcBef>
            </a:pPr>
            <a:endParaRPr lang="en-US" sz="1800" smtClean="0">
              <a:solidFill>
                <a:schemeClr val="tx2"/>
              </a:solidFill>
            </a:endParaRPr>
          </a:p>
          <a:p>
            <a:pPr>
              <a:spcBef>
                <a:spcPct val="0"/>
              </a:spcBef>
            </a:pPr>
            <a:r>
              <a:rPr lang="en-US" sz="1800" smtClean="0">
                <a:solidFill>
                  <a:schemeClr val="tx2"/>
                </a:solidFill>
              </a:rPr>
              <a:t>sort – defines the order in which rows are to be returned. Can be null if we do not care what order we get the rows in.</a:t>
            </a:r>
          </a:p>
          <a:p>
            <a:pPr>
              <a:spcBef>
                <a:spcPct val="0"/>
              </a:spcBef>
            </a:pPr>
            <a:endParaRPr lang="en-US" sz="1800" smtClean="0">
              <a:solidFill>
                <a:schemeClr val="tx2"/>
              </a:solidFill>
            </a:endParaRPr>
          </a:p>
          <a:p>
            <a:pPr>
              <a:spcBef>
                <a:spcPct val="0"/>
              </a:spcBef>
              <a:buFont typeface="Wingdings" pitchFamily="1" charset="2"/>
              <a:buNone/>
            </a:pPr>
            <a:r>
              <a:rPr lang="en-US" sz="1800" smtClean="0">
                <a:solidFill>
                  <a:schemeClr val="tx2"/>
                </a:solidFill>
              </a:rPr>
              <a:t>The return value is a Cursor over the rows in the query.</a:t>
            </a:r>
            <a:endParaRPr lang="en-GB" sz="1800" smtClean="0">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dirty="0" smtClean="0">
                <a:latin typeface="Arial" charset="0"/>
              </a:rPr>
              <a:t>IMPLEMENTING CAPITALS PROVIDER:</a:t>
            </a:r>
            <a:br>
              <a:rPr lang="en-GB" cap="none" dirty="0" smtClean="0">
                <a:latin typeface="Arial" charset="0"/>
              </a:rPr>
            </a:br>
            <a:r>
              <a:rPr lang="en-GB" cap="none" dirty="0" smtClean="0">
                <a:latin typeface="Arial" charset="0"/>
              </a:rPr>
              <a:t>QUERY</a:t>
            </a:r>
          </a:p>
        </p:txBody>
      </p:sp>
      <p:sp>
        <p:nvSpPr>
          <p:cNvPr id="21507" name="Content Placeholder 2"/>
          <p:cNvSpPr>
            <a:spLocks noGrp="1"/>
          </p:cNvSpPr>
          <p:nvPr>
            <p:ph idx="1"/>
          </p:nvPr>
        </p:nvSpPr>
        <p:spPr>
          <a:xfrm>
            <a:off x="685800" y="1676400"/>
            <a:ext cx="8105775" cy="4054475"/>
          </a:xfrm>
        </p:spPr>
        <p:txBody>
          <a:bodyPr/>
          <a:lstStyle/>
          <a:p>
            <a:pPr>
              <a:spcBef>
                <a:spcPct val="0"/>
              </a:spcBef>
              <a:buFont typeface="Wingdings" pitchFamily="1" charset="2"/>
              <a:buNone/>
            </a:pPr>
            <a:r>
              <a:rPr lang="en-US" sz="1800" smtClean="0">
                <a:solidFill>
                  <a:schemeClr val="tx2"/>
                </a:solidFill>
              </a:rPr>
              <a:t>public Cursor query(Uri uri, String[] projection, String selection,</a:t>
            </a:r>
          </a:p>
          <a:p>
            <a:pPr>
              <a:spcBef>
                <a:spcPct val="0"/>
              </a:spcBef>
              <a:buFont typeface="Wingdings" pitchFamily="1" charset="2"/>
              <a:buNone/>
            </a:pPr>
            <a:r>
              <a:rPr lang="en-US" sz="1800" smtClean="0">
                <a:solidFill>
                  <a:schemeClr val="tx2"/>
                </a:solidFill>
              </a:rPr>
              <a:t>			String[] selectionArgs, String sort) {</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     SQLiteQueryBuilder qb = new SQLiteQueryBuilder();</a:t>
            </a:r>
          </a:p>
          <a:p>
            <a:pPr>
              <a:spcBef>
                <a:spcPct val="0"/>
              </a:spcBef>
              <a:buFont typeface="Wingdings" pitchFamily="1" charset="2"/>
              <a:buNone/>
            </a:pPr>
            <a:r>
              <a:rPr lang="en-US" sz="1800" smtClean="0">
                <a:solidFill>
                  <a:schemeClr val="tx2"/>
                </a:solidFill>
              </a:rPr>
              <a:t>	  qb.setTables(CAPITALS_TABLE);</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	   if (uriMatcher.match(uri) == COUNTRY_ID) {</a:t>
            </a:r>
          </a:p>
          <a:p>
            <a:pPr>
              <a:spcBef>
                <a:spcPct val="0"/>
              </a:spcBef>
              <a:buFont typeface="Wingdings" pitchFamily="1" charset="2"/>
              <a:buNone/>
            </a:pPr>
            <a:r>
              <a:rPr lang="en-US" sz="1800" smtClean="0">
                <a:solidFill>
                  <a:schemeClr val="tx2"/>
                </a:solidFill>
              </a:rPr>
              <a:t>		qb.appendWhere(KEY_ID + "=" + uri.getPathSegments().get(1));</a:t>
            </a:r>
          </a:p>
          <a:p>
            <a:pPr>
              <a:spcBef>
                <a:spcPct val="0"/>
              </a:spcBef>
              <a:buFont typeface="Wingdings" pitchFamily="1" charset="2"/>
              <a:buNone/>
            </a:pPr>
            <a:r>
              <a:rPr lang="en-US" sz="1800" smtClean="0">
                <a:solidFill>
                  <a:schemeClr val="tx2"/>
                </a:solidFill>
              </a:rPr>
              <a:t>	   }</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	    Cursor c = qb.query(capitalsDB, projection, selection, selectionArgs,</a:t>
            </a:r>
          </a:p>
          <a:p>
            <a:pPr>
              <a:spcBef>
                <a:spcPct val="0"/>
              </a:spcBef>
              <a:buFont typeface="Wingdings" pitchFamily="1" charset="2"/>
              <a:buNone/>
            </a:pPr>
            <a:r>
              <a:rPr lang="en-US" sz="1800" smtClean="0">
                <a:solidFill>
                  <a:schemeClr val="tx2"/>
                </a:solidFill>
              </a:rPr>
              <a:t>				null, null, sort);</a:t>
            </a:r>
          </a:p>
          <a:p>
            <a:pPr>
              <a:spcBef>
                <a:spcPct val="0"/>
              </a:spcBef>
              <a:buFont typeface="Wingdings" pitchFamily="1" charset="2"/>
              <a:buNone/>
            </a:pPr>
            <a:r>
              <a:rPr lang="en-US" sz="1800" smtClean="0">
                <a:solidFill>
                  <a:schemeClr val="tx2"/>
                </a:solidFill>
              </a:rPr>
              <a:t>	     </a:t>
            </a:r>
          </a:p>
          <a:p>
            <a:pPr>
              <a:spcBef>
                <a:spcPct val="0"/>
              </a:spcBef>
              <a:buFont typeface="Wingdings" pitchFamily="1" charset="2"/>
              <a:buNone/>
            </a:pPr>
            <a:r>
              <a:rPr lang="en-US" sz="1800" smtClean="0">
                <a:solidFill>
                  <a:schemeClr val="tx2"/>
                </a:solidFill>
              </a:rPr>
              <a:t>       c.setNotificationUri(getContext().getContentResolver(), uri);</a:t>
            </a:r>
          </a:p>
          <a:p>
            <a:pPr>
              <a:spcBef>
                <a:spcPct val="0"/>
              </a:spcBef>
              <a:buFont typeface="Wingdings" pitchFamily="1" charset="2"/>
              <a:buNone/>
            </a:pPr>
            <a:r>
              <a:rPr lang="en-US" sz="1800" smtClean="0">
                <a:solidFill>
                  <a:schemeClr val="tx2"/>
                </a:solidFill>
              </a:rPr>
              <a:t>       return c;</a:t>
            </a:r>
          </a:p>
          <a:p>
            <a:pPr>
              <a:spcBef>
                <a:spcPct val="0"/>
              </a:spcBef>
              <a:buFont typeface="Wingdings" pitchFamily="1" charset="2"/>
              <a:buNone/>
            </a:pPr>
            <a:r>
              <a:rPr lang="en-US" sz="1800" smtClean="0">
                <a:solidFill>
                  <a:schemeClr val="tx2"/>
                </a:solidFill>
              </a:rPr>
              <a:t>	}</a:t>
            </a:r>
          </a:p>
          <a:p>
            <a:pPr>
              <a:spcBef>
                <a:spcPct val="0"/>
              </a:spcBef>
              <a:buFont typeface="Wingdings" pitchFamily="1" charset="2"/>
              <a:buNone/>
            </a:pPr>
            <a:r>
              <a:rPr lang="en-US" sz="1800" smtClean="0">
                <a:solidFill>
                  <a:schemeClr val="tx2"/>
                </a:solidFill>
              </a:rPr>
              <a:t>}</a:t>
            </a:r>
            <a:endParaRPr lang="en-GB" sz="1800" smtClean="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INSERT</a:t>
            </a:r>
          </a:p>
        </p:txBody>
      </p:sp>
      <p:sp>
        <p:nvSpPr>
          <p:cNvPr id="22531" name="Content Placeholder 2"/>
          <p:cNvSpPr>
            <a:spLocks noGrp="1"/>
          </p:cNvSpPr>
          <p:nvPr>
            <p:ph idx="1"/>
          </p:nvPr>
        </p:nvSpPr>
        <p:spPr>
          <a:xfrm>
            <a:off x="685800" y="1676400"/>
            <a:ext cx="8105775" cy="3567113"/>
          </a:xfrm>
        </p:spPr>
        <p:txBody>
          <a:bodyPr/>
          <a:lstStyle/>
          <a:p>
            <a:pPr>
              <a:spcBef>
                <a:spcPct val="0"/>
              </a:spcBef>
              <a:buFont typeface="Wingdings" pitchFamily="1" charset="2"/>
              <a:buNone/>
            </a:pPr>
            <a:r>
              <a:rPr lang="en-US" sz="1800" smtClean="0">
                <a:solidFill>
                  <a:schemeClr val="tx2"/>
                </a:solidFill>
              </a:rPr>
              <a:t>The insert method has the following signature	</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public Uri insert(Uri uri, ContentValues values) </a:t>
            </a:r>
          </a:p>
          <a:p>
            <a:pPr>
              <a:spcBef>
                <a:spcPct val="0"/>
              </a:spcBef>
              <a:buFont typeface="Wingdings" pitchFamily="1" charset="2"/>
              <a:buNone/>
            </a:pPr>
            <a:endParaRPr lang="en-US" sz="1800" b="1" smtClean="0">
              <a:solidFill>
                <a:schemeClr val="tx2"/>
              </a:solidFill>
            </a:endParaRPr>
          </a:p>
          <a:p>
            <a:pPr>
              <a:spcBef>
                <a:spcPct val="0"/>
              </a:spcBef>
              <a:buFont typeface="Wingdings" pitchFamily="1" charset="2"/>
              <a:buNone/>
            </a:pPr>
            <a:r>
              <a:rPr lang="en-US" sz="1800" b="1" smtClean="0">
                <a:solidFill>
                  <a:schemeClr val="tx2"/>
                </a:solidFill>
              </a:rPr>
              <a:t>Parameters:</a:t>
            </a:r>
          </a:p>
          <a:p>
            <a:pPr>
              <a:spcBef>
                <a:spcPct val="0"/>
              </a:spcBef>
              <a:buFont typeface="Wingdings" pitchFamily="1" charset="2"/>
              <a:buNone/>
            </a:pPr>
            <a:r>
              <a:rPr lang="en-US" sz="1800" smtClean="0">
                <a:solidFill>
                  <a:schemeClr val="tx2"/>
                </a:solidFill>
              </a:rPr>
              <a:t>uri- URI of the table into which we insert a value</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values – a set of key value pairs. The keys are columns and the values are values that those columns should have in an inserted row. For example we might specify that the COUNTRY_COLUMN column should have the value “Italy” and that the CAPITAL_COLUMN column should have the value “Rome”</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b="1" smtClean="0">
                <a:solidFill>
                  <a:schemeClr val="tx2"/>
                </a:solidFill>
              </a:rPr>
              <a:t>Returns:</a:t>
            </a:r>
          </a:p>
          <a:p>
            <a:pPr>
              <a:spcBef>
                <a:spcPct val="0"/>
              </a:spcBef>
              <a:buFont typeface="Wingdings" pitchFamily="1" charset="2"/>
              <a:buNone/>
            </a:pPr>
            <a:r>
              <a:rPr lang="en-US" sz="1800" smtClean="0">
                <a:solidFill>
                  <a:schemeClr val="tx2"/>
                </a:solidFill>
              </a:rPr>
              <a:t>A URI for the inserted row. For example if the row got inserted at index 2 we would return </a:t>
            </a:r>
            <a:r>
              <a:rPr lang="en-US" sz="1800" smtClean="0"/>
              <a:t>uk.ac.brookes.bayley.capitals/capitals/2</a:t>
            </a:r>
            <a:endParaRPr lang="en-US" sz="1800" smtClean="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INSERT</a:t>
            </a:r>
          </a:p>
        </p:txBody>
      </p:sp>
      <p:sp>
        <p:nvSpPr>
          <p:cNvPr id="24579" name="Content Placeholder 2"/>
          <p:cNvSpPr>
            <a:spLocks noGrp="1"/>
          </p:cNvSpPr>
          <p:nvPr>
            <p:ph idx="1"/>
          </p:nvPr>
        </p:nvSpPr>
        <p:spPr>
          <a:xfrm>
            <a:off x="685800" y="1676400"/>
            <a:ext cx="8105775" cy="3567113"/>
          </a:xfrm>
        </p:spPr>
        <p:txBody>
          <a:bodyPr/>
          <a:lstStyle/>
          <a:p>
            <a:pPr>
              <a:spcBef>
                <a:spcPct val="0"/>
              </a:spcBef>
              <a:buFont typeface="Wingdings" pitchFamily="1" charset="2"/>
              <a:buNone/>
            </a:pPr>
            <a:r>
              <a:rPr lang="en-US" sz="1800" smtClean="0">
                <a:solidFill>
                  <a:schemeClr val="tx2"/>
                </a:solidFill>
              </a:rPr>
              <a:t>	public Uri insert(Uri uri, ContentValues values) {</a:t>
            </a:r>
          </a:p>
          <a:p>
            <a:pPr>
              <a:spcBef>
                <a:spcPct val="0"/>
              </a:spcBef>
              <a:buFont typeface="Wingdings" pitchFamily="1" charset="2"/>
              <a:buNone/>
            </a:pPr>
            <a:r>
              <a:rPr lang="en-US" sz="1800" smtClean="0">
                <a:solidFill>
                  <a:schemeClr val="tx2"/>
                </a:solidFill>
              </a:rPr>
              <a:t>	    long rowID = capitalsDB.insert(CAPITALS_TABLE, KEY_COUNTRY,      </a:t>
            </a:r>
          </a:p>
          <a:p>
            <a:pPr>
              <a:spcBef>
                <a:spcPct val="0"/>
              </a:spcBef>
              <a:buFont typeface="Wingdings" pitchFamily="1" charset="2"/>
              <a:buNone/>
            </a:pPr>
            <a:r>
              <a:rPr lang="en-US" sz="1800" smtClean="0">
                <a:solidFill>
                  <a:schemeClr val="tx2"/>
                </a:solidFill>
              </a:rPr>
              <a:t>                            values);</a:t>
            </a:r>
          </a:p>
          <a:p>
            <a:pPr>
              <a:spcBef>
                <a:spcPct val="0"/>
              </a:spcBef>
              <a:buFont typeface="Wingdings" pitchFamily="1" charset="2"/>
              <a:buNone/>
            </a:pPr>
            <a:r>
              <a:rPr lang="en-US" sz="1800" smtClean="0">
                <a:solidFill>
                  <a:schemeClr val="tx2"/>
                </a:solidFill>
              </a:rPr>
              <a:t>	      </a:t>
            </a:r>
          </a:p>
          <a:p>
            <a:pPr>
              <a:spcBef>
                <a:spcPct val="0"/>
              </a:spcBef>
              <a:buFont typeface="Wingdings" pitchFamily="1" charset="2"/>
              <a:buNone/>
            </a:pPr>
            <a:r>
              <a:rPr lang="en-US" sz="1800" smtClean="0">
                <a:solidFill>
                  <a:schemeClr val="tx2"/>
                </a:solidFill>
              </a:rPr>
              <a:t>       if (rowID &gt; 0) {</a:t>
            </a:r>
          </a:p>
          <a:p>
            <a:pPr>
              <a:spcBef>
                <a:spcPct val="0"/>
              </a:spcBef>
              <a:buFont typeface="Wingdings" pitchFamily="1" charset="2"/>
              <a:buNone/>
            </a:pPr>
            <a:r>
              <a:rPr lang="en-US" sz="1800" smtClean="0">
                <a:solidFill>
                  <a:schemeClr val="tx2"/>
                </a:solidFill>
              </a:rPr>
              <a:t>	         Uri newuri = ContentUris.withAppendedId(CONTENT_URI, rowID);</a:t>
            </a:r>
          </a:p>
          <a:p>
            <a:pPr>
              <a:spcBef>
                <a:spcPct val="0"/>
              </a:spcBef>
              <a:buFont typeface="Wingdings" pitchFamily="1" charset="2"/>
              <a:buNone/>
            </a:pPr>
            <a:r>
              <a:rPr lang="en-US" sz="1800" smtClean="0">
                <a:solidFill>
                  <a:schemeClr val="tx2"/>
                </a:solidFill>
              </a:rPr>
              <a:t>	         getContext().getContentResolver().notifyChange(newuri, null);</a:t>
            </a:r>
          </a:p>
          <a:p>
            <a:pPr>
              <a:spcBef>
                <a:spcPct val="0"/>
              </a:spcBef>
              <a:buFont typeface="Wingdings" pitchFamily="1" charset="2"/>
              <a:buNone/>
            </a:pPr>
            <a:r>
              <a:rPr lang="en-US" sz="1800" smtClean="0">
                <a:solidFill>
                  <a:schemeClr val="tx2"/>
                </a:solidFill>
              </a:rPr>
              <a:t>	         return uri;</a:t>
            </a:r>
          </a:p>
          <a:p>
            <a:pPr>
              <a:spcBef>
                <a:spcPct val="0"/>
              </a:spcBef>
              <a:buFont typeface="Wingdings" pitchFamily="1" charset="2"/>
              <a:buNone/>
            </a:pPr>
            <a:r>
              <a:rPr lang="en-US" sz="1800" smtClean="0">
                <a:solidFill>
                  <a:schemeClr val="tx2"/>
                </a:solidFill>
              </a:rPr>
              <a:t>	     } else</a:t>
            </a:r>
          </a:p>
          <a:p>
            <a:pPr>
              <a:spcBef>
                <a:spcPct val="0"/>
              </a:spcBef>
              <a:buFont typeface="Wingdings" pitchFamily="1" charset="2"/>
              <a:buNone/>
            </a:pPr>
            <a:r>
              <a:rPr lang="en-US" sz="1800" smtClean="0">
                <a:solidFill>
                  <a:schemeClr val="tx2"/>
                </a:solidFill>
              </a:rPr>
              <a:t>	            throw new SQLException("Failed to insert row into " + uri);</a:t>
            </a:r>
          </a:p>
          <a:p>
            <a:pPr>
              <a:spcBef>
                <a:spcPct val="0"/>
              </a:spcBef>
              <a:buFont typeface="Wingdings" pitchFamily="1" charset="2"/>
              <a:buNone/>
            </a:pPr>
            <a:r>
              <a:rPr lang="en-US" sz="1800" smtClean="0">
                <a:solidFill>
                  <a:schemeClr val="tx2"/>
                </a:solidFill>
              </a:rPr>
              <a:t>	     }</a:t>
            </a:r>
          </a:p>
          <a:p>
            <a:pPr>
              <a:spcBef>
                <a:spcPct val="0"/>
              </a:spcBef>
              <a:buFont typeface="Wingdings" pitchFamily="1" charset="2"/>
              <a:buNone/>
            </a:pPr>
            <a:r>
              <a:rPr lang="en-US" sz="1800" smtClean="0">
                <a:solidFill>
                  <a:schemeClr val="tx2"/>
                </a:solidFill>
              </a:rPr>
              <a:t>}</a:t>
            </a:r>
            <a:endParaRPr lang="en-GB" sz="1800" smtClean="0">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UPDATE</a:t>
            </a:r>
          </a:p>
        </p:txBody>
      </p:sp>
      <p:sp>
        <p:nvSpPr>
          <p:cNvPr id="26627" name="Content Placeholder 2"/>
          <p:cNvSpPr>
            <a:spLocks noGrp="1"/>
          </p:cNvSpPr>
          <p:nvPr>
            <p:ph idx="1"/>
          </p:nvPr>
        </p:nvSpPr>
        <p:spPr>
          <a:xfrm>
            <a:off x="685800" y="1676400"/>
            <a:ext cx="7848600" cy="4876800"/>
          </a:xfrm>
        </p:spPr>
        <p:txBody>
          <a:bodyPr/>
          <a:lstStyle/>
          <a:p>
            <a:pPr>
              <a:spcBef>
                <a:spcPct val="0"/>
              </a:spcBef>
              <a:buFont typeface="Wingdings" pitchFamily="1" charset="2"/>
              <a:buNone/>
            </a:pPr>
            <a:r>
              <a:rPr lang="en-US" sz="1800" smtClean="0">
                <a:solidFill>
                  <a:schemeClr val="tx2"/>
                </a:solidFill>
              </a:rPr>
              <a:t>The update method has the following signature:</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public int update(Uri uri, ContentValues values, String where,</a:t>
            </a:r>
          </a:p>
          <a:p>
            <a:pPr>
              <a:spcBef>
                <a:spcPct val="0"/>
              </a:spcBef>
              <a:buFont typeface="Wingdings" pitchFamily="1" charset="2"/>
              <a:buNone/>
            </a:pPr>
            <a:r>
              <a:rPr lang="en-US" sz="1800" smtClean="0">
                <a:solidFill>
                  <a:schemeClr val="tx2"/>
                </a:solidFill>
              </a:rPr>
              <a:t>			String[] whereArgs) {</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b="1" smtClean="0">
                <a:solidFill>
                  <a:schemeClr val="tx2"/>
                </a:solidFill>
              </a:rPr>
              <a:t>Parameters:</a:t>
            </a:r>
          </a:p>
          <a:p>
            <a:pPr>
              <a:spcBef>
                <a:spcPct val="0"/>
              </a:spcBef>
            </a:pPr>
            <a:r>
              <a:rPr lang="en-US" sz="1800" smtClean="0">
                <a:solidFill>
                  <a:schemeClr val="tx2"/>
                </a:solidFill>
              </a:rPr>
              <a:t>uri – the URI of the table  or row to update</a:t>
            </a:r>
          </a:p>
          <a:p>
            <a:pPr>
              <a:spcBef>
                <a:spcPct val="0"/>
              </a:spcBef>
            </a:pPr>
            <a:r>
              <a:rPr lang="en-US" sz="1800" smtClean="0">
                <a:solidFill>
                  <a:schemeClr val="tx2"/>
                </a:solidFill>
              </a:rPr>
              <a:t>values – a set of key-value pair expressing values to be inserted into particular columns.</a:t>
            </a:r>
          </a:p>
          <a:p>
            <a:pPr>
              <a:spcBef>
                <a:spcPct val="0"/>
              </a:spcBef>
            </a:pPr>
            <a:r>
              <a:rPr lang="en-US" sz="1800" smtClean="0">
                <a:solidFill>
                  <a:schemeClr val="tx2"/>
                </a:solidFill>
              </a:rPr>
              <a:t>where, whereArgs – express an SQL where clause defining the rows to be updated</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b="1" smtClean="0">
                <a:solidFill>
                  <a:schemeClr val="tx2"/>
                </a:solidFill>
              </a:rPr>
              <a:t>Returns:</a:t>
            </a:r>
          </a:p>
          <a:p>
            <a:pPr>
              <a:spcBef>
                <a:spcPct val="0"/>
              </a:spcBef>
              <a:buFont typeface="Wingdings" pitchFamily="1" charset="2"/>
              <a:buNone/>
            </a:pPr>
            <a:r>
              <a:rPr lang="en-US" sz="1800" smtClean="0">
                <a:solidFill>
                  <a:schemeClr val="tx2"/>
                </a:solidFill>
              </a:rPr>
              <a:t>The number of rows inserted.</a:t>
            </a:r>
          </a:p>
          <a:p>
            <a:pPr>
              <a:spcBef>
                <a:spcPct val="0"/>
              </a:spcBef>
              <a:buFont typeface="Wingdings" pitchFamily="1" charset="2"/>
              <a:buNone/>
            </a:pPr>
            <a:endParaRPr lang="en-US" sz="1800" b="1" smtClean="0">
              <a:solidFill>
                <a:schemeClr val="tx2"/>
              </a:solidFill>
            </a:endParaRPr>
          </a:p>
          <a:p>
            <a:pPr>
              <a:spcBef>
                <a:spcPct val="0"/>
              </a:spcBef>
              <a:buFont typeface="Wingdings" pitchFamily="1" charset="2"/>
              <a:buNone/>
            </a:pPr>
            <a:endParaRPr lang="en-US" sz="1800" smtClean="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UPDATE</a:t>
            </a:r>
          </a:p>
        </p:txBody>
      </p:sp>
      <p:sp>
        <p:nvSpPr>
          <p:cNvPr id="28675" name="Content Placeholder 2"/>
          <p:cNvSpPr>
            <a:spLocks noGrp="1"/>
          </p:cNvSpPr>
          <p:nvPr>
            <p:ph idx="1"/>
          </p:nvPr>
        </p:nvSpPr>
        <p:spPr>
          <a:xfrm>
            <a:off x="152400" y="1676400"/>
            <a:ext cx="7848600" cy="4876800"/>
          </a:xfrm>
        </p:spPr>
        <p:txBody>
          <a:bodyPr/>
          <a:lstStyle/>
          <a:p>
            <a:pPr>
              <a:spcBef>
                <a:spcPct val="0"/>
              </a:spcBef>
              <a:buFont typeface="Wingdings" pitchFamily="1" charset="2"/>
              <a:buNone/>
            </a:pPr>
            <a:r>
              <a:rPr lang="en-US" sz="1800" smtClean="0">
                <a:solidFill>
                  <a:schemeClr val="tx2"/>
                </a:solidFill>
              </a:rPr>
              <a:t>	@Override</a:t>
            </a:r>
          </a:p>
          <a:p>
            <a:pPr>
              <a:spcBef>
                <a:spcPct val="0"/>
              </a:spcBef>
              <a:buFont typeface="Wingdings" pitchFamily="1" charset="2"/>
              <a:buNone/>
            </a:pPr>
            <a:r>
              <a:rPr lang="en-US" sz="1800" smtClean="0">
                <a:solidFill>
                  <a:schemeClr val="tx2"/>
                </a:solidFill>
              </a:rPr>
              <a:t>	public int update(Uri uri, ContentValues values, String where,</a:t>
            </a:r>
          </a:p>
          <a:p>
            <a:pPr>
              <a:spcBef>
                <a:spcPct val="0"/>
              </a:spcBef>
              <a:buFont typeface="Wingdings" pitchFamily="1" charset="2"/>
              <a:buNone/>
            </a:pPr>
            <a:r>
              <a:rPr lang="en-US" sz="1800" smtClean="0">
                <a:solidFill>
                  <a:schemeClr val="tx2"/>
                </a:solidFill>
              </a:rPr>
              <a:t>			String[] whereArgs) {</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	     int matchResult = uriMatcher.match(uri);</a:t>
            </a:r>
          </a:p>
          <a:p>
            <a:pPr>
              <a:spcBef>
                <a:spcPct val="0"/>
              </a:spcBef>
              <a:buFont typeface="Wingdings" pitchFamily="1" charset="2"/>
              <a:buNone/>
            </a:pPr>
            <a:r>
              <a:rPr lang="en-US" sz="1800" smtClean="0">
                <a:solidFill>
                  <a:schemeClr val="tx2"/>
                </a:solidFill>
              </a:rPr>
              <a:t>	     String newWhere = makeNewWhere(where, uri, matchResult);</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	     if (matchResult == COUNTRY_ID || matchResult == CAPITALS) {</a:t>
            </a:r>
          </a:p>
          <a:p>
            <a:pPr>
              <a:spcBef>
                <a:spcPct val="0"/>
              </a:spcBef>
              <a:buFont typeface="Wingdings" pitchFamily="1" charset="2"/>
              <a:buNone/>
            </a:pPr>
            <a:r>
              <a:rPr lang="en-US" sz="1800" smtClean="0">
                <a:solidFill>
                  <a:schemeClr val="tx2"/>
                </a:solidFill>
              </a:rPr>
              <a:t>	          int count = capitalsDB.update(CAPITALS_TABLE, values, </a:t>
            </a:r>
          </a:p>
          <a:p>
            <a:pPr>
              <a:spcBef>
                <a:spcPct val="0"/>
              </a:spcBef>
              <a:buFont typeface="Wingdings" pitchFamily="1" charset="2"/>
              <a:buNone/>
            </a:pPr>
            <a:r>
              <a:rPr lang="en-US" sz="1800" smtClean="0">
                <a:solidFill>
                  <a:schemeClr val="tx2"/>
                </a:solidFill>
              </a:rPr>
              <a:t>                                             newWhere, whereArgs);</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	          getContext().getContentResolver().notifyChange(uri, null);</a:t>
            </a:r>
          </a:p>
          <a:p>
            <a:pPr>
              <a:spcBef>
                <a:spcPct val="0"/>
              </a:spcBef>
              <a:buFont typeface="Wingdings" pitchFamily="1" charset="2"/>
              <a:buNone/>
            </a:pPr>
            <a:r>
              <a:rPr lang="en-US" sz="1800" smtClean="0">
                <a:solidFill>
                  <a:schemeClr val="tx2"/>
                </a:solidFill>
              </a:rPr>
              <a:t>	          return count;</a:t>
            </a:r>
          </a:p>
          <a:p>
            <a:pPr>
              <a:spcBef>
                <a:spcPct val="0"/>
              </a:spcBef>
              <a:buFont typeface="Wingdings" pitchFamily="1" charset="2"/>
              <a:buNone/>
            </a:pPr>
            <a:r>
              <a:rPr lang="en-US" sz="1800" smtClean="0">
                <a:solidFill>
                  <a:schemeClr val="tx2"/>
                </a:solidFill>
              </a:rPr>
              <a:t>	     } else</a:t>
            </a:r>
          </a:p>
          <a:p>
            <a:pPr>
              <a:spcBef>
                <a:spcPct val="0"/>
              </a:spcBef>
              <a:buFont typeface="Wingdings" pitchFamily="1" charset="2"/>
              <a:buNone/>
            </a:pPr>
            <a:r>
              <a:rPr lang="en-US" sz="1800" smtClean="0">
                <a:solidFill>
                  <a:schemeClr val="tx2"/>
                </a:solidFill>
              </a:rPr>
              <a:t>		throw new IllegalArgumentException("Unknown URI " + uri);</a:t>
            </a:r>
          </a:p>
          <a:p>
            <a:pPr>
              <a:spcBef>
                <a:spcPct val="0"/>
              </a:spcBef>
              <a:buFont typeface="Wingdings" pitchFamily="1" charset="2"/>
              <a:buNone/>
            </a:pPr>
            <a:r>
              <a:rPr lang="en-US" sz="1800" smtClean="0">
                <a:solidFill>
                  <a:schemeClr val="tx2"/>
                </a:solidFill>
              </a:rPr>
              <a:t>	}</a:t>
            </a:r>
          </a:p>
        </p:txBody>
      </p:sp>
      <p:sp>
        <p:nvSpPr>
          <p:cNvPr id="4" name="TextBox 3"/>
          <p:cNvSpPr txBox="1"/>
          <p:nvPr/>
        </p:nvSpPr>
        <p:spPr>
          <a:xfrm>
            <a:off x="6705600" y="1600200"/>
            <a:ext cx="2133600" cy="1200150"/>
          </a:xfrm>
          <a:prstGeom prst="rect">
            <a:avLst/>
          </a:prstGeom>
          <a:noFill/>
          <a:ln>
            <a:solidFill>
              <a:schemeClr val="accent3"/>
            </a:solidFill>
          </a:ln>
        </p:spPr>
        <p:txBody>
          <a:bodyPr>
            <a:spAutoFit/>
          </a:bodyPr>
          <a:lstStyle/>
          <a:p>
            <a:pPr>
              <a:defRPr/>
            </a:pPr>
            <a:r>
              <a:rPr lang="en-GB" sz="1800" dirty="0" err="1">
                <a:solidFill>
                  <a:schemeClr val="accent3"/>
                </a:solidFill>
                <a:latin typeface="Arial" pitchFamily="1" charset="0"/>
                <a:cs typeface="ＭＳ Ｐゴシック" pitchFamily="1" charset="-128"/>
              </a:rPr>
              <a:t>makeNewWhere</a:t>
            </a:r>
            <a:r>
              <a:rPr lang="en-GB" sz="1800" dirty="0">
                <a:solidFill>
                  <a:schemeClr val="accent3"/>
                </a:solidFill>
                <a:latin typeface="Arial" pitchFamily="1" charset="0"/>
                <a:cs typeface="ＭＳ Ｐゴシック" pitchFamily="1" charset="-128"/>
              </a:rPr>
              <a:t> is a private method defined on the next slide </a:t>
            </a:r>
          </a:p>
        </p:txBody>
      </p:sp>
      <p:sp>
        <p:nvSpPr>
          <p:cNvPr id="5" name="Freeform 4"/>
          <p:cNvSpPr>
            <a:spLocks noChangeArrowheads="1"/>
          </p:cNvSpPr>
          <p:nvPr/>
        </p:nvSpPr>
        <p:spPr bwMode="auto">
          <a:xfrm>
            <a:off x="4967288" y="2316163"/>
            <a:ext cx="1703387" cy="809625"/>
          </a:xfrm>
          <a:custGeom>
            <a:avLst/>
            <a:gdLst>
              <a:gd name="T0" fmla="*/ 1702507 w 1702507"/>
              <a:gd name="T1" fmla="*/ 0 h 809492"/>
              <a:gd name="T2" fmla="*/ 1660642 w 1702507"/>
              <a:gd name="T3" fmla="*/ 27914 h 809492"/>
              <a:gd name="T4" fmla="*/ 1632732 w 1702507"/>
              <a:gd name="T5" fmla="*/ 69784 h 809492"/>
              <a:gd name="T6" fmla="*/ 1590867 w 1702507"/>
              <a:gd name="T7" fmla="*/ 83741 h 809492"/>
              <a:gd name="T8" fmla="*/ 1451317 w 1702507"/>
              <a:gd name="T9" fmla="*/ 139568 h 809492"/>
              <a:gd name="T10" fmla="*/ 1381542 w 1702507"/>
              <a:gd name="T11" fmla="*/ 167481 h 809492"/>
              <a:gd name="T12" fmla="*/ 1241993 w 1702507"/>
              <a:gd name="T13" fmla="*/ 209351 h 809492"/>
              <a:gd name="T14" fmla="*/ 1144308 w 1702507"/>
              <a:gd name="T15" fmla="*/ 265178 h 809492"/>
              <a:gd name="T16" fmla="*/ 1074533 w 1702507"/>
              <a:gd name="T17" fmla="*/ 279135 h 809492"/>
              <a:gd name="T18" fmla="*/ 1004758 w 1702507"/>
              <a:gd name="T19" fmla="*/ 307049 h 809492"/>
              <a:gd name="T20" fmla="*/ 809388 w 1702507"/>
              <a:gd name="T21" fmla="*/ 334962 h 809492"/>
              <a:gd name="T22" fmla="*/ 739613 w 1702507"/>
              <a:gd name="T23" fmla="*/ 348919 h 809492"/>
              <a:gd name="T24" fmla="*/ 683794 w 1702507"/>
              <a:gd name="T25" fmla="*/ 376833 h 809492"/>
              <a:gd name="T26" fmla="*/ 586109 w 1702507"/>
              <a:gd name="T27" fmla="*/ 404746 h 809492"/>
              <a:gd name="T28" fmla="*/ 530289 w 1702507"/>
              <a:gd name="T29" fmla="*/ 432660 h 809492"/>
              <a:gd name="T30" fmla="*/ 460514 w 1702507"/>
              <a:gd name="T31" fmla="*/ 460573 h 809492"/>
              <a:gd name="T32" fmla="*/ 362829 w 1702507"/>
              <a:gd name="T33" fmla="*/ 530357 h 809492"/>
              <a:gd name="T34" fmla="*/ 209324 w 1702507"/>
              <a:gd name="T35" fmla="*/ 600141 h 809492"/>
              <a:gd name="T36" fmla="*/ 83729 w 1702507"/>
              <a:gd name="T37" fmla="*/ 669924 h 809492"/>
              <a:gd name="T38" fmla="*/ 27909 w 1702507"/>
              <a:gd name="T39" fmla="*/ 767622 h 809492"/>
              <a:gd name="T40" fmla="*/ 0 w 1702507"/>
              <a:gd name="T41" fmla="*/ 809492 h 8094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02507"/>
              <a:gd name="T64" fmla="*/ 0 h 809492"/>
              <a:gd name="T65" fmla="*/ 1702507 w 1702507"/>
              <a:gd name="T66" fmla="*/ 809492 h 8094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02507" h="809492">
                <a:moveTo>
                  <a:pt x="1702507" y="0"/>
                </a:moveTo>
                <a:cubicBezTo>
                  <a:pt x="1688552" y="9305"/>
                  <a:pt x="1672501" y="16053"/>
                  <a:pt x="1660642" y="27914"/>
                </a:cubicBezTo>
                <a:cubicBezTo>
                  <a:pt x="1648782" y="39775"/>
                  <a:pt x="1645829" y="59305"/>
                  <a:pt x="1632732" y="69784"/>
                </a:cubicBezTo>
                <a:cubicBezTo>
                  <a:pt x="1621246" y="78974"/>
                  <a:pt x="1604596" y="78460"/>
                  <a:pt x="1590867" y="83741"/>
                </a:cubicBezTo>
                <a:cubicBezTo>
                  <a:pt x="1544106" y="101728"/>
                  <a:pt x="1497834" y="120959"/>
                  <a:pt x="1451317" y="139568"/>
                </a:cubicBezTo>
                <a:cubicBezTo>
                  <a:pt x="1428059" y="148872"/>
                  <a:pt x="1405536" y="160282"/>
                  <a:pt x="1381542" y="167481"/>
                </a:cubicBezTo>
                <a:lnTo>
                  <a:pt x="1241993" y="209351"/>
                </a:lnTo>
                <a:cubicBezTo>
                  <a:pt x="1211367" y="229771"/>
                  <a:pt x="1179722" y="253372"/>
                  <a:pt x="1144308" y="265178"/>
                </a:cubicBezTo>
                <a:cubicBezTo>
                  <a:pt x="1121806" y="272679"/>
                  <a:pt x="1097251" y="272318"/>
                  <a:pt x="1074533" y="279135"/>
                </a:cubicBezTo>
                <a:cubicBezTo>
                  <a:pt x="1050539" y="286334"/>
                  <a:pt x="1029271" y="301888"/>
                  <a:pt x="1004758" y="307049"/>
                </a:cubicBezTo>
                <a:cubicBezTo>
                  <a:pt x="940385" y="320603"/>
                  <a:pt x="873895" y="322059"/>
                  <a:pt x="809388" y="334962"/>
                </a:cubicBezTo>
                <a:lnTo>
                  <a:pt x="739613" y="348919"/>
                </a:lnTo>
                <a:cubicBezTo>
                  <a:pt x="721007" y="358224"/>
                  <a:pt x="703272" y="369528"/>
                  <a:pt x="683794" y="376833"/>
                </a:cubicBezTo>
                <a:cubicBezTo>
                  <a:pt x="589358" y="412251"/>
                  <a:pt x="664841" y="370999"/>
                  <a:pt x="586109" y="404746"/>
                </a:cubicBezTo>
                <a:cubicBezTo>
                  <a:pt x="566988" y="412942"/>
                  <a:pt x="549299" y="424210"/>
                  <a:pt x="530289" y="432660"/>
                </a:cubicBezTo>
                <a:cubicBezTo>
                  <a:pt x="507398" y="442835"/>
                  <a:pt x="482411" y="448406"/>
                  <a:pt x="460514" y="460573"/>
                </a:cubicBezTo>
                <a:cubicBezTo>
                  <a:pt x="403630" y="492179"/>
                  <a:pt x="415138" y="504199"/>
                  <a:pt x="362829" y="530357"/>
                </a:cubicBezTo>
                <a:cubicBezTo>
                  <a:pt x="244275" y="589642"/>
                  <a:pt x="439390" y="446745"/>
                  <a:pt x="209324" y="600141"/>
                </a:cubicBezTo>
                <a:cubicBezTo>
                  <a:pt x="113355" y="664128"/>
                  <a:pt x="157417" y="645359"/>
                  <a:pt x="83729" y="669924"/>
                </a:cubicBezTo>
                <a:cubicBezTo>
                  <a:pt x="15734" y="771931"/>
                  <a:pt x="98726" y="643674"/>
                  <a:pt x="27909" y="767622"/>
                </a:cubicBezTo>
                <a:cubicBezTo>
                  <a:pt x="19588" y="782186"/>
                  <a:pt x="0" y="809492"/>
                  <a:pt x="0" y="809492"/>
                </a:cubicBezTo>
              </a:path>
            </a:pathLst>
          </a:custGeom>
          <a:noFill/>
          <a:ln w="25400">
            <a:solidFill>
              <a:srgbClr val="C90044"/>
            </a:solidFill>
            <a:miter lim="800000"/>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GB">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cap="none" smtClean="0">
                <a:latin typeface="Arial" charset="0"/>
              </a:rPr>
              <a:t>OUTLINE OF LECTURE</a:t>
            </a:r>
          </a:p>
        </p:txBody>
      </p:sp>
      <p:sp>
        <p:nvSpPr>
          <p:cNvPr id="12291" name="Content Placeholder 3"/>
          <p:cNvSpPr>
            <a:spLocks noGrp="1"/>
          </p:cNvSpPr>
          <p:nvPr>
            <p:ph idx="1"/>
          </p:nvPr>
        </p:nvSpPr>
        <p:spPr>
          <a:xfrm>
            <a:off x="750888" y="2071688"/>
            <a:ext cx="8105775" cy="4054475"/>
          </a:xfrm>
        </p:spPr>
        <p:txBody>
          <a:bodyPr/>
          <a:lstStyle/>
          <a:p>
            <a:r>
              <a:rPr lang="en-GB" smtClean="0"/>
              <a:t>Essential methods of a content provider</a:t>
            </a:r>
          </a:p>
          <a:p>
            <a:r>
              <a:rPr lang="en-GB" smtClean="0"/>
              <a:t>Example provider</a:t>
            </a:r>
          </a:p>
          <a:p>
            <a:r>
              <a:rPr lang="en-GB" smtClean="0"/>
              <a:t>Helper classes</a:t>
            </a:r>
          </a:p>
          <a:p>
            <a:r>
              <a:rPr lang="en-GB" smtClean="0"/>
              <a:t>Implementation of the example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MAKENEWWHERE</a:t>
            </a:r>
          </a:p>
        </p:txBody>
      </p:sp>
      <p:sp>
        <p:nvSpPr>
          <p:cNvPr id="30723" name="Content Placeholder 2"/>
          <p:cNvSpPr>
            <a:spLocks noGrp="1"/>
          </p:cNvSpPr>
          <p:nvPr>
            <p:ph idx="1"/>
          </p:nvPr>
        </p:nvSpPr>
        <p:spPr>
          <a:xfrm>
            <a:off x="685800" y="1676400"/>
            <a:ext cx="7848600" cy="4876800"/>
          </a:xfrm>
        </p:spPr>
        <p:txBody>
          <a:bodyPr/>
          <a:lstStyle/>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private String makeNewWhere(String where, Uri uri, int matchResult) {</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    if (matchResult != COUNTRY_ID) {</a:t>
            </a:r>
          </a:p>
          <a:p>
            <a:pPr>
              <a:spcBef>
                <a:spcPct val="0"/>
              </a:spcBef>
              <a:buFont typeface="Wingdings" pitchFamily="1" charset="2"/>
              <a:buNone/>
            </a:pPr>
            <a:r>
              <a:rPr lang="en-US" sz="1800" smtClean="0">
                <a:solidFill>
                  <a:schemeClr val="tx2"/>
                </a:solidFill>
              </a:rPr>
              <a:t>	     return where;</a:t>
            </a:r>
          </a:p>
          <a:p>
            <a:pPr>
              <a:spcBef>
                <a:spcPct val="0"/>
              </a:spcBef>
              <a:buFont typeface="Wingdings" pitchFamily="1" charset="2"/>
              <a:buNone/>
            </a:pPr>
            <a:r>
              <a:rPr lang="en-US" sz="1800" smtClean="0">
                <a:solidFill>
                  <a:schemeClr val="tx2"/>
                </a:solidFill>
              </a:rPr>
              <a:t>	  } else {</a:t>
            </a:r>
          </a:p>
          <a:p>
            <a:pPr>
              <a:spcBef>
                <a:spcPct val="0"/>
              </a:spcBef>
              <a:buFont typeface="Wingdings" pitchFamily="1" charset="2"/>
              <a:buNone/>
            </a:pPr>
            <a:r>
              <a:rPr lang="en-US" sz="1800" smtClean="0">
                <a:solidFill>
                  <a:schemeClr val="tx2"/>
                </a:solidFill>
              </a:rPr>
              <a:t>	     String newWhereSoFar = KEY_ID + "=" + uri.getPathSegments().get(1);</a:t>
            </a:r>
          </a:p>
          <a:p>
            <a:pPr>
              <a:spcBef>
                <a:spcPct val="0"/>
              </a:spcBef>
              <a:buFont typeface="Wingdings" pitchFamily="1" charset="2"/>
              <a:buNone/>
            </a:pPr>
            <a:r>
              <a:rPr lang="en-US" sz="1800" smtClean="0">
                <a:solidFill>
                  <a:schemeClr val="tx2"/>
                </a:solidFill>
              </a:rPr>
              <a:t>	     if (TextUtils.isEmpty(where))</a:t>
            </a:r>
          </a:p>
          <a:p>
            <a:pPr>
              <a:spcBef>
                <a:spcPct val="0"/>
              </a:spcBef>
              <a:buFont typeface="Wingdings" pitchFamily="1" charset="2"/>
              <a:buNone/>
            </a:pPr>
            <a:r>
              <a:rPr lang="en-US" sz="1800" smtClean="0">
                <a:solidFill>
                  <a:schemeClr val="tx2"/>
                </a:solidFill>
              </a:rPr>
              <a:t>              return newWhereSoFar;</a:t>
            </a:r>
          </a:p>
          <a:p>
            <a:pPr>
              <a:spcBef>
                <a:spcPct val="0"/>
              </a:spcBef>
              <a:buFont typeface="Wingdings" pitchFamily="1" charset="2"/>
              <a:buNone/>
            </a:pPr>
            <a:r>
              <a:rPr lang="en-US" sz="1800" smtClean="0">
                <a:solidFill>
                  <a:schemeClr val="tx2"/>
                </a:solidFill>
              </a:rPr>
              <a:t>	      else</a:t>
            </a:r>
          </a:p>
          <a:p>
            <a:pPr>
              <a:spcBef>
                <a:spcPct val="0"/>
              </a:spcBef>
              <a:buFont typeface="Wingdings" pitchFamily="1" charset="2"/>
              <a:buNone/>
            </a:pPr>
            <a:r>
              <a:rPr lang="en-US" sz="1800" smtClean="0">
                <a:solidFill>
                  <a:schemeClr val="tx2"/>
                </a:solidFill>
              </a:rPr>
              <a:t>	            return newWhereSoFar + " AND (" + where + ')';</a:t>
            </a:r>
          </a:p>
          <a:p>
            <a:pPr>
              <a:spcBef>
                <a:spcPct val="0"/>
              </a:spcBef>
              <a:buFont typeface="Wingdings" pitchFamily="1" charset="2"/>
              <a:buNone/>
            </a:pPr>
            <a:r>
              <a:rPr lang="en-US" sz="1800" smtClean="0">
                <a:solidFill>
                  <a:schemeClr val="tx2"/>
                </a:solidFill>
              </a:rPr>
              <a:t>	  }</a:t>
            </a:r>
          </a:p>
          <a:p>
            <a:pPr>
              <a:spcBef>
                <a:spcPct val="0"/>
              </a:spcBef>
              <a:buFont typeface="Wingdings" pitchFamily="1" charset="2"/>
              <a:buNone/>
            </a:pPr>
            <a:r>
              <a:rPr lang="en-US" sz="1800" smtClean="0">
                <a:solidFill>
                  <a:schemeClr val="tx2"/>
                </a:solidFill>
              </a:rPr>
              <a:t>}</a:t>
            </a:r>
          </a:p>
          <a:p>
            <a:pPr>
              <a:spcBef>
                <a:spcPct val="0"/>
              </a:spcBef>
              <a:buFont typeface="Wingdings" pitchFamily="1" charset="2"/>
              <a:buNone/>
            </a:pPr>
            <a:r>
              <a:rPr lang="en-US" sz="1800" smtClean="0">
                <a:solidFill>
                  <a:schemeClr val="tx2"/>
                </a:solidFill>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DELETE</a:t>
            </a:r>
          </a:p>
        </p:txBody>
      </p:sp>
      <p:sp>
        <p:nvSpPr>
          <p:cNvPr id="32771" name="Content Placeholder 2"/>
          <p:cNvSpPr>
            <a:spLocks noGrp="1"/>
          </p:cNvSpPr>
          <p:nvPr>
            <p:ph idx="1"/>
          </p:nvPr>
        </p:nvSpPr>
        <p:spPr>
          <a:xfrm>
            <a:off x="685800" y="1676400"/>
            <a:ext cx="7848600" cy="4876800"/>
          </a:xfrm>
        </p:spPr>
        <p:txBody>
          <a:bodyPr/>
          <a:lstStyle/>
          <a:p>
            <a:pPr>
              <a:spcBef>
                <a:spcPct val="0"/>
              </a:spcBef>
              <a:buFont typeface="Wingdings" pitchFamily="1" charset="2"/>
              <a:buNone/>
            </a:pPr>
            <a:r>
              <a:rPr lang="en-US" sz="1800" smtClean="0">
                <a:solidFill>
                  <a:schemeClr val="tx2"/>
                </a:solidFill>
              </a:rPr>
              <a:t>The delete method has the following signature:</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public int delete(Uri uri, String where, String[] whereArgs) </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b="1" smtClean="0">
                <a:solidFill>
                  <a:schemeClr val="tx2"/>
                </a:solidFill>
              </a:rPr>
              <a:t>Parameters:</a:t>
            </a:r>
          </a:p>
          <a:p>
            <a:pPr>
              <a:spcBef>
                <a:spcPct val="0"/>
              </a:spcBef>
            </a:pPr>
            <a:r>
              <a:rPr lang="en-US" sz="1800" smtClean="0">
                <a:solidFill>
                  <a:schemeClr val="tx2"/>
                </a:solidFill>
              </a:rPr>
              <a:t>uri – the URI of the table or row from which we are deleting.</a:t>
            </a:r>
          </a:p>
          <a:p>
            <a:pPr>
              <a:spcBef>
                <a:spcPct val="0"/>
              </a:spcBef>
            </a:pPr>
            <a:r>
              <a:rPr lang="en-US" sz="1800" smtClean="0">
                <a:solidFill>
                  <a:schemeClr val="tx2"/>
                </a:solidFill>
              </a:rPr>
              <a:t>where, whereArgs – represent an SQL where clause that defines which rows should be deleted.</a:t>
            </a:r>
          </a:p>
          <a:p>
            <a:pPr>
              <a:spcBef>
                <a:spcPct val="0"/>
              </a:spcBef>
            </a:pPr>
            <a:endParaRPr lang="en-US" sz="1800" smtClean="0">
              <a:solidFill>
                <a:schemeClr val="tx2"/>
              </a:solidFill>
            </a:endParaRPr>
          </a:p>
          <a:p>
            <a:pPr>
              <a:spcBef>
                <a:spcPct val="0"/>
              </a:spcBef>
              <a:buFont typeface="Wingdings" pitchFamily="1" charset="2"/>
              <a:buNone/>
            </a:pPr>
            <a:r>
              <a:rPr lang="en-US" sz="1800" b="1" smtClean="0">
                <a:solidFill>
                  <a:schemeClr val="tx2"/>
                </a:solidFill>
              </a:rPr>
              <a:t>Returns:</a:t>
            </a:r>
          </a:p>
          <a:p>
            <a:pPr>
              <a:spcBef>
                <a:spcPct val="0"/>
              </a:spcBef>
              <a:buFont typeface="Wingdings" pitchFamily="1" charset="2"/>
              <a:buNone/>
            </a:pPr>
            <a:r>
              <a:rPr lang="en-US" sz="1800" smtClean="0">
                <a:solidFill>
                  <a:schemeClr val="tx2"/>
                </a:solidFill>
              </a:rPr>
              <a:t>The number of rows deleted.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DELETE</a:t>
            </a:r>
          </a:p>
        </p:txBody>
      </p:sp>
      <p:sp>
        <p:nvSpPr>
          <p:cNvPr id="34819" name="Content Placeholder 2"/>
          <p:cNvSpPr>
            <a:spLocks noGrp="1"/>
          </p:cNvSpPr>
          <p:nvPr>
            <p:ph idx="1"/>
          </p:nvPr>
        </p:nvSpPr>
        <p:spPr>
          <a:xfrm>
            <a:off x="685800" y="1676400"/>
            <a:ext cx="7848600" cy="4876800"/>
          </a:xfrm>
        </p:spPr>
        <p:txBody>
          <a:bodyPr/>
          <a:lstStyle/>
          <a:p>
            <a:pPr>
              <a:spcBef>
                <a:spcPct val="0"/>
              </a:spcBef>
              <a:buFont typeface="Wingdings" pitchFamily="1" charset="2"/>
              <a:buNone/>
            </a:pPr>
            <a:r>
              <a:rPr lang="en-US" sz="1800" smtClean="0">
                <a:solidFill>
                  <a:schemeClr val="tx2"/>
                </a:solidFill>
              </a:rPr>
              <a:t>	public int delete(Uri uri, String where, String[] whereArgs) {</a:t>
            </a:r>
          </a:p>
          <a:p>
            <a:pPr>
              <a:spcBef>
                <a:spcPct val="0"/>
              </a:spcBef>
              <a:buFont typeface="Wingdings" pitchFamily="1" charset="2"/>
              <a:buNone/>
            </a:pPr>
            <a:r>
              <a:rPr lang="en-US" sz="1800" smtClean="0">
                <a:solidFill>
                  <a:schemeClr val="tx2"/>
                </a:solidFill>
              </a:rPr>
              <a:t>	     int matchResult = uriMatcher.match(uri);</a:t>
            </a:r>
          </a:p>
          <a:p>
            <a:pPr>
              <a:spcBef>
                <a:spcPct val="0"/>
              </a:spcBef>
              <a:buFont typeface="Wingdings" pitchFamily="1" charset="2"/>
              <a:buNone/>
            </a:pPr>
            <a:r>
              <a:rPr lang="en-US" sz="1800" smtClean="0">
                <a:solidFill>
                  <a:schemeClr val="tx2"/>
                </a:solidFill>
              </a:rPr>
              <a:t>	     String newWhere = makeNewWhere(where, uri, matchResult);</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	      if (matchResult == COUNTRY_ID || matchResult == CAPITALS) {</a:t>
            </a:r>
          </a:p>
          <a:p>
            <a:pPr>
              <a:spcBef>
                <a:spcPct val="0"/>
              </a:spcBef>
              <a:buFont typeface="Wingdings" pitchFamily="1" charset="2"/>
              <a:buNone/>
            </a:pPr>
            <a:r>
              <a:rPr lang="en-US" sz="1800" smtClean="0">
                <a:solidFill>
                  <a:schemeClr val="tx2"/>
                </a:solidFill>
              </a:rPr>
              <a:t>	           int count = capitalsDB.delete(CAPITALS_TABLE, newWhere, </a:t>
            </a:r>
          </a:p>
          <a:p>
            <a:pPr>
              <a:spcBef>
                <a:spcPct val="0"/>
              </a:spcBef>
              <a:buFont typeface="Wingdings" pitchFamily="1" charset="2"/>
              <a:buNone/>
            </a:pPr>
            <a:r>
              <a:rPr lang="en-US" sz="1800" smtClean="0">
                <a:solidFill>
                  <a:schemeClr val="tx2"/>
                </a:solidFill>
              </a:rPr>
              <a:t>                                                                                   whereArgs);</a:t>
            </a:r>
          </a:p>
          <a:p>
            <a:pPr>
              <a:spcBef>
                <a:spcPct val="0"/>
              </a:spcBef>
              <a:buFont typeface="Wingdings" pitchFamily="1" charset="2"/>
              <a:buNone/>
            </a:pPr>
            <a:r>
              <a:rPr lang="en-US" sz="1800" smtClean="0">
                <a:solidFill>
                  <a:schemeClr val="tx2"/>
                </a:solidFill>
              </a:rPr>
              <a:t>	      </a:t>
            </a:r>
          </a:p>
          <a:p>
            <a:pPr>
              <a:spcBef>
                <a:spcPct val="0"/>
              </a:spcBef>
              <a:buFont typeface="Wingdings" pitchFamily="1" charset="2"/>
              <a:buNone/>
            </a:pPr>
            <a:r>
              <a:rPr lang="en-US" sz="1800" smtClean="0">
                <a:solidFill>
                  <a:schemeClr val="tx2"/>
                </a:solidFill>
              </a:rPr>
              <a:t>              getContext().getContentResolver().notifyChange(uri, null);</a:t>
            </a:r>
          </a:p>
          <a:p>
            <a:pPr>
              <a:spcBef>
                <a:spcPct val="0"/>
              </a:spcBef>
              <a:buFont typeface="Wingdings" pitchFamily="1" charset="2"/>
              <a:buNone/>
            </a:pPr>
            <a:r>
              <a:rPr lang="en-US" sz="1800" smtClean="0">
                <a:solidFill>
                  <a:schemeClr val="tx2"/>
                </a:solidFill>
              </a:rPr>
              <a:t>              return count;</a:t>
            </a:r>
          </a:p>
          <a:p>
            <a:pPr>
              <a:spcBef>
                <a:spcPct val="0"/>
              </a:spcBef>
              <a:buFont typeface="Wingdings" pitchFamily="1" charset="2"/>
              <a:buNone/>
            </a:pPr>
            <a:r>
              <a:rPr lang="en-US" sz="1800" smtClean="0">
                <a:solidFill>
                  <a:schemeClr val="tx2"/>
                </a:solidFill>
              </a:rPr>
              <a:t>	     } else</a:t>
            </a:r>
          </a:p>
          <a:p>
            <a:pPr>
              <a:spcBef>
                <a:spcPct val="0"/>
              </a:spcBef>
              <a:buFont typeface="Wingdings" pitchFamily="1" charset="2"/>
              <a:buNone/>
            </a:pPr>
            <a:r>
              <a:rPr lang="en-US" sz="1800" smtClean="0">
                <a:solidFill>
                  <a:schemeClr val="tx2"/>
                </a:solidFill>
              </a:rPr>
              <a:t>		throw new IllegalArgumentException("Unknown URI " + uri);</a:t>
            </a:r>
          </a:p>
          <a:p>
            <a:pPr>
              <a:spcBef>
                <a:spcPct val="0"/>
              </a:spcBef>
              <a:buFont typeface="Wingdings" pitchFamily="1" charset="2"/>
              <a:buNone/>
            </a:pPr>
            <a:r>
              <a:rPr lang="en-US" sz="1800" smtClean="0">
                <a:solidFill>
                  <a:schemeClr val="tx2"/>
                </a:solidFill>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GETTYPE</a:t>
            </a:r>
          </a:p>
        </p:txBody>
      </p:sp>
      <p:sp>
        <p:nvSpPr>
          <p:cNvPr id="3" name="Content Placeholder 2"/>
          <p:cNvSpPr>
            <a:spLocks noGrp="1"/>
          </p:cNvSpPr>
          <p:nvPr>
            <p:ph idx="1"/>
          </p:nvPr>
        </p:nvSpPr>
        <p:spPr>
          <a:xfrm>
            <a:off x="685800" y="1676400"/>
            <a:ext cx="7848600" cy="4876800"/>
          </a:xfrm>
        </p:spPr>
        <p:txBody>
          <a:bodyPr/>
          <a:lstStyle/>
          <a:p>
            <a:pPr>
              <a:spcBef>
                <a:spcPct val="0"/>
              </a:spcBef>
              <a:buFont typeface="Wingdings" pitchFamily="1" charset="2"/>
              <a:buNone/>
            </a:pPr>
            <a:r>
              <a:rPr lang="en-US" sz="1800" smtClean="0">
                <a:solidFill>
                  <a:schemeClr val="tx2"/>
                </a:solidFill>
              </a:rPr>
              <a:t>The getType method has the following signature</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smtClean="0">
                <a:solidFill>
                  <a:schemeClr val="tx2"/>
                </a:solidFill>
              </a:rPr>
              <a:t>public String getType(Uri uri)</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b="1" smtClean="0">
                <a:solidFill>
                  <a:schemeClr val="tx2"/>
                </a:solidFill>
              </a:rPr>
              <a:t>Parameter:</a:t>
            </a:r>
          </a:p>
          <a:p>
            <a:pPr>
              <a:spcBef>
                <a:spcPct val="0"/>
              </a:spcBef>
              <a:buFont typeface="Wingdings" pitchFamily="1" charset="2"/>
              <a:buNone/>
            </a:pPr>
            <a:r>
              <a:rPr lang="en-US" sz="1800" smtClean="0">
                <a:solidFill>
                  <a:schemeClr val="tx2"/>
                </a:solidFill>
              </a:rPr>
              <a:t>uri – URI of a table or row</a:t>
            </a:r>
          </a:p>
          <a:p>
            <a:pPr>
              <a:spcBef>
                <a:spcPct val="0"/>
              </a:spcBef>
              <a:buFont typeface="Wingdings" pitchFamily="1" charset="2"/>
              <a:buNone/>
            </a:pPr>
            <a:endParaRPr lang="en-US" sz="1800" smtClean="0">
              <a:solidFill>
                <a:schemeClr val="tx2"/>
              </a:solidFill>
            </a:endParaRPr>
          </a:p>
          <a:p>
            <a:pPr>
              <a:spcBef>
                <a:spcPct val="0"/>
              </a:spcBef>
              <a:buFont typeface="Wingdings" pitchFamily="1" charset="2"/>
              <a:buNone/>
            </a:pPr>
            <a:r>
              <a:rPr lang="en-US" sz="1800" b="1" smtClean="0">
                <a:solidFill>
                  <a:schemeClr val="tx2"/>
                </a:solidFill>
              </a:rPr>
              <a:t>Returns:</a:t>
            </a:r>
          </a:p>
          <a:p>
            <a:pPr>
              <a:spcBef>
                <a:spcPct val="0"/>
              </a:spcBef>
              <a:buFont typeface="Wingdings" pitchFamily="1" charset="2"/>
              <a:buNone/>
            </a:pPr>
            <a:r>
              <a:rPr lang="en-US" sz="1800" smtClean="0">
                <a:solidFill>
                  <a:schemeClr val="tx2"/>
                </a:solidFill>
              </a:rPr>
              <a:t>A String describing the MIME type of the data at the given URI.  This should start with “vnd.android.cursor.item” for a single record, or “vnd.android.cursor.dir/” for multiple items.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IMPLEMENTING CAPITALS PROVIDER:</a:t>
            </a:r>
            <a:br>
              <a:rPr lang="en-GB" cap="none" smtClean="0">
                <a:latin typeface="Arial" charset="0"/>
              </a:rPr>
            </a:br>
            <a:r>
              <a:rPr lang="en-GB" cap="none" smtClean="0">
                <a:latin typeface="Arial" charset="0"/>
              </a:rPr>
              <a:t>GETTYPE</a:t>
            </a:r>
          </a:p>
        </p:txBody>
      </p:sp>
      <p:sp>
        <p:nvSpPr>
          <p:cNvPr id="38915" name="Content Placeholder 2"/>
          <p:cNvSpPr>
            <a:spLocks noGrp="1"/>
          </p:cNvSpPr>
          <p:nvPr>
            <p:ph idx="1"/>
          </p:nvPr>
        </p:nvSpPr>
        <p:spPr>
          <a:xfrm>
            <a:off x="685800" y="1676400"/>
            <a:ext cx="7848600" cy="4876800"/>
          </a:xfrm>
        </p:spPr>
        <p:txBody>
          <a:bodyPr/>
          <a:lstStyle/>
          <a:p>
            <a:pPr>
              <a:spcBef>
                <a:spcPct val="0"/>
              </a:spcBef>
              <a:buFont typeface="Wingdings" pitchFamily="1" charset="2"/>
              <a:buNone/>
            </a:pPr>
            <a:r>
              <a:rPr lang="en-US" sz="1800" smtClean="0">
                <a:solidFill>
                  <a:schemeClr val="tx2"/>
                </a:solidFill>
              </a:rPr>
              <a:t>public String getType(Uri uri) {</a:t>
            </a:r>
          </a:p>
          <a:p>
            <a:pPr>
              <a:spcBef>
                <a:spcPct val="0"/>
              </a:spcBef>
              <a:buFont typeface="Wingdings" pitchFamily="1" charset="2"/>
              <a:buNone/>
            </a:pPr>
            <a:r>
              <a:rPr lang="en-US" sz="1800" smtClean="0">
                <a:solidFill>
                  <a:schemeClr val="tx2"/>
                </a:solidFill>
              </a:rPr>
              <a:t>     switch (uriMatcher.match(uri)) {</a:t>
            </a:r>
          </a:p>
          <a:p>
            <a:pPr>
              <a:spcBef>
                <a:spcPct val="0"/>
              </a:spcBef>
              <a:buFont typeface="Wingdings" pitchFamily="1" charset="2"/>
              <a:buNone/>
            </a:pPr>
            <a:r>
              <a:rPr lang="en-US" sz="1800" smtClean="0">
                <a:solidFill>
                  <a:schemeClr val="tx2"/>
                </a:solidFill>
              </a:rPr>
              <a:t>	        case CAPITALS:</a:t>
            </a:r>
          </a:p>
          <a:p>
            <a:pPr>
              <a:spcBef>
                <a:spcPct val="0"/>
              </a:spcBef>
              <a:buFont typeface="Wingdings" pitchFamily="1" charset="2"/>
              <a:buNone/>
            </a:pPr>
            <a:r>
              <a:rPr lang="en-US" sz="1800" smtClean="0">
                <a:solidFill>
                  <a:schemeClr val="tx2"/>
                </a:solidFill>
              </a:rPr>
              <a:t>	             return "vnd.android.cursor.dir/vnd.brookes.country";</a:t>
            </a:r>
          </a:p>
          <a:p>
            <a:pPr>
              <a:spcBef>
                <a:spcPct val="0"/>
              </a:spcBef>
              <a:buFont typeface="Wingdings" pitchFamily="1" charset="2"/>
              <a:buNone/>
            </a:pPr>
            <a:r>
              <a:rPr lang="en-US" sz="1800" smtClean="0">
                <a:solidFill>
                  <a:schemeClr val="tx2"/>
                </a:solidFill>
              </a:rPr>
              <a:t>	        case COUNTRY_ID:</a:t>
            </a:r>
          </a:p>
          <a:p>
            <a:pPr>
              <a:spcBef>
                <a:spcPct val="0"/>
              </a:spcBef>
              <a:buFont typeface="Wingdings" pitchFamily="1" charset="2"/>
              <a:buNone/>
            </a:pPr>
            <a:r>
              <a:rPr lang="en-US" sz="1800" smtClean="0">
                <a:solidFill>
                  <a:schemeClr val="tx2"/>
                </a:solidFill>
              </a:rPr>
              <a:t>	              return "vnd.android.cursor.item/vnd.brookes.country";</a:t>
            </a:r>
          </a:p>
          <a:p>
            <a:pPr>
              <a:spcBef>
                <a:spcPct val="0"/>
              </a:spcBef>
              <a:buFont typeface="Wingdings" pitchFamily="1" charset="2"/>
              <a:buNone/>
            </a:pPr>
            <a:r>
              <a:rPr lang="en-US" sz="1800" smtClean="0">
                <a:solidFill>
                  <a:schemeClr val="tx2"/>
                </a:solidFill>
              </a:rPr>
              <a:t>	        default:</a:t>
            </a:r>
          </a:p>
          <a:p>
            <a:pPr>
              <a:spcBef>
                <a:spcPct val="0"/>
              </a:spcBef>
              <a:buFont typeface="Wingdings" pitchFamily="1" charset="2"/>
              <a:buNone/>
            </a:pPr>
            <a:r>
              <a:rPr lang="en-US" sz="1800" smtClean="0">
                <a:solidFill>
                  <a:schemeClr val="tx2"/>
                </a:solidFill>
              </a:rPr>
              <a:t>		   throw new IllegalArgumentException("Unsupported URI: " + uri);</a:t>
            </a:r>
          </a:p>
          <a:p>
            <a:pPr>
              <a:spcBef>
                <a:spcPct val="0"/>
              </a:spcBef>
              <a:buFont typeface="Wingdings" pitchFamily="1" charset="2"/>
              <a:buNone/>
            </a:pPr>
            <a:r>
              <a:rPr lang="en-US" sz="1800" smtClean="0">
                <a:solidFill>
                  <a:schemeClr val="tx2"/>
                </a:solidFill>
              </a:rPr>
              <a:t>	   }</a:t>
            </a:r>
          </a:p>
          <a:p>
            <a:pPr>
              <a:spcBef>
                <a:spcPct val="0"/>
              </a:spcBef>
              <a:buFont typeface="Wingdings" pitchFamily="1" charset="2"/>
              <a:buNone/>
            </a:pPr>
            <a:r>
              <a:rPr lang="en-US" sz="1800" smtClean="0">
                <a:solidFill>
                  <a:schemeClr val="tx2"/>
                </a:solidFill>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SUMMARY</a:t>
            </a:r>
          </a:p>
        </p:txBody>
      </p:sp>
      <p:sp>
        <p:nvSpPr>
          <p:cNvPr id="40963" name="Content Placeholder 2"/>
          <p:cNvSpPr>
            <a:spLocks noGrp="1"/>
          </p:cNvSpPr>
          <p:nvPr>
            <p:ph idx="1"/>
          </p:nvPr>
        </p:nvSpPr>
        <p:spPr>
          <a:xfrm>
            <a:off x="750888" y="2071688"/>
            <a:ext cx="8105775" cy="4054475"/>
          </a:xfrm>
        </p:spPr>
        <p:txBody>
          <a:bodyPr/>
          <a:lstStyle/>
          <a:p>
            <a:r>
              <a:rPr lang="en-GB" sz="2000" smtClean="0"/>
              <a:t>We implement a content provider by extending the abstract class ContentProvider and implementing its abstract methods</a:t>
            </a:r>
            <a:r>
              <a:rPr lang="en-GB" smtClean="0"/>
              <a:t>:</a:t>
            </a:r>
          </a:p>
          <a:p>
            <a:pPr lvl="1"/>
            <a:r>
              <a:rPr lang="en-GB" sz="2000" smtClean="0"/>
              <a:t>onCreate</a:t>
            </a:r>
          </a:p>
          <a:p>
            <a:pPr lvl="1"/>
            <a:r>
              <a:rPr lang="en-GB" sz="2000" smtClean="0"/>
              <a:t>query</a:t>
            </a:r>
          </a:p>
          <a:p>
            <a:pPr lvl="1"/>
            <a:r>
              <a:rPr lang="en-GB" sz="2000" smtClean="0"/>
              <a:t>insert</a:t>
            </a:r>
          </a:p>
          <a:p>
            <a:pPr lvl="1"/>
            <a:r>
              <a:rPr lang="en-GB" sz="2000" smtClean="0"/>
              <a:t>delete</a:t>
            </a:r>
          </a:p>
          <a:p>
            <a:pPr lvl="1"/>
            <a:r>
              <a:rPr lang="en-GB" sz="2000" smtClean="0"/>
              <a:t>update</a:t>
            </a:r>
          </a:p>
          <a:p>
            <a:pPr lvl="1"/>
            <a:r>
              <a:rPr lang="en-GB" sz="2000" smtClean="0"/>
              <a:t>getType</a:t>
            </a:r>
          </a:p>
          <a:p>
            <a:r>
              <a:rPr lang="en-GB" sz="2000" smtClean="0"/>
              <a:t>Various auxiliary classes: </a:t>
            </a:r>
            <a:r>
              <a:rPr lang="en-US" sz="2000" smtClean="0"/>
              <a:t>SQLiteDatabase, SQLiteOpenHelper, SQLiteQueryBuilder, UriMatcher, ContentValues.</a:t>
            </a:r>
          </a:p>
          <a:p>
            <a:endParaRPr lang="en-GB" sz="2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cap="none" smtClean="0">
                <a:latin typeface="Arial" charset="0"/>
              </a:rPr>
              <a:t>CONTENT PROVIDERS</a:t>
            </a:r>
          </a:p>
        </p:txBody>
      </p:sp>
      <p:sp>
        <p:nvSpPr>
          <p:cNvPr id="13315" name="Content Placeholder 3"/>
          <p:cNvSpPr>
            <a:spLocks noGrp="1"/>
          </p:cNvSpPr>
          <p:nvPr>
            <p:ph idx="1"/>
          </p:nvPr>
        </p:nvSpPr>
        <p:spPr>
          <a:xfrm>
            <a:off x="750888" y="2071688"/>
            <a:ext cx="8105775" cy="1128712"/>
          </a:xfrm>
        </p:spPr>
        <p:txBody>
          <a:bodyPr/>
          <a:lstStyle/>
          <a:p>
            <a:r>
              <a:rPr lang="en-GB" sz="1800" smtClean="0"/>
              <a:t>To make a content provider we must extend the abstract class ContentProvider.</a:t>
            </a:r>
          </a:p>
          <a:p>
            <a:r>
              <a:rPr lang="en-GB" sz="1800" smtClean="0"/>
              <a:t>We must override (at least) the following methods:</a:t>
            </a:r>
          </a:p>
          <a:p>
            <a:pPr>
              <a:buFont typeface="Wingdings" pitchFamily="1" charset="2"/>
              <a:buNone/>
            </a:pPr>
            <a:endParaRPr lang="en-GB" sz="1800" smtClean="0"/>
          </a:p>
          <a:p>
            <a:pPr>
              <a:buFont typeface="Wingdings" pitchFamily="1" charset="2"/>
              <a:buNone/>
            </a:pPr>
            <a:endParaRPr lang="en-GB" smtClean="0"/>
          </a:p>
        </p:txBody>
      </p:sp>
      <p:graphicFrame>
        <p:nvGraphicFramePr>
          <p:cNvPr id="5" name="Table 4"/>
          <p:cNvGraphicFramePr>
            <a:graphicFrameLocks noGrp="1"/>
          </p:cNvGraphicFramePr>
          <p:nvPr/>
        </p:nvGraphicFramePr>
        <p:xfrm>
          <a:off x="1066800" y="3352800"/>
          <a:ext cx="6096000" cy="3303270"/>
        </p:xfrm>
        <a:graphic>
          <a:graphicData uri="http://schemas.openxmlformats.org/drawingml/2006/table">
            <a:tbl>
              <a:tblPr/>
              <a:tblGrid>
                <a:gridCol w="1600200"/>
                <a:gridCol w="44958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onCreate</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Method called when the content provider is created.</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bg2"/>
                          </a:solidFill>
                          <a:effectLst/>
                          <a:latin typeface="Arial" charset="0"/>
                          <a:ea typeface="ＭＳ Ｐゴシック" pitchFamily="1" charset="-128"/>
                        </a:rPr>
                        <a:t>query</a:t>
                      </a:r>
                      <a:endParaRPr kumimoji="0" lang="en-GB" sz="1800" b="0" i="0" u="none" strike="noStrike" cap="none" normalizeH="0" baseline="0" smtClean="0">
                        <a:ln>
                          <a:noFill/>
                        </a:ln>
                        <a:solidFill>
                          <a:schemeClr val="bg2"/>
                        </a:solidFill>
                        <a:effectLst/>
                        <a:latin typeface="Arial" charset="0"/>
                        <a:ea typeface="ＭＳ Ｐゴシック" pitchFamily="1" charset="-128"/>
                      </a:endParaRP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Performs a query over the content provider</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insert</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Inserts a new row into the provider</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delete</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Deletes row(s) from the provider</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update</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Updates the values of particular column(s) in particular row(s).</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getType</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bg2"/>
                          </a:solidFill>
                          <a:effectLst/>
                          <a:latin typeface="Arial" charset="0"/>
                          <a:ea typeface="ＭＳ Ｐゴシック" pitchFamily="1" charset="-128"/>
                        </a:rPr>
                        <a:t>Returns the MIME type of data at a particular URI.</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AN EXAMPLE CONTENT PROVIDER</a:t>
            </a:r>
          </a:p>
        </p:txBody>
      </p:sp>
      <p:sp>
        <p:nvSpPr>
          <p:cNvPr id="14339" name="Content Placeholder 2"/>
          <p:cNvSpPr>
            <a:spLocks noGrp="1"/>
          </p:cNvSpPr>
          <p:nvPr>
            <p:ph idx="1"/>
          </p:nvPr>
        </p:nvSpPr>
        <p:spPr>
          <a:xfrm>
            <a:off x="750888" y="2071688"/>
            <a:ext cx="8105775" cy="1204912"/>
          </a:xfrm>
        </p:spPr>
        <p:txBody>
          <a:bodyPr/>
          <a:lstStyle/>
          <a:p>
            <a:r>
              <a:rPr lang="en-GB" sz="1800" smtClean="0"/>
              <a:t>We will illustrate the creation of content providers by implementing a simple provider that we can use to find the capital cities of various countries.</a:t>
            </a:r>
          </a:p>
          <a:p>
            <a:r>
              <a:rPr lang="en-GB" sz="1800" smtClean="0"/>
              <a:t>The provider will expose a table that looks like this</a:t>
            </a:r>
          </a:p>
        </p:txBody>
      </p:sp>
      <p:graphicFrame>
        <p:nvGraphicFramePr>
          <p:cNvPr id="5" name="Table 4"/>
          <p:cNvGraphicFramePr>
            <a:graphicFrameLocks noGrp="1"/>
          </p:cNvGraphicFramePr>
          <p:nvPr>
            <p:extLst>
              <p:ext uri="{D42A27DB-BD31-4B8C-83A1-F6EECF244321}">
                <p14:modId xmlns:p14="http://schemas.microsoft.com/office/powerpoint/2010/main" val="1862502492"/>
              </p:ext>
            </p:extLst>
          </p:nvPr>
        </p:nvGraphicFramePr>
        <p:xfrm>
          <a:off x="1143000" y="4394200"/>
          <a:ext cx="6096000" cy="1857375"/>
        </p:xfrm>
        <a:graphic>
          <a:graphicData uri="http://schemas.openxmlformats.org/drawingml/2006/table">
            <a:tbl>
              <a:tblPr/>
              <a:tblGrid>
                <a:gridCol w="620688"/>
                <a:gridCol w="3443312"/>
                <a:gridCol w="2032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36424A"/>
                          </a:solidFill>
                          <a:effectLst/>
                          <a:latin typeface="Arial" charset="0"/>
                          <a:ea typeface="ＭＳ Ｐゴシック" pitchFamily="1" charset="-128"/>
                        </a:rPr>
                        <a:t>Id</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36424A"/>
                          </a:solidFill>
                          <a:effectLst/>
                          <a:latin typeface="Arial" charset="0"/>
                          <a:ea typeface="ＭＳ Ｐゴシック" pitchFamily="1" charset="-128"/>
                        </a:rPr>
                        <a:t>Country</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36424A"/>
                          </a:solidFill>
                          <a:effectLst/>
                          <a:latin typeface="Arial" charset="0"/>
                          <a:ea typeface="ＭＳ Ｐゴシック" pitchFamily="1" charset="-128"/>
                        </a:rPr>
                        <a:t>Capital</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1</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France</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Paris</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2</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Germany</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Berlin</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3</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Italy</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Rome</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4</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Spain</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Madrid</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URIS OF TABLES AND ROWS</a:t>
            </a:r>
          </a:p>
        </p:txBody>
      </p:sp>
      <p:sp>
        <p:nvSpPr>
          <p:cNvPr id="15363" name="Content Placeholder 2"/>
          <p:cNvSpPr>
            <a:spLocks noGrp="1"/>
          </p:cNvSpPr>
          <p:nvPr>
            <p:ph idx="1"/>
          </p:nvPr>
        </p:nvSpPr>
        <p:spPr>
          <a:xfrm>
            <a:off x="750888" y="1524000"/>
            <a:ext cx="8105775" cy="1204913"/>
          </a:xfrm>
        </p:spPr>
        <p:txBody>
          <a:bodyPr/>
          <a:lstStyle/>
          <a:p>
            <a:r>
              <a:rPr lang="en-GB" sz="1800" smtClean="0"/>
              <a:t>The capitals table itself will be identified by the URI</a:t>
            </a:r>
          </a:p>
          <a:p>
            <a:pPr>
              <a:buFont typeface="Wingdings" pitchFamily="1" charset="2"/>
              <a:buNone/>
            </a:pPr>
            <a:r>
              <a:rPr lang="en-US" sz="1800" smtClean="0"/>
              <a:t>	uk.ac.brookes.bayley.capitals/capitals</a:t>
            </a:r>
          </a:p>
          <a:p>
            <a:r>
              <a:rPr lang="en-US" sz="1800" smtClean="0"/>
              <a:t>Individual rows within the table are identified by adding a trailing row number to the URI for the table. For instance the row for Germany would be identified by</a:t>
            </a:r>
          </a:p>
          <a:p>
            <a:pPr>
              <a:buFont typeface="Wingdings" pitchFamily="1" charset="2"/>
              <a:buNone/>
            </a:pPr>
            <a:r>
              <a:rPr lang="en-US" sz="1800" smtClean="0"/>
              <a:t>	uk.ac.brookes.bayley.capitals/capitals/2</a:t>
            </a:r>
          </a:p>
          <a:p>
            <a:endParaRPr lang="en-GB" sz="1800" b="1" smtClean="0"/>
          </a:p>
        </p:txBody>
      </p:sp>
      <p:graphicFrame>
        <p:nvGraphicFramePr>
          <p:cNvPr id="4" name="Table 3"/>
          <p:cNvGraphicFramePr>
            <a:graphicFrameLocks noGrp="1"/>
          </p:cNvGraphicFramePr>
          <p:nvPr>
            <p:extLst>
              <p:ext uri="{D42A27DB-BD31-4B8C-83A1-F6EECF244321}">
                <p14:modId xmlns:p14="http://schemas.microsoft.com/office/powerpoint/2010/main" val="992024491"/>
              </p:ext>
            </p:extLst>
          </p:nvPr>
        </p:nvGraphicFramePr>
        <p:xfrm>
          <a:off x="1143000" y="4394200"/>
          <a:ext cx="6096000" cy="1857375"/>
        </p:xfrm>
        <a:graphic>
          <a:graphicData uri="http://schemas.openxmlformats.org/drawingml/2006/table">
            <a:tbl>
              <a:tblPr/>
              <a:tblGrid>
                <a:gridCol w="620688"/>
                <a:gridCol w="3443312"/>
                <a:gridCol w="2032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36424A"/>
                          </a:solidFill>
                          <a:effectLst/>
                          <a:latin typeface="Arial" charset="0"/>
                          <a:ea typeface="ＭＳ Ｐゴシック" pitchFamily="1" charset="-128"/>
                        </a:rPr>
                        <a:t>Id</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36424A"/>
                          </a:solidFill>
                          <a:effectLst/>
                          <a:latin typeface="Arial" charset="0"/>
                          <a:ea typeface="ＭＳ Ｐゴシック" pitchFamily="1" charset="-128"/>
                        </a:rPr>
                        <a:t>Country</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36424A"/>
                          </a:solidFill>
                          <a:effectLst/>
                          <a:latin typeface="Arial" charset="0"/>
                          <a:ea typeface="ＭＳ Ｐゴシック" pitchFamily="1" charset="-128"/>
                        </a:rPr>
                        <a:t>Capital</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1</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France</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Paris</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2</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Germany</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Berlin</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3</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Italy</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Rome</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CBCDD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4</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36424A"/>
                          </a:solidFill>
                          <a:effectLst/>
                          <a:latin typeface="Arial" charset="0"/>
                          <a:ea typeface="ＭＳ Ｐゴシック" pitchFamily="1" charset="-128"/>
                        </a:rPr>
                        <a:t>Spain</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36424A"/>
                          </a:solidFill>
                          <a:effectLst/>
                          <a:latin typeface="Arial" charset="0"/>
                          <a:ea typeface="ＭＳ Ｐゴシック" pitchFamily="1" charset="-128"/>
                        </a:rPr>
                        <a:t>Madrid</a:t>
                      </a:r>
                    </a:p>
                  </a:txBody>
                  <a:tcPr horzOverflow="overflow">
                    <a:lnL w="12700" cap="flat" cmpd="sng" algn="ctr">
                      <a:solidFill>
                        <a:srgbClr val="00338E"/>
                      </a:solidFill>
                      <a:prstDash val="solid"/>
                      <a:round/>
                      <a:headEnd type="none" w="med" len="med"/>
                      <a:tailEnd type="none" w="med" len="med"/>
                    </a:lnL>
                    <a:lnR w="12700" cap="flat" cmpd="sng" algn="ctr">
                      <a:solidFill>
                        <a:srgbClr val="00338E"/>
                      </a:solidFill>
                      <a:prstDash val="solid"/>
                      <a:round/>
                      <a:headEnd type="none" w="med" len="med"/>
                      <a:tailEnd type="none" w="med" len="med"/>
                    </a:lnR>
                    <a:lnT w="12700" cap="flat" cmpd="sng" algn="ctr">
                      <a:solidFill>
                        <a:srgbClr val="00338E"/>
                      </a:solidFill>
                      <a:prstDash val="solid"/>
                      <a:round/>
                      <a:headEnd type="none" w="med" len="med"/>
                      <a:tailEnd type="none" w="med" len="med"/>
                    </a:lnT>
                    <a:lnB w="12700" cap="flat" cmpd="sng" algn="ctr">
                      <a:solidFill>
                        <a:srgbClr val="00338E"/>
                      </a:solidFill>
                      <a:prstDash val="solid"/>
                      <a:round/>
                      <a:headEnd type="none" w="med" len="med"/>
                      <a:tailEnd type="none" w="med" len="med"/>
                    </a:lnB>
                    <a:lnTlToBr>
                      <a:noFill/>
                    </a:lnTlToBr>
                    <a:lnBlToTr>
                      <a:noFill/>
                    </a:lnBlToTr>
                    <a:solidFill>
                      <a:srgbClr val="E7E8EE"/>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CLASSES THAT WILL HELP US</a:t>
            </a:r>
          </a:p>
        </p:txBody>
      </p:sp>
      <p:sp>
        <p:nvSpPr>
          <p:cNvPr id="16387" name="Content Placeholder 2"/>
          <p:cNvSpPr>
            <a:spLocks noGrp="1"/>
          </p:cNvSpPr>
          <p:nvPr>
            <p:ph idx="1"/>
          </p:nvPr>
        </p:nvSpPr>
        <p:spPr>
          <a:xfrm>
            <a:off x="762000" y="1676400"/>
            <a:ext cx="8105775" cy="4054475"/>
          </a:xfrm>
        </p:spPr>
        <p:txBody>
          <a:bodyPr/>
          <a:lstStyle/>
          <a:p>
            <a:r>
              <a:rPr lang="en-GB" sz="2000" smtClean="0"/>
              <a:t>We will store our data in an SQLite database.</a:t>
            </a:r>
          </a:p>
          <a:p>
            <a:r>
              <a:rPr lang="en-GB" sz="2000" smtClean="0"/>
              <a:t>We will make use of the following classes to help us implement the provider:</a:t>
            </a:r>
          </a:p>
          <a:p>
            <a:pPr lvl="1"/>
            <a:r>
              <a:rPr lang="en-US" sz="2000" smtClean="0"/>
              <a:t>SQLiteDatabase – Exposes methods to manage an SQLite database</a:t>
            </a:r>
          </a:p>
          <a:p>
            <a:pPr lvl="1"/>
            <a:r>
              <a:rPr lang="en-US" sz="2000" smtClean="0"/>
              <a:t>SQLiteOpenHelper - Helper class to manage database creation and version management</a:t>
            </a:r>
          </a:p>
          <a:p>
            <a:pPr lvl="1"/>
            <a:r>
              <a:rPr lang="en-US" sz="2000" smtClean="0"/>
              <a:t>SQLiteQueryBuilder – Utility class for building SQL queries.</a:t>
            </a:r>
          </a:p>
          <a:p>
            <a:pPr lvl="1"/>
            <a:r>
              <a:rPr lang="en-US" sz="2000" smtClean="0"/>
              <a:t>UriMatcher – Utility class that determines whether a given Uri matches a given pattern.</a:t>
            </a:r>
          </a:p>
          <a:p>
            <a:pPr lvl="1"/>
            <a:r>
              <a:rPr lang="en-US" sz="2000" smtClean="0"/>
              <a:t>ContentValues – a set of key-value pairs where the key is a column name and the value is a value to insert into that column</a:t>
            </a:r>
          </a:p>
          <a:p>
            <a:r>
              <a:rPr lang="en-US" sz="2000" smtClean="0"/>
              <a:t>We shall not be able to give complete descriptions of these classes, but there definitions can be found in the android developer reference.</a:t>
            </a:r>
            <a:endParaRPr lang="en-GB" sz="2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smtClean="0">
                <a:latin typeface="Arial" charset="0"/>
              </a:rPr>
              <a:t>BASIC STRUCTURE OF THE</a:t>
            </a:r>
            <a:br>
              <a:rPr lang="en-GB" cap="none" smtClean="0">
                <a:latin typeface="Arial" charset="0"/>
              </a:rPr>
            </a:br>
            <a:r>
              <a:rPr lang="en-GB" cap="none" smtClean="0">
                <a:latin typeface="Arial" charset="0"/>
              </a:rPr>
              <a:t>CONTENT PROVIDER</a:t>
            </a:r>
          </a:p>
        </p:txBody>
      </p:sp>
      <p:sp>
        <p:nvSpPr>
          <p:cNvPr id="4" name="Rectangle 3"/>
          <p:cNvSpPr/>
          <p:nvPr/>
        </p:nvSpPr>
        <p:spPr>
          <a:xfrm>
            <a:off x="153988" y="3505200"/>
            <a:ext cx="3198812" cy="609600"/>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1800">
                <a:solidFill>
                  <a:srgbClr val="36424A"/>
                </a:solidFill>
              </a:rPr>
              <a:t>CapitalsProvider</a:t>
            </a:r>
          </a:p>
        </p:txBody>
      </p:sp>
      <p:sp>
        <p:nvSpPr>
          <p:cNvPr id="5" name="Rectangle 4"/>
          <p:cNvSpPr/>
          <p:nvPr/>
        </p:nvSpPr>
        <p:spPr>
          <a:xfrm>
            <a:off x="153988" y="4114800"/>
            <a:ext cx="3198812" cy="609600"/>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GB" sz="1800">
                <a:solidFill>
                  <a:srgbClr val="36424A"/>
                </a:solidFill>
              </a:rPr>
              <a:t>SQLLiteDatabase capitalsDb</a:t>
            </a:r>
          </a:p>
          <a:p>
            <a:r>
              <a:rPr lang="en-US" sz="1800">
                <a:solidFill>
                  <a:srgbClr val="36424A"/>
                </a:solidFill>
              </a:rPr>
              <a:t>UriMatcher uriMatcher</a:t>
            </a:r>
            <a:endParaRPr lang="en-GB" sz="1800">
              <a:solidFill>
                <a:srgbClr val="36424A"/>
              </a:solidFill>
            </a:endParaRPr>
          </a:p>
        </p:txBody>
      </p:sp>
      <p:sp>
        <p:nvSpPr>
          <p:cNvPr id="6" name="Rectangle 5"/>
          <p:cNvSpPr/>
          <p:nvPr/>
        </p:nvSpPr>
        <p:spPr>
          <a:xfrm>
            <a:off x="152400" y="4732338"/>
            <a:ext cx="3200400" cy="1744662"/>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lstStyle/>
          <a:p>
            <a:r>
              <a:rPr lang="en-GB" sz="1800">
                <a:solidFill>
                  <a:srgbClr val="36424A"/>
                </a:solidFill>
              </a:rPr>
              <a:t>onCreate</a:t>
            </a:r>
          </a:p>
          <a:p>
            <a:r>
              <a:rPr lang="en-GB" sz="1800">
                <a:solidFill>
                  <a:srgbClr val="36424A"/>
                </a:solidFill>
              </a:rPr>
              <a:t>query</a:t>
            </a:r>
          </a:p>
          <a:p>
            <a:r>
              <a:rPr lang="en-GB" sz="1800">
                <a:solidFill>
                  <a:srgbClr val="36424A"/>
                </a:solidFill>
              </a:rPr>
              <a:t>insert</a:t>
            </a:r>
          </a:p>
          <a:p>
            <a:r>
              <a:rPr lang="en-GB" sz="1800">
                <a:solidFill>
                  <a:srgbClr val="36424A"/>
                </a:solidFill>
              </a:rPr>
              <a:t>delete</a:t>
            </a:r>
          </a:p>
          <a:p>
            <a:r>
              <a:rPr lang="en-GB" sz="1800">
                <a:solidFill>
                  <a:srgbClr val="36424A"/>
                </a:solidFill>
              </a:rPr>
              <a:t>update</a:t>
            </a:r>
          </a:p>
          <a:p>
            <a:r>
              <a:rPr lang="en-GB" sz="1800">
                <a:solidFill>
                  <a:srgbClr val="36424A"/>
                </a:solidFill>
              </a:rPr>
              <a:t>getType</a:t>
            </a:r>
          </a:p>
          <a:p>
            <a:endParaRPr lang="en-GB" sz="1800">
              <a:solidFill>
                <a:srgbClr val="36424A"/>
              </a:solidFill>
            </a:endParaRPr>
          </a:p>
          <a:p>
            <a:endParaRPr lang="en-GB" sz="1800">
              <a:solidFill>
                <a:srgbClr val="36424A"/>
              </a:solidFill>
            </a:endParaRPr>
          </a:p>
        </p:txBody>
      </p:sp>
      <p:sp>
        <p:nvSpPr>
          <p:cNvPr id="7" name="Rectangle 6"/>
          <p:cNvSpPr/>
          <p:nvPr/>
        </p:nvSpPr>
        <p:spPr>
          <a:xfrm>
            <a:off x="484188" y="2133600"/>
            <a:ext cx="2514600" cy="609600"/>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1800">
                <a:solidFill>
                  <a:srgbClr val="36424A"/>
                </a:solidFill>
              </a:rPr>
              <a:t>ContentProvider</a:t>
            </a:r>
          </a:p>
        </p:txBody>
      </p:sp>
      <p:sp>
        <p:nvSpPr>
          <p:cNvPr id="8" name="Isosceles Triangle 7"/>
          <p:cNvSpPr/>
          <p:nvPr/>
        </p:nvSpPr>
        <p:spPr>
          <a:xfrm>
            <a:off x="1627188" y="2743200"/>
            <a:ext cx="228600" cy="228600"/>
          </a:xfrm>
          <a:prstGeom prst="triangle">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0" name="Straight Connector 9"/>
          <p:cNvCxnSpPr>
            <a:cxnSpLocks noChangeShapeType="1"/>
            <a:stCxn id="8" idx="3"/>
            <a:endCxn id="4" idx="0"/>
          </p:cNvCxnSpPr>
          <p:nvPr/>
        </p:nvCxnSpPr>
        <p:spPr bwMode="auto">
          <a:xfrm rot="16200000" flipH="1">
            <a:off x="1481138" y="3232150"/>
            <a:ext cx="533400" cy="12700"/>
          </a:xfrm>
          <a:prstGeom prst="line">
            <a:avLst/>
          </a:prstGeom>
          <a:noFill/>
          <a:ln w="25400">
            <a:solidFill>
              <a:schemeClr val="tx2"/>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 name="Rectangle 12"/>
          <p:cNvSpPr/>
          <p:nvPr/>
        </p:nvSpPr>
        <p:spPr>
          <a:xfrm>
            <a:off x="3659676" y="3505200"/>
            <a:ext cx="2743200" cy="609600"/>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err="1">
                <a:solidFill>
                  <a:srgbClr val="000000"/>
                </a:solidFill>
                <a:highlight>
                  <a:srgbClr val="D4D4D4"/>
                </a:highlight>
              </a:rPr>
              <a:t>CapitalsDatabaseHelper</a:t>
            </a:r>
            <a:endParaRPr lang="en-GB" sz="1800" dirty="0">
              <a:solidFill>
                <a:srgbClr val="36424A"/>
              </a:solidFill>
            </a:endParaRPr>
          </a:p>
        </p:txBody>
      </p:sp>
      <p:sp>
        <p:nvSpPr>
          <p:cNvPr id="14" name="Rectangle 13"/>
          <p:cNvSpPr/>
          <p:nvPr/>
        </p:nvSpPr>
        <p:spPr>
          <a:xfrm>
            <a:off x="3659188" y="4114800"/>
            <a:ext cx="2743200" cy="304800"/>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sz="1800" dirty="0">
              <a:solidFill>
                <a:srgbClr val="36424A"/>
              </a:solidFill>
            </a:endParaRPr>
          </a:p>
        </p:txBody>
      </p:sp>
      <p:sp>
        <p:nvSpPr>
          <p:cNvPr id="15" name="Rectangle 14"/>
          <p:cNvSpPr/>
          <p:nvPr/>
        </p:nvSpPr>
        <p:spPr>
          <a:xfrm>
            <a:off x="3659188" y="4419600"/>
            <a:ext cx="2743200" cy="685800"/>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lstStyle/>
          <a:p>
            <a:r>
              <a:rPr lang="en-GB" sz="1800">
                <a:solidFill>
                  <a:srgbClr val="36424A"/>
                </a:solidFill>
              </a:rPr>
              <a:t>onCreate</a:t>
            </a:r>
          </a:p>
          <a:p>
            <a:r>
              <a:rPr lang="en-GB" sz="1800">
                <a:solidFill>
                  <a:srgbClr val="36424A"/>
                </a:solidFill>
              </a:rPr>
              <a:t>onUpgrade</a:t>
            </a:r>
          </a:p>
          <a:p>
            <a:endParaRPr lang="en-GB" sz="1800">
              <a:solidFill>
                <a:srgbClr val="36424A"/>
              </a:solidFill>
            </a:endParaRPr>
          </a:p>
          <a:p>
            <a:endParaRPr lang="en-GB" sz="1800">
              <a:solidFill>
                <a:srgbClr val="36424A"/>
              </a:solidFill>
            </a:endParaRPr>
          </a:p>
        </p:txBody>
      </p:sp>
      <p:sp>
        <p:nvSpPr>
          <p:cNvPr id="16" name="Rectangle 15"/>
          <p:cNvSpPr/>
          <p:nvPr/>
        </p:nvSpPr>
        <p:spPr>
          <a:xfrm>
            <a:off x="3657600" y="1600200"/>
            <a:ext cx="3124200" cy="609600"/>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err="1">
                <a:solidFill>
                  <a:srgbClr val="000000"/>
                </a:solidFill>
                <a:highlight>
                  <a:srgbClr val="D4D4D4"/>
                </a:highlight>
              </a:rPr>
              <a:t>SQLiteOpenHelper</a:t>
            </a:r>
            <a:endParaRPr lang="en-GB" sz="1800" dirty="0">
              <a:solidFill>
                <a:srgbClr val="36424A"/>
              </a:solidFill>
            </a:endParaRPr>
          </a:p>
        </p:txBody>
      </p:sp>
      <p:sp>
        <p:nvSpPr>
          <p:cNvPr id="17" name="Isosceles Triangle 16"/>
          <p:cNvSpPr/>
          <p:nvPr/>
        </p:nvSpPr>
        <p:spPr>
          <a:xfrm>
            <a:off x="4913313" y="3098800"/>
            <a:ext cx="228600" cy="228600"/>
          </a:xfrm>
          <a:prstGeom prst="triangle">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 name="Straight Connector 17"/>
          <p:cNvCxnSpPr>
            <a:cxnSpLocks noChangeShapeType="1"/>
            <a:stCxn id="17" idx="3"/>
            <a:endCxn id="13" idx="0"/>
          </p:cNvCxnSpPr>
          <p:nvPr/>
        </p:nvCxnSpPr>
        <p:spPr bwMode="auto">
          <a:xfrm rot="16200000" flipH="1">
            <a:off x="4940301" y="3414712"/>
            <a:ext cx="177800" cy="3175"/>
          </a:xfrm>
          <a:prstGeom prst="line">
            <a:avLst/>
          </a:prstGeom>
          <a:noFill/>
          <a:ln w="25400">
            <a:solidFill>
              <a:schemeClr val="tx2"/>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Straight Connector 21"/>
          <p:cNvCxnSpPr>
            <a:cxnSpLocks noChangeShapeType="1"/>
            <a:stCxn id="4" idx="3"/>
            <a:endCxn id="13" idx="1"/>
          </p:cNvCxnSpPr>
          <p:nvPr/>
        </p:nvCxnSpPr>
        <p:spPr bwMode="auto">
          <a:xfrm>
            <a:off x="3352800" y="3810000"/>
            <a:ext cx="306388" cy="1588"/>
          </a:xfrm>
          <a:prstGeom prst="line">
            <a:avLst/>
          </a:prstGeom>
          <a:noFill/>
          <a:ln w="25400">
            <a:solidFill>
              <a:schemeClr val="tx2"/>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TextBox 18"/>
          <p:cNvSpPr txBox="1"/>
          <p:nvPr/>
        </p:nvSpPr>
        <p:spPr>
          <a:xfrm>
            <a:off x="6858000" y="3124200"/>
            <a:ext cx="2209800" cy="1200150"/>
          </a:xfrm>
          <a:prstGeom prst="rect">
            <a:avLst/>
          </a:prstGeom>
          <a:noFill/>
          <a:ln>
            <a:solidFill>
              <a:schemeClr val="accent3"/>
            </a:solidFill>
          </a:ln>
        </p:spPr>
        <p:txBody>
          <a:bodyPr>
            <a:spAutoFit/>
          </a:bodyPr>
          <a:lstStyle/>
          <a:p>
            <a:pPr>
              <a:defRPr/>
            </a:pPr>
            <a:r>
              <a:rPr lang="en-GB" sz="1800" dirty="0">
                <a:solidFill>
                  <a:schemeClr val="accent3"/>
                </a:solidFill>
                <a:latin typeface="Arial" pitchFamily="1" charset="0"/>
                <a:cs typeface="ＭＳ Ｐゴシック" pitchFamily="1" charset="-128"/>
              </a:rPr>
              <a:t>Called when the database is created performs an SQL create statement</a:t>
            </a:r>
          </a:p>
        </p:txBody>
      </p:sp>
      <p:sp>
        <p:nvSpPr>
          <p:cNvPr id="21" name="TextBox 20"/>
          <p:cNvSpPr txBox="1"/>
          <p:nvPr/>
        </p:nvSpPr>
        <p:spPr>
          <a:xfrm>
            <a:off x="6858000" y="4648200"/>
            <a:ext cx="2133600" cy="2032000"/>
          </a:xfrm>
          <a:prstGeom prst="rect">
            <a:avLst/>
          </a:prstGeom>
          <a:noFill/>
          <a:ln>
            <a:solidFill>
              <a:schemeClr val="accent3"/>
            </a:solidFill>
          </a:ln>
        </p:spPr>
        <p:txBody>
          <a:bodyPr>
            <a:spAutoFit/>
          </a:bodyPr>
          <a:lstStyle/>
          <a:p>
            <a:pPr>
              <a:defRPr/>
            </a:pPr>
            <a:r>
              <a:rPr lang="en-GB" sz="1800" dirty="0">
                <a:solidFill>
                  <a:schemeClr val="accent3"/>
                </a:solidFill>
                <a:latin typeface="Arial" pitchFamily="1" charset="0"/>
                <a:cs typeface="ＭＳ Ｐゴシック" pitchFamily="1" charset="-128"/>
              </a:rPr>
              <a:t>Called when the database needs to be upgraded. Our implementation simply drops the table then calls </a:t>
            </a:r>
            <a:r>
              <a:rPr lang="en-GB" sz="1800" dirty="0" err="1">
                <a:solidFill>
                  <a:schemeClr val="accent3"/>
                </a:solidFill>
                <a:latin typeface="Arial" pitchFamily="1" charset="0"/>
                <a:cs typeface="ＭＳ Ｐゴシック" pitchFamily="1" charset="-128"/>
              </a:rPr>
              <a:t>onCreate</a:t>
            </a:r>
            <a:endParaRPr lang="en-GB" sz="1800" dirty="0">
              <a:solidFill>
                <a:schemeClr val="accent3"/>
              </a:solidFill>
              <a:latin typeface="Arial" pitchFamily="1" charset="0"/>
              <a:cs typeface="ＭＳ Ｐゴシック" pitchFamily="1" charset="-128"/>
            </a:endParaRPr>
          </a:p>
        </p:txBody>
      </p:sp>
      <p:sp>
        <p:nvSpPr>
          <p:cNvPr id="26" name="Freeform 25"/>
          <p:cNvSpPr>
            <a:spLocks noChangeArrowheads="1"/>
          </p:cNvSpPr>
          <p:nvPr/>
        </p:nvSpPr>
        <p:spPr bwMode="auto">
          <a:xfrm>
            <a:off x="4962525" y="4887913"/>
            <a:ext cx="1895475" cy="827087"/>
          </a:xfrm>
          <a:custGeom>
            <a:avLst/>
            <a:gdLst>
              <a:gd name="T0" fmla="*/ 1895596 w 1682050"/>
              <a:gd name="T1" fmla="*/ 826490 h 673088"/>
              <a:gd name="T2" fmla="*/ 1856911 w 1682050"/>
              <a:gd name="T3" fmla="*/ 763274 h 673088"/>
              <a:gd name="T4" fmla="*/ 1760197 w 1682050"/>
              <a:gd name="T5" fmla="*/ 678984 h 673088"/>
              <a:gd name="T6" fmla="*/ 1702168 w 1682050"/>
              <a:gd name="T7" fmla="*/ 552551 h 673088"/>
              <a:gd name="T8" fmla="*/ 1624796 w 1682050"/>
              <a:gd name="T9" fmla="*/ 510407 h 673088"/>
              <a:gd name="T10" fmla="*/ 1566768 w 1682050"/>
              <a:gd name="T11" fmla="*/ 468261 h 673088"/>
              <a:gd name="T12" fmla="*/ 1450711 w 1682050"/>
              <a:gd name="T13" fmla="*/ 362901 h 673088"/>
              <a:gd name="T14" fmla="*/ 1412026 w 1682050"/>
              <a:gd name="T15" fmla="*/ 299684 h 673088"/>
              <a:gd name="T16" fmla="*/ 1295969 w 1682050"/>
              <a:gd name="T17" fmla="*/ 257540 h 673088"/>
              <a:gd name="T18" fmla="*/ 1160570 w 1682050"/>
              <a:gd name="T19" fmla="*/ 194323 h 673088"/>
              <a:gd name="T20" fmla="*/ 1102540 w 1682050"/>
              <a:gd name="T21" fmla="*/ 152178 h 673088"/>
              <a:gd name="T22" fmla="*/ 1044512 w 1682050"/>
              <a:gd name="T23" fmla="*/ 131106 h 673088"/>
              <a:gd name="T24" fmla="*/ 676998 w 1682050"/>
              <a:gd name="T25" fmla="*/ 88962 h 673088"/>
              <a:gd name="T26" fmla="*/ 406200 w 1682050"/>
              <a:gd name="T27" fmla="*/ 46818 h 673088"/>
              <a:gd name="T28" fmla="*/ 290143 w 1682050"/>
              <a:gd name="T29" fmla="*/ 25746 h 673088"/>
              <a:gd name="T30" fmla="*/ 193428 w 1682050"/>
              <a:gd name="T31" fmla="*/ 4672 h 673088"/>
              <a:gd name="T32" fmla="*/ 0 w 1682050"/>
              <a:gd name="T33" fmla="*/ 4672 h 6730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2050"/>
              <a:gd name="T52" fmla="*/ 0 h 673088"/>
              <a:gd name="T53" fmla="*/ 1682050 w 1682050"/>
              <a:gd name="T54" fmla="*/ 673088 h 6730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2050" h="673088">
                <a:moveTo>
                  <a:pt x="1682050" y="673088"/>
                </a:moveTo>
                <a:cubicBezTo>
                  <a:pt x="1670608" y="655927"/>
                  <a:pt x="1660609" y="637710"/>
                  <a:pt x="1647723" y="621605"/>
                </a:cubicBezTo>
                <a:cubicBezTo>
                  <a:pt x="1619771" y="586671"/>
                  <a:pt x="1600136" y="578444"/>
                  <a:pt x="1561904" y="552960"/>
                </a:cubicBezTo>
                <a:cubicBezTo>
                  <a:pt x="1550188" y="517818"/>
                  <a:pt x="1541125" y="475584"/>
                  <a:pt x="1510412" y="449994"/>
                </a:cubicBezTo>
                <a:cubicBezTo>
                  <a:pt x="1490755" y="433616"/>
                  <a:pt x="1463972" y="428365"/>
                  <a:pt x="1441757" y="415672"/>
                </a:cubicBezTo>
                <a:cubicBezTo>
                  <a:pt x="1423847" y="405439"/>
                  <a:pt x="1406113" y="394553"/>
                  <a:pt x="1390266" y="381349"/>
                </a:cubicBezTo>
                <a:cubicBezTo>
                  <a:pt x="1258123" y="271246"/>
                  <a:pt x="1415118" y="380752"/>
                  <a:pt x="1287283" y="295544"/>
                </a:cubicBezTo>
                <a:cubicBezTo>
                  <a:pt x="1275841" y="278383"/>
                  <a:pt x="1270447" y="254991"/>
                  <a:pt x="1252956" y="244061"/>
                </a:cubicBezTo>
                <a:cubicBezTo>
                  <a:pt x="1222271" y="224886"/>
                  <a:pt x="1149973" y="209739"/>
                  <a:pt x="1149973" y="209739"/>
                </a:cubicBezTo>
                <a:cubicBezTo>
                  <a:pt x="1020710" y="123575"/>
                  <a:pt x="1184986" y="224740"/>
                  <a:pt x="1029827" y="158255"/>
                </a:cubicBezTo>
                <a:cubicBezTo>
                  <a:pt x="1010867" y="150131"/>
                  <a:pt x="996785" y="133157"/>
                  <a:pt x="978335" y="123933"/>
                </a:cubicBezTo>
                <a:cubicBezTo>
                  <a:pt x="962153" y="115843"/>
                  <a:pt x="944240" y="111741"/>
                  <a:pt x="926844" y="106772"/>
                </a:cubicBezTo>
                <a:cubicBezTo>
                  <a:pt x="799546" y="70407"/>
                  <a:pt x="791306" y="85153"/>
                  <a:pt x="600732" y="72450"/>
                </a:cubicBezTo>
                <a:cubicBezTo>
                  <a:pt x="481950" y="32862"/>
                  <a:pt x="592897" y="65471"/>
                  <a:pt x="360440" y="38128"/>
                </a:cubicBezTo>
                <a:cubicBezTo>
                  <a:pt x="325877" y="34062"/>
                  <a:pt x="291697" y="27192"/>
                  <a:pt x="257457" y="20967"/>
                </a:cubicBezTo>
                <a:cubicBezTo>
                  <a:pt x="228755" y="15749"/>
                  <a:pt x="200746" y="5745"/>
                  <a:pt x="171638" y="3805"/>
                </a:cubicBezTo>
                <a:cubicBezTo>
                  <a:pt x="114552" y="0"/>
                  <a:pt x="57213" y="3805"/>
                  <a:pt x="0" y="3805"/>
                </a:cubicBezTo>
              </a:path>
            </a:pathLst>
          </a:custGeom>
          <a:noFill/>
          <a:ln w="25400">
            <a:solidFill>
              <a:srgbClr val="C90044"/>
            </a:solidFill>
            <a:miter lim="800000"/>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GB">
              <a:latin typeface="+mn-lt"/>
              <a:ea typeface="+mn-ea"/>
            </a:endParaRPr>
          </a:p>
        </p:txBody>
      </p:sp>
      <p:sp>
        <p:nvSpPr>
          <p:cNvPr id="28" name="Rectangle 27"/>
          <p:cNvSpPr/>
          <p:nvPr/>
        </p:nvSpPr>
        <p:spPr>
          <a:xfrm>
            <a:off x="3657600" y="2209800"/>
            <a:ext cx="3124200" cy="914400"/>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a:lstStyle/>
          <a:p>
            <a:r>
              <a:rPr lang="en-GB" sz="1800" dirty="0" err="1">
                <a:solidFill>
                  <a:srgbClr val="36424A"/>
                </a:solidFill>
              </a:rPr>
              <a:t>createWriteableDatabase</a:t>
            </a:r>
            <a:endParaRPr lang="en-GB" sz="1800" dirty="0">
              <a:solidFill>
                <a:srgbClr val="36424A"/>
              </a:solidFill>
            </a:endParaRPr>
          </a:p>
          <a:p>
            <a:r>
              <a:rPr lang="en-GB" sz="1800" i="1" dirty="0" err="1">
                <a:solidFill>
                  <a:srgbClr val="36424A"/>
                </a:solidFill>
              </a:rPr>
              <a:t>onCreate</a:t>
            </a:r>
            <a:endParaRPr lang="en-GB" sz="1800" i="1" dirty="0">
              <a:solidFill>
                <a:srgbClr val="36424A"/>
              </a:solidFill>
            </a:endParaRPr>
          </a:p>
          <a:p>
            <a:r>
              <a:rPr lang="en-GB" sz="1800" i="1" dirty="0" err="1">
                <a:solidFill>
                  <a:srgbClr val="36424A"/>
                </a:solidFill>
              </a:rPr>
              <a:t>onUpgrade</a:t>
            </a:r>
            <a:endParaRPr lang="en-GB" sz="1800" i="1" dirty="0">
              <a:solidFill>
                <a:srgbClr val="36424A"/>
              </a:solidFill>
            </a:endParaRPr>
          </a:p>
          <a:p>
            <a:endParaRPr lang="en-GB" sz="1800" dirty="0">
              <a:solidFill>
                <a:srgbClr val="36424A"/>
              </a:solidFill>
            </a:endParaRPr>
          </a:p>
          <a:p>
            <a:endParaRPr lang="en-GB" sz="1800" dirty="0">
              <a:solidFill>
                <a:srgbClr val="36424A"/>
              </a:solidFill>
            </a:endParaRPr>
          </a:p>
          <a:p>
            <a:endParaRPr lang="en-GB" sz="1800" dirty="0">
              <a:solidFill>
                <a:srgbClr val="36424A"/>
              </a:solidFill>
            </a:endParaRPr>
          </a:p>
        </p:txBody>
      </p:sp>
      <p:sp>
        <p:nvSpPr>
          <p:cNvPr id="33" name="Freeform 32"/>
          <p:cNvSpPr>
            <a:spLocks noChangeArrowheads="1"/>
          </p:cNvSpPr>
          <p:nvPr/>
        </p:nvSpPr>
        <p:spPr bwMode="auto">
          <a:xfrm>
            <a:off x="4800600" y="3586163"/>
            <a:ext cx="2001838" cy="1062037"/>
          </a:xfrm>
          <a:custGeom>
            <a:avLst/>
            <a:gdLst>
              <a:gd name="T0" fmla="*/ 2001725 w 1647722"/>
              <a:gd name="T1" fmla="*/ 0 h 999687"/>
              <a:gd name="T2" fmla="*/ 1980873 w 1647722"/>
              <a:gd name="T3" fmla="*/ 109336 h 999687"/>
              <a:gd name="T4" fmla="*/ 1939171 w 1647722"/>
              <a:gd name="T5" fmla="*/ 164004 h 999687"/>
              <a:gd name="T6" fmla="*/ 1793212 w 1647722"/>
              <a:gd name="T7" fmla="*/ 273341 h 999687"/>
              <a:gd name="T8" fmla="*/ 1751510 w 1647722"/>
              <a:gd name="T9" fmla="*/ 346231 h 999687"/>
              <a:gd name="T10" fmla="*/ 1688955 w 1647722"/>
              <a:gd name="T11" fmla="*/ 400899 h 999687"/>
              <a:gd name="T12" fmla="*/ 1605550 w 1647722"/>
              <a:gd name="T13" fmla="*/ 492014 h 999687"/>
              <a:gd name="T14" fmla="*/ 1563848 w 1647722"/>
              <a:gd name="T15" fmla="*/ 546682 h 999687"/>
              <a:gd name="T16" fmla="*/ 1542996 w 1647722"/>
              <a:gd name="T17" fmla="*/ 601350 h 999687"/>
              <a:gd name="T18" fmla="*/ 1480443 w 1647722"/>
              <a:gd name="T19" fmla="*/ 619573 h 999687"/>
              <a:gd name="T20" fmla="*/ 1417888 w 1647722"/>
              <a:gd name="T21" fmla="*/ 674241 h 999687"/>
              <a:gd name="T22" fmla="*/ 1334483 w 1647722"/>
              <a:gd name="T23" fmla="*/ 783577 h 999687"/>
              <a:gd name="T24" fmla="*/ 1271929 w 1647722"/>
              <a:gd name="T25" fmla="*/ 801800 h 999687"/>
              <a:gd name="T26" fmla="*/ 1230226 w 1647722"/>
              <a:gd name="T27" fmla="*/ 856469 h 999687"/>
              <a:gd name="T28" fmla="*/ 980011 w 1647722"/>
              <a:gd name="T29" fmla="*/ 965805 h 999687"/>
              <a:gd name="T30" fmla="*/ 875754 w 1647722"/>
              <a:gd name="T31" fmla="*/ 984028 h 999687"/>
              <a:gd name="T32" fmla="*/ 708944 w 1647722"/>
              <a:gd name="T33" fmla="*/ 1020473 h 999687"/>
              <a:gd name="T34" fmla="*/ 521282 w 1647722"/>
              <a:gd name="T35" fmla="*/ 1038697 h 999687"/>
              <a:gd name="T36" fmla="*/ 396175 w 1647722"/>
              <a:gd name="T37" fmla="*/ 1056919 h 999687"/>
              <a:gd name="T38" fmla="*/ 0 w 1647722"/>
              <a:gd name="T39" fmla="*/ 1056919 h 9996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47722"/>
              <a:gd name="T61" fmla="*/ 0 h 999687"/>
              <a:gd name="T62" fmla="*/ 1647722 w 1647722"/>
              <a:gd name="T63" fmla="*/ 999687 h 9996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47722" h="999687">
                <a:moveTo>
                  <a:pt x="1647722" y="0"/>
                </a:moveTo>
                <a:cubicBezTo>
                  <a:pt x="1642001" y="34322"/>
                  <a:pt x="1641563" y="69957"/>
                  <a:pt x="1630558" y="102966"/>
                </a:cubicBezTo>
                <a:cubicBezTo>
                  <a:pt x="1624035" y="122533"/>
                  <a:pt x="1609655" y="138790"/>
                  <a:pt x="1596231" y="154449"/>
                </a:cubicBezTo>
                <a:cubicBezTo>
                  <a:pt x="1540735" y="219185"/>
                  <a:pt x="1536819" y="216933"/>
                  <a:pt x="1476084" y="257416"/>
                </a:cubicBezTo>
                <a:cubicBezTo>
                  <a:pt x="1464642" y="280297"/>
                  <a:pt x="1456628" y="305244"/>
                  <a:pt x="1441757" y="326060"/>
                </a:cubicBezTo>
                <a:cubicBezTo>
                  <a:pt x="1427648" y="345809"/>
                  <a:pt x="1403730" y="357349"/>
                  <a:pt x="1390265" y="377543"/>
                </a:cubicBezTo>
                <a:cubicBezTo>
                  <a:pt x="1323939" y="477017"/>
                  <a:pt x="1436775" y="386585"/>
                  <a:pt x="1321610" y="463349"/>
                </a:cubicBezTo>
                <a:cubicBezTo>
                  <a:pt x="1310168" y="480510"/>
                  <a:pt x="1296508" y="496384"/>
                  <a:pt x="1287283" y="514832"/>
                </a:cubicBezTo>
                <a:cubicBezTo>
                  <a:pt x="1279192" y="531011"/>
                  <a:pt x="1282911" y="553525"/>
                  <a:pt x="1270119" y="566315"/>
                </a:cubicBezTo>
                <a:cubicBezTo>
                  <a:pt x="1257325" y="579107"/>
                  <a:pt x="1235792" y="577756"/>
                  <a:pt x="1218628" y="583477"/>
                </a:cubicBezTo>
                <a:cubicBezTo>
                  <a:pt x="1201464" y="600638"/>
                  <a:pt x="1182039" y="615802"/>
                  <a:pt x="1167136" y="634960"/>
                </a:cubicBezTo>
                <a:cubicBezTo>
                  <a:pt x="1141807" y="667520"/>
                  <a:pt x="1137617" y="724883"/>
                  <a:pt x="1098481" y="737926"/>
                </a:cubicBezTo>
                <a:lnTo>
                  <a:pt x="1046990" y="755087"/>
                </a:lnTo>
                <a:cubicBezTo>
                  <a:pt x="1035547" y="772248"/>
                  <a:pt x="1028186" y="792990"/>
                  <a:pt x="1012662" y="806571"/>
                </a:cubicBezTo>
                <a:cubicBezTo>
                  <a:pt x="952656" y="859068"/>
                  <a:pt x="884716" y="893936"/>
                  <a:pt x="806697" y="909537"/>
                </a:cubicBezTo>
                <a:cubicBezTo>
                  <a:pt x="778091" y="915257"/>
                  <a:pt x="749180" y="919624"/>
                  <a:pt x="720878" y="926698"/>
                </a:cubicBezTo>
                <a:cubicBezTo>
                  <a:pt x="614384" y="953317"/>
                  <a:pt x="731191" y="939934"/>
                  <a:pt x="583568" y="961020"/>
                </a:cubicBezTo>
                <a:cubicBezTo>
                  <a:pt x="532280" y="968346"/>
                  <a:pt x="480448" y="971336"/>
                  <a:pt x="429094" y="978182"/>
                </a:cubicBezTo>
                <a:cubicBezTo>
                  <a:pt x="394599" y="982781"/>
                  <a:pt x="360885" y="993952"/>
                  <a:pt x="326112" y="995343"/>
                </a:cubicBezTo>
                <a:cubicBezTo>
                  <a:pt x="217495" y="999687"/>
                  <a:pt x="108704" y="995343"/>
                  <a:pt x="0" y="995343"/>
                </a:cubicBezTo>
              </a:path>
            </a:pathLst>
          </a:custGeom>
          <a:noFill/>
          <a:ln w="25400">
            <a:solidFill>
              <a:srgbClr val="C90044"/>
            </a:solidFill>
            <a:miter lim="800000"/>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GB">
              <a:latin typeface="+mn-lt"/>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Capitalsprovider</a:t>
            </a:r>
            <a:r>
              <a:rPr lang="en-GB" dirty="0" smtClean="0"/>
              <a:t/>
            </a:r>
            <a:br>
              <a:rPr lang="en-GB" dirty="0" smtClean="0"/>
            </a:br>
            <a:r>
              <a:rPr lang="en-GB" dirty="0" smtClean="0"/>
              <a:t>Constants and nested class</a:t>
            </a:r>
            <a:endParaRPr lang="en-GB" dirty="0"/>
          </a:p>
        </p:txBody>
      </p:sp>
      <p:sp>
        <p:nvSpPr>
          <p:cNvPr id="3" name="Content Placeholder 2"/>
          <p:cNvSpPr>
            <a:spLocks noGrp="1"/>
          </p:cNvSpPr>
          <p:nvPr>
            <p:ph idx="1"/>
          </p:nvPr>
        </p:nvSpPr>
        <p:spPr>
          <a:xfrm>
            <a:off x="827584" y="1412776"/>
            <a:ext cx="8105549" cy="4968552"/>
          </a:xfrm>
        </p:spPr>
        <p:txBody>
          <a:bodyPr/>
          <a:lstStyle/>
          <a:p>
            <a:pPr marL="0" indent="0">
              <a:spcBef>
                <a:spcPts val="0"/>
              </a:spcBef>
              <a:buNone/>
            </a:pPr>
            <a:r>
              <a:rPr lang="en-GB" sz="1800" dirty="0">
                <a:latin typeface="Arial" pitchFamily="34" charset="0"/>
              </a:rPr>
              <a:t>public class </a:t>
            </a:r>
            <a:r>
              <a:rPr lang="en-GB" sz="1800" dirty="0" err="1">
                <a:latin typeface="Arial" pitchFamily="34" charset="0"/>
              </a:rPr>
              <a:t>CapitalsProvider</a:t>
            </a:r>
            <a:r>
              <a:rPr lang="en-GB" sz="1800" dirty="0">
                <a:latin typeface="Arial" pitchFamily="34" charset="0"/>
              </a:rPr>
              <a:t> extends </a:t>
            </a:r>
            <a:r>
              <a:rPr lang="en-GB" sz="1800" dirty="0" err="1">
                <a:latin typeface="Arial" pitchFamily="34" charset="0"/>
              </a:rPr>
              <a:t>ContentProvider</a:t>
            </a:r>
            <a:r>
              <a:rPr lang="en-GB" sz="1800" dirty="0">
                <a:latin typeface="Arial" pitchFamily="34" charset="0"/>
              </a:rPr>
              <a:t> {</a:t>
            </a:r>
          </a:p>
          <a:p>
            <a:pPr marL="0" indent="0">
              <a:spcBef>
                <a:spcPts val="0"/>
              </a:spcBef>
              <a:buNone/>
            </a:pPr>
            <a:endParaRPr lang="en-GB" sz="1800" dirty="0">
              <a:latin typeface="Arial" pitchFamily="34" charset="0"/>
            </a:endParaRPr>
          </a:p>
          <a:p>
            <a:pPr marL="0" indent="0">
              <a:spcBef>
                <a:spcPts val="0"/>
              </a:spcBef>
              <a:buNone/>
            </a:pPr>
            <a:r>
              <a:rPr lang="en-GB" sz="1800" dirty="0">
                <a:latin typeface="Arial" pitchFamily="34" charset="0"/>
              </a:rPr>
              <a:t> </a:t>
            </a:r>
            <a:r>
              <a:rPr lang="en-GB" sz="1800" dirty="0" smtClean="0">
                <a:latin typeface="Arial" pitchFamily="34" charset="0"/>
              </a:rPr>
              <a:t>    public </a:t>
            </a:r>
            <a:r>
              <a:rPr lang="en-GB" sz="1800" dirty="0">
                <a:latin typeface="Arial" pitchFamily="34" charset="0"/>
              </a:rPr>
              <a:t>static final String AUTHORITY = "</a:t>
            </a:r>
            <a:r>
              <a:rPr lang="en-GB" sz="1800" dirty="0" err="1">
                <a:latin typeface="Arial" pitchFamily="34" charset="0"/>
              </a:rPr>
              <a:t>uk.ac.brookes.bayley.capitals</a:t>
            </a:r>
            <a:r>
              <a:rPr lang="en-GB" sz="1800" dirty="0">
                <a:latin typeface="Arial" pitchFamily="34" charset="0"/>
              </a:rPr>
              <a:t>";</a:t>
            </a:r>
          </a:p>
          <a:p>
            <a:pPr marL="0" indent="0">
              <a:spcBef>
                <a:spcPts val="0"/>
              </a:spcBef>
              <a:buNone/>
            </a:pPr>
            <a:r>
              <a:rPr lang="en-GB" sz="1800" dirty="0" smtClean="0">
                <a:latin typeface="Arial" pitchFamily="34" charset="0"/>
              </a:rPr>
              <a:t>     public </a:t>
            </a:r>
            <a:r>
              <a:rPr lang="en-GB" sz="1800" dirty="0">
                <a:latin typeface="Arial" pitchFamily="34" charset="0"/>
              </a:rPr>
              <a:t>static final Uri CONTENT_URI = </a:t>
            </a:r>
            <a:endParaRPr lang="en-GB" sz="1800" dirty="0" smtClean="0">
              <a:latin typeface="Arial" pitchFamily="34" charset="0"/>
            </a:endParaRPr>
          </a:p>
          <a:p>
            <a:pPr marL="0" indent="0">
              <a:spcBef>
                <a:spcPts val="0"/>
              </a:spcBef>
              <a:buNone/>
            </a:pPr>
            <a:r>
              <a:rPr lang="en-GB" sz="1800" dirty="0">
                <a:latin typeface="Arial" pitchFamily="34" charset="0"/>
              </a:rPr>
              <a:t> </a:t>
            </a:r>
            <a:r>
              <a:rPr lang="en-GB" sz="1800" dirty="0" smtClean="0">
                <a:latin typeface="Arial" pitchFamily="34" charset="0"/>
              </a:rPr>
              <a:t>                               </a:t>
            </a:r>
            <a:r>
              <a:rPr lang="en-GB" sz="1800" dirty="0" err="1" smtClean="0">
                <a:latin typeface="Arial" pitchFamily="34" charset="0"/>
              </a:rPr>
              <a:t>Uri.parse</a:t>
            </a:r>
            <a:r>
              <a:rPr lang="en-GB" sz="1800" dirty="0">
                <a:latin typeface="Arial" pitchFamily="34" charset="0"/>
              </a:rPr>
              <a:t>("content://" + </a:t>
            </a:r>
            <a:r>
              <a:rPr lang="en-GB" sz="1800" dirty="0" smtClean="0">
                <a:latin typeface="Arial" pitchFamily="34" charset="0"/>
              </a:rPr>
              <a:t>AUTHORITY + </a:t>
            </a:r>
            <a:r>
              <a:rPr lang="en-GB" sz="1800" dirty="0">
                <a:latin typeface="Arial" pitchFamily="34" charset="0"/>
              </a:rPr>
              <a:t>"/capitals");</a:t>
            </a:r>
          </a:p>
          <a:p>
            <a:pPr marL="0" indent="0">
              <a:spcBef>
                <a:spcPts val="0"/>
              </a:spcBef>
              <a:buNone/>
            </a:pPr>
            <a:endParaRPr lang="en-GB" sz="1800" dirty="0">
              <a:latin typeface="Arial" pitchFamily="34" charset="0"/>
            </a:endParaRPr>
          </a:p>
          <a:p>
            <a:pPr marL="0" indent="0">
              <a:spcBef>
                <a:spcPts val="0"/>
              </a:spcBef>
              <a:buNone/>
            </a:pPr>
            <a:r>
              <a:rPr lang="en-GB" sz="1800" dirty="0" smtClean="0">
                <a:latin typeface="Arial" pitchFamily="34" charset="0"/>
              </a:rPr>
              <a:t>      private </a:t>
            </a:r>
            <a:r>
              <a:rPr lang="en-GB" sz="1800" dirty="0" err="1">
                <a:latin typeface="Arial" pitchFamily="34" charset="0"/>
              </a:rPr>
              <a:t>SQLiteDatabase</a:t>
            </a:r>
            <a:r>
              <a:rPr lang="en-GB" sz="1800" dirty="0">
                <a:latin typeface="Arial" pitchFamily="34" charset="0"/>
              </a:rPr>
              <a:t> </a:t>
            </a:r>
            <a:r>
              <a:rPr lang="en-GB" sz="1800" dirty="0" err="1">
                <a:latin typeface="Arial" pitchFamily="34" charset="0"/>
              </a:rPr>
              <a:t>capitalsDB</a:t>
            </a:r>
            <a:r>
              <a:rPr lang="en-GB" sz="1800" dirty="0" smtClean="0">
                <a:latin typeface="Arial" pitchFamily="34" charset="0"/>
              </a:rPr>
              <a:t>;</a:t>
            </a:r>
          </a:p>
          <a:p>
            <a:pPr marL="0" indent="0">
              <a:spcBef>
                <a:spcPts val="0"/>
              </a:spcBef>
              <a:buNone/>
            </a:pPr>
            <a:endParaRPr lang="en-GB" sz="1800" dirty="0">
              <a:latin typeface="Arial" pitchFamily="34" charset="0"/>
            </a:endParaRPr>
          </a:p>
          <a:p>
            <a:pPr marL="0" indent="0">
              <a:spcBef>
                <a:spcPts val="0"/>
              </a:spcBef>
              <a:buNone/>
            </a:pPr>
            <a:r>
              <a:rPr lang="en-GB" sz="1800" dirty="0" smtClean="0">
                <a:latin typeface="Arial" pitchFamily="34" charset="0"/>
              </a:rPr>
              <a:t>      private </a:t>
            </a:r>
            <a:r>
              <a:rPr lang="en-GB" sz="1800" dirty="0">
                <a:latin typeface="Arial" pitchFamily="34" charset="0"/>
              </a:rPr>
              <a:t>static final String CAPITALS_TABLE = "capitals";</a:t>
            </a:r>
          </a:p>
          <a:p>
            <a:pPr marL="0" indent="0">
              <a:spcBef>
                <a:spcPts val="0"/>
              </a:spcBef>
              <a:buNone/>
            </a:pPr>
            <a:r>
              <a:rPr lang="en-GB" sz="1800" dirty="0" smtClean="0">
                <a:latin typeface="Arial" pitchFamily="34" charset="0"/>
              </a:rPr>
              <a:t>      public </a:t>
            </a:r>
            <a:r>
              <a:rPr lang="en-GB" sz="1800" dirty="0">
                <a:latin typeface="Arial" pitchFamily="34" charset="0"/>
              </a:rPr>
              <a:t>static final String KEY_ID = "_id";</a:t>
            </a:r>
          </a:p>
          <a:p>
            <a:pPr marL="0" indent="0">
              <a:spcBef>
                <a:spcPts val="0"/>
              </a:spcBef>
              <a:buNone/>
            </a:pPr>
            <a:r>
              <a:rPr lang="en-GB" sz="1800" dirty="0" smtClean="0">
                <a:latin typeface="Arial" pitchFamily="34" charset="0"/>
              </a:rPr>
              <a:t>      public </a:t>
            </a:r>
            <a:r>
              <a:rPr lang="en-GB" sz="1800" dirty="0">
                <a:latin typeface="Arial" pitchFamily="34" charset="0"/>
              </a:rPr>
              <a:t>static final String KEY_COUNTRY = "country";</a:t>
            </a:r>
          </a:p>
          <a:p>
            <a:pPr marL="0" indent="0">
              <a:spcBef>
                <a:spcPts val="0"/>
              </a:spcBef>
              <a:buNone/>
            </a:pPr>
            <a:r>
              <a:rPr lang="en-GB" sz="1800" dirty="0" smtClean="0">
                <a:latin typeface="Arial" pitchFamily="34" charset="0"/>
              </a:rPr>
              <a:t>      public </a:t>
            </a:r>
            <a:r>
              <a:rPr lang="en-GB" sz="1800" dirty="0">
                <a:latin typeface="Arial" pitchFamily="34" charset="0"/>
              </a:rPr>
              <a:t>static final String KEY_CAPITAL = "capital</a:t>
            </a:r>
            <a:r>
              <a:rPr lang="en-GB" sz="1800" dirty="0" smtClean="0">
                <a:latin typeface="Arial" pitchFamily="34" charset="0"/>
              </a:rPr>
              <a:t>";</a:t>
            </a:r>
          </a:p>
          <a:p>
            <a:pPr marL="0" indent="0">
              <a:spcBef>
                <a:spcPts val="0"/>
              </a:spcBef>
              <a:buNone/>
            </a:pPr>
            <a:r>
              <a:rPr lang="en-GB" sz="1800" dirty="0">
                <a:latin typeface="Arial" pitchFamily="34" charset="0"/>
              </a:rPr>
              <a:t> </a:t>
            </a:r>
            <a:r>
              <a:rPr lang="en-GB" sz="1800" dirty="0" smtClean="0">
                <a:latin typeface="Arial" pitchFamily="34" charset="0"/>
              </a:rPr>
              <a:t>             </a:t>
            </a:r>
          </a:p>
          <a:p>
            <a:pPr marL="0" indent="0">
              <a:spcBef>
                <a:spcPts val="0"/>
              </a:spcBef>
              <a:buNone/>
            </a:pPr>
            <a:r>
              <a:rPr lang="en-GB" sz="1800" dirty="0">
                <a:latin typeface="Arial" pitchFamily="34" charset="0"/>
              </a:rPr>
              <a:t> </a:t>
            </a:r>
            <a:r>
              <a:rPr lang="en-GB" sz="1800" dirty="0" smtClean="0">
                <a:latin typeface="Arial" pitchFamily="34" charset="0"/>
              </a:rPr>
              <a:t>      ...</a:t>
            </a:r>
          </a:p>
          <a:p>
            <a:pPr marL="0" indent="0">
              <a:spcBef>
                <a:spcPts val="0"/>
              </a:spcBef>
              <a:buNone/>
            </a:pPr>
            <a:endParaRPr lang="en-GB" sz="1800" dirty="0" smtClean="0">
              <a:latin typeface="Arial" pitchFamily="34" charset="0"/>
            </a:endParaRPr>
          </a:p>
          <a:p>
            <a:pPr marL="0" indent="0">
              <a:spcBef>
                <a:spcPts val="0"/>
              </a:spcBef>
              <a:buNone/>
            </a:pPr>
            <a:r>
              <a:rPr lang="en-GB" sz="1800" dirty="0">
                <a:latin typeface="Arial" pitchFamily="34" charset="0"/>
              </a:rPr>
              <a:t>      </a:t>
            </a:r>
            <a:r>
              <a:rPr lang="en-GB" sz="1800" dirty="0" smtClean="0">
                <a:latin typeface="Arial" pitchFamily="34" charset="0"/>
              </a:rPr>
              <a:t> private </a:t>
            </a:r>
            <a:r>
              <a:rPr lang="en-GB" sz="1800" dirty="0">
                <a:latin typeface="Arial" pitchFamily="34" charset="0"/>
              </a:rPr>
              <a:t>static class </a:t>
            </a:r>
            <a:r>
              <a:rPr lang="en-GB" sz="1800" dirty="0" err="1">
                <a:latin typeface="Arial" pitchFamily="34" charset="0"/>
              </a:rPr>
              <a:t>CapitalsDatabaseHelper</a:t>
            </a:r>
            <a:r>
              <a:rPr lang="en-GB" sz="1800" dirty="0">
                <a:latin typeface="Arial" pitchFamily="34" charset="0"/>
              </a:rPr>
              <a:t> extends </a:t>
            </a:r>
            <a:r>
              <a:rPr lang="en-GB" sz="1800" dirty="0" err="1">
                <a:latin typeface="Arial" pitchFamily="34" charset="0"/>
              </a:rPr>
              <a:t>SQLiteOpenHelper</a:t>
            </a:r>
            <a:r>
              <a:rPr lang="en-GB" sz="1800" dirty="0">
                <a:latin typeface="Arial" pitchFamily="34" charset="0"/>
              </a:rPr>
              <a:t> {</a:t>
            </a:r>
          </a:p>
        </p:txBody>
      </p:sp>
      <p:sp>
        <p:nvSpPr>
          <p:cNvPr id="4" name="TextBox 3"/>
          <p:cNvSpPr txBox="1"/>
          <p:nvPr/>
        </p:nvSpPr>
        <p:spPr>
          <a:xfrm>
            <a:off x="4932040" y="6309320"/>
            <a:ext cx="4211960" cy="369332"/>
          </a:xfrm>
          <a:prstGeom prst="rect">
            <a:avLst/>
          </a:prstGeom>
          <a:noFill/>
        </p:spPr>
        <p:txBody>
          <a:bodyPr wrap="square" rtlCol="0">
            <a:spAutoFit/>
          </a:bodyPr>
          <a:lstStyle/>
          <a:p>
            <a:r>
              <a:rPr lang="en-GB" sz="1800" dirty="0" smtClean="0">
                <a:solidFill>
                  <a:schemeClr val="accent3"/>
                </a:solidFill>
              </a:rPr>
              <a:t>This is a </a:t>
            </a:r>
            <a:r>
              <a:rPr lang="en-GB" sz="1800" i="1" dirty="0" smtClean="0">
                <a:solidFill>
                  <a:schemeClr val="accent3"/>
                </a:solidFill>
              </a:rPr>
              <a:t>static nested class</a:t>
            </a:r>
            <a:endParaRPr lang="en-GB" sz="1800" dirty="0">
              <a:solidFill>
                <a:schemeClr val="accent3"/>
              </a:solidFill>
            </a:endParaRPr>
          </a:p>
        </p:txBody>
      </p:sp>
      <p:sp>
        <p:nvSpPr>
          <p:cNvPr id="5" name="Freeform 4"/>
          <p:cNvSpPr/>
          <p:nvPr/>
        </p:nvSpPr>
        <p:spPr>
          <a:xfrm>
            <a:off x="2771800" y="5937504"/>
            <a:ext cx="2165960" cy="573024"/>
          </a:xfrm>
          <a:custGeom>
            <a:avLst/>
            <a:gdLst>
              <a:gd name="connsiteX0" fmla="*/ 2426208 w 2426208"/>
              <a:gd name="connsiteY0" fmla="*/ 573024 h 573024"/>
              <a:gd name="connsiteX1" fmla="*/ 1024128 w 2426208"/>
              <a:gd name="connsiteY1" fmla="*/ 536448 h 573024"/>
              <a:gd name="connsiteX2" fmla="*/ 109728 w 2426208"/>
              <a:gd name="connsiteY2" fmla="*/ 499872 h 573024"/>
              <a:gd name="connsiteX3" fmla="*/ 73152 w 2426208"/>
              <a:gd name="connsiteY3" fmla="*/ 487680 h 573024"/>
              <a:gd name="connsiteX4" fmla="*/ 24384 w 2426208"/>
              <a:gd name="connsiteY4" fmla="*/ 475488 h 573024"/>
              <a:gd name="connsiteX5" fmla="*/ 0 w 2426208"/>
              <a:gd name="connsiteY5" fmla="*/ 438912 h 573024"/>
              <a:gd name="connsiteX6" fmla="*/ 12192 w 2426208"/>
              <a:gd name="connsiteY6" fmla="*/ 304800 h 573024"/>
              <a:gd name="connsiteX7" fmla="*/ 36576 w 2426208"/>
              <a:gd name="connsiteY7" fmla="*/ 219456 h 573024"/>
              <a:gd name="connsiteX8" fmla="*/ 48768 w 2426208"/>
              <a:gd name="connsiteY8" fmla="*/ 121920 h 573024"/>
              <a:gd name="connsiteX9" fmla="*/ 73152 w 2426208"/>
              <a:gd name="connsiteY9" fmla="*/ 0 h 573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6208" h="573024">
                <a:moveTo>
                  <a:pt x="2426208" y="573024"/>
                </a:moveTo>
                <a:lnTo>
                  <a:pt x="1024128" y="536448"/>
                </a:lnTo>
                <a:lnTo>
                  <a:pt x="109728" y="499872"/>
                </a:lnTo>
                <a:cubicBezTo>
                  <a:pt x="97536" y="495808"/>
                  <a:pt x="85509" y="491211"/>
                  <a:pt x="73152" y="487680"/>
                </a:cubicBezTo>
                <a:cubicBezTo>
                  <a:pt x="57040" y="483077"/>
                  <a:pt x="38326" y="484783"/>
                  <a:pt x="24384" y="475488"/>
                </a:cubicBezTo>
                <a:cubicBezTo>
                  <a:pt x="12192" y="467360"/>
                  <a:pt x="8128" y="451104"/>
                  <a:pt x="0" y="438912"/>
                </a:cubicBezTo>
                <a:cubicBezTo>
                  <a:pt x="4064" y="394208"/>
                  <a:pt x="6259" y="349295"/>
                  <a:pt x="12192" y="304800"/>
                </a:cubicBezTo>
                <a:cubicBezTo>
                  <a:pt x="15594" y="279285"/>
                  <a:pt x="28217" y="244532"/>
                  <a:pt x="36576" y="219456"/>
                </a:cubicBezTo>
                <a:cubicBezTo>
                  <a:pt x="40640" y="186944"/>
                  <a:pt x="41400" y="153846"/>
                  <a:pt x="48768" y="121920"/>
                </a:cubicBezTo>
                <a:cubicBezTo>
                  <a:pt x="80699" y="-16446"/>
                  <a:pt x="73152" y="137198"/>
                  <a:pt x="73152" y="0"/>
                </a:cubicBezTo>
              </a:path>
            </a:pathLst>
          </a:custGeom>
          <a:noFill/>
          <a:ln>
            <a:solidFill>
              <a:schemeClr val="accent3"/>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3206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nested  classes</a:t>
            </a:r>
            <a:endParaRPr lang="en-GB" dirty="0"/>
          </a:p>
        </p:txBody>
      </p:sp>
      <p:sp>
        <p:nvSpPr>
          <p:cNvPr id="4" name="Rectangle 3"/>
          <p:cNvSpPr/>
          <p:nvPr/>
        </p:nvSpPr>
        <p:spPr>
          <a:xfrm>
            <a:off x="1115616" y="1268760"/>
            <a:ext cx="3960440" cy="374636"/>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smtClean="0">
                <a:solidFill>
                  <a:schemeClr val="tx2"/>
                </a:solidFill>
              </a:rPr>
              <a:t>CapitalsProvider</a:t>
            </a:r>
            <a:endParaRPr lang="en-GB" sz="1800" dirty="0">
              <a:solidFill>
                <a:schemeClr val="tx2"/>
              </a:solidFill>
            </a:endParaRPr>
          </a:p>
        </p:txBody>
      </p:sp>
      <p:sp>
        <p:nvSpPr>
          <p:cNvPr id="5" name="Rectangle 4"/>
          <p:cNvSpPr/>
          <p:nvPr/>
        </p:nvSpPr>
        <p:spPr>
          <a:xfrm>
            <a:off x="1115616" y="1664804"/>
            <a:ext cx="3960440" cy="2844316"/>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800" dirty="0" smtClean="0">
                <a:solidFill>
                  <a:schemeClr val="tx2"/>
                </a:solidFill>
              </a:rPr>
              <a:t>static KEY_COUNTRY=“country”</a:t>
            </a:r>
          </a:p>
          <a:p>
            <a:r>
              <a:rPr lang="en-GB" sz="1800" dirty="0" smtClean="0">
                <a:solidFill>
                  <a:schemeClr val="tx2"/>
                </a:solidFill>
              </a:rPr>
              <a:t>static KEY_CAPITAL = “capital”</a:t>
            </a:r>
            <a:endParaRPr lang="en-GB" sz="1800" dirty="0">
              <a:solidFill>
                <a:schemeClr val="tx2"/>
              </a:solidFill>
            </a:endParaRPr>
          </a:p>
        </p:txBody>
      </p:sp>
      <p:sp>
        <p:nvSpPr>
          <p:cNvPr id="7" name="Rectangle 6"/>
          <p:cNvSpPr/>
          <p:nvPr/>
        </p:nvSpPr>
        <p:spPr>
          <a:xfrm>
            <a:off x="1912272" y="2876047"/>
            <a:ext cx="3019768" cy="304331"/>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smtClean="0">
                <a:solidFill>
                  <a:schemeClr val="tx2"/>
                </a:solidFill>
              </a:rPr>
              <a:t>CapitalsDatabaseHelper</a:t>
            </a:r>
            <a:endParaRPr lang="en-GB" sz="1800" dirty="0">
              <a:solidFill>
                <a:schemeClr val="tx2"/>
              </a:solidFill>
            </a:endParaRPr>
          </a:p>
        </p:txBody>
      </p:sp>
      <p:sp>
        <p:nvSpPr>
          <p:cNvPr id="8" name="Rectangle 7"/>
          <p:cNvSpPr/>
          <p:nvPr/>
        </p:nvSpPr>
        <p:spPr>
          <a:xfrm>
            <a:off x="1892464" y="3195864"/>
            <a:ext cx="3039576" cy="1025224"/>
          </a:xfrm>
          <a:prstGeom prst="rect">
            <a:avLst/>
          </a:prstGeom>
          <a:noFill/>
          <a:ln>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800" dirty="0" err="1" smtClean="0">
                <a:solidFill>
                  <a:schemeClr val="tx2"/>
                </a:solidFill>
              </a:rPr>
              <a:t>createWriteableDatabase</a:t>
            </a:r>
            <a:r>
              <a:rPr lang="en-GB" sz="1800" dirty="0" smtClean="0">
                <a:solidFill>
                  <a:schemeClr val="tx2"/>
                </a:solidFill>
              </a:rPr>
              <a:t>()</a:t>
            </a:r>
            <a:endParaRPr lang="en-GB" sz="1800" dirty="0">
              <a:solidFill>
                <a:schemeClr val="tx2"/>
              </a:solidFill>
            </a:endParaRPr>
          </a:p>
          <a:p>
            <a:r>
              <a:rPr lang="en-GB" sz="1800" dirty="0" err="1" smtClean="0">
                <a:solidFill>
                  <a:schemeClr val="tx2"/>
                </a:solidFill>
              </a:rPr>
              <a:t>onCreate</a:t>
            </a:r>
            <a:r>
              <a:rPr lang="en-GB" sz="1800" dirty="0" smtClean="0">
                <a:solidFill>
                  <a:schemeClr val="tx2"/>
                </a:solidFill>
              </a:rPr>
              <a:t>()</a:t>
            </a:r>
          </a:p>
          <a:p>
            <a:r>
              <a:rPr lang="en-GB" sz="1800" dirty="0" err="1" smtClean="0">
                <a:solidFill>
                  <a:schemeClr val="tx2"/>
                </a:solidFill>
              </a:rPr>
              <a:t>onUpgrade</a:t>
            </a:r>
            <a:r>
              <a:rPr lang="en-GB" sz="1800" dirty="0" smtClean="0">
                <a:solidFill>
                  <a:schemeClr val="tx2"/>
                </a:solidFill>
              </a:rPr>
              <a:t>()</a:t>
            </a:r>
            <a:endParaRPr lang="en-GB" sz="1800" dirty="0">
              <a:solidFill>
                <a:schemeClr val="tx2"/>
              </a:solidFill>
            </a:endParaRPr>
          </a:p>
        </p:txBody>
      </p:sp>
      <p:sp>
        <p:nvSpPr>
          <p:cNvPr id="9" name="TextBox 8"/>
          <p:cNvSpPr txBox="1"/>
          <p:nvPr/>
        </p:nvSpPr>
        <p:spPr>
          <a:xfrm>
            <a:off x="5076056" y="1268760"/>
            <a:ext cx="3744416" cy="1754326"/>
          </a:xfrm>
          <a:prstGeom prst="rect">
            <a:avLst/>
          </a:prstGeom>
          <a:noFill/>
        </p:spPr>
        <p:txBody>
          <a:bodyPr wrap="square" rtlCol="0">
            <a:spAutoFit/>
          </a:bodyPr>
          <a:lstStyle/>
          <a:p>
            <a:r>
              <a:rPr lang="en-GB" sz="1800" dirty="0" smtClean="0">
                <a:solidFill>
                  <a:schemeClr val="accent3"/>
                </a:solidFill>
              </a:rPr>
              <a:t>A static nested class is defined within another class. </a:t>
            </a:r>
          </a:p>
          <a:p>
            <a:endParaRPr lang="en-GB" sz="1800" dirty="0">
              <a:solidFill>
                <a:schemeClr val="accent3"/>
              </a:solidFill>
            </a:endParaRPr>
          </a:p>
          <a:p>
            <a:r>
              <a:rPr lang="en-GB" sz="1800" dirty="0" smtClean="0">
                <a:solidFill>
                  <a:schemeClr val="accent3"/>
                </a:solidFill>
              </a:rPr>
              <a:t>Objects of the nested class can access static fields and methods of the enclosing class</a:t>
            </a:r>
            <a:endParaRPr lang="en-GB" sz="1800" dirty="0">
              <a:solidFill>
                <a:schemeClr val="accent3"/>
              </a:solidFill>
            </a:endParaRPr>
          </a:p>
        </p:txBody>
      </p:sp>
      <p:sp>
        <p:nvSpPr>
          <p:cNvPr id="12" name="Content Placeholder 2"/>
          <p:cNvSpPr>
            <a:spLocks noGrp="1"/>
          </p:cNvSpPr>
          <p:nvPr>
            <p:ph idx="1"/>
          </p:nvPr>
        </p:nvSpPr>
        <p:spPr>
          <a:xfrm>
            <a:off x="395536" y="4740744"/>
            <a:ext cx="8105549" cy="2664296"/>
          </a:xfrm>
        </p:spPr>
        <p:txBody>
          <a:bodyPr/>
          <a:lstStyle/>
          <a:p>
            <a:pPr marL="0" indent="0">
              <a:spcBef>
                <a:spcPts val="0"/>
              </a:spcBef>
              <a:buNone/>
            </a:pPr>
            <a:r>
              <a:rPr lang="en-GB" sz="1800" dirty="0">
                <a:latin typeface="Arial" pitchFamily="34" charset="0"/>
              </a:rPr>
              <a:t>public class </a:t>
            </a:r>
            <a:r>
              <a:rPr lang="en-GB" sz="1800" dirty="0" err="1">
                <a:latin typeface="Arial" pitchFamily="34" charset="0"/>
              </a:rPr>
              <a:t>CapitalsProvider</a:t>
            </a:r>
            <a:r>
              <a:rPr lang="en-GB" sz="1800" dirty="0">
                <a:latin typeface="Arial" pitchFamily="34" charset="0"/>
              </a:rPr>
              <a:t> extends </a:t>
            </a:r>
            <a:r>
              <a:rPr lang="en-GB" sz="1800" dirty="0" err="1">
                <a:latin typeface="Arial" pitchFamily="34" charset="0"/>
              </a:rPr>
              <a:t>ContentProvider</a:t>
            </a:r>
            <a:r>
              <a:rPr lang="en-GB" sz="1800" dirty="0">
                <a:latin typeface="Arial" pitchFamily="34" charset="0"/>
              </a:rPr>
              <a:t> </a:t>
            </a:r>
            <a:r>
              <a:rPr lang="en-GB" sz="1800" dirty="0" smtClean="0">
                <a:latin typeface="Arial" pitchFamily="34" charset="0"/>
              </a:rPr>
              <a:t>{              </a:t>
            </a:r>
          </a:p>
          <a:p>
            <a:pPr marL="0" indent="0">
              <a:spcBef>
                <a:spcPts val="0"/>
              </a:spcBef>
              <a:buNone/>
            </a:pPr>
            <a:r>
              <a:rPr lang="en-GB" sz="1800" dirty="0">
                <a:latin typeface="Arial" pitchFamily="34" charset="0"/>
              </a:rPr>
              <a:t> </a:t>
            </a:r>
            <a:r>
              <a:rPr lang="en-GB" sz="1800" dirty="0" smtClean="0">
                <a:latin typeface="Arial" pitchFamily="34" charset="0"/>
              </a:rPr>
              <a:t>      ...</a:t>
            </a:r>
          </a:p>
          <a:p>
            <a:pPr marL="0" indent="0">
              <a:spcBef>
                <a:spcPts val="0"/>
              </a:spcBef>
              <a:buNone/>
            </a:pPr>
            <a:r>
              <a:rPr lang="en-GB" sz="1800" dirty="0">
                <a:latin typeface="Arial" pitchFamily="34" charset="0"/>
              </a:rPr>
              <a:t>      </a:t>
            </a:r>
            <a:r>
              <a:rPr lang="en-GB" sz="1800" dirty="0" smtClean="0">
                <a:latin typeface="Arial" pitchFamily="34" charset="0"/>
              </a:rPr>
              <a:t> private </a:t>
            </a:r>
            <a:r>
              <a:rPr lang="en-GB" sz="1800" dirty="0">
                <a:latin typeface="Arial" pitchFamily="34" charset="0"/>
              </a:rPr>
              <a:t>static class </a:t>
            </a:r>
            <a:r>
              <a:rPr lang="en-GB" sz="1800" dirty="0" err="1">
                <a:latin typeface="Arial" pitchFamily="34" charset="0"/>
              </a:rPr>
              <a:t>CapitalsDatabaseHelper</a:t>
            </a:r>
            <a:r>
              <a:rPr lang="en-GB" sz="1800" dirty="0">
                <a:latin typeface="Arial" pitchFamily="34" charset="0"/>
              </a:rPr>
              <a:t> extends </a:t>
            </a:r>
            <a:r>
              <a:rPr lang="en-GB" sz="1800" dirty="0" err="1">
                <a:latin typeface="Arial" pitchFamily="34" charset="0"/>
              </a:rPr>
              <a:t>SQLiteOpenHelper</a:t>
            </a:r>
            <a:r>
              <a:rPr lang="en-GB" sz="1800" dirty="0">
                <a:latin typeface="Arial" pitchFamily="34" charset="0"/>
              </a:rPr>
              <a:t> </a:t>
            </a:r>
            <a:r>
              <a:rPr lang="en-GB" sz="1800" dirty="0" smtClean="0">
                <a:latin typeface="Arial" pitchFamily="34" charset="0"/>
              </a:rPr>
              <a:t>{</a:t>
            </a:r>
          </a:p>
          <a:p>
            <a:pPr marL="0" indent="0">
              <a:spcBef>
                <a:spcPts val="0"/>
              </a:spcBef>
              <a:buNone/>
            </a:pPr>
            <a:r>
              <a:rPr lang="en-GB" sz="1800" dirty="0">
                <a:latin typeface="Arial" pitchFamily="34" charset="0"/>
              </a:rPr>
              <a:t> </a:t>
            </a:r>
            <a:r>
              <a:rPr lang="en-GB" sz="1800" dirty="0" smtClean="0">
                <a:latin typeface="Arial" pitchFamily="34" charset="0"/>
              </a:rPr>
              <a:t>      ...</a:t>
            </a:r>
          </a:p>
          <a:p>
            <a:pPr marL="0" indent="0">
              <a:spcBef>
                <a:spcPts val="0"/>
              </a:spcBef>
              <a:buNone/>
            </a:pPr>
            <a:r>
              <a:rPr lang="en-GB" sz="1800" dirty="0">
                <a:latin typeface="Arial" pitchFamily="34" charset="0"/>
              </a:rPr>
              <a:t> </a:t>
            </a:r>
            <a:r>
              <a:rPr lang="en-GB" sz="1800" dirty="0" smtClean="0">
                <a:latin typeface="Arial" pitchFamily="34" charset="0"/>
              </a:rPr>
              <a:t>      }</a:t>
            </a:r>
          </a:p>
          <a:p>
            <a:pPr marL="0" indent="0">
              <a:spcBef>
                <a:spcPts val="0"/>
              </a:spcBef>
              <a:buNone/>
            </a:pPr>
            <a:r>
              <a:rPr lang="en-GB" sz="1800" dirty="0">
                <a:latin typeface="Arial" pitchFamily="34" charset="0"/>
              </a:rPr>
              <a:t> </a:t>
            </a:r>
            <a:r>
              <a:rPr lang="en-GB" sz="1800" dirty="0" smtClean="0">
                <a:latin typeface="Arial" pitchFamily="34" charset="0"/>
              </a:rPr>
              <a:t>      ....</a:t>
            </a:r>
          </a:p>
          <a:p>
            <a:pPr marL="0" indent="0">
              <a:spcBef>
                <a:spcPts val="0"/>
              </a:spcBef>
              <a:buNone/>
            </a:pPr>
            <a:r>
              <a:rPr lang="en-GB" sz="1800" dirty="0">
                <a:latin typeface="Arial" pitchFamily="34" charset="0"/>
              </a:rPr>
              <a:t>}</a:t>
            </a:r>
          </a:p>
        </p:txBody>
      </p:sp>
    </p:spTree>
    <p:extLst>
      <p:ext uri="{BB962C8B-B14F-4D97-AF65-F5344CB8AC3E}">
        <p14:creationId xmlns:p14="http://schemas.microsoft.com/office/powerpoint/2010/main" val="3453047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18">
      <a:dk1>
        <a:srgbClr val="A2AD00"/>
      </a:dk1>
      <a:lt1>
        <a:srgbClr val="FFFFFF"/>
      </a:lt1>
      <a:dk2>
        <a:srgbClr val="000000"/>
      </a:dk2>
      <a:lt2>
        <a:srgbClr val="36424A"/>
      </a:lt2>
      <a:accent1>
        <a:srgbClr val="A2AD00"/>
      </a:accent1>
      <a:accent2>
        <a:srgbClr val="970074"/>
      </a:accent2>
      <a:accent3>
        <a:srgbClr val="C90044"/>
      </a:accent3>
      <a:accent4>
        <a:srgbClr val="EDB700"/>
      </a:accent4>
      <a:accent5>
        <a:srgbClr val="00338E"/>
      </a:accent5>
      <a:accent6>
        <a:srgbClr val="00693E"/>
      </a:accent6>
      <a:hlink>
        <a:srgbClr val="A2AD00"/>
      </a:hlink>
      <a:folHlink>
        <a:srgbClr val="36424A"/>
      </a:folHlink>
    </a:clrScheme>
    <a:fontScheme name="Custom 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3"/>
          </a:solidFill>
          <a:tailEnd type="arrow" w="lg" len="lg"/>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1788</TotalTime>
  <Words>1088</Words>
  <Application>Microsoft Office PowerPoint</Application>
  <PresentationFormat>On-screen Show (4:3)</PresentationFormat>
  <Paragraphs>358</Paragraphs>
  <Slides>25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ＭＳ Ｐゴシック</vt:lpstr>
      <vt:lpstr>Wingdings</vt:lpstr>
      <vt:lpstr>Custom Design</vt:lpstr>
      <vt:lpstr>Making content providers</vt:lpstr>
      <vt:lpstr>OUTLINE OF LECTURE</vt:lpstr>
      <vt:lpstr>CONTENT PROVIDERS</vt:lpstr>
      <vt:lpstr>AN EXAMPLE CONTENT PROVIDER</vt:lpstr>
      <vt:lpstr>URIS OF TABLES AND ROWS</vt:lpstr>
      <vt:lpstr>CLASSES THAT WILL HELP US</vt:lpstr>
      <vt:lpstr>BASIC STRUCTURE OF THE CONTENT PROVIDER</vt:lpstr>
      <vt:lpstr>Capitalsprovider Constants and nested class</vt:lpstr>
      <vt:lpstr>static nested  classes</vt:lpstr>
      <vt:lpstr>DAtabase helper</vt:lpstr>
      <vt:lpstr>Creating the database</vt:lpstr>
      <vt:lpstr>uri matcher</vt:lpstr>
      <vt:lpstr>IMPLEMENTING CAPITALS PROVIDER: ONCREATE</vt:lpstr>
      <vt:lpstr>IMPLEMENTING CAPITALS PROVIDER: QUERY</vt:lpstr>
      <vt:lpstr>IMPLEMENTING CAPITALS PROVIDER: QUERY</vt:lpstr>
      <vt:lpstr>IMPLEMENTING CAPITALS PROVIDER: INSERT</vt:lpstr>
      <vt:lpstr>IMPLEMENTING CAPITALS PROVIDER: INSERT</vt:lpstr>
      <vt:lpstr>IMPLEMENTING CAPITALS PROVIDER: UPDATE</vt:lpstr>
      <vt:lpstr>IMPLEMENTING CAPITALS PROVIDER: UPDATE</vt:lpstr>
      <vt:lpstr>IMPLEMENTING CAPITALS PROVIDER: MAKENEWWHERE</vt:lpstr>
      <vt:lpstr>IMPLEMENTING CAPITALS PROVIDER: DELETE</vt:lpstr>
      <vt:lpstr>IMPLEMENTING CAPITALS PROVIDER: DELETE</vt:lpstr>
      <vt:lpstr>IMPLEMENTING CAPITALS PROVIDER: GETTYPE</vt:lpstr>
      <vt:lpstr>IMPLEMENTING CAPITALS PROVIDER: GETTYPE</vt:lpstr>
      <vt:lpstr>SUMMARY</vt:lpstr>
    </vt:vector>
  </TitlesOfParts>
  <Company>RADFORD WALLIS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OBU Template</dc:title>
  <dc:creator>Lana</dc:creator>
  <dc:description>Eyeful Presentations</dc:description>
  <cp:lastModifiedBy>SUTTON, David</cp:lastModifiedBy>
  <cp:revision>122</cp:revision>
  <dcterms:created xsi:type="dcterms:W3CDTF">2013-03-11T20:22:48Z</dcterms:created>
  <dcterms:modified xsi:type="dcterms:W3CDTF">2013-03-17T23:39:25Z</dcterms:modified>
</cp:coreProperties>
</file>