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-76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OB PPT banner white 15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1150" y="304800"/>
            <a:ext cx="8528050" cy="153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9" y="2071678"/>
            <a:ext cx="8533134" cy="4473585"/>
          </a:xfrm>
        </p:spPr>
        <p:txBody>
          <a:bodyPr/>
          <a:lstStyle>
            <a:lvl1pPr marL="0" indent="0" algn="l">
              <a:buNone/>
              <a:defRPr sz="2800" b="1"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GB" dirty="0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23528" y="312738"/>
            <a:ext cx="8487752" cy="1526948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Slide">
    <p:bg>
      <p:bgPr>
        <a:solidFill>
          <a:srgbClr val="4555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OB PPT banner 15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303213"/>
            <a:ext cx="8534400" cy="153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23528" y="312738"/>
            <a:ext cx="8487752" cy="1526948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smtClean="0"/>
              <a:t>Click to edit Master title style</a:t>
            </a:r>
            <a:endParaRPr lang="en-GB" dirty="0"/>
          </a:p>
        </p:txBody>
      </p:sp>
      <p:pic>
        <p:nvPicPr>
          <p:cNvPr id="4" name="Picture 3" descr="comp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3528" y="1849625"/>
            <a:ext cx="8532000" cy="47673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7" y="908720"/>
            <a:ext cx="8461126" cy="5544616"/>
          </a:xfrm>
        </p:spPr>
        <p:txBody>
          <a:bodyPr/>
          <a:lstStyle>
            <a:lvl1pPr marL="180975" indent="-180975">
              <a:spcBef>
                <a:spcPts val="1500"/>
              </a:spcBef>
              <a:defRPr b="0"/>
            </a:lvl1pPr>
            <a:lvl2pPr marL="449263" indent="-177800">
              <a:spcBef>
                <a:spcPts val="300"/>
              </a:spcBef>
              <a:defRPr sz="2000"/>
            </a:lvl2pPr>
            <a:lvl3pPr marL="715963" indent="-182563">
              <a:spcBef>
                <a:spcPts val="300"/>
              </a:spcBef>
              <a:defRPr sz="2000"/>
            </a:lvl3pPr>
            <a:lvl4pPr marL="982663" indent="-177800">
              <a:spcBef>
                <a:spcPts val="300"/>
              </a:spcBef>
              <a:defRPr sz="1800"/>
            </a:lvl4pPr>
            <a:lvl5pPr marL="1258888" indent="-180975">
              <a:spcBef>
                <a:spcPts val="300"/>
              </a:spcBef>
              <a:defRPr sz="1800"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537" y="908720"/>
            <a:ext cx="4270126" cy="5616624"/>
          </a:xfrm>
        </p:spPr>
        <p:txBody>
          <a:bodyPr>
            <a:normAutofit/>
          </a:bodyPr>
          <a:lstStyle>
            <a:lvl1pPr marL="0" indent="0">
              <a:buNone/>
              <a:defRPr sz="2400" b="1"/>
            </a:lvl1pPr>
            <a:lvl2pPr marL="271463" indent="-271463">
              <a:defRPr sz="2400"/>
            </a:lvl2pPr>
            <a:lvl3pPr marL="533400" indent="-261938">
              <a:defRPr sz="2000"/>
            </a:lvl3pPr>
            <a:lvl4pPr marL="804863" indent="-271463">
              <a:defRPr sz="2000"/>
            </a:lvl4pPr>
            <a:lvl5pPr marL="1077913" indent="-273050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656" y="908720"/>
            <a:ext cx="4138824" cy="5616624"/>
          </a:xfrm>
        </p:spPr>
        <p:txBody>
          <a:bodyPr>
            <a:normAutofit/>
          </a:bodyPr>
          <a:lstStyle>
            <a:lvl1pPr marL="0" indent="0">
              <a:buNone/>
              <a:defRPr sz="2400" b="1"/>
            </a:lvl1pPr>
            <a:lvl2pPr marL="271463" indent="-271463">
              <a:defRPr sz="2400"/>
            </a:lvl2pPr>
            <a:lvl3pPr marL="533400" indent="-261938">
              <a:defRPr sz="2000"/>
            </a:lvl3pPr>
            <a:lvl4pPr marL="804863" indent="-271463">
              <a:defRPr sz="2000"/>
            </a:lvl4pPr>
            <a:lvl5pPr marL="1077913" indent="-273050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5400000">
            <a:off x="-876300" y="2781300"/>
            <a:ext cx="2209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/>
              <a:t>June 2006</a:t>
            </a: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532813" y="6381750"/>
            <a:ext cx="431800" cy="3238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4BA7540-B049-4DBE-B417-1755F31AF4C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2211388" y="6440488"/>
            <a:ext cx="5961062" cy="265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 altLang="zh-CN"/>
              <a:t>Caste-Centric AOSDM -- An Overview: Seminar at Durham University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30" descr="OB PPT logo white 15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04800" y="304800"/>
            <a:ext cx="8528050" cy="153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536" y="188641"/>
            <a:ext cx="8461127" cy="648072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GB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95536" y="836712"/>
            <a:ext cx="8424936" cy="5688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 kern="1200" cap="none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pitchFamily="12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pitchFamily="12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pitchFamily="12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pitchFamily="12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pitchFamily="124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pitchFamily="124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pitchFamily="124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pitchFamily="124" charset="-128"/>
        </a:defRPr>
      </a:lvl9pPr>
    </p:titleStyle>
    <p:bodyStyle>
      <a:lvl1pPr marL="180975" indent="-180975" algn="l" rtl="0" eaLnBrk="1" fontAlgn="base" hangingPunct="1">
        <a:spcBef>
          <a:spcPct val="20000"/>
        </a:spcBef>
        <a:spcAft>
          <a:spcPct val="0"/>
        </a:spcAft>
        <a:buFont typeface="Wingdings" pitchFamily="124" charset="2"/>
        <a:buChar char="§"/>
        <a:defRPr sz="2400" kern="1200">
          <a:solidFill>
            <a:schemeClr val="bg2"/>
          </a:solidFill>
          <a:latin typeface="+mn-lt"/>
          <a:ea typeface="+mn-ea"/>
          <a:cs typeface="+mn-cs"/>
        </a:defRPr>
      </a:lvl1pPr>
      <a:lvl2pPr marL="630238" indent="-173038" algn="l" rtl="0" eaLnBrk="1" fontAlgn="base" hangingPunct="1">
        <a:spcBef>
          <a:spcPct val="20000"/>
        </a:spcBef>
        <a:spcAft>
          <a:spcPct val="0"/>
        </a:spcAft>
        <a:buFont typeface="Wingdings" pitchFamily="124" charset="2"/>
        <a:buChar char="§"/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1077913" indent="-163513" algn="l" rtl="0" eaLnBrk="1" fontAlgn="base" hangingPunct="1">
        <a:spcBef>
          <a:spcPct val="20000"/>
        </a:spcBef>
        <a:spcAft>
          <a:spcPct val="0"/>
        </a:spcAft>
        <a:buFont typeface="Wingdings" pitchFamily="124" charset="2"/>
        <a:buChar char="§"/>
        <a:defRPr sz="2000" kern="1200">
          <a:solidFill>
            <a:schemeClr val="bg2"/>
          </a:solidFill>
          <a:latin typeface="+mn-lt"/>
          <a:ea typeface="+mn-ea"/>
          <a:cs typeface="+mn-cs"/>
        </a:defRPr>
      </a:lvl3pPr>
      <a:lvl4pPr marL="1527175" indent="-155575" algn="l" rtl="0" eaLnBrk="1" fontAlgn="base" hangingPunct="1">
        <a:spcBef>
          <a:spcPct val="20000"/>
        </a:spcBef>
        <a:spcAft>
          <a:spcPct val="0"/>
        </a:spcAft>
        <a:buFont typeface="Wingdings" pitchFamily="124" charset="2"/>
        <a:buChar char="§"/>
        <a:defRPr sz="2000" kern="1200">
          <a:solidFill>
            <a:schemeClr val="bg2"/>
          </a:solidFill>
          <a:latin typeface="+mn-lt"/>
          <a:ea typeface="+mn-ea"/>
          <a:cs typeface="+mn-cs"/>
        </a:defRPr>
      </a:lvl4pPr>
      <a:lvl5pPr marL="1974850" indent="-146050" algn="l" rtl="0" eaLnBrk="1" fontAlgn="base" hangingPunct="1">
        <a:spcBef>
          <a:spcPct val="20000"/>
        </a:spcBef>
        <a:spcAft>
          <a:spcPct val="0"/>
        </a:spcAft>
        <a:buFont typeface="Wingdings" pitchFamily="124" charset="2"/>
        <a:buChar char="§"/>
        <a:defRPr sz="20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/>
              <a:t>U08182</a:t>
            </a:r>
            <a:r>
              <a:rPr lang="en-US" sz="3600" dirty="0"/>
              <a:t>-2014 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Information Systems Design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2737036"/>
            <a:ext cx="8487752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</a:rPr>
              <a:t>Revision</a:t>
            </a:r>
          </a:p>
          <a:p>
            <a:pPr algn="ctr"/>
            <a:endParaRPr lang="en-US" sz="2400" dirty="0" smtClean="0"/>
          </a:p>
          <a:p>
            <a:pPr algn="ctr"/>
            <a:r>
              <a:rPr lang="en-US" sz="2400" b="1" dirty="0" smtClean="0">
                <a:solidFill>
                  <a:srgbClr val="FFFFFF"/>
                </a:solidFill>
              </a:rPr>
              <a:t>Hong Zhu</a:t>
            </a:r>
          </a:p>
          <a:p>
            <a:pPr algn="ctr"/>
            <a:r>
              <a:rPr lang="en-US" sz="2400" dirty="0" smtClean="0"/>
              <a:t>Department of Computing and Communication Technologies</a:t>
            </a:r>
          </a:p>
          <a:p>
            <a:pPr algn="ctr"/>
            <a:r>
              <a:rPr lang="en-US" sz="2400" dirty="0" smtClean="0"/>
              <a:t>Oxford Brookes University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73872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461127" cy="1130561"/>
          </a:xfrm>
        </p:spPr>
        <p:txBody>
          <a:bodyPr>
            <a:normAutofit/>
          </a:bodyPr>
          <a:lstStyle/>
          <a:p>
            <a:r>
              <a:rPr lang="en-US" dirty="0"/>
              <a:t>S</a:t>
            </a:r>
            <a:r>
              <a:rPr lang="en-US" dirty="0" smtClean="0"/>
              <a:t>tructure </a:t>
            </a:r>
            <a:r>
              <a:rPr lang="en-US" dirty="0"/>
              <a:t>of </a:t>
            </a:r>
            <a:r>
              <a:rPr lang="en-US" dirty="0" smtClean="0"/>
              <a:t>Design </a:t>
            </a:r>
            <a:r>
              <a:rPr lang="en-US" dirty="0"/>
              <a:t>S</a:t>
            </a:r>
            <a:r>
              <a:rPr lang="en-US" dirty="0" smtClean="0"/>
              <a:t>pace </a:t>
            </a:r>
            <a:r>
              <a:rPr lang="en-US" dirty="0"/>
              <a:t>in Yoshikawa’s General Design Theory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7" y="1319200"/>
            <a:ext cx="8461126" cy="5134135"/>
          </a:xfrm>
        </p:spPr>
        <p:txBody>
          <a:bodyPr/>
          <a:lstStyle/>
          <a:p>
            <a:pPr marL="361950" indent="-358775">
              <a:spcBef>
                <a:spcPts val="0"/>
              </a:spcBef>
            </a:pPr>
            <a:r>
              <a:rPr lang="en-US" sz="2800" dirty="0"/>
              <a:t>A design space is divided into two views: </a:t>
            </a:r>
          </a:p>
          <a:p>
            <a:pPr marL="536575" lvl="1" indent="-269875">
              <a:spcBef>
                <a:spcPts val="0"/>
              </a:spcBef>
            </a:pPr>
            <a:r>
              <a:rPr lang="en-US" sz="2400" dirty="0" smtClean="0"/>
              <a:t>Structural view: The  </a:t>
            </a:r>
            <a:r>
              <a:rPr lang="en-US" sz="2400" dirty="0"/>
              <a:t>observable/structural features of the designs</a:t>
            </a:r>
          </a:p>
          <a:p>
            <a:pPr marL="536575" lvl="1" indent="-269875">
              <a:spcBef>
                <a:spcPts val="0"/>
              </a:spcBef>
            </a:pPr>
            <a:r>
              <a:rPr lang="en-US" sz="2400" dirty="0" smtClean="0"/>
              <a:t>Functional view: The </a:t>
            </a:r>
            <a:r>
              <a:rPr lang="en-US" sz="2400" dirty="0"/>
              <a:t>functional properties of the designs</a:t>
            </a:r>
          </a:p>
          <a:p>
            <a:pPr marL="361950" indent="-358775">
              <a:spcBef>
                <a:spcPts val="0"/>
              </a:spcBef>
            </a:pPr>
            <a:r>
              <a:rPr lang="en-US" sz="2800" dirty="0"/>
              <a:t>These two views are linked together by the instances of the domain</a:t>
            </a:r>
          </a:p>
          <a:p>
            <a:pPr marL="536575" lvl="1" indent="-269875">
              <a:spcBef>
                <a:spcPts val="0"/>
              </a:spcBef>
            </a:pPr>
            <a:r>
              <a:rPr lang="en-US" sz="2400" dirty="0"/>
              <a:t>To show which combination of properties in structural view is associated to the combination of properties in the functional view</a:t>
            </a:r>
          </a:p>
          <a:p>
            <a:pPr marL="268287" indent="-269875">
              <a:spcBef>
                <a:spcPts val="0"/>
              </a:spcBef>
            </a:pPr>
            <a:r>
              <a:rPr lang="en-US" sz="2800" dirty="0"/>
              <a:t>Two types of design problems can be solved </a:t>
            </a:r>
            <a:r>
              <a:rPr lang="en-US" sz="2800" dirty="0" smtClean="0"/>
              <a:t>automatically</a:t>
            </a:r>
          </a:p>
          <a:p>
            <a:pPr marL="536575" lvl="1" indent="-269875">
              <a:spcBef>
                <a:spcPts val="0"/>
              </a:spcBef>
            </a:pPr>
            <a:r>
              <a:rPr lang="en-US" sz="2400" dirty="0" smtClean="0"/>
              <a:t>synthesis problem </a:t>
            </a:r>
          </a:p>
          <a:p>
            <a:pPr marL="536575" lvl="1" indent="-269875">
              <a:spcBef>
                <a:spcPts val="0"/>
              </a:spcBef>
            </a:pPr>
            <a:r>
              <a:rPr lang="en-US" sz="2400" dirty="0" smtClean="0"/>
              <a:t>analysis </a:t>
            </a:r>
            <a:r>
              <a:rPr lang="en-US" sz="2400" dirty="0" smtClean="0"/>
              <a:t>problem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76134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517" y="379137"/>
            <a:ext cx="8260887" cy="61956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58744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 smtClean="0"/>
              <a:t>Roles of A Design Space In Software Design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Design space provides a framework for </a:t>
            </a:r>
          </a:p>
          <a:p>
            <a:pPr marL="611188" lvl="1" indent="-342900"/>
            <a:r>
              <a:rPr lang="en-US" sz="2800" dirty="0"/>
              <a:t>C</a:t>
            </a:r>
            <a:r>
              <a:rPr lang="en-US" sz="2800" dirty="0" smtClean="0"/>
              <a:t>onsidering systematically design </a:t>
            </a:r>
            <a:r>
              <a:rPr lang="en-US" sz="2800" dirty="0"/>
              <a:t>alternatives </a:t>
            </a:r>
          </a:p>
          <a:p>
            <a:pPr marL="611188" lvl="1" indent="-342900"/>
            <a:r>
              <a:rPr lang="en-US" sz="2800" dirty="0" err="1"/>
              <a:t>Recognising</a:t>
            </a:r>
            <a:r>
              <a:rPr lang="en-US" sz="2800" dirty="0"/>
              <a:t> interactions and trade-offs among design decisions </a:t>
            </a:r>
          </a:p>
          <a:p>
            <a:pPr marL="611188" lvl="1" indent="-342900"/>
            <a:r>
              <a:rPr lang="en-US" sz="2800" dirty="0"/>
              <a:t>Comparing designs - the selection of an appropriate solution from a set of existing </a:t>
            </a:r>
            <a:r>
              <a:rPr lang="en-US" sz="2800" dirty="0" smtClean="0"/>
              <a:t>alternatives </a:t>
            </a:r>
            <a:endParaRPr lang="en-US" sz="2800" dirty="0"/>
          </a:p>
          <a:p>
            <a:pPr marL="611188" lvl="1" indent="-342900"/>
            <a:r>
              <a:rPr lang="en-US" sz="2800" dirty="0"/>
              <a:t>Avoiding problem analysis from scratch </a:t>
            </a:r>
          </a:p>
        </p:txBody>
      </p:sp>
    </p:spTree>
    <p:extLst>
      <p:ext uri="{BB962C8B-B14F-4D97-AF65-F5344CB8AC3E}">
        <p14:creationId xmlns:p14="http://schemas.microsoft.com/office/powerpoint/2010/main" val="228567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 rot="-5400000">
            <a:off x="-876300" y="2781300"/>
            <a:ext cx="2209800" cy="4572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Feb. 2014</a:t>
            </a: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2211266" y="6440488"/>
            <a:ext cx="5040923" cy="265112"/>
          </a:xfrm>
          <a:prstGeom prst="rect">
            <a:avLst/>
          </a:prstGeom>
        </p:spPr>
        <p:txBody>
          <a:bodyPr/>
          <a:lstStyle/>
          <a:p>
            <a:r>
              <a:rPr lang="en-GB" altLang="zh-CN"/>
              <a:t>U08182: Information Systems Design</a:t>
            </a:r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485043" y="0"/>
            <a:ext cx="8207619" cy="635000"/>
          </a:xfrm>
        </p:spPr>
        <p:txBody>
          <a:bodyPr/>
          <a:lstStyle/>
          <a:p>
            <a:r>
              <a:rPr lang="en-US" dirty="0"/>
              <a:t>The Concept of Software Architecture</a:t>
            </a:r>
            <a:endParaRPr lang="en-GB" altLang="zh-CN" dirty="0">
              <a:ea typeface="SimSun" pitchFamily="2" charset="-122"/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7797" y="728662"/>
            <a:ext cx="8456734" cy="57118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altLang="zh-CN" sz="2800" dirty="0">
                <a:latin typeface="Times New Roman" pitchFamily="18" charset="0"/>
                <a:ea typeface="SimSun" pitchFamily="2" charset="-122"/>
              </a:rPr>
              <a:t>Architecture is about </a:t>
            </a:r>
            <a:r>
              <a:rPr lang="en-GB" altLang="zh-CN" sz="2800" b="1" i="1" dirty="0">
                <a:latin typeface="Times New Roman" pitchFamily="18" charset="0"/>
                <a:ea typeface="SimSun" pitchFamily="2" charset="-122"/>
              </a:rPr>
              <a:t>structure</a:t>
            </a:r>
          </a:p>
          <a:p>
            <a:pPr lvl="1">
              <a:lnSpc>
                <a:spcPct val="90000"/>
              </a:lnSpc>
            </a:pPr>
            <a:r>
              <a:rPr lang="en-GB" altLang="zh-CN" sz="2400" dirty="0">
                <a:latin typeface="Times New Roman" pitchFamily="18" charset="0"/>
                <a:ea typeface="SimSun" pitchFamily="2" charset="-122"/>
              </a:rPr>
              <a:t>Software architecture represents a software system in terms of the components together with the interactions among them. </a:t>
            </a:r>
          </a:p>
          <a:p>
            <a:pPr>
              <a:lnSpc>
                <a:spcPct val="90000"/>
              </a:lnSpc>
            </a:pPr>
            <a:r>
              <a:rPr lang="en-GB" altLang="zh-CN" sz="2800" dirty="0" smtClean="0">
                <a:latin typeface="Times New Roman" pitchFamily="18" charset="0"/>
                <a:ea typeface="SimSun" pitchFamily="2" charset="-122"/>
              </a:rPr>
              <a:t>Architecture </a:t>
            </a:r>
            <a:r>
              <a:rPr lang="en-GB" altLang="zh-CN" sz="2800" dirty="0">
                <a:latin typeface="Times New Roman" pitchFamily="18" charset="0"/>
                <a:ea typeface="SimSun" pitchFamily="2" charset="-122"/>
              </a:rPr>
              <a:t>is </a:t>
            </a:r>
            <a:r>
              <a:rPr lang="en-GB" altLang="zh-CN" sz="2800" dirty="0" smtClean="0">
                <a:latin typeface="Times New Roman" pitchFamily="18" charset="0"/>
                <a:ea typeface="SimSun" pitchFamily="2" charset="-122"/>
              </a:rPr>
              <a:t>an </a:t>
            </a:r>
            <a:r>
              <a:rPr lang="en-GB" altLang="zh-CN" sz="2800" b="1" i="1" dirty="0" smtClean="0">
                <a:latin typeface="Times New Roman" pitchFamily="18" charset="0"/>
                <a:ea typeface="SimSun" pitchFamily="2" charset="-122"/>
              </a:rPr>
              <a:t>abstract</a:t>
            </a:r>
            <a:r>
              <a:rPr lang="en-GB" altLang="zh-CN" sz="2800" dirty="0" smtClean="0">
                <a:latin typeface="Times New Roman" pitchFamily="18" charset="0"/>
                <a:ea typeface="SimSun" pitchFamily="2" charset="-122"/>
              </a:rPr>
              <a:t> model</a:t>
            </a:r>
            <a:endParaRPr lang="en-GB" altLang="zh-CN" sz="2800" dirty="0">
              <a:latin typeface="Times New Roman" pitchFamily="18" charset="0"/>
              <a:ea typeface="SimSun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GB" altLang="zh-CN" sz="2400" dirty="0">
                <a:latin typeface="Times New Roman" pitchFamily="18" charset="0"/>
                <a:ea typeface="SimSun" pitchFamily="2" charset="-122"/>
              </a:rPr>
              <a:t>Software architecture is an abstract representation of a complicated software system. </a:t>
            </a:r>
          </a:p>
          <a:p>
            <a:pPr lvl="1">
              <a:lnSpc>
                <a:spcPct val="90000"/>
              </a:lnSpc>
            </a:pPr>
            <a:r>
              <a:rPr lang="en-GB" altLang="zh-CN" sz="2400" dirty="0" smtClean="0">
                <a:latin typeface="Times New Roman" pitchFamily="18" charset="0"/>
                <a:ea typeface="SimSun" pitchFamily="2" charset="-122"/>
              </a:rPr>
              <a:t>The </a:t>
            </a:r>
            <a:r>
              <a:rPr lang="en-GB" altLang="zh-CN" sz="2400" dirty="0">
                <a:latin typeface="Times New Roman" pitchFamily="18" charset="0"/>
                <a:ea typeface="SimSun" pitchFamily="2" charset="-122"/>
              </a:rPr>
              <a:t>details of the components and connectors are hidden and replaced with abstract computational entities that are characterised by a set of properties or architectural models at lower level. </a:t>
            </a:r>
          </a:p>
          <a:p>
            <a:pPr>
              <a:lnSpc>
                <a:spcPct val="90000"/>
              </a:lnSpc>
            </a:pPr>
            <a:r>
              <a:rPr lang="en-GB" altLang="zh-CN" sz="2800" dirty="0">
                <a:latin typeface="Times New Roman" pitchFamily="18" charset="0"/>
                <a:ea typeface="SimSun" pitchFamily="2" charset="-122"/>
              </a:rPr>
              <a:t>Architecture is </a:t>
            </a:r>
            <a:r>
              <a:rPr lang="en-GB" altLang="zh-CN" sz="2800" b="1" i="1" dirty="0">
                <a:latin typeface="Times New Roman" pitchFamily="18" charset="0"/>
                <a:ea typeface="SimSun" pitchFamily="2" charset="-122"/>
              </a:rPr>
              <a:t>purposeful</a:t>
            </a:r>
          </a:p>
          <a:p>
            <a:pPr lvl="1">
              <a:lnSpc>
                <a:spcPct val="90000"/>
              </a:lnSpc>
            </a:pPr>
            <a:r>
              <a:rPr lang="en-GB" altLang="zh-CN" sz="2400" dirty="0">
                <a:latin typeface="Times New Roman" pitchFamily="18" charset="0"/>
                <a:ea typeface="SimSun" pitchFamily="2" charset="-122"/>
              </a:rPr>
              <a:t>Software architecture is a model of software systems built to achieve certain software engineering purposes, which include as design documentation, as transferable knowledge about software design, etc. </a:t>
            </a:r>
          </a:p>
        </p:txBody>
      </p:sp>
    </p:spTree>
    <p:extLst>
      <p:ext uri="{BB962C8B-B14F-4D97-AF65-F5344CB8AC3E}">
        <p14:creationId xmlns:p14="http://schemas.microsoft.com/office/powerpoint/2010/main" val="17684524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88641"/>
            <a:ext cx="7372163" cy="1500430"/>
          </a:xfrm>
        </p:spPr>
        <p:txBody>
          <a:bodyPr>
            <a:noAutofit/>
          </a:bodyPr>
          <a:lstStyle/>
          <a:p>
            <a:r>
              <a:rPr lang="en-US" sz="3600" dirty="0" smtClean="0"/>
              <a:t>The Concept of Software Architectural Style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7" y="1861676"/>
            <a:ext cx="8461126" cy="4591659"/>
          </a:xfrm>
        </p:spPr>
        <p:txBody>
          <a:bodyPr/>
          <a:lstStyle/>
          <a:p>
            <a:pPr marL="0" indent="0">
              <a:lnSpc>
                <a:spcPct val="85000"/>
              </a:lnSpc>
              <a:buFont typeface="Wingdings" pitchFamily="2" charset="2"/>
              <a:buNone/>
              <a:tabLst>
                <a:tab pos="460375" algn="l"/>
              </a:tabLst>
            </a:pPr>
            <a:r>
              <a:rPr lang="en-GB" altLang="zh-CN" sz="3200" dirty="0" smtClean="0">
                <a:ea typeface="SimSun" pitchFamily="2" charset="-122"/>
              </a:rPr>
              <a:t>An </a:t>
            </a:r>
            <a:r>
              <a:rPr lang="en-GB" altLang="zh-CN" sz="3200" dirty="0">
                <a:ea typeface="SimSun" pitchFamily="2" charset="-122"/>
              </a:rPr>
              <a:t>architectural style defines a family of systems </a:t>
            </a:r>
            <a:r>
              <a:rPr lang="en-GB" altLang="zh-CN" sz="3200" dirty="0" smtClean="0">
                <a:ea typeface="SimSun" pitchFamily="2" charset="-122"/>
              </a:rPr>
              <a:t>by a </a:t>
            </a:r>
            <a:r>
              <a:rPr lang="en-GB" altLang="zh-CN" sz="3200" dirty="0">
                <a:ea typeface="SimSun" pitchFamily="2" charset="-122"/>
              </a:rPr>
              <a:t>pattern of </a:t>
            </a:r>
            <a:r>
              <a:rPr lang="en-GB" altLang="zh-CN" sz="3200" dirty="0" smtClean="0">
                <a:ea typeface="SimSun" pitchFamily="2" charset="-122"/>
              </a:rPr>
              <a:t>their architectures in terms of </a:t>
            </a:r>
            <a:endParaRPr lang="en-GB" altLang="zh-CN" sz="3200" dirty="0">
              <a:ea typeface="SimSun" pitchFamily="2" charset="-122"/>
            </a:endParaRPr>
          </a:p>
          <a:p>
            <a:pPr marL="461963" lvl="1" indent="-347663">
              <a:lnSpc>
                <a:spcPct val="85000"/>
              </a:lnSpc>
              <a:tabLst>
                <a:tab pos="460375" algn="l"/>
              </a:tabLst>
            </a:pPr>
            <a:r>
              <a:rPr lang="en-GB" altLang="zh-CN" sz="2800" dirty="0">
                <a:ea typeface="SimSun" pitchFamily="2" charset="-122"/>
              </a:rPr>
              <a:t>A vocabulary of component and connector types</a:t>
            </a:r>
          </a:p>
          <a:p>
            <a:pPr marL="461963" lvl="1" indent="-347663">
              <a:lnSpc>
                <a:spcPct val="85000"/>
              </a:lnSpc>
              <a:tabLst>
                <a:tab pos="460375" algn="l"/>
              </a:tabLst>
            </a:pPr>
            <a:r>
              <a:rPr lang="en-GB" altLang="zh-CN" sz="2800" dirty="0">
                <a:ea typeface="SimSun" pitchFamily="2" charset="-122"/>
              </a:rPr>
              <a:t>A set of constraints on how they can be </a:t>
            </a:r>
            <a:r>
              <a:rPr lang="en-GB" altLang="zh-CN" sz="2800" dirty="0" smtClean="0">
                <a:ea typeface="SimSun" pitchFamily="2" charset="-122"/>
              </a:rPr>
              <a:t>combined and the configurations</a:t>
            </a:r>
            <a:endParaRPr lang="en-GB" altLang="zh-CN" sz="2800" dirty="0">
              <a:ea typeface="SimSun" pitchFamily="2" charset="-122"/>
            </a:endParaRPr>
          </a:p>
          <a:p>
            <a:pPr marL="461963" lvl="1" indent="-347663">
              <a:lnSpc>
                <a:spcPct val="85000"/>
              </a:lnSpc>
              <a:tabLst>
                <a:tab pos="460375" algn="l"/>
              </a:tabLst>
            </a:pPr>
            <a:r>
              <a:rPr lang="en-GB" altLang="zh-CN" sz="2800" dirty="0">
                <a:ea typeface="SimSun" pitchFamily="2" charset="-122"/>
              </a:rPr>
              <a:t>One or more semantic models that specify how </a:t>
            </a:r>
            <a:r>
              <a:rPr lang="en-GB" altLang="zh-CN" sz="2800" dirty="0" smtClean="0">
                <a:ea typeface="SimSun" pitchFamily="2" charset="-122"/>
              </a:rPr>
              <a:t>the system's operates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497512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959" y="517817"/>
            <a:ext cx="8530290" cy="59055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89261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The exam case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Consider the 4 architectures explained in the case study article. Define an architectural style, called </a:t>
            </a:r>
            <a:r>
              <a:rPr lang="en-US" i="1" dirty="0">
                <a:solidFill>
                  <a:srgbClr val="0000FF"/>
                </a:solidFill>
              </a:rPr>
              <a:t>multiple tier architectural </a:t>
            </a:r>
            <a:r>
              <a:rPr lang="en-US" i="1" dirty="0" smtClean="0">
                <a:solidFill>
                  <a:srgbClr val="0000FF"/>
                </a:solidFill>
              </a:rPr>
              <a:t>style</a:t>
            </a:r>
            <a:r>
              <a:rPr lang="en-US" dirty="0" smtClean="0"/>
              <a:t>, to contain them as instances.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930" y="2367166"/>
            <a:ext cx="8531733" cy="30605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3608" y="5580705"/>
            <a:ext cx="82071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lphaLcParenBoth"/>
            </a:pPr>
            <a:r>
              <a:rPr lang="en-US" sz="2400" i="1" dirty="0" smtClean="0">
                <a:solidFill>
                  <a:schemeClr val="bg2"/>
                </a:solidFill>
              </a:rPr>
              <a:t> the </a:t>
            </a:r>
            <a:r>
              <a:rPr lang="en-US" sz="2400" i="1" dirty="0">
                <a:solidFill>
                  <a:schemeClr val="bg2"/>
                </a:solidFill>
              </a:rPr>
              <a:t>classic three-tier, (b) five</a:t>
            </a:r>
            <a:r>
              <a:rPr lang="en-US" sz="2400" i="1" dirty="0" smtClean="0">
                <a:solidFill>
                  <a:schemeClr val="bg2"/>
                </a:solidFill>
              </a:rPr>
              <a:t>-tier</a:t>
            </a:r>
            <a:r>
              <a:rPr lang="en-US" sz="2400" i="1" dirty="0">
                <a:solidFill>
                  <a:schemeClr val="bg2"/>
                </a:solidFill>
              </a:rPr>
              <a:t>, </a:t>
            </a:r>
            <a:r>
              <a:rPr lang="en-US" sz="2400" i="1" dirty="0">
                <a:solidFill>
                  <a:schemeClr val="bg2"/>
                </a:solidFill>
              </a:rPr>
              <a:t>(c) four-tier, </a:t>
            </a:r>
            <a:endParaRPr lang="en-US" sz="2400" i="1" dirty="0" smtClean="0">
              <a:solidFill>
                <a:schemeClr val="bg2"/>
              </a:solidFill>
            </a:endParaRPr>
          </a:p>
          <a:p>
            <a:r>
              <a:rPr lang="en-US" sz="2400" i="1" dirty="0" smtClean="0">
                <a:solidFill>
                  <a:schemeClr val="bg2"/>
                </a:solidFill>
              </a:rPr>
              <a:t>(</a:t>
            </a:r>
            <a:r>
              <a:rPr lang="en-US" sz="2400" i="1" dirty="0">
                <a:solidFill>
                  <a:schemeClr val="bg2"/>
                </a:solidFill>
              </a:rPr>
              <a:t>d) three-tier key-value architectures. </a:t>
            </a:r>
            <a:endParaRPr lang="en-US" sz="2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91817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Multiple Tier Architectural Style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The </a:t>
            </a:r>
            <a:r>
              <a:rPr lang="en-US" sz="2800" dirty="0"/>
              <a:t>components in a multi-tier architecture are </a:t>
            </a:r>
            <a:r>
              <a:rPr lang="en-US" sz="2800" dirty="0" smtClean="0"/>
              <a:t>layers</a:t>
            </a:r>
          </a:p>
          <a:p>
            <a:pPr lvl="1"/>
            <a:r>
              <a:rPr lang="en-US" sz="2400" dirty="0" smtClean="0"/>
              <a:t>Each </a:t>
            </a:r>
            <a:r>
              <a:rPr lang="en-US" sz="2400" dirty="0"/>
              <a:t>layer consists of a number of services, which can be duplicated and distributed on a number of </a:t>
            </a:r>
            <a:r>
              <a:rPr lang="en-US" sz="2400" dirty="0" smtClean="0"/>
              <a:t>hardware computers (called servers). </a:t>
            </a:r>
            <a:endParaRPr lang="en-US" sz="2400" dirty="0"/>
          </a:p>
          <a:p>
            <a:r>
              <a:rPr lang="en-US" sz="2800" dirty="0" smtClean="0"/>
              <a:t>The </a:t>
            </a:r>
            <a:r>
              <a:rPr lang="en-US" sz="2800" dirty="0"/>
              <a:t>connectors between the components are network </a:t>
            </a:r>
            <a:r>
              <a:rPr lang="en-US" sz="2800" dirty="0" smtClean="0"/>
              <a:t>communication</a:t>
            </a:r>
          </a:p>
          <a:p>
            <a:pPr lvl="1"/>
            <a:r>
              <a:rPr lang="en-US" sz="2400" dirty="0"/>
              <a:t>M</a:t>
            </a:r>
            <a:r>
              <a:rPr lang="en-US" sz="2400" dirty="0" smtClean="0"/>
              <a:t>essages are </a:t>
            </a:r>
            <a:r>
              <a:rPr lang="en-US" sz="2400" dirty="0"/>
              <a:t>sent and received </a:t>
            </a:r>
            <a:r>
              <a:rPr lang="en-US" sz="2400" dirty="0" smtClean="0"/>
              <a:t>between </a:t>
            </a:r>
            <a:r>
              <a:rPr lang="en-US" sz="2400" dirty="0"/>
              <a:t>the layers, and transfer data between them, too. </a:t>
            </a:r>
          </a:p>
        </p:txBody>
      </p:sp>
    </p:spTree>
    <p:extLst>
      <p:ext uri="{BB962C8B-B14F-4D97-AF65-F5344CB8AC3E}">
        <p14:creationId xmlns:p14="http://schemas.microsoft.com/office/powerpoint/2010/main" val="12389983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716" y="850700"/>
            <a:ext cx="8383017" cy="58036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590501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12" y="752197"/>
            <a:ext cx="8544470" cy="59154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39065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quarter" idx="4294967295"/>
          </p:nvPr>
        </p:nvSpPr>
        <p:spPr>
          <a:xfrm rot="16200000">
            <a:off x="-876300" y="2781300"/>
            <a:ext cx="2209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 smtClean="0"/>
              <a:t>Jan. 2014</a:t>
            </a:r>
            <a:endParaRPr lang="en-US" altLang="zh-CN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32935" y="6381750"/>
            <a:ext cx="432288" cy="3238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1D50A6B-1266-4984-996C-81EB9A232CBF}" type="slidenum">
              <a:rPr lang="en-US" altLang="en-US"/>
              <a:pPr>
                <a:defRPr/>
              </a:pPr>
              <a:t>2</a:t>
            </a:fld>
            <a:endParaRPr lang="en-US" alt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2211266" y="6440488"/>
            <a:ext cx="5040923" cy="26511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GB" altLang="zh-CN" dirty="0"/>
              <a:t>U08182: Information Systems Design</a:t>
            </a:r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>
          <a:xfrm>
            <a:off x="650631" y="69850"/>
            <a:ext cx="8207620" cy="635000"/>
          </a:xfrm>
        </p:spPr>
        <p:txBody>
          <a:bodyPr/>
          <a:lstStyle/>
          <a:p>
            <a:r>
              <a:rPr lang="en-GB" sz="3200" b="1" dirty="0" smtClean="0"/>
              <a:t>Assessment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3497" y="725488"/>
            <a:ext cx="8433288" cy="54737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GB" sz="2800" dirty="0" smtClean="0"/>
              <a:t>Examination: </a:t>
            </a:r>
          </a:p>
          <a:p>
            <a:pPr lvl="1">
              <a:lnSpc>
                <a:spcPct val="80000"/>
              </a:lnSpc>
            </a:pPr>
            <a:r>
              <a:rPr lang="en-GB" sz="2400" dirty="0" smtClean="0"/>
              <a:t>Date: 14 May 2014</a:t>
            </a:r>
          </a:p>
          <a:p>
            <a:pPr lvl="1">
              <a:lnSpc>
                <a:spcPct val="80000"/>
              </a:lnSpc>
            </a:pPr>
            <a:r>
              <a:rPr lang="en-GB" sz="2400" dirty="0" smtClean="0"/>
              <a:t>Time: 13:30</a:t>
            </a:r>
          </a:p>
          <a:p>
            <a:pPr lvl="1">
              <a:lnSpc>
                <a:spcPct val="80000"/>
              </a:lnSpc>
            </a:pPr>
            <a:r>
              <a:rPr lang="en-GB" sz="2400" dirty="0" smtClean="0"/>
              <a:t>Room: Main Hall, Gipsy Lane Campus</a:t>
            </a:r>
          </a:p>
          <a:p>
            <a:pPr lvl="1">
              <a:lnSpc>
                <a:spcPct val="80000"/>
              </a:lnSpc>
            </a:pPr>
            <a:r>
              <a:rPr lang="en-GB" sz="2400" dirty="0" smtClean="0"/>
              <a:t>Weight: 50%</a:t>
            </a:r>
          </a:p>
          <a:p>
            <a:pPr lvl="1">
              <a:lnSpc>
                <a:spcPct val="80000"/>
              </a:lnSpc>
            </a:pPr>
            <a:r>
              <a:rPr lang="en-GB" sz="2400" dirty="0" smtClean="0"/>
              <a:t>Format: 2 hours, answer 3 out of 4 questions</a:t>
            </a:r>
          </a:p>
          <a:p>
            <a:pPr lvl="1">
              <a:lnSpc>
                <a:spcPct val="80000"/>
              </a:lnSpc>
            </a:pPr>
            <a:r>
              <a:rPr lang="en-GB" sz="2400" dirty="0" smtClean="0"/>
              <a:t>Case study: </a:t>
            </a:r>
            <a:r>
              <a:rPr lang="en-GB" sz="2400" b="1" dirty="0" smtClean="0">
                <a:solidFill>
                  <a:srgbClr val="008000"/>
                </a:solidFill>
              </a:rPr>
              <a:t>The </a:t>
            </a:r>
            <a:r>
              <a:rPr lang="en-GB" sz="2400" b="1" dirty="0">
                <a:solidFill>
                  <a:srgbClr val="008000"/>
                </a:solidFill>
              </a:rPr>
              <a:t>N</a:t>
            </a:r>
            <a:r>
              <a:rPr lang="en-GB" sz="2400" b="1" dirty="0" smtClean="0">
                <a:solidFill>
                  <a:srgbClr val="008000"/>
                </a:solidFill>
              </a:rPr>
              <a:t>ew Database Architectures</a:t>
            </a:r>
            <a:r>
              <a:rPr lang="en-GB" sz="2400" dirty="0" smtClean="0"/>
              <a:t> (</a:t>
            </a:r>
            <a:r>
              <a:rPr lang="en-GB" sz="2400" i="1" dirty="0" smtClean="0"/>
              <a:t>it has been announced in week </a:t>
            </a:r>
            <a:r>
              <a:rPr lang="en-GB" sz="2400" i="1" dirty="0"/>
              <a:t>5</a:t>
            </a:r>
            <a:r>
              <a:rPr lang="en-GB" sz="2400" dirty="0" smtClean="0"/>
              <a:t>)</a:t>
            </a:r>
          </a:p>
          <a:p>
            <a:pPr lvl="1">
              <a:lnSpc>
                <a:spcPct val="80000"/>
              </a:lnSpc>
            </a:pPr>
            <a:r>
              <a:rPr lang="en-GB" sz="2400" dirty="0" smtClean="0"/>
              <a:t>Unseen</a:t>
            </a:r>
          </a:p>
          <a:p>
            <a:pPr>
              <a:lnSpc>
                <a:spcPct val="80000"/>
              </a:lnSpc>
            </a:pPr>
            <a:r>
              <a:rPr lang="en-GB" sz="2800" dirty="0" smtClean="0"/>
              <a:t>Coursework: </a:t>
            </a:r>
          </a:p>
          <a:p>
            <a:pPr lvl="1">
              <a:lnSpc>
                <a:spcPct val="80000"/>
              </a:lnSpc>
            </a:pPr>
            <a:r>
              <a:rPr lang="en-GB" sz="2400" dirty="0" smtClean="0"/>
              <a:t>Weight: 50% </a:t>
            </a:r>
          </a:p>
          <a:p>
            <a:pPr lvl="1">
              <a:lnSpc>
                <a:spcPct val="80000"/>
              </a:lnSpc>
            </a:pPr>
            <a:r>
              <a:rPr lang="en-GB" sz="2400" dirty="0" smtClean="0"/>
              <a:t>Group work </a:t>
            </a:r>
          </a:p>
          <a:p>
            <a:pPr lvl="2">
              <a:lnSpc>
                <a:spcPct val="80000"/>
              </a:lnSpc>
            </a:pPr>
            <a:r>
              <a:rPr lang="en-GB" sz="2400" dirty="0" smtClean="0"/>
              <a:t>5 students a group</a:t>
            </a:r>
          </a:p>
          <a:p>
            <a:pPr lvl="2">
              <a:lnSpc>
                <a:spcPct val="80000"/>
              </a:lnSpc>
            </a:pPr>
            <a:r>
              <a:rPr lang="en-GB" sz="2400" dirty="0" smtClean="0"/>
              <a:t>Deadline: </a:t>
            </a:r>
            <a:r>
              <a:rPr lang="en-GB" sz="2400" dirty="0" smtClean="0">
                <a:ea typeface="SimSun" pitchFamily="2" charset="-122"/>
              </a:rPr>
              <a:t>1pm</a:t>
            </a:r>
            <a:r>
              <a:rPr lang="en-GB" altLang="zh-CN" sz="2400" dirty="0" smtClean="0">
                <a:ea typeface="SimSun" pitchFamily="2" charset="-122"/>
              </a:rPr>
              <a:t> on Tuesday 8 </a:t>
            </a:r>
            <a:r>
              <a:rPr lang="en-GB" altLang="zh-CN" sz="2400" dirty="0">
                <a:ea typeface="SimSun" pitchFamily="2" charset="-122"/>
              </a:rPr>
              <a:t>April, </a:t>
            </a:r>
            <a:r>
              <a:rPr lang="en-GB" altLang="zh-CN" sz="2400" dirty="0" smtClean="0">
                <a:ea typeface="SimSun" pitchFamily="2" charset="-122"/>
              </a:rPr>
              <a:t>2014</a:t>
            </a:r>
          </a:p>
          <a:p>
            <a:pPr lvl="2">
              <a:lnSpc>
                <a:spcPct val="80000"/>
              </a:lnSpc>
            </a:pPr>
            <a:r>
              <a:rPr lang="en-GB" altLang="zh-CN" sz="2400" dirty="0" smtClean="0">
                <a:ea typeface="SimSun" pitchFamily="2" charset="-122"/>
              </a:rPr>
              <a:t>Feedback: 28 April 2014 </a:t>
            </a:r>
          </a:p>
        </p:txBody>
      </p:sp>
    </p:spTree>
    <p:extLst>
      <p:ext uri="{BB962C8B-B14F-4D97-AF65-F5344CB8AC3E}">
        <p14:creationId xmlns:p14="http://schemas.microsoft.com/office/powerpoint/2010/main" val="1880796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 </a:t>
            </a:r>
            <a:r>
              <a:rPr lang="en-US" dirty="0" smtClean="0"/>
              <a:t>Case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are the three </a:t>
            </a:r>
            <a:r>
              <a:rPr lang="en-US" dirty="0"/>
              <a:t>main quality requirements of big data cloud applications that </a:t>
            </a:r>
            <a:r>
              <a:rPr lang="en-US" dirty="0" smtClean="0"/>
              <a:t>must </a:t>
            </a:r>
            <a:r>
              <a:rPr lang="en-US" dirty="0"/>
              <a:t>be addressed in the architectural </a:t>
            </a:r>
            <a:r>
              <a:rPr lang="en-US" dirty="0" smtClean="0"/>
              <a:t>design? </a:t>
            </a:r>
          </a:p>
          <a:p>
            <a:pPr lvl="1"/>
            <a:r>
              <a:rPr lang="en-US" i="1" dirty="0"/>
              <a:t>Elasticity</a:t>
            </a:r>
            <a:r>
              <a:rPr lang="en-US" dirty="0"/>
              <a:t>. The system should be easily scale up and down with the workload. This implies horizontal scaling through adding or removing machines to the cluster rather than upgrading a single machine. </a:t>
            </a:r>
          </a:p>
          <a:p>
            <a:pPr lvl="1"/>
            <a:r>
              <a:rPr lang="en-US" i="1" dirty="0"/>
              <a:t>Flexibility and management ease. </a:t>
            </a:r>
            <a:r>
              <a:rPr lang="en-US" dirty="0"/>
              <a:t>The system should be easy to deploy new applications using a cloud database system. This implies that data models and schemata are adaptable. </a:t>
            </a:r>
          </a:p>
          <a:p>
            <a:pPr lvl="1"/>
            <a:r>
              <a:rPr lang="en-US" i="1" dirty="0"/>
              <a:t>Fault-tolerance</a:t>
            </a:r>
            <a:r>
              <a:rPr lang="en-US" dirty="0"/>
              <a:t>. The system should enable transparent failures handling as failure becomes the norm rather than exception as the scale of system deployment grows. </a:t>
            </a:r>
          </a:p>
        </p:txBody>
      </p:sp>
    </p:spTree>
    <p:extLst>
      <p:ext uri="{BB962C8B-B14F-4D97-AF65-F5344CB8AC3E}">
        <p14:creationId xmlns:p14="http://schemas.microsoft.com/office/powerpoint/2010/main" val="32859690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7" y="604119"/>
            <a:ext cx="8461126" cy="599188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How does the 3</a:t>
            </a:r>
            <a:r>
              <a:rPr lang="en-US" dirty="0"/>
              <a:t>-</a:t>
            </a:r>
            <a:r>
              <a:rPr lang="en-US" dirty="0" smtClean="0"/>
              <a:t>tier architecture satisfactorily meet the scalability </a:t>
            </a:r>
            <a:r>
              <a:rPr lang="en-US" dirty="0"/>
              <a:t>requirement of traditional web-based </a:t>
            </a:r>
            <a:r>
              <a:rPr lang="en-US" dirty="0" smtClean="0"/>
              <a:t>applications? </a:t>
            </a:r>
          </a:p>
          <a:p>
            <a:r>
              <a:rPr lang="en-US" sz="2000" b="1" i="1" dirty="0" smtClean="0"/>
              <a:t>Architectural features: </a:t>
            </a:r>
          </a:p>
          <a:p>
            <a:pPr marL="268288" lvl="1" indent="0">
              <a:buNone/>
            </a:pPr>
            <a:r>
              <a:rPr lang="en-US" dirty="0" smtClean="0"/>
              <a:t>The </a:t>
            </a:r>
            <a:r>
              <a:rPr lang="en-US" dirty="0"/>
              <a:t>3-tier </a:t>
            </a:r>
            <a:r>
              <a:rPr lang="en-US" dirty="0" smtClean="0"/>
              <a:t>architecture </a:t>
            </a:r>
            <a:r>
              <a:rPr lang="en-US" dirty="0"/>
              <a:t>consists of </a:t>
            </a:r>
            <a:r>
              <a:rPr lang="en-US" dirty="0" smtClean="0"/>
              <a:t>presentation </a:t>
            </a:r>
            <a:r>
              <a:rPr lang="en-US" dirty="0"/>
              <a:t>layer, application layer and database layer. Each layer is provided </a:t>
            </a:r>
            <a:r>
              <a:rPr lang="en-US" dirty="0" smtClean="0"/>
              <a:t>as </a:t>
            </a:r>
            <a:r>
              <a:rPr lang="en-US" dirty="0"/>
              <a:t>a service and typically deployed on one or more dedicated servers. </a:t>
            </a:r>
          </a:p>
          <a:p>
            <a:r>
              <a:rPr lang="en-US" sz="2000" b="1" i="1" dirty="0" smtClean="0"/>
              <a:t>Quality requirements: </a:t>
            </a:r>
          </a:p>
          <a:p>
            <a:pPr marL="268288" lvl="1" indent="0">
              <a:buNone/>
            </a:pPr>
            <a:r>
              <a:rPr lang="en-US" dirty="0" smtClean="0"/>
              <a:t>A </a:t>
            </a:r>
            <a:r>
              <a:rPr lang="en-US" dirty="0"/>
              <a:t>traditional Web-based applications are required to scale up </a:t>
            </a:r>
            <a:r>
              <a:rPr lang="en-US" dirty="0" smtClean="0"/>
              <a:t>mostly </a:t>
            </a:r>
            <a:r>
              <a:rPr lang="en-US" dirty="0"/>
              <a:t>because the number of requests of services from the users increases. </a:t>
            </a:r>
          </a:p>
          <a:p>
            <a:r>
              <a:rPr lang="en-US" sz="2000" b="1" i="1" dirty="0" smtClean="0"/>
              <a:t>How the architecture deal with the quality requirements: </a:t>
            </a:r>
          </a:p>
          <a:p>
            <a:pPr marL="611188" lvl="1" indent="-342900"/>
            <a:r>
              <a:rPr lang="en-US" dirty="0" smtClean="0"/>
              <a:t>The </a:t>
            </a:r>
            <a:r>
              <a:rPr lang="en-US" dirty="0"/>
              <a:t>3-tier architecture supports </a:t>
            </a:r>
            <a:r>
              <a:rPr lang="en-US" dirty="0" smtClean="0"/>
              <a:t>scalability by partitioning </a:t>
            </a:r>
            <a:r>
              <a:rPr lang="en-US" dirty="0"/>
              <a:t>and </a:t>
            </a:r>
            <a:r>
              <a:rPr lang="en-US" dirty="0" smtClean="0"/>
              <a:t>replicating </a:t>
            </a:r>
            <a:r>
              <a:rPr lang="en-US" dirty="0"/>
              <a:t>the services for the presentation and application layers because they can be designed as stateless services. </a:t>
            </a:r>
            <a:r>
              <a:rPr lang="en-US" dirty="0" smtClean="0"/>
              <a:t>These </a:t>
            </a:r>
            <a:r>
              <a:rPr lang="en-US" dirty="0"/>
              <a:t>layers can be easily scaled up by adding more machines to the </a:t>
            </a:r>
            <a:r>
              <a:rPr lang="en-US" dirty="0" smtClean="0"/>
              <a:t>system. </a:t>
            </a:r>
            <a:endParaRPr lang="en-US" dirty="0" smtClean="0"/>
          </a:p>
          <a:p>
            <a:pPr marL="611188" lvl="1" indent="-342900"/>
            <a:r>
              <a:rPr lang="en-US" dirty="0" smtClean="0"/>
              <a:t>The </a:t>
            </a:r>
            <a:r>
              <a:rPr lang="en-US" dirty="0"/>
              <a:t>workload on data </a:t>
            </a:r>
            <a:r>
              <a:rPr lang="en-US" dirty="0" smtClean="0"/>
              <a:t>tier can also be reduced </a:t>
            </a:r>
            <a:r>
              <a:rPr lang="en-US" dirty="0"/>
              <a:t>by moving computation to application layer.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296270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7" y="431514"/>
            <a:ext cx="8461126" cy="602182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Why does 3-tier architecture fail </a:t>
            </a:r>
            <a:r>
              <a:rPr lang="en-US" dirty="0"/>
              <a:t>to meet the scalability requirements of big data cloud applications?</a:t>
            </a:r>
          </a:p>
          <a:p>
            <a:r>
              <a:rPr lang="en-US" sz="2000" b="1" i="1" dirty="0" smtClean="0"/>
              <a:t>Quality requirements: </a:t>
            </a:r>
          </a:p>
          <a:p>
            <a:pPr marL="271463" lvl="1" indent="0">
              <a:buNone/>
            </a:pPr>
            <a:r>
              <a:rPr lang="en-US" dirty="0" smtClean="0"/>
              <a:t>Big </a:t>
            </a:r>
            <a:r>
              <a:rPr lang="en-US" dirty="0"/>
              <a:t>data cloud applications need to scale up due to the rapid growth of the volume and variety of </a:t>
            </a:r>
            <a:r>
              <a:rPr lang="en-US" dirty="0" smtClean="0"/>
              <a:t>data.</a:t>
            </a:r>
          </a:p>
          <a:p>
            <a:r>
              <a:rPr lang="en-US" sz="2000" b="1" i="1" dirty="0" smtClean="0"/>
              <a:t>Architectural </a:t>
            </a:r>
            <a:r>
              <a:rPr lang="en-US" sz="2000" b="1" i="1" dirty="0"/>
              <a:t>features: </a:t>
            </a:r>
            <a:endParaRPr lang="en-US" sz="2000" b="1" i="1" dirty="0" smtClean="0"/>
          </a:p>
          <a:p>
            <a:pPr marL="268288" lvl="1" indent="0">
              <a:buNone/>
            </a:pPr>
            <a:r>
              <a:rPr lang="en-US" dirty="0"/>
              <a:t>The database layer is </a:t>
            </a:r>
            <a:r>
              <a:rPr lang="en-US" dirty="0" err="1" smtClean="0"/>
              <a:t>stateful</a:t>
            </a:r>
            <a:r>
              <a:rPr lang="en-US" dirty="0" smtClean="0"/>
              <a:t>.</a:t>
            </a:r>
            <a:endParaRPr lang="en-US" b="1" i="1" dirty="0" smtClean="0"/>
          </a:p>
          <a:p>
            <a:r>
              <a:rPr lang="en-US" sz="2000" b="1" i="1" dirty="0"/>
              <a:t>How the architecture deal with the quality requirements: </a:t>
            </a:r>
          </a:p>
          <a:p>
            <a:pPr marL="554038" lvl="1" indent="-285750"/>
            <a:r>
              <a:rPr lang="en-US" dirty="0"/>
              <a:t>Data in a 3-tier architecture have to be stored and processed in the database layer. </a:t>
            </a:r>
          </a:p>
          <a:p>
            <a:pPr marL="554038" lvl="1" indent="-285750"/>
            <a:r>
              <a:rPr lang="en-US" dirty="0" smtClean="0"/>
              <a:t>The </a:t>
            </a:r>
            <a:r>
              <a:rPr lang="en-US" dirty="0" err="1" smtClean="0"/>
              <a:t>statefulness</a:t>
            </a:r>
            <a:r>
              <a:rPr lang="en-US" dirty="0" smtClean="0"/>
              <a:t> of </a:t>
            </a:r>
            <a:r>
              <a:rPr lang="en-US" dirty="0"/>
              <a:t>the database layer</a:t>
            </a:r>
            <a:r>
              <a:rPr lang="en-US" dirty="0" smtClean="0"/>
              <a:t> implies that scaling </a:t>
            </a:r>
            <a:r>
              <a:rPr lang="en-US" dirty="0"/>
              <a:t>out it requires more complicated control architecture and data consistency </a:t>
            </a:r>
            <a:r>
              <a:rPr lang="en-US" dirty="0" smtClean="0"/>
              <a:t>protocols. </a:t>
            </a:r>
          </a:p>
          <a:p>
            <a:pPr marL="554038" lvl="1" indent="-285750"/>
            <a:r>
              <a:rPr lang="en-US" dirty="0" smtClean="0"/>
              <a:t>Existing </a:t>
            </a:r>
            <a:r>
              <a:rPr lang="en-US" dirty="0"/>
              <a:t>databases are typically implemented as monolithic systems, </a:t>
            </a:r>
            <a:r>
              <a:rPr lang="en-US" dirty="0" smtClean="0"/>
              <a:t>scaling up </a:t>
            </a:r>
            <a:r>
              <a:rPr lang="en-US" dirty="0"/>
              <a:t>the database implies upgrading the server with more powerful hardware. </a:t>
            </a:r>
          </a:p>
        </p:txBody>
      </p:sp>
    </p:spTree>
    <p:extLst>
      <p:ext uri="{BB962C8B-B14F-4D97-AF65-F5344CB8AC3E}">
        <p14:creationId xmlns:p14="http://schemas.microsoft.com/office/powerpoint/2010/main" val="24272886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251" y="295896"/>
            <a:ext cx="8461126" cy="615744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</a:t>
            </a:r>
            <a:r>
              <a:rPr lang="en-US" dirty="0" smtClean="0"/>
              <a:t>ow does the </a:t>
            </a:r>
            <a:r>
              <a:rPr lang="en-US" dirty="0"/>
              <a:t>five-tier architecture solves the horizontal scaling problem of big data cloud </a:t>
            </a:r>
            <a:r>
              <a:rPr lang="en-US" dirty="0" smtClean="0"/>
              <a:t>applications</a:t>
            </a:r>
            <a:r>
              <a:rPr lang="en-US" dirty="0"/>
              <a:t>?</a:t>
            </a:r>
          </a:p>
          <a:p>
            <a:r>
              <a:rPr lang="en-US" i="1" dirty="0"/>
              <a:t>T</a:t>
            </a:r>
            <a:r>
              <a:rPr lang="en-US" i="1" dirty="0" smtClean="0"/>
              <a:t>he architectural feature: 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database </a:t>
            </a:r>
            <a:r>
              <a:rPr lang="en-US" dirty="0" smtClean="0"/>
              <a:t>tier in 3-tier architecture is broken into three </a:t>
            </a:r>
            <a:r>
              <a:rPr lang="en-US" dirty="0"/>
              <a:t>new </a:t>
            </a:r>
            <a:r>
              <a:rPr lang="en-US" dirty="0" smtClean="0"/>
              <a:t>tiers: a </a:t>
            </a:r>
            <a:r>
              <a:rPr lang="en-US" i="1" dirty="0" smtClean="0"/>
              <a:t>new database </a:t>
            </a:r>
            <a:r>
              <a:rPr lang="en-US" i="1" dirty="0"/>
              <a:t>tier</a:t>
            </a:r>
            <a:r>
              <a:rPr lang="en-US" dirty="0"/>
              <a:t>, a </a:t>
            </a:r>
            <a:r>
              <a:rPr lang="en-US" i="1" dirty="0"/>
              <a:t>record manager tier </a:t>
            </a:r>
            <a:r>
              <a:rPr lang="en-US" dirty="0"/>
              <a:t>and a </a:t>
            </a:r>
            <a:r>
              <a:rPr lang="en-US" i="1" dirty="0"/>
              <a:t>file system tier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new database tier is only responsible for processing queries, transactions and view/index maintenance. The record manager tier is responsible for providing fine-grained data access and is optimized for accessing smaller data items. The file system tier provides raw file access and responsible for read and write large chunks of data. </a:t>
            </a:r>
          </a:p>
          <a:p>
            <a:r>
              <a:rPr lang="en-US" i="1" dirty="0"/>
              <a:t>How </a:t>
            </a:r>
            <a:r>
              <a:rPr lang="en-US" i="1" dirty="0" smtClean="0"/>
              <a:t>the architecture deal with quality requirements: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new layers support different distribution techniques, such as caching between the layers, combination of different control structures between layers, such as master-slave and multi</a:t>
            </a:r>
            <a:r>
              <a:rPr lang="en-US" dirty="0" smtClean="0"/>
              <a:t>-masters</a:t>
            </a:r>
            <a:r>
              <a:rPr lang="en-US" dirty="0"/>
              <a:t>. </a:t>
            </a:r>
            <a:endParaRPr lang="en-US" dirty="0"/>
          </a:p>
          <a:p>
            <a:pPr lvl="1"/>
            <a:r>
              <a:rPr lang="en-US" dirty="0" smtClean="0"/>
              <a:t>They make </a:t>
            </a:r>
            <a:r>
              <a:rPr lang="en-US" dirty="0"/>
              <a:t>trade-off between availability and consistency, </a:t>
            </a:r>
            <a:r>
              <a:rPr lang="en-US" dirty="0" smtClean="0"/>
              <a:t>e.g. queries </a:t>
            </a:r>
            <a:r>
              <a:rPr lang="en-US" dirty="0"/>
              <a:t>may only access a part of the data rather than all of the storage nodes. </a:t>
            </a:r>
          </a:p>
        </p:txBody>
      </p:sp>
    </p:spTree>
    <p:extLst>
      <p:ext uri="{BB962C8B-B14F-4D97-AF65-F5344CB8AC3E}">
        <p14:creationId xmlns:p14="http://schemas.microsoft.com/office/powerpoint/2010/main" val="17193730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What are the drawbacks of five-tier architecture with regards to software quality </a:t>
            </a:r>
            <a:endParaRPr lang="en-US" sz="2800" dirty="0" smtClean="0"/>
          </a:p>
          <a:p>
            <a:pPr lvl="1"/>
            <a:r>
              <a:rPr lang="en-US" sz="2400" dirty="0"/>
              <a:t>The main drawbacks of the five-tier architecture are </a:t>
            </a:r>
          </a:p>
          <a:p>
            <a:pPr lvl="2"/>
            <a:r>
              <a:rPr lang="en-US" sz="2400" dirty="0"/>
              <a:t>It may cause additional network traffic between the layers. </a:t>
            </a:r>
          </a:p>
          <a:p>
            <a:pPr lvl="2"/>
            <a:r>
              <a:rPr lang="en-US" sz="2400" dirty="0"/>
              <a:t>It may also cause inefficiency by duplicating similar functionality in different layers.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532596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597" y="197265"/>
            <a:ext cx="8461126" cy="642340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How </a:t>
            </a:r>
            <a:r>
              <a:rPr lang="en-US" dirty="0"/>
              <a:t>do the four-tier and three-tier key-value architectures attempt to solve the problems of five-tier architecture?</a:t>
            </a:r>
          </a:p>
          <a:p>
            <a:pPr lvl="1"/>
            <a:r>
              <a:rPr lang="en-US" b="1" i="1" dirty="0"/>
              <a:t>The four-tier architecture</a:t>
            </a:r>
            <a:r>
              <a:rPr lang="en-US" dirty="0"/>
              <a:t>: </a:t>
            </a:r>
            <a:endParaRPr lang="en-US" dirty="0" smtClean="0"/>
          </a:p>
          <a:p>
            <a:pPr lvl="2"/>
            <a:r>
              <a:rPr lang="en-US" dirty="0"/>
              <a:t>M</a:t>
            </a:r>
            <a:r>
              <a:rPr lang="en-US" dirty="0" smtClean="0"/>
              <a:t>erges </a:t>
            </a:r>
            <a:r>
              <a:rPr lang="en-US" dirty="0"/>
              <a:t>database tier and record manager tier into one tier to reduce network traffic between the layers. </a:t>
            </a:r>
            <a:endParaRPr lang="en-US" dirty="0" smtClean="0"/>
          </a:p>
          <a:p>
            <a:pPr lvl="2"/>
            <a:r>
              <a:rPr lang="en-US" dirty="0" smtClean="0"/>
              <a:t>This </a:t>
            </a:r>
            <a:r>
              <a:rPr lang="en-US" dirty="0"/>
              <a:t>solution inherits the scalability limits of 3-tier architecture. </a:t>
            </a:r>
          </a:p>
          <a:p>
            <a:pPr lvl="1"/>
            <a:r>
              <a:rPr lang="en-US" b="1" i="1" dirty="0"/>
              <a:t>The three-tier key-value architecture: </a:t>
            </a:r>
            <a:endParaRPr lang="en-US" b="1" i="1" dirty="0" smtClean="0"/>
          </a:p>
          <a:p>
            <a:pPr lvl="2"/>
            <a:r>
              <a:rPr lang="en-US" dirty="0" smtClean="0"/>
              <a:t>It reduces </a:t>
            </a:r>
            <a:r>
              <a:rPr lang="en-US" dirty="0"/>
              <a:t>the number of layers to reduce the network traffic, </a:t>
            </a:r>
            <a:endParaRPr lang="en-US" dirty="0" smtClean="0"/>
          </a:p>
          <a:p>
            <a:pPr lvl="2"/>
            <a:r>
              <a:rPr lang="en-US" dirty="0" smtClean="0"/>
              <a:t>But, </a:t>
            </a:r>
            <a:r>
              <a:rPr lang="en-US" dirty="0"/>
              <a:t>it has a different way of separating the </a:t>
            </a:r>
            <a:r>
              <a:rPr lang="en-US" dirty="0" smtClean="0"/>
              <a:t>layers:  </a:t>
            </a:r>
          </a:p>
          <a:p>
            <a:pPr lvl="3"/>
            <a:r>
              <a:rPr lang="en-US" sz="2000" dirty="0" smtClean="0"/>
              <a:t>It </a:t>
            </a:r>
            <a:r>
              <a:rPr lang="en-US" sz="2000" dirty="0"/>
              <a:t>separates the stateless </a:t>
            </a:r>
            <a:r>
              <a:rPr lang="en-US" sz="2000" dirty="0" smtClean="0"/>
              <a:t>part </a:t>
            </a:r>
            <a:r>
              <a:rPr lang="en-US" sz="2000" dirty="0"/>
              <a:t>(presentation, application, and database) from the </a:t>
            </a:r>
            <a:r>
              <a:rPr lang="en-US" sz="2000" dirty="0" err="1"/>
              <a:t>stateful</a:t>
            </a:r>
            <a:r>
              <a:rPr lang="en-US" sz="2000" dirty="0"/>
              <a:t> persistent part (record manager and file system). </a:t>
            </a:r>
            <a:endParaRPr lang="en-US" sz="2000" dirty="0" smtClean="0"/>
          </a:p>
          <a:p>
            <a:pPr lvl="3"/>
            <a:r>
              <a:rPr lang="en-US" sz="2000" dirty="0" smtClean="0"/>
              <a:t>Database </a:t>
            </a:r>
            <a:r>
              <a:rPr lang="en-US" sz="2000" dirty="0"/>
              <a:t>tier is now included in the application tier as a library. </a:t>
            </a:r>
            <a:endParaRPr lang="en-US" sz="2000" dirty="0" smtClean="0"/>
          </a:p>
          <a:p>
            <a:pPr lvl="3"/>
            <a:r>
              <a:rPr lang="en-US" sz="2000" dirty="0" smtClean="0"/>
              <a:t>Record </a:t>
            </a:r>
            <a:r>
              <a:rPr lang="en-US" sz="2000" dirty="0"/>
              <a:t>manager and file system are combined into one layer to provide optimized access paths to the data. </a:t>
            </a:r>
            <a:endParaRPr lang="en-US" sz="2000" dirty="0" smtClean="0"/>
          </a:p>
          <a:p>
            <a:pPr lvl="3"/>
            <a:r>
              <a:rPr lang="en-US" sz="2000" dirty="0" smtClean="0"/>
              <a:t>Each </a:t>
            </a:r>
            <a:r>
              <a:rPr lang="en-US" sz="2000" dirty="0"/>
              <a:t>of these two layers can be simply scaled up. </a:t>
            </a:r>
            <a:endParaRPr lang="en-US" sz="2000" dirty="0" smtClean="0"/>
          </a:p>
          <a:p>
            <a:pPr lvl="2"/>
            <a:r>
              <a:rPr lang="en-US" dirty="0" smtClean="0"/>
              <a:t>A </a:t>
            </a:r>
            <a:r>
              <a:rPr lang="en-US" dirty="0"/>
              <a:t>problem of this </a:t>
            </a:r>
            <a:r>
              <a:rPr lang="en-US" dirty="0" smtClean="0"/>
              <a:t>architecture: </a:t>
            </a:r>
            <a:r>
              <a:rPr lang="en-US" dirty="0"/>
              <a:t>there is a bottleneck between the application/database layer and the record manager/file system layer for larger analytical queries.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31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quarter" idx="4294967295"/>
          </p:nvPr>
        </p:nvSpPr>
        <p:spPr>
          <a:xfrm rot="16200000">
            <a:off x="-876300" y="2781300"/>
            <a:ext cx="2209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 smtClean="0"/>
              <a:t>Jan. 2014</a:t>
            </a:r>
            <a:endParaRPr lang="en-US" altLang="zh-CN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32935" y="6381750"/>
            <a:ext cx="432288" cy="3238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FCA5722-0902-4059-A142-BC3CF53910CC}" type="slidenum">
              <a:rPr lang="en-US" altLang="en-US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2211266" y="6440488"/>
            <a:ext cx="5040923" cy="26511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GB" altLang="zh-CN"/>
              <a:t>U08182: Information Systems Design</a:t>
            </a:r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dirty="0" smtClean="0">
                <a:ea typeface="SimSun" pitchFamily="2" charset="-122"/>
              </a:rPr>
              <a:t>Theme of the module</a:t>
            </a:r>
            <a:endParaRPr lang="en-GB" altLang="zh-CN" sz="3200" b="1" dirty="0" smtClean="0">
              <a:ea typeface="SimSun" pitchFamily="2" charset="-122"/>
            </a:endParaRP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3200" dirty="0" smtClean="0">
                <a:ea typeface="SimSun" pitchFamily="2" charset="-122"/>
              </a:rPr>
              <a:t>How to design information systems</a:t>
            </a:r>
          </a:p>
          <a:p>
            <a:pPr lvl="1"/>
            <a:r>
              <a:rPr lang="en-US" altLang="zh-CN" sz="2800" dirty="0" smtClean="0">
                <a:ea typeface="SimSun" pitchFamily="2" charset="-122"/>
              </a:rPr>
              <a:t>Detailed design</a:t>
            </a:r>
          </a:p>
          <a:p>
            <a:pPr lvl="1"/>
            <a:r>
              <a:rPr lang="en-US" altLang="zh-CN" sz="2800" dirty="0" smtClean="0">
                <a:solidFill>
                  <a:srgbClr val="CC0000"/>
                </a:solidFill>
                <a:ea typeface="SimSun" pitchFamily="2" charset="-122"/>
              </a:rPr>
              <a:t>Architectural design</a:t>
            </a:r>
          </a:p>
          <a:p>
            <a:pPr lvl="2"/>
            <a:r>
              <a:rPr lang="en-US" altLang="zh-CN" sz="2800" dirty="0" smtClean="0">
                <a:solidFill>
                  <a:srgbClr val="CC0000"/>
                </a:solidFill>
                <a:ea typeface="SimSun" pitchFamily="2" charset="-122"/>
              </a:rPr>
              <a:t>Process and techniques to make new designs</a:t>
            </a:r>
          </a:p>
          <a:p>
            <a:pPr lvl="2"/>
            <a:r>
              <a:rPr lang="en-US" altLang="zh-CN" sz="2800" dirty="0" smtClean="0">
                <a:solidFill>
                  <a:srgbClr val="CC0000"/>
                </a:solidFill>
                <a:ea typeface="SimSun" pitchFamily="2" charset="-122"/>
              </a:rPr>
              <a:t>Knowledge of software designs </a:t>
            </a:r>
          </a:p>
          <a:p>
            <a:pPr lvl="3"/>
            <a:r>
              <a:rPr lang="en-US" altLang="zh-CN" sz="2400" dirty="0" smtClean="0">
                <a:ea typeface="SimSun" pitchFamily="2" charset="-122"/>
              </a:rPr>
              <a:t>OO design patterns</a:t>
            </a:r>
            <a:endParaRPr lang="en-US" altLang="zh-CN" sz="2400" dirty="0" smtClean="0">
              <a:solidFill>
                <a:srgbClr val="CC0000"/>
              </a:solidFill>
              <a:ea typeface="SimSun" pitchFamily="2" charset="-122"/>
            </a:endParaRPr>
          </a:p>
          <a:p>
            <a:pPr lvl="3"/>
            <a:r>
              <a:rPr lang="en-US" altLang="zh-CN" sz="2400" dirty="0" smtClean="0">
                <a:solidFill>
                  <a:srgbClr val="CC0000"/>
                </a:solidFill>
                <a:ea typeface="SimSun" pitchFamily="2" charset="-122"/>
              </a:rPr>
              <a:t>Software architectural styles</a:t>
            </a:r>
          </a:p>
          <a:p>
            <a:pPr lvl="1"/>
            <a:r>
              <a:rPr lang="en-US" altLang="zh-CN" sz="2800" dirty="0" smtClean="0">
                <a:solidFill>
                  <a:srgbClr val="CC0000"/>
                </a:solidFill>
                <a:ea typeface="SimSun" pitchFamily="2" charset="-122"/>
              </a:rPr>
              <a:t>Evaluation of software designs</a:t>
            </a:r>
          </a:p>
          <a:p>
            <a:pPr lvl="2"/>
            <a:r>
              <a:rPr lang="en-US" altLang="zh-CN" sz="2800" dirty="0" smtClean="0">
                <a:solidFill>
                  <a:srgbClr val="CC0000"/>
                </a:solidFill>
                <a:ea typeface="SimSun" pitchFamily="2" charset="-122"/>
              </a:rPr>
              <a:t>Quality of design</a:t>
            </a:r>
          </a:p>
          <a:p>
            <a:pPr lvl="2"/>
            <a:r>
              <a:rPr lang="en-US" altLang="zh-CN" sz="2800" dirty="0" smtClean="0">
                <a:solidFill>
                  <a:srgbClr val="CC0000"/>
                </a:solidFill>
                <a:ea typeface="SimSun" pitchFamily="2" charset="-122"/>
              </a:rPr>
              <a:t>Testing, verification and validation of designs</a:t>
            </a:r>
          </a:p>
        </p:txBody>
      </p:sp>
      <p:sp>
        <p:nvSpPr>
          <p:cNvPr id="4103" name="Text Box 5"/>
          <p:cNvSpPr txBox="1">
            <a:spLocks noChangeArrowheads="1"/>
          </p:cNvSpPr>
          <p:nvPr/>
        </p:nvSpPr>
        <p:spPr bwMode="auto">
          <a:xfrm>
            <a:off x="5080959" y="1905459"/>
            <a:ext cx="353890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dirty="0">
                <a:solidFill>
                  <a:schemeClr val="accent2"/>
                </a:solidFill>
              </a:rPr>
              <a:t>Covered in other modules</a:t>
            </a:r>
            <a:endParaRPr lang="en-GB" dirty="0">
              <a:solidFill>
                <a:schemeClr val="accent2"/>
              </a:solidFill>
            </a:endParaRPr>
          </a:p>
        </p:txBody>
      </p:sp>
      <p:sp>
        <p:nvSpPr>
          <p:cNvPr id="4104" name="Line 8"/>
          <p:cNvSpPr>
            <a:spLocks noChangeShapeType="1"/>
          </p:cNvSpPr>
          <p:nvPr/>
        </p:nvSpPr>
        <p:spPr bwMode="auto">
          <a:xfrm>
            <a:off x="3508668" y="1895563"/>
            <a:ext cx="1588029" cy="25681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4105" name="Line 9"/>
          <p:cNvSpPr>
            <a:spLocks noChangeShapeType="1"/>
          </p:cNvSpPr>
          <p:nvPr/>
        </p:nvSpPr>
        <p:spPr bwMode="auto">
          <a:xfrm flipV="1">
            <a:off x="4322563" y="2278501"/>
            <a:ext cx="1028700" cy="12319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824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quarter" idx="4294967295"/>
          </p:nvPr>
        </p:nvSpPr>
        <p:spPr>
          <a:xfrm rot="16200000">
            <a:off x="-876300" y="2781300"/>
            <a:ext cx="2209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 smtClean="0"/>
              <a:t>Jan. 2014</a:t>
            </a:r>
            <a:endParaRPr lang="en-US" altLang="zh-C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32935" y="6381750"/>
            <a:ext cx="432288" cy="3238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E837DC0-6114-4CF6-B99A-C67FB78B4D61}" type="slidenum">
              <a:rPr lang="en-US" altLang="en-US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2211266" y="6440488"/>
            <a:ext cx="5040923" cy="26511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GB" altLang="zh-CN" dirty="0"/>
              <a:t>U08182: Information Systems Design</a:t>
            </a:r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>
          <a:xfrm>
            <a:off x="483577" y="155575"/>
            <a:ext cx="8207620" cy="635000"/>
          </a:xfrm>
        </p:spPr>
        <p:txBody>
          <a:bodyPr/>
          <a:lstStyle/>
          <a:p>
            <a:r>
              <a:rPr lang="en-GB" sz="3200" dirty="0" smtClean="0"/>
              <a:t>Lecture</a:t>
            </a:r>
            <a:r>
              <a:rPr lang="en-GB" sz="3200" b="1" dirty="0" smtClean="0"/>
              <a:t> Schedule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6251" y="808464"/>
            <a:ext cx="8392257" cy="5632024"/>
          </a:xfrm>
        </p:spPr>
        <p:txBody>
          <a:bodyPr/>
          <a:lstStyle/>
          <a:p>
            <a:pPr marL="0" indent="0">
              <a:spcBef>
                <a:spcPts val="300"/>
              </a:spcBef>
              <a:buFont typeface="Wingdings" pitchFamily="2" charset="2"/>
              <a:buNone/>
              <a:tabLst>
                <a:tab pos="363538" algn="r"/>
                <a:tab pos="895350" algn="l"/>
                <a:tab pos="2239963" algn="l"/>
              </a:tabLst>
            </a:pPr>
            <a:r>
              <a:rPr lang="en-GB" sz="2400" i="1" dirty="0" smtClean="0"/>
              <a:t>Week	Lecturer 	Topic</a:t>
            </a:r>
            <a:r>
              <a:rPr lang="en-GB" sz="2000" i="1" dirty="0" smtClean="0"/>
              <a:t>	</a:t>
            </a:r>
            <a:endParaRPr lang="en-GB" sz="2000" dirty="0" smtClean="0"/>
          </a:p>
          <a:p>
            <a:pPr marL="0" indent="0">
              <a:spcBef>
                <a:spcPts val="300"/>
              </a:spcBef>
              <a:buFont typeface="Wingdings" pitchFamily="2" charset="2"/>
              <a:buNone/>
              <a:tabLst>
                <a:tab pos="452438" algn="ctr"/>
                <a:tab pos="895350" algn="l"/>
                <a:tab pos="2239963" algn="l"/>
              </a:tabLst>
            </a:pPr>
            <a:r>
              <a:rPr lang="en-GB" sz="1800" dirty="0" smtClean="0"/>
              <a:t>	</a:t>
            </a:r>
            <a:r>
              <a:rPr lang="en-GB" sz="2400" dirty="0" smtClean="0"/>
              <a:t>1	HZ	Principles of design methodology</a:t>
            </a:r>
          </a:p>
          <a:p>
            <a:pPr marL="0" indent="0">
              <a:spcBef>
                <a:spcPts val="300"/>
              </a:spcBef>
              <a:buFont typeface="Wingdings" pitchFamily="2" charset="2"/>
              <a:buNone/>
              <a:tabLst>
                <a:tab pos="452438" algn="ctr"/>
                <a:tab pos="895350" algn="l"/>
                <a:tab pos="2239963" algn="l"/>
              </a:tabLst>
            </a:pPr>
            <a:r>
              <a:rPr lang="en-GB" sz="2400" dirty="0" smtClean="0"/>
              <a:t>	2	HZ	Software design methods and techniques	</a:t>
            </a:r>
          </a:p>
          <a:p>
            <a:pPr marL="0" indent="0">
              <a:spcBef>
                <a:spcPts val="300"/>
              </a:spcBef>
              <a:buFont typeface="Wingdings" pitchFamily="2" charset="2"/>
              <a:buNone/>
              <a:tabLst>
                <a:tab pos="452438" algn="ctr"/>
                <a:tab pos="895350" algn="l"/>
                <a:tab pos="2239963" algn="l"/>
              </a:tabLst>
            </a:pPr>
            <a:r>
              <a:rPr lang="en-GB" sz="2400" dirty="0" smtClean="0"/>
              <a:t>	3	</a:t>
            </a:r>
            <a:r>
              <a:rPr lang="en-GB" altLang="zh-CN" sz="2400" dirty="0" smtClean="0">
                <a:ea typeface="SimSun" pitchFamily="2" charset="-122"/>
              </a:rPr>
              <a:t>HZ	</a:t>
            </a:r>
            <a:r>
              <a:rPr lang="en-GB" altLang="zh-CN" sz="2400" b="1" dirty="0" smtClean="0">
                <a:ea typeface="SimSun" pitchFamily="2" charset="-122"/>
              </a:rPr>
              <a:t>Software design space</a:t>
            </a:r>
            <a:r>
              <a:rPr lang="en-GB" altLang="zh-CN" sz="2400" b="1" i="1" dirty="0" smtClean="0">
                <a:ea typeface="SimSun" pitchFamily="2" charset="-122"/>
              </a:rPr>
              <a:t> </a:t>
            </a:r>
            <a:endParaRPr lang="en-GB" altLang="zh-CN" sz="2400" b="1" dirty="0" smtClean="0">
              <a:ea typeface="SimSun" pitchFamily="2" charset="-122"/>
            </a:endParaRPr>
          </a:p>
          <a:p>
            <a:pPr marL="0" indent="0">
              <a:spcBef>
                <a:spcPts val="300"/>
              </a:spcBef>
              <a:buFont typeface="Wingdings" pitchFamily="2" charset="2"/>
              <a:buNone/>
              <a:tabLst>
                <a:tab pos="452438" algn="ctr"/>
                <a:tab pos="895350" algn="l"/>
                <a:tab pos="2239963" algn="l"/>
              </a:tabLst>
            </a:pPr>
            <a:r>
              <a:rPr lang="en-GB" altLang="zh-CN" sz="2400" dirty="0" smtClean="0">
                <a:ea typeface="SimSun" pitchFamily="2" charset="-122"/>
              </a:rPr>
              <a:t>	4	HZ	</a:t>
            </a:r>
            <a:r>
              <a:rPr lang="en-GB" altLang="zh-CN" sz="2400" b="1" dirty="0" smtClean="0">
                <a:ea typeface="SimSun" pitchFamily="2" charset="-122"/>
              </a:rPr>
              <a:t>Software architecture </a:t>
            </a:r>
            <a:r>
              <a:rPr lang="en-GB" altLang="zh-CN" sz="2400" dirty="0" smtClean="0">
                <a:ea typeface="SimSun" pitchFamily="2" charset="-122"/>
              </a:rPr>
              <a:t>and </a:t>
            </a:r>
          </a:p>
          <a:p>
            <a:pPr marL="0" indent="0">
              <a:spcBef>
                <a:spcPts val="300"/>
              </a:spcBef>
              <a:buFont typeface="Wingdings" pitchFamily="2" charset="2"/>
              <a:buNone/>
              <a:tabLst>
                <a:tab pos="452438" algn="ctr"/>
                <a:tab pos="895350" algn="l"/>
                <a:tab pos="2239963" algn="l"/>
              </a:tabLst>
            </a:pPr>
            <a:r>
              <a:rPr lang="en-GB" altLang="zh-CN" b="1" dirty="0">
                <a:ea typeface="SimSun" pitchFamily="2" charset="-122"/>
              </a:rPr>
              <a:t>	</a:t>
            </a:r>
            <a:r>
              <a:rPr lang="en-GB" altLang="zh-CN" b="1" dirty="0" smtClean="0">
                <a:ea typeface="SimSun" pitchFamily="2" charset="-122"/>
              </a:rPr>
              <a:t>		</a:t>
            </a:r>
            <a:r>
              <a:rPr lang="en-GB" altLang="zh-CN" b="1" dirty="0">
                <a:ea typeface="SimSun" pitchFamily="2" charset="-122"/>
              </a:rPr>
              <a:t>A</a:t>
            </a:r>
            <a:r>
              <a:rPr lang="en-GB" altLang="zh-CN" sz="2400" b="1" dirty="0" smtClean="0">
                <a:ea typeface="SimSun" pitchFamily="2" charset="-122"/>
              </a:rPr>
              <a:t>rchitectural styles </a:t>
            </a:r>
          </a:p>
          <a:p>
            <a:pPr marL="0" indent="0">
              <a:spcBef>
                <a:spcPts val="300"/>
              </a:spcBef>
              <a:buFont typeface="Wingdings" pitchFamily="2" charset="2"/>
              <a:buNone/>
              <a:tabLst>
                <a:tab pos="452438" algn="ctr"/>
                <a:tab pos="895350" algn="l"/>
                <a:tab pos="2239963" algn="l"/>
              </a:tabLst>
            </a:pPr>
            <a:r>
              <a:rPr lang="en-GB" altLang="zh-CN" sz="2400" dirty="0" smtClean="0">
                <a:ea typeface="SimSun" pitchFamily="2" charset="-122"/>
              </a:rPr>
              <a:t>	5	HZ	Software architectural </a:t>
            </a:r>
            <a:r>
              <a:rPr lang="en-GB" altLang="zh-CN" sz="2400" b="1" dirty="0" smtClean="0">
                <a:ea typeface="SimSun" pitchFamily="2" charset="-122"/>
              </a:rPr>
              <a:t>design</a:t>
            </a:r>
            <a:endParaRPr lang="en-GB" altLang="zh-CN" sz="2400" b="1" i="1" dirty="0">
              <a:ea typeface="SimSun" pitchFamily="2" charset="-122"/>
            </a:endParaRPr>
          </a:p>
          <a:p>
            <a:pPr marL="0" indent="0">
              <a:spcBef>
                <a:spcPts val="300"/>
              </a:spcBef>
              <a:buFont typeface="Wingdings" pitchFamily="2" charset="2"/>
              <a:buNone/>
              <a:tabLst>
                <a:tab pos="452438" algn="ctr"/>
                <a:tab pos="895350" algn="l"/>
                <a:tab pos="2239963" algn="l"/>
              </a:tabLst>
            </a:pPr>
            <a:r>
              <a:rPr lang="en-GB" altLang="zh-CN" sz="2400" i="1" dirty="0" smtClean="0">
                <a:ea typeface="SimSun" pitchFamily="2" charset="-122"/>
              </a:rPr>
              <a:t>	</a:t>
            </a:r>
            <a:r>
              <a:rPr lang="en-GB" altLang="zh-CN" sz="2400" dirty="0" smtClean="0">
                <a:ea typeface="SimSun" pitchFamily="2" charset="-122"/>
              </a:rPr>
              <a:t>6	HZ</a:t>
            </a:r>
            <a:r>
              <a:rPr lang="en-GB" altLang="zh-CN" sz="2400" i="1" dirty="0" smtClean="0">
                <a:ea typeface="SimSun" pitchFamily="2" charset="-122"/>
              </a:rPr>
              <a:t>	</a:t>
            </a:r>
            <a:r>
              <a:rPr lang="en-GB" altLang="zh-CN" sz="2400" dirty="0" smtClean="0">
                <a:ea typeface="SimSun" pitchFamily="2" charset="-122"/>
              </a:rPr>
              <a:t>Case Studies</a:t>
            </a:r>
            <a:endParaRPr lang="en-GB" altLang="zh-CN" sz="2400" dirty="0" smtClean="0">
              <a:solidFill>
                <a:schemeClr val="accent2"/>
              </a:solidFill>
              <a:ea typeface="SimSun" pitchFamily="2" charset="-122"/>
            </a:endParaRPr>
          </a:p>
          <a:p>
            <a:pPr marL="0" indent="0">
              <a:spcBef>
                <a:spcPts val="300"/>
              </a:spcBef>
              <a:buFont typeface="Wingdings" pitchFamily="2" charset="2"/>
              <a:buNone/>
              <a:tabLst>
                <a:tab pos="452438" algn="ctr"/>
                <a:tab pos="895350" algn="l"/>
                <a:tab pos="2239963" algn="l"/>
              </a:tabLst>
            </a:pPr>
            <a:r>
              <a:rPr lang="en-GB" altLang="zh-CN" sz="2400" dirty="0" smtClean="0">
                <a:ea typeface="SimSun" pitchFamily="2" charset="-122"/>
              </a:rPr>
              <a:t>	7	</a:t>
            </a:r>
            <a:r>
              <a:rPr lang="en-GB" altLang="zh-CN" dirty="0" smtClean="0">
                <a:ea typeface="SimSun" pitchFamily="2" charset="-122"/>
              </a:rPr>
              <a:t>HZ</a:t>
            </a:r>
            <a:r>
              <a:rPr lang="en-GB" altLang="zh-CN" sz="2400" dirty="0" smtClean="0">
                <a:ea typeface="SimSun" pitchFamily="2" charset="-122"/>
              </a:rPr>
              <a:t>	</a:t>
            </a:r>
            <a:r>
              <a:rPr lang="en-GB" altLang="zh-CN" sz="2400" b="1" dirty="0" smtClean="0">
                <a:ea typeface="SimSun" pitchFamily="2" charset="-122"/>
              </a:rPr>
              <a:t>Software design quality</a:t>
            </a:r>
            <a:r>
              <a:rPr lang="en-GB" altLang="zh-CN" sz="2400" dirty="0" smtClean="0">
                <a:ea typeface="SimSun" pitchFamily="2" charset="-122"/>
              </a:rPr>
              <a:t>	</a:t>
            </a:r>
          </a:p>
          <a:p>
            <a:pPr marL="0" indent="0">
              <a:spcBef>
                <a:spcPts val="300"/>
              </a:spcBef>
              <a:buFont typeface="Wingdings" pitchFamily="2" charset="2"/>
              <a:buNone/>
              <a:tabLst>
                <a:tab pos="452438" algn="ctr"/>
                <a:tab pos="895350" algn="l"/>
                <a:tab pos="2239963" algn="l"/>
              </a:tabLst>
            </a:pPr>
            <a:r>
              <a:rPr lang="en-GB" altLang="zh-CN" sz="2400" dirty="0" smtClean="0">
                <a:ea typeface="SimSun" pitchFamily="2" charset="-122"/>
              </a:rPr>
              <a:t>	8	</a:t>
            </a:r>
            <a:r>
              <a:rPr lang="en-GB" altLang="zh-CN" dirty="0" smtClean="0">
                <a:ea typeface="SimSun" pitchFamily="2" charset="-122"/>
              </a:rPr>
              <a:t>HZ</a:t>
            </a:r>
            <a:r>
              <a:rPr lang="en-GB" altLang="zh-CN" sz="2400" dirty="0" smtClean="0">
                <a:ea typeface="SimSun" pitchFamily="2" charset="-122"/>
              </a:rPr>
              <a:t>	Evaluation and analysis of software design</a:t>
            </a:r>
            <a:endParaRPr lang="en-GB" altLang="zh-CN" sz="2400" i="1" dirty="0" smtClean="0">
              <a:ea typeface="SimSun" pitchFamily="2" charset="-122"/>
            </a:endParaRPr>
          </a:p>
          <a:p>
            <a:pPr marL="0" indent="0">
              <a:spcBef>
                <a:spcPts val="300"/>
              </a:spcBef>
              <a:buNone/>
              <a:tabLst>
                <a:tab pos="452438" algn="ctr"/>
                <a:tab pos="895350" algn="l"/>
                <a:tab pos="2239963" algn="l"/>
              </a:tabLst>
            </a:pPr>
            <a:r>
              <a:rPr lang="en-GB" altLang="zh-CN" sz="2400" i="1" dirty="0" smtClean="0">
                <a:ea typeface="SimSun" pitchFamily="2" charset="-122"/>
              </a:rPr>
              <a:t>	9	</a:t>
            </a:r>
            <a:r>
              <a:rPr lang="en-GB" altLang="zh-CN" sz="2400" dirty="0" smtClean="0">
                <a:ea typeface="SimSun" pitchFamily="2" charset="-122"/>
              </a:rPr>
              <a:t>CC</a:t>
            </a:r>
            <a:r>
              <a:rPr lang="en-GB" altLang="zh-CN" sz="2400" i="1" dirty="0" smtClean="0">
                <a:ea typeface="SimSun" pitchFamily="2" charset="-122"/>
              </a:rPr>
              <a:t>	</a:t>
            </a:r>
            <a:r>
              <a:rPr lang="en-GB" altLang="zh-CN" sz="2400" dirty="0" smtClean="0">
                <a:ea typeface="SimSun" pitchFamily="2" charset="-122"/>
              </a:rPr>
              <a:t>Validation and verification of software design</a:t>
            </a:r>
            <a:endParaRPr lang="en-GB" altLang="zh-CN" sz="2400" i="1" dirty="0" smtClean="0">
              <a:ea typeface="SimSun" pitchFamily="2" charset="-122"/>
            </a:endParaRPr>
          </a:p>
          <a:p>
            <a:pPr marL="0" indent="0">
              <a:spcBef>
                <a:spcPts val="300"/>
              </a:spcBef>
              <a:buNone/>
              <a:tabLst>
                <a:tab pos="452438" algn="ctr"/>
                <a:tab pos="895350" algn="l"/>
                <a:tab pos="2239963" algn="l"/>
              </a:tabLst>
            </a:pPr>
            <a:r>
              <a:rPr lang="en-GB" altLang="zh-CN" sz="2400" dirty="0" smtClean="0">
                <a:ea typeface="SimSun" pitchFamily="2" charset="-122"/>
              </a:rPr>
              <a:t>	10	CC	Testing software design</a:t>
            </a:r>
            <a:r>
              <a:rPr lang="en-GB" altLang="zh-CN" sz="2400" b="1" dirty="0" smtClean="0">
                <a:ea typeface="SimSun" pitchFamily="2" charset="-122"/>
              </a:rPr>
              <a:t>	</a:t>
            </a:r>
            <a:endParaRPr lang="en-GB" altLang="zh-CN" sz="2400" dirty="0" smtClean="0">
              <a:ea typeface="SimSun" pitchFamily="2" charset="-122"/>
            </a:endParaRPr>
          </a:p>
          <a:p>
            <a:pPr marL="0" indent="0">
              <a:spcBef>
                <a:spcPts val="300"/>
              </a:spcBef>
              <a:buFont typeface="Wingdings" pitchFamily="2" charset="2"/>
              <a:buNone/>
              <a:tabLst>
                <a:tab pos="452438" algn="ctr"/>
                <a:tab pos="895350" algn="l"/>
                <a:tab pos="2239963" algn="l"/>
              </a:tabLst>
            </a:pPr>
            <a:r>
              <a:rPr lang="en-GB" altLang="zh-CN" sz="2400" dirty="0" smtClean="0">
                <a:ea typeface="SimSun" pitchFamily="2" charset="-122"/>
              </a:rPr>
              <a:t>	11 		</a:t>
            </a:r>
            <a:r>
              <a:rPr lang="en-GB" altLang="zh-CN" sz="2400" i="1" dirty="0" smtClean="0">
                <a:ea typeface="SimSun" pitchFamily="2" charset="-122"/>
              </a:rPr>
              <a:t>Consolidation</a:t>
            </a:r>
          </a:p>
          <a:p>
            <a:pPr marL="0" indent="0">
              <a:spcBef>
                <a:spcPts val="300"/>
              </a:spcBef>
              <a:buFont typeface="Wingdings" pitchFamily="2" charset="2"/>
              <a:buNone/>
              <a:tabLst>
                <a:tab pos="452438" algn="ctr"/>
                <a:tab pos="895350" algn="l"/>
                <a:tab pos="2239963" algn="l"/>
              </a:tabLst>
            </a:pPr>
            <a:r>
              <a:rPr lang="en-GB" altLang="zh-CN" i="1" dirty="0" smtClean="0">
                <a:ea typeface="SimSun" pitchFamily="2" charset="-122"/>
              </a:rPr>
              <a:t>	</a:t>
            </a:r>
            <a:r>
              <a:rPr lang="en-GB" altLang="zh-CN" dirty="0" smtClean="0">
                <a:ea typeface="SimSun" pitchFamily="2" charset="-122"/>
              </a:rPr>
              <a:t>12	HZ/CC	</a:t>
            </a:r>
            <a:r>
              <a:rPr lang="en-GB" altLang="zh-CN" sz="2400" dirty="0" smtClean="0">
                <a:ea typeface="SimSun" pitchFamily="2" charset="-122"/>
              </a:rPr>
              <a:t>Revision</a:t>
            </a:r>
            <a:endParaRPr lang="en-GB" sz="2400" b="1" dirty="0" smtClean="0">
              <a:ea typeface="SimSun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1786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Concept of Design 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764704"/>
            <a:ext cx="8496300" cy="5400600"/>
          </a:xfrm>
        </p:spPr>
        <p:txBody>
          <a:bodyPr/>
          <a:lstStyle/>
          <a:p>
            <a:r>
              <a:rPr lang="en-US" sz="3200" dirty="0" smtClean="0"/>
              <a:t>A design space for a particular subject area is a space in which design decisions can be made. </a:t>
            </a:r>
          </a:p>
          <a:p>
            <a:pPr lvl="1"/>
            <a:r>
              <a:rPr lang="en-US" sz="2800" dirty="0"/>
              <a:t>It consists of a number of design decisions to be made and a set of possible alternative solutions to each of the design decisions. </a:t>
            </a:r>
            <a:endParaRPr lang="en-US" sz="2800" dirty="0" smtClean="0"/>
          </a:p>
          <a:p>
            <a:pPr lvl="1"/>
            <a:r>
              <a:rPr lang="en-US" sz="2800" dirty="0" smtClean="0"/>
              <a:t>Each concrete design of an object/system in the subject domain is then a point in this space. </a:t>
            </a:r>
          </a:p>
          <a:p>
            <a:pPr lvl="1"/>
            <a:r>
              <a:rPr lang="en-US" sz="2800" dirty="0" smtClean="0"/>
              <a:t>Design can be regarded as navigation in this space.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4294967295"/>
          </p:nvPr>
        </p:nvSpPr>
        <p:spPr>
          <a:xfrm rot="-5400000">
            <a:off x="-907256" y="2812256"/>
            <a:ext cx="2209800" cy="39528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Feb. 2014</a:t>
            </a:r>
            <a:endParaRPr lang="en-GB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2211388" y="6440488"/>
            <a:ext cx="5040312" cy="26511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GB" altLang="en-GB" smtClean="0"/>
              <a:t>U08182: Information Systems Design</a:t>
            </a:r>
            <a:endParaRPr lang="en-GB" alt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459788" y="6453188"/>
            <a:ext cx="504825" cy="25241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4371103-1779-4FB5-B262-06C84373635C}" type="slidenum">
              <a:rPr lang="en-GB" altLang="en-US" smtClean="0"/>
              <a:pPr>
                <a:defRPr/>
              </a:pPr>
              <a:t>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617494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Methods for the Representation </a:t>
            </a:r>
            <a:r>
              <a:rPr lang="en-US" dirty="0"/>
              <a:t>of Design Spaces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Method 1: Multi-dimensional discrete Cartesian space</a:t>
            </a:r>
          </a:p>
          <a:p>
            <a:pPr marL="271463" lvl="1" indent="0">
              <a:buNone/>
            </a:pPr>
            <a:r>
              <a:rPr lang="en-US" sz="2400" dirty="0"/>
              <a:t>Each dimension represents a design decision and its values are the choices of the decision.</a:t>
            </a:r>
          </a:p>
          <a:p>
            <a:r>
              <a:rPr lang="en-US" sz="2800" dirty="0"/>
              <a:t>Method 2: Instance </a:t>
            </a:r>
            <a:r>
              <a:rPr lang="en-US" sz="2800" dirty="0" smtClean="0"/>
              <a:t>List</a:t>
            </a:r>
          </a:p>
          <a:p>
            <a:pPr marL="268288" lvl="1" indent="0">
              <a:buNone/>
            </a:pPr>
            <a:r>
              <a:rPr lang="en-US" sz="2400" dirty="0" smtClean="0"/>
              <a:t>A </a:t>
            </a:r>
            <a:r>
              <a:rPr lang="en-US" sz="2400" dirty="0"/>
              <a:t>list of a number of representative instances in the domain with their design decisions.</a:t>
            </a:r>
          </a:p>
          <a:p>
            <a:r>
              <a:rPr lang="en-US" sz="2800" dirty="0"/>
              <a:t>Methods 3: Hierarchical Structure </a:t>
            </a:r>
            <a:endParaRPr lang="en-US" sz="2800" dirty="0" smtClean="0"/>
          </a:p>
          <a:p>
            <a:pPr lvl="1"/>
            <a:r>
              <a:rPr lang="en-US" sz="2400" dirty="0"/>
              <a:t>Nodes: represent a design decision </a:t>
            </a:r>
          </a:p>
          <a:p>
            <a:pPr lvl="1"/>
            <a:r>
              <a:rPr lang="en-US" sz="2400" dirty="0"/>
              <a:t>Branches: alternative values of the </a:t>
            </a:r>
            <a:r>
              <a:rPr lang="en-US" sz="2400" dirty="0" smtClean="0"/>
              <a:t>decision</a:t>
            </a:r>
            <a:r>
              <a:rPr lang="en-US" sz="2400" dirty="0"/>
              <a:t>, which could also </a:t>
            </a:r>
            <a:r>
              <a:rPr lang="en-US" sz="2400" dirty="0" smtClean="0"/>
              <a:t>be dependent </a:t>
            </a:r>
            <a:r>
              <a:rPr lang="en-US" sz="2400" dirty="0"/>
              <a:t>design sub-decisions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0904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44" b="-67"/>
          <a:stretch/>
        </p:blipFill>
        <p:spPr>
          <a:xfrm>
            <a:off x="481845" y="424427"/>
            <a:ext cx="8074954" cy="603904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70845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847" y="388385"/>
            <a:ext cx="8223897" cy="616792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17854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528" y="351395"/>
            <a:ext cx="8371854" cy="62788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2009389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Custom 18">
      <a:dk1>
        <a:srgbClr val="A2AD00"/>
      </a:dk1>
      <a:lt1>
        <a:srgbClr val="FFFFFF"/>
      </a:lt1>
      <a:dk2>
        <a:srgbClr val="000000"/>
      </a:dk2>
      <a:lt2>
        <a:srgbClr val="36424A"/>
      </a:lt2>
      <a:accent1>
        <a:srgbClr val="A2AD00"/>
      </a:accent1>
      <a:accent2>
        <a:srgbClr val="970074"/>
      </a:accent2>
      <a:accent3>
        <a:srgbClr val="C90044"/>
      </a:accent3>
      <a:accent4>
        <a:srgbClr val="EDB700"/>
      </a:accent4>
      <a:accent5>
        <a:srgbClr val="00338E"/>
      </a:accent5>
      <a:accent6>
        <a:srgbClr val="00693E"/>
      </a:accent6>
      <a:hlink>
        <a:srgbClr val="A2AD00"/>
      </a:hlink>
      <a:folHlink>
        <a:srgbClr val="36424A"/>
      </a:folHlink>
    </a:clrScheme>
    <a:fontScheme name="Custom 6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0">
          <a:solidFill>
            <a:srgbClr val="FF0000">
              <a:alpha val="30000"/>
            </a:srgbClr>
          </a:solidFill>
          <a:prstDash val="dash"/>
          <a:tailEnd type="stealth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25400"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493</TotalTime>
  <Words>1579</Words>
  <Application>Microsoft Macintosh PowerPoint</Application>
  <PresentationFormat>On-screen Show (4:3)</PresentationFormat>
  <Paragraphs>157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Default Theme</vt:lpstr>
      <vt:lpstr>U08182-2014  Information Systems Design</vt:lpstr>
      <vt:lpstr>Assessment</vt:lpstr>
      <vt:lpstr>Theme of the module</vt:lpstr>
      <vt:lpstr>Lecture Schedule</vt:lpstr>
      <vt:lpstr>The Concept of Design Space</vt:lpstr>
      <vt:lpstr>Methods for the Representation of Design Spaces</vt:lpstr>
      <vt:lpstr>PowerPoint Presentation</vt:lpstr>
      <vt:lpstr>PowerPoint Presentation</vt:lpstr>
      <vt:lpstr>PowerPoint Presentation</vt:lpstr>
      <vt:lpstr>Structure of Design Space in Yoshikawa’s General Design Theory </vt:lpstr>
      <vt:lpstr>PowerPoint Presentation</vt:lpstr>
      <vt:lpstr>Roles of A Design Space In Software Design </vt:lpstr>
      <vt:lpstr>The Concept of Software Architecture</vt:lpstr>
      <vt:lpstr>The Concept of Software Architectural Style</vt:lpstr>
      <vt:lpstr>PowerPoint Presentation</vt:lpstr>
      <vt:lpstr>Example: The exam case study</vt:lpstr>
      <vt:lpstr>Multiple Tier Architectural Style</vt:lpstr>
      <vt:lpstr>PowerPoint Presentation</vt:lpstr>
      <vt:lpstr>PowerPoint Presentation</vt:lpstr>
      <vt:lpstr>Exam Case Study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U08182-2014 Revision</dc:title>
  <dc:creator>H Zhu</dc:creator>
  <cp:lastModifiedBy>H Zhu</cp:lastModifiedBy>
  <cp:revision>25</cp:revision>
  <dcterms:created xsi:type="dcterms:W3CDTF">2014-04-28T09:33:51Z</dcterms:created>
  <dcterms:modified xsi:type="dcterms:W3CDTF">2014-04-28T22:02:44Z</dcterms:modified>
</cp:coreProperties>
</file>