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45"/>
  </p:notesMasterIdLst>
  <p:handoutMasterIdLst>
    <p:handoutMasterId r:id="rId46"/>
  </p:handoutMasterIdLst>
  <p:sldIdLst>
    <p:sldId id="256" r:id="rId2"/>
    <p:sldId id="289" r:id="rId3"/>
    <p:sldId id="290" r:id="rId4"/>
    <p:sldId id="322" r:id="rId5"/>
    <p:sldId id="291" r:id="rId6"/>
    <p:sldId id="293" r:id="rId7"/>
    <p:sldId id="292" r:id="rId8"/>
    <p:sldId id="297" r:id="rId9"/>
    <p:sldId id="294" r:id="rId10"/>
    <p:sldId id="295" r:id="rId11"/>
    <p:sldId id="296" r:id="rId12"/>
    <p:sldId id="298" r:id="rId13"/>
    <p:sldId id="300" r:id="rId14"/>
    <p:sldId id="299" r:id="rId15"/>
    <p:sldId id="301" r:id="rId16"/>
    <p:sldId id="302" r:id="rId17"/>
    <p:sldId id="303" r:id="rId18"/>
    <p:sldId id="304" r:id="rId19"/>
    <p:sldId id="309" r:id="rId20"/>
    <p:sldId id="307" r:id="rId21"/>
    <p:sldId id="308" r:id="rId22"/>
    <p:sldId id="305" r:id="rId23"/>
    <p:sldId id="306" r:id="rId24"/>
    <p:sldId id="257" r:id="rId25"/>
    <p:sldId id="273" r:id="rId26"/>
    <p:sldId id="258" r:id="rId27"/>
    <p:sldId id="310" r:id="rId28"/>
    <p:sldId id="323" r:id="rId29"/>
    <p:sldId id="311" r:id="rId30"/>
    <p:sldId id="260" r:id="rId31"/>
    <p:sldId id="312" r:id="rId32"/>
    <p:sldId id="314" r:id="rId33"/>
    <p:sldId id="315" r:id="rId34"/>
    <p:sldId id="316" r:id="rId35"/>
    <p:sldId id="274" r:id="rId36"/>
    <p:sldId id="317" r:id="rId37"/>
    <p:sldId id="318" r:id="rId38"/>
    <p:sldId id="319" r:id="rId39"/>
    <p:sldId id="320" r:id="rId40"/>
    <p:sldId id="275" r:id="rId41"/>
    <p:sldId id="321" r:id="rId42"/>
    <p:sldId id="265" r:id="rId43"/>
    <p:sldId id="288" r:id="rId44"/>
  </p:sldIdLst>
  <p:sldSz cx="9906000" cy="6858000" type="A4"/>
  <p:notesSz cx="6772275" cy="9902825"/>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SimSun" pitchFamily="2" charset="-122"/>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SimSun" pitchFamily="2" charset="-122"/>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SimSun" pitchFamily="2" charset="-122"/>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SimSun" pitchFamily="2" charset="-122"/>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SimSun" pitchFamily="2" charset="-122"/>
        <a:cs typeface="+mn-cs"/>
      </a:defRPr>
    </a:lvl5pPr>
    <a:lvl6pPr marL="2286000" algn="l" defTabSz="914400" rtl="0" eaLnBrk="1" latinLnBrk="0" hangingPunct="1">
      <a:defRPr sz="2400" kern="1200">
        <a:solidFill>
          <a:schemeClr val="tx1"/>
        </a:solidFill>
        <a:latin typeface="Times" pitchFamily="18" charset="0"/>
        <a:ea typeface="SimSun" pitchFamily="2" charset="-122"/>
        <a:cs typeface="+mn-cs"/>
      </a:defRPr>
    </a:lvl6pPr>
    <a:lvl7pPr marL="2743200" algn="l" defTabSz="914400" rtl="0" eaLnBrk="1" latinLnBrk="0" hangingPunct="1">
      <a:defRPr sz="2400" kern="1200">
        <a:solidFill>
          <a:schemeClr val="tx1"/>
        </a:solidFill>
        <a:latin typeface="Times" pitchFamily="18" charset="0"/>
        <a:ea typeface="SimSun" pitchFamily="2" charset="-122"/>
        <a:cs typeface="+mn-cs"/>
      </a:defRPr>
    </a:lvl7pPr>
    <a:lvl8pPr marL="3200400" algn="l" defTabSz="914400" rtl="0" eaLnBrk="1" latinLnBrk="0" hangingPunct="1">
      <a:defRPr sz="2400" kern="1200">
        <a:solidFill>
          <a:schemeClr val="tx1"/>
        </a:solidFill>
        <a:latin typeface="Times" pitchFamily="18" charset="0"/>
        <a:ea typeface="SimSun" pitchFamily="2" charset="-122"/>
        <a:cs typeface="+mn-cs"/>
      </a:defRPr>
    </a:lvl8pPr>
    <a:lvl9pPr marL="3657600" algn="l" defTabSz="914400" rtl="0" eaLnBrk="1" latinLnBrk="0" hangingPunct="1">
      <a:defRPr sz="2400" kern="1200">
        <a:solidFill>
          <a:schemeClr val="tx1"/>
        </a:solidFill>
        <a:latin typeface="Times" pitchFamily="18" charset="0"/>
        <a:ea typeface="SimSun"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hudson" initials="Lh" lastIdx="1" clrIdx="0">
    <p:extLst>
      <p:ext uri="{19B8F6BF-5375-455C-9EA6-DF929625EA0E}">
        <p15:presenceInfo xmlns:p15="http://schemas.microsoft.com/office/powerpoint/2012/main" userId="1bf52a8a90618a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E92323"/>
    <a:srgbClr val="9C10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00" autoAdjust="0"/>
    <p:restoredTop sz="80969" autoAdjust="0"/>
  </p:normalViewPr>
  <p:slideViewPr>
    <p:cSldViewPr>
      <p:cViewPr varScale="1">
        <p:scale>
          <a:sx n="60" d="100"/>
          <a:sy n="60" d="100"/>
        </p:scale>
        <p:origin x="468" y="7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03-18T13:09:07.143" idx="1">
    <p:pos x="10" y="10"/>
    <p:text>Evaluate only one design each</p:text>
    <p:extLst>
      <p:ext uri="{C676402C-5697-4E1C-873F-D02D1690AC5C}">
        <p15:threadingInfo xmlns:p15="http://schemas.microsoft.com/office/powerpoint/2012/main" timeZoneBias="0"/>
      </p:ext>
    </p:extLst>
  </p:cm>
</p:cmLst>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35288" cy="495300"/>
          </a:xfrm>
          <a:prstGeom prst="rect">
            <a:avLst/>
          </a:prstGeom>
          <a:noFill/>
          <a:ln w="9525">
            <a:noFill/>
            <a:miter lim="800000"/>
            <a:headEnd/>
            <a:tailEnd/>
          </a:ln>
          <a:effectLst/>
        </p:spPr>
        <p:txBody>
          <a:bodyPr vert="horz" wrap="square" lIns="92769" tIns="46385" rIns="92769" bIns="46385" numCol="1" anchor="t" anchorCtr="0" compatLnSpc="1">
            <a:prstTxWarp prst="textNoShape">
              <a:avLst/>
            </a:prstTxWarp>
          </a:bodyPr>
          <a:lstStyle>
            <a:lvl1pPr defTabSz="927100">
              <a:defRPr sz="1200">
                <a:latin typeface="Times New Roman" pitchFamily="18" charset="0"/>
              </a:defRPr>
            </a:lvl1pPr>
          </a:lstStyle>
          <a:p>
            <a:endParaRPr lang="zh-CN" altLang="en-US"/>
          </a:p>
        </p:txBody>
      </p:sp>
      <p:sp>
        <p:nvSpPr>
          <p:cNvPr id="22531" name="Rectangle 3"/>
          <p:cNvSpPr>
            <a:spLocks noGrp="1" noChangeArrowheads="1"/>
          </p:cNvSpPr>
          <p:nvPr>
            <p:ph type="dt" sz="quarter" idx="1"/>
          </p:nvPr>
        </p:nvSpPr>
        <p:spPr bwMode="auto">
          <a:xfrm>
            <a:off x="3836988" y="0"/>
            <a:ext cx="2935287" cy="495300"/>
          </a:xfrm>
          <a:prstGeom prst="rect">
            <a:avLst/>
          </a:prstGeom>
          <a:noFill/>
          <a:ln w="9525">
            <a:noFill/>
            <a:miter lim="800000"/>
            <a:headEnd/>
            <a:tailEnd/>
          </a:ln>
          <a:effectLst/>
        </p:spPr>
        <p:txBody>
          <a:bodyPr vert="horz" wrap="square" lIns="92769" tIns="46385" rIns="92769" bIns="46385" numCol="1" anchor="t" anchorCtr="0" compatLnSpc="1">
            <a:prstTxWarp prst="textNoShape">
              <a:avLst/>
            </a:prstTxWarp>
          </a:bodyPr>
          <a:lstStyle>
            <a:lvl1pPr algn="r" defTabSz="927100">
              <a:defRPr sz="1200">
                <a:latin typeface="Times New Roman" pitchFamily="18" charset="0"/>
              </a:defRPr>
            </a:lvl1pPr>
          </a:lstStyle>
          <a:p>
            <a:endParaRPr lang="en-US" altLang="zh-CN"/>
          </a:p>
        </p:txBody>
      </p:sp>
      <p:sp>
        <p:nvSpPr>
          <p:cNvPr id="22532" name="Rectangle 4"/>
          <p:cNvSpPr>
            <a:spLocks noGrp="1" noChangeArrowheads="1"/>
          </p:cNvSpPr>
          <p:nvPr>
            <p:ph type="ftr" sz="quarter" idx="2"/>
          </p:nvPr>
        </p:nvSpPr>
        <p:spPr bwMode="auto">
          <a:xfrm>
            <a:off x="0" y="9407525"/>
            <a:ext cx="2935288" cy="495300"/>
          </a:xfrm>
          <a:prstGeom prst="rect">
            <a:avLst/>
          </a:prstGeom>
          <a:noFill/>
          <a:ln w="9525">
            <a:noFill/>
            <a:miter lim="800000"/>
            <a:headEnd/>
            <a:tailEnd/>
          </a:ln>
          <a:effectLst/>
        </p:spPr>
        <p:txBody>
          <a:bodyPr vert="horz" wrap="square" lIns="92769" tIns="46385" rIns="92769" bIns="46385" numCol="1" anchor="b" anchorCtr="0" compatLnSpc="1">
            <a:prstTxWarp prst="textNoShape">
              <a:avLst/>
            </a:prstTxWarp>
          </a:bodyPr>
          <a:lstStyle>
            <a:lvl1pPr defTabSz="927100">
              <a:defRPr sz="1200">
                <a:latin typeface="Times New Roman" pitchFamily="18" charset="0"/>
              </a:defRPr>
            </a:lvl1pPr>
          </a:lstStyle>
          <a:p>
            <a:endParaRPr lang="en-US" altLang="zh-CN"/>
          </a:p>
        </p:txBody>
      </p:sp>
      <p:sp>
        <p:nvSpPr>
          <p:cNvPr id="22533" name="Rectangle 5"/>
          <p:cNvSpPr>
            <a:spLocks noGrp="1" noChangeArrowheads="1"/>
          </p:cNvSpPr>
          <p:nvPr>
            <p:ph type="sldNum" sz="quarter" idx="3"/>
          </p:nvPr>
        </p:nvSpPr>
        <p:spPr bwMode="auto">
          <a:xfrm>
            <a:off x="3836988" y="9407525"/>
            <a:ext cx="2935287" cy="495300"/>
          </a:xfrm>
          <a:prstGeom prst="rect">
            <a:avLst/>
          </a:prstGeom>
          <a:noFill/>
          <a:ln w="9525">
            <a:noFill/>
            <a:miter lim="800000"/>
            <a:headEnd/>
            <a:tailEnd/>
          </a:ln>
          <a:effectLst/>
        </p:spPr>
        <p:txBody>
          <a:bodyPr vert="horz" wrap="square" lIns="92769" tIns="46385" rIns="92769" bIns="46385" numCol="1" anchor="b" anchorCtr="0" compatLnSpc="1">
            <a:prstTxWarp prst="textNoShape">
              <a:avLst/>
            </a:prstTxWarp>
          </a:bodyPr>
          <a:lstStyle>
            <a:lvl1pPr algn="r" defTabSz="927100">
              <a:defRPr sz="1200">
                <a:latin typeface="Times New Roman" pitchFamily="18" charset="0"/>
              </a:defRPr>
            </a:lvl1pPr>
          </a:lstStyle>
          <a:p>
            <a:fld id="{A0F4150A-F9C8-419B-8733-D715773F1A87}" type="slidenum">
              <a:rPr lang="en-US" altLang="zh-CN"/>
              <a:pPr/>
              <a:t>‹#›</a:t>
            </a:fld>
            <a:endParaRPr lang="en-US" altLang="zh-CN"/>
          </a:p>
        </p:txBody>
      </p:sp>
    </p:spTree>
    <p:extLst>
      <p:ext uri="{BB962C8B-B14F-4D97-AF65-F5344CB8AC3E}">
        <p14:creationId xmlns:p14="http://schemas.microsoft.com/office/powerpoint/2010/main" val="35235733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35288" cy="495300"/>
          </a:xfrm>
          <a:prstGeom prst="rect">
            <a:avLst/>
          </a:prstGeom>
          <a:noFill/>
          <a:ln w="9525">
            <a:noFill/>
            <a:miter lim="800000"/>
            <a:headEnd/>
            <a:tailEnd/>
          </a:ln>
          <a:effectLst/>
        </p:spPr>
        <p:txBody>
          <a:bodyPr vert="horz" wrap="square" lIns="92769" tIns="46385" rIns="92769" bIns="46385" numCol="1" anchor="t" anchorCtr="0" compatLnSpc="1">
            <a:prstTxWarp prst="textNoShape">
              <a:avLst/>
            </a:prstTxWarp>
          </a:bodyPr>
          <a:lstStyle>
            <a:lvl1pPr defTabSz="927100">
              <a:defRPr sz="1200">
                <a:latin typeface="Times New Roman" pitchFamily="18" charset="0"/>
              </a:defRPr>
            </a:lvl1pPr>
          </a:lstStyle>
          <a:p>
            <a:endParaRPr lang="zh-CN" altLang="en-US"/>
          </a:p>
        </p:txBody>
      </p:sp>
      <p:sp>
        <p:nvSpPr>
          <p:cNvPr id="20483" name="Rectangle 3"/>
          <p:cNvSpPr>
            <a:spLocks noGrp="1" noChangeArrowheads="1"/>
          </p:cNvSpPr>
          <p:nvPr>
            <p:ph type="dt" idx="1"/>
          </p:nvPr>
        </p:nvSpPr>
        <p:spPr bwMode="auto">
          <a:xfrm>
            <a:off x="3836988" y="0"/>
            <a:ext cx="2935287" cy="495300"/>
          </a:xfrm>
          <a:prstGeom prst="rect">
            <a:avLst/>
          </a:prstGeom>
          <a:noFill/>
          <a:ln w="9525">
            <a:noFill/>
            <a:miter lim="800000"/>
            <a:headEnd/>
            <a:tailEnd/>
          </a:ln>
          <a:effectLst/>
        </p:spPr>
        <p:txBody>
          <a:bodyPr vert="horz" wrap="square" lIns="92769" tIns="46385" rIns="92769" bIns="46385" numCol="1" anchor="t" anchorCtr="0" compatLnSpc="1">
            <a:prstTxWarp prst="textNoShape">
              <a:avLst/>
            </a:prstTxWarp>
          </a:bodyPr>
          <a:lstStyle>
            <a:lvl1pPr algn="r" defTabSz="927100">
              <a:defRPr sz="1200">
                <a:latin typeface="Times New Roman" pitchFamily="18" charset="0"/>
              </a:defRPr>
            </a:lvl1pPr>
          </a:lstStyle>
          <a:p>
            <a:endParaRPr lang="en-US" altLang="zh-CN"/>
          </a:p>
        </p:txBody>
      </p:sp>
      <p:sp>
        <p:nvSpPr>
          <p:cNvPr id="20484" name="Rectangle 4"/>
          <p:cNvSpPr>
            <a:spLocks noGrp="1" noRot="1" noChangeAspect="1" noChangeArrowheads="1" noTextEdit="1"/>
          </p:cNvSpPr>
          <p:nvPr>
            <p:ph type="sldImg" idx="2"/>
          </p:nvPr>
        </p:nvSpPr>
        <p:spPr bwMode="auto">
          <a:xfrm>
            <a:off x="703263" y="741363"/>
            <a:ext cx="5365750" cy="3714750"/>
          </a:xfrm>
          <a:prstGeom prst="rect">
            <a:avLst/>
          </a:prstGeom>
          <a:noFill/>
          <a:ln w="9525">
            <a:solidFill>
              <a:srgbClr val="000000"/>
            </a:solidFill>
            <a:miter lim="800000"/>
            <a:headEnd/>
            <a:tailEnd/>
          </a:ln>
          <a:effectLst/>
        </p:spPr>
      </p:sp>
      <p:sp>
        <p:nvSpPr>
          <p:cNvPr id="20485" name="Rectangle 5"/>
          <p:cNvSpPr>
            <a:spLocks noGrp="1" noChangeArrowheads="1"/>
          </p:cNvSpPr>
          <p:nvPr>
            <p:ph type="body" sz="quarter" idx="3"/>
          </p:nvPr>
        </p:nvSpPr>
        <p:spPr bwMode="auto">
          <a:xfrm>
            <a:off x="901700" y="4703763"/>
            <a:ext cx="4968875" cy="4456112"/>
          </a:xfrm>
          <a:prstGeom prst="rect">
            <a:avLst/>
          </a:prstGeom>
          <a:noFill/>
          <a:ln w="9525">
            <a:noFill/>
            <a:miter lim="800000"/>
            <a:headEnd/>
            <a:tailEnd/>
          </a:ln>
          <a:effectLst/>
        </p:spPr>
        <p:txBody>
          <a:bodyPr vert="horz" wrap="square" lIns="92769" tIns="46385" rIns="92769" bIns="46385"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0486" name="Rectangle 6"/>
          <p:cNvSpPr>
            <a:spLocks noGrp="1" noChangeArrowheads="1"/>
          </p:cNvSpPr>
          <p:nvPr>
            <p:ph type="ftr" sz="quarter" idx="4"/>
          </p:nvPr>
        </p:nvSpPr>
        <p:spPr bwMode="auto">
          <a:xfrm>
            <a:off x="0" y="9407525"/>
            <a:ext cx="2935288" cy="495300"/>
          </a:xfrm>
          <a:prstGeom prst="rect">
            <a:avLst/>
          </a:prstGeom>
          <a:noFill/>
          <a:ln w="9525">
            <a:noFill/>
            <a:miter lim="800000"/>
            <a:headEnd/>
            <a:tailEnd/>
          </a:ln>
          <a:effectLst/>
        </p:spPr>
        <p:txBody>
          <a:bodyPr vert="horz" wrap="square" lIns="92769" tIns="46385" rIns="92769" bIns="46385" numCol="1" anchor="b" anchorCtr="0" compatLnSpc="1">
            <a:prstTxWarp prst="textNoShape">
              <a:avLst/>
            </a:prstTxWarp>
          </a:bodyPr>
          <a:lstStyle>
            <a:lvl1pPr defTabSz="927100">
              <a:defRPr sz="1200">
                <a:latin typeface="Times New Roman" pitchFamily="18" charset="0"/>
              </a:defRPr>
            </a:lvl1pPr>
          </a:lstStyle>
          <a:p>
            <a:endParaRPr lang="en-US" altLang="zh-CN"/>
          </a:p>
        </p:txBody>
      </p:sp>
      <p:sp>
        <p:nvSpPr>
          <p:cNvPr id="20487" name="Rectangle 7"/>
          <p:cNvSpPr>
            <a:spLocks noGrp="1" noChangeArrowheads="1"/>
          </p:cNvSpPr>
          <p:nvPr>
            <p:ph type="sldNum" sz="quarter" idx="5"/>
          </p:nvPr>
        </p:nvSpPr>
        <p:spPr bwMode="auto">
          <a:xfrm>
            <a:off x="3836988" y="9407525"/>
            <a:ext cx="2935287" cy="495300"/>
          </a:xfrm>
          <a:prstGeom prst="rect">
            <a:avLst/>
          </a:prstGeom>
          <a:noFill/>
          <a:ln w="9525">
            <a:noFill/>
            <a:miter lim="800000"/>
            <a:headEnd/>
            <a:tailEnd/>
          </a:ln>
          <a:effectLst/>
        </p:spPr>
        <p:txBody>
          <a:bodyPr vert="horz" wrap="square" lIns="92769" tIns="46385" rIns="92769" bIns="46385" numCol="1" anchor="b" anchorCtr="0" compatLnSpc="1">
            <a:prstTxWarp prst="textNoShape">
              <a:avLst/>
            </a:prstTxWarp>
          </a:bodyPr>
          <a:lstStyle>
            <a:lvl1pPr algn="r" defTabSz="927100">
              <a:defRPr sz="1200">
                <a:latin typeface="Times New Roman" pitchFamily="18" charset="0"/>
              </a:defRPr>
            </a:lvl1pPr>
          </a:lstStyle>
          <a:p>
            <a:fld id="{F6E9D95D-56EB-40D1-83C7-D3075220EC71}" type="slidenum">
              <a:rPr lang="en-US" altLang="zh-CN"/>
              <a:pPr/>
              <a:t>‹#›</a:t>
            </a:fld>
            <a:endParaRPr lang="en-US" altLang="zh-CN"/>
          </a:p>
        </p:txBody>
      </p:sp>
    </p:spTree>
    <p:extLst>
      <p:ext uri="{BB962C8B-B14F-4D97-AF65-F5344CB8AC3E}">
        <p14:creationId xmlns:p14="http://schemas.microsoft.com/office/powerpoint/2010/main" val="995429975"/>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Evaluate</a:t>
            </a:r>
            <a:r>
              <a:rPr lang="en-GB" baseline="0" dirty="0" smtClean="0"/>
              <a:t> one design each</a:t>
            </a:r>
            <a:endParaRPr lang="en-GB" dirty="0"/>
          </a:p>
        </p:txBody>
      </p:sp>
      <p:sp>
        <p:nvSpPr>
          <p:cNvPr id="4" name="Slide Number Placeholder 3"/>
          <p:cNvSpPr>
            <a:spLocks noGrp="1"/>
          </p:cNvSpPr>
          <p:nvPr>
            <p:ph type="sldNum" sz="quarter" idx="10"/>
          </p:nvPr>
        </p:nvSpPr>
        <p:spPr/>
        <p:txBody>
          <a:bodyPr/>
          <a:lstStyle/>
          <a:p>
            <a:fld id="{F6E9D95D-56EB-40D1-83C7-D3075220EC71}" type="slidenum">
              <a:rPr lang="en-US" altLang="zh-CN" smtClean="0"/>
              <a:pPr/>
              <a:t>1</a:t>
            </a:fld>
            <a:endParaRPr lang="en-US" altLang="zh-CN" dirty="0"/>
          </a:p>
        </p:txBody>
      </p:sp>
    </p:spTree>
    <p:extLst>
      <p:ext uri="{BB962C8B-B14F-4D97-AF65-F5344CB8AC3E}">
        <p14:creationId xmlns:p14="http://schemas.microsoft.com/office/powerpoint/2010/main" val="2930460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Ignore for coursework</a:t>
            </a:r>
            <a:endParaRPr lang="en-GB" dirty="0"/>
          </a:p>
        </p:txBody>
      </p:sp>
      <p:sp>
        <p:nvSpPr>
          <p:cNvPr id="4" name="Slide Number Placeholder 3"/>
          <p:cNvSpPr>
            <a:spLocks noGrp="1"/>
          </p:cNvSpPr>
          <p:nvPr>
            <p:ph type="sldNum" sz="quarter" idx="10"/>
          </p:nvPr>
        </p:nvSpPr>
        <p:spPr/>
        <p:txBody>
          <a:bodyPr/>
          <a:lstStyle/>
          <a:p>
            <a:fld id="{F6E9D95D-56EB-40D1-83C7-D3075220EC71}" type="slidenum">
              <a:rPr lang="en-US" altLang="zh-CN" smtClean="0"/>
              <a:pPr/>
              <a:t>16</a:t>
            </a:fld>
            <a:endParaRPr lang="en-US" altLang="zh-CN"/>
          </a:p>
        </p:txBody>
      </p:sp>
    </p:spTree>
    <p:extLst>
      <p:ext uri="{BB962C8B-B14F-4D97-AF65-F5344CB8AC3E}">
        <p14:creationId xmlns:p14="http://schemas.microsoft.com/office/powerpoint/2010/main" val="487585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relates</a:t>
            </a:r>
            <a:r>
              <a:rPr lang="en-GB" baseline="0" dirty="0" smtClean="0"/>
              <a:t> to the re-use of a software component.</a:t>
            </a:r>
            <a:endParaRPr lang="en-GB" dirty="0"/>
          </a:p>
        </p:txBody>
      </p:sp>
      <p:sp>
        <p:nvSpPr>
          <p:cNvPr id="4" name="Slide Number Placeholder 3"/>
          <p:cNvSpPr>
            <a:spLocks noGrp="1"/>
          </p:cNvSpPr>
          <p:nvPr>
            <p:ph type="sldNum" sz="quarter" idx="10"/>
          </p:nvPr>
        </p:nvSpPr>
        <p:spPr/>
        <p:txBody>
          <a:bodyPr/>
          <a:lstStyle/>
          <a:p>
            <a:fld id="{F6E9D95D-56EB-40D1-83C7-D3075220EC71}" type="slidenum">
              <a:rPr lang="en-US" altLang="zh-CN" smtClean="0"/>
              <a:pPr/>
              <a:t>22</a:t>
            </a:fld>
            <a:endParaRPr lang="en-US" altLang="zh-CN"/>
          </a:p>
        </p:txBody>
      </p:sp>
    </p:spTree>
    <p:extLst>
      <p:ext uri="{BB962C8B-B14F-4D97-AF65-F5344CB8AC3E}">
        <p14:creationId xmlns:p14="http://schemas.microsoft.com/office/powerpoint/2010/main" val="3217405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Inputs:</a:t>
            </a:r>
          </a:p>
          <a:p>
            <a:r>
              <a:rPr lang="en-GB" dirty="0" smtClean="0"/>
              <a:t>Diagram</a:t>
            </a:r>
            <a:r>
              <a:rPr lang="en-GB" baseline="0" dirty="0" smtClean="0"/>
              <a:t> and text description of the design</a:t>
            </a:r>
          </a:p>
          <a:p>
            <a:r>
              <a:rPr lang="en-GB" baseline="0" dirty="0" smtClean="0"/>
              <a:t>Lots of simple interactions</a:t>
            </a:r>
          </a:p>
          <a:p>
            <a:r>
              <a:rPr lang="en-GB" baseline="0" dirty="0" smtClean="0"/>
              <a:t>Don’t use instances of scenarios, </a:t>
            </a:r>
            <a:r>
              <a:rPr lang="en-GB" baseline="0" dirty="0" err="1" smtClean="0"/>
              <a:t>eg</a:t>
            </a:r>
            <a:r>
              <a:rPr lang="en-GB" baseline="0" dirty="0" smtClean="0"/>
              <a:t>, change colour to blue, use generic, </a:t>
            </a:r>
            <a:r>
              <a:rPr lang="en-GB" baseline="0" dirty="0" err="1" smtClean="0"/>
              <a:t>eg</a:t>
            </a:r>
            <a:r>
              <a:rPr lang="en-GB" baseline="0" dirty="0" smtClean="0"/>
              <a:t> change colour.</a:t>
            </a:r>
          </a:p>
          <a:p>
            <a:r>
              <a:rPr lang="en-GB" baseline="0" dirty="0" smtClean="0"/>
              <a:t>USE SAME SCENARIOS ON EACH DESIGN, COME UP WITH THESE AS A GROUP.</a:t>
            </a:r>
            <a:endParaRPr lang="en-GB" dirty="0"/>
          </a:p>
        </p:txBody>
      </p:sp>
      <p:sp>
        <p:nvSpPr>
          <p:cNvPr id="4" name="Slide Number Placeholder 3"/>
          <p:cNvSpPr>
            <a:spLocks noGrp="1"/>
          </p:cNvSpPr>
          <p:nvPr>
            <p:ph type="sldNum" sz="quarter" idx="10"/>
          </p:nvPr>
        </p:nvSpPr>
        <p:spPr/>
        <p:txBody>
          <a:bodyPr/>
          <a:lstStyle/>
          <a:p>
            <a:fld id="{F6E9D95D-56EB-40D1-83C7-D3075220EC71}" type="slidenum">
              <a:rPr lang="en-US" altLang="zh-CN" smtClean="0"/>
              <a:pPr/>
              <a:t>24</a:t>
            </a:fld>
            <a:endParaRPr lang="en-US" altLang="zh-CN"/>
          </a:p>
        </p:txBody>
      </p:sp>
    </p:spTree>
    <p:extLst>
      <p:ext uri="{BB962C8B-B14F-4D97-AF65-F5344CB8AC3E}">
        <p14:creationId xmlns:p14="http://schemas.microsoft.com/office/powerpoint/2010/main" val="1443249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Classification into direct and indirect</a:t>
            </a:r>
          </a:p>
          <a:p>
            <a:r>
              <a:rPr lang="en-GB" dirty="0" smtClean="0"/>
              <a:t>Direct	-	No modification</a:t>
            </a:r>
            <a:r>
              <a:rPr lang="en-GB" baseline="0" dirty="0" smtClean="0"/>
              <a:t> to the system</a:t>
            </a:r>
          </a:p>
          <a:p>
            <a:r>
              <a:rPr lang="en-GB" baseline="0" dirty="0" smtClean="0"/>
              <a:t>Indirect	-	Must make modification for interaction</a:t>
            </a:r>
          </a:p>
          <a:p>
            <a:r>
              <a:rPr lang="en-GB" baseline="0" dirty="0" smtClean="0"/>
              <a:t>	</a:t>
            </a:r>
            <a:r>
              <a:rPr lang="en-GB" baseline="0" dirty="0" err="1" smtClean="0"/>
              <a:t>Eval</a:t>
            </a:r>
            <a:r>
              <a:rPr lang="en-GB" baseline="0" dirty="0" smtClean="0"/>
              <a:t>	What needs to be changed</a:t>
            </a:r>
          </a:p>
          <a:p>
            <a:endParaRPr lang="en-GB" dirty="0"/>
          </a:p>
        </p:txBody>
      </p:sp>
      <p:sp>
        <p:nvSpPr>
          <p:cNvPr id="4" name="Slide Number Placeholder 3"/>
          <p:cNvSpPr>
            <a:spLocks noGrp="1"/>
          </p:cNvSpPr>
          <p:nvPr>
            <p:ph type="sldNum" sz="quarter" idx="10"/>
          </p:nvPr>
        </p:nvSpPr>
        <p:spPr/>
        <p:txBody>
          <a:bodyPr/>
          <a:lstStyle/>
          <a:p>
            <a:fld id="{F6E9D95D-56EB-40D1-83C7-D3075220EC71}" type="slidenum">
              <a:rPr lang="en-US" altLang="zh-CN" smtClean="0"/>
              <a:pPr/>
              <a:t>26</a:t>
            </a:fld>
            <a:endParaRPr lang="en-US" altLang="zh-CN"/>
          </a:p>
        </p:txBody>
      </p:sp>
    </p:spTree>
    <p:extLst>
      <p:ext uri="{BB962C8B-B14F-4D97-AF65-F5344CB8AC3E}">
        <p14:creationId xmlns:p14="http://schemas.microsoft.com/office/powerpoint/2010/main" val="2267136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Derived from the requirement spec</a:t>
            </a:r>
            <a:endParaRPr lang="en-GB" dirty="0"/>
          </a:p>
        </p:txBody>
      </p:sp>
      <p:sp>
        <p:nvSpPr>
          <p:cNvPr id="4" name="Slide Number Placeholder 3"/>
          <p:cNvSpPr>
            <a:spLocks noGrp="1"/>
          </p:cNvSpPr>
          <p:nvPr>
            <p:ph type="sldNum" sz="quarter" idx="10"/>
          </p:nvPr>
        </p:nvSpPr>
        <p:spPr/>
        <p:txBody>
          <a:bodyPr/>
          <a:lstStyle/>
          <a:p>
            <a:fld id="{F6E9D95D-56EB-40D1-83C7-D3075220EC71}" type="slidenum">
              <a:rPr lang="en-US" altLang="zh-CN" smtClean="0"/>
              <a:pPr/>
              <a:t>29</a:t>
            </a:fld>
            <a:endParaRPr lang="en-US" altLang="zh-CN"/>
          </a:p>
        </p:txBody>
      </p:sp>
    </p:spTree>
    <p:extLst>
      <p:ext uri="{BB962C8B-B14F-4D97-AF65-F5344CB8AC3E}">
        <p14:creationId xmlns:p14="http://schemas.microsoft.com/office/powerpoint/2010/main" val="889972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Direct	-	Directly</a:t>
            </a:r>
            <a:r>
              <a:rPr lang="en-GB" baseline="0" dirty="0" smtClean="0"/>
              <a:t> supports, no need to change</a:t>
            </a:r>
          </a:p>
          <a:p>
            <a:r>
              <a:rPr lang="en-GB" baseline="0" dirty="0" smtClean="0"/>
              <a:t>Indirect	-	Change needed, could also mean additional components needed</a:t>
            </a:r>
            <a:endParaRPr lang="en-GB" dirty="0"/>
          </a:p>
        </p:txBody>
      </p:sp>
      <p:sp>
        <p:nvSpPr>
          <p:cNvPr id="4" name="Slide Number Placeholder 3"/>
          <p:cNvSpPr>
            <a:spLocks noGrp="1"/>
          </p:cNvSpPr>
          <p:nvPr>
            <p:ph type="sldNum" sz="quarter" idx="10"/>
          </p:nvPr>
        </p:nvSpPr>
        <p:spPr/>
        <p:txBody>
          <a:bodyPr/>
          <a:lstStyle/>
          <a:p>
            <a:fld id="{F6E9D95D-56EB-40D1-83C7-D3075220EC71}" type="slidenum">
              <a:rPr lang="en-US" altLang="zh-CN" smtClean="0"/>
              <a:pPr/>
              <a:t>30</a:t>
            </a:fld>
            <a:endParaRPr lang="en-US" altLang="zh-CN"/>
          </a:p>
        </p:txBody>
      </p:sp>
    </p:spTree>
    <p:extLst>
      <p:ext uri="{BB962C8B-B14F-4D97-AF65-F5344CB8AC3E}">
        <p14:creationId xmlns:p14="http://schemas.microsoft.com/office/powerpoint/2010/main" val="2264601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type is</a:t>
            </a:r>
            <a:r>
              <a:rPr lang="en-GB" baseline="0" dirty="0" smtClean="0"/>
              <a:t> indirect it means the current design cannot fore fill the scenario.</a:t>
            </a:r>
          </a:p>
          <a:p>
            <a:r>
              <a:rPr lang="en-GB" baseline="0" dirty="0" smtClean="0"/>
              <a:t>This table needs to be produced for each design.</a:t>
            </a:r>
          </a:p>
          <a:p>
            <a:r>
              <a:rPr lang="en-GB" baseline="0" dirty="0" smtClean="0"/>
              <a:t>DIRECT MEANS NO CHANGE</a:t>
            </a:r>
            <a:endParaRPr lang="en-GB" dirty="0"/>
          </a:p>
        </p:txBody>
      </p:sp>
      <p:sp>
        <p:nvSpPr>
          <p:cNvPr id="4" name="Slide Number Placeholder 3"/>
          <p:cNvSpPr>
            <a:spLocks noGrp="1"/>
          </p:cNvSpPr>
          <p:nvPr>
            <p:ph type="sldNum" sz="quarter" idx="10"/>
          </p:nvPr>
        </p:nvSpPr>
        <p:spPr/>
        <p:txBody>
          <a:bodyPr/>
          <a:lstStyle/>
          <a:p>
            <a:fld id="{F6E9D95D-56EB-40D1-83C7-D3075220EC71}" type="slidenum">
              <a:rPr lang="en-US" altLang="zh-CN" smtClean="0"/>
              <a:pPr/>
              <a:t>32</a:t>
            </a:fld>
            <a:endParaRPr lang="en-US" altLang="zh-CN" dirty="0"/>
          </a:p>
        </p:txBody>
      </p:sp>
    </p:spTree>
    <p:extLst>
      <p:ext uri="{BB962C8B-B14F-4D97-AF65-F5344CB8AC3E}">
        <p14:creationId xmlns:p14="http://schemas.microsoft.com/office/powerpoint/2010/main" val="2395329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Scenarios overlap in the</a:t>
            </a:r>
            <a:r>
              <a:rPr lang="en-GB" baseline="0" dirty="0" smtClean="0"/>
              <a:t> modification. Multiple scenarios need to modify the same component.</a:t>
            </a:r>
          </a:p>
          <a:p>
            <a:r>
              <a:rPr lang="en-GB" baseline="0" dirty="0" smtClean="0"/>
              <a:t>High overlaps suggest poor separation, should split the code into smaller chunks.</a:t>
            </a:r>
          </a:p>
          <a:p>
            <a:r>
              <a:rPr lang="en-GB" baseline="0" dirty="0" smtClean="0"/>
              <a:t>Just need to pay attention to areas of interaction, indicates complexity of components</a:t>
            </a:r>
          </a:p>
          <a:p>
            <a:endParaRPr lang="en-GB" dirty="0"/>
          </a:p>
        </p:txBody>
      </p:sp>
      <p:sp>
        <p:nvSpPr>
          <p:cNvPr id="4" name="Slide Number Placeholder 3"/>
          <p:cNvSpPr>
            <a:spLocks noGrp="1"/>
          </p:cNvSpPr>
          <p:nvPr>
            <p:ph type="sldNum" sz="quarter" idx="10"/>
          </p:nvPr>
        </p:nvSpPr>
        <p:spPr/>
        <p:txBody>
          <a:bodyPr/>
          <a:lstStyle/>
          <a:p>
            <a:fld id="{F6E9D95D-56EB-40D1-83C7-D3075220EC71}" type="slidenum">
              <a:rPr lang="en-US" altLang="zh-CN" smtClean="0"/>
              <a:pPr/>
              <a:t>35</a:t>
            </a:fld>
            <a:endParaRPr lang="en-US" altLang="zh-CN"/>
          </a:p>
        </p:txBody>
      </p:sp>
    </p:spTree>
    <p:extLst>
      <p:ext uri="{BB962C8B-B14F-4D97-AF65-F5344CB8AC3E}">
        <p14:creationId xmlns:p14="http://schemas.microsoft.com/office/powerpoint/2010/main" val="3404724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 this diagram to show the interactions</a:t>
            </a:r>
            <a:r>
              <a:rPr lang="en-GB" baseline="0" dirty="0" smtClean="0"/>
              <a:t> and overlap</a:t>
            </a:r>
            <a:endParaRPr lang="en-GB" dirty="0"/>
          </a:p>
        </p:txBody>
      </p:sp>
      <p:sp>
        <p:nvSpPr>
          <p:cNvPr id="4" name="Slide Number Placeholder 3"/>
          <p:cNvSpPr>
            <a:spLocks noGrp="1"/>
          </p:cNvSpPr>
          <p:nvPr>
            <p:ph type="sldNum" sz="quarter" idx="10"/>
          </p:nvPr>
        </p:nvSpPr>
        <p:spPr/>
        <p:txBody>
          <a:bodyPr/>
          <a:lstStyle/>
          <a:p>
            <a:fld id="{F6E9D95D-56EB-40D1-83C7-D3075220EC71}" type="slidenum">
              <a:rPr lang="en-US" altLang="zh-CN" smtClean="0"/>
              <a:pPr/>
              <a:t>36</a:t>
            </a:fld>
            <a:endParaRPr lang="en-US" altLang="zh-CN"/>
          </a:p>
        </p:txBody>
      </p:sp>
    </p:spTree>
    <p:extLst>
      <p:ext uri="{BB962C8B-B14F-4D97-AF65-F5344CB8AC3E}">
        <p14:creationId xmlns:p14="http://schemas.microsoft.com/office/powerpoint/2010/main" val="1498481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Weight</a:t>
            </a:r>
            <a:r>
              <a:rPr lang="en-GB" baseline="0" dirty="0" smtClean="0"/>
              <a:t> represents a combination of importance and frequency of occurrence.</a:t>
            </a:r>
          </a:p>
          <a:p>
            <a:r>
              <a:rPr lang="en-GB" dirty="0" smtClean="0"/>
              <a:t>Measur</a:t>
            </a:r>
            <a:r>
              <a:rPr lang="en-GB" baseline="0" dirty="0" smtClean="0"/>
              <a:t>e the architecture	-	How hard is it to apply the modifications?</a:t>
            </a:r>
          </a:p>
          <a:p>
            <a:r>
              <a:rPr lang="en-GB" dirty="0" err="1" smtClean="0"/>
              <a:t>Likelyhood</a:t>
            </a:r>
            <a:r>
              <a:rPr lang="en-GB" baseline="0" dirty="0" smtClean="0"/>
              <a:t> * effort</a:t>
            </a:r>
          </a:p>
          <a:p>
            <a:r>
              <a:rPr lang="en-GB" baseline="0" dirty="0" err="1" smtClean="0"/>
              <a:t>Eg</a:t>
            </a:r>
            <a:r>
              <a:rPr lang="en-GB" baseline="0" dirty="0" smtClean="0"/>
              <a:t> 20% * 2 man days See next slide</a:t>
            </a:r>
            <a:endParaRPr lang="en-GB" dirty="0"/>
          </a:p>
        </p:txBody>
      </p:sp>
      <p:sp>
        <p:nvSpPr>
          <p:cNvPr id="4" name="Slide Number Placeholder 3"/>
          <p:cNvSpPr>
            <a:spLocks noGrp="1"/>
          </p:cNvSpPr>
          <p:nvPr>
            <p:ph type="sldNum" sz="quarter" idx="10"/>
          </p:nvPr>
        </p:nvSpPr>
        <p:spPr/>
        <p:txBody>
          <a:bodyPr/>
          <a:lstStyle/>
          <a:p>
            <a:fld id="{F6E9D95D-56EB-40D1-83C7-D3075220EC71}" type="slidenum">
              <a:rPr lang="en-US" altLang="zh-CN" smtClean="0"/>
              <a:pPr/>
              <a:t>40</a:t>
            </a:fld>
            <a:endParaRPr lang="en-US" altLang="zh-CN"/>
          </a:p>
        </p:txBody>
      </p:sp>
    </p:spTree>
    <p:extLst>
      <p:ext uri="{BB962C8B-B14F-4D97-AF65-F5344CB8AC3E}">
        <p14:creationId xmlns:p14="http://schemas.microsoft.com/office/powerpoint/2010/main" val="262957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Scenario based is old and well established</a:t>
            </a:r>
          </a:p>
          <a:p>
            <a:r>
              <a:rPr lang="en-GB" dirty="0" smtClean="0"/>
              <a:t>Model</a:t>
            </a:r>
            <a:r>
              <a:rPr lang="en-GB" baseline="0" dirty="0" smtClean="0"/>
              <a:t> is new.</a:t>
            </a:r>
          </a:p>
          <a:p>
            <a:r>
              <a:rPr lang="en-GB" baseline="0" dirty="0" smtClean="0"/>
              <a:t>More emphasis on scenario</a:t>
            </a:r>
          </a:p>
          <a:p>
            <a:r>
              <a:rPr lang="en-GB" baseline="0" dirty="0" smtClean="0"/>
              <a:t>Use SAAM on the coursework</a:t>
            </a:r>
          </a:p>
          <a:p>
            <a:r>
              <a:rPr lang="en-GB" baseline="0" dirty="0" smtClean="0"/>
              <a:t>Only need to do modifiability quality</a:t>
            </a:r>
            <a:endParaRPr lang="en-GB" dirty="0"/>
          </a:p>
        </p:txBody>
      </p:sp>
      <p:sp>
        <p:nvSpPr>
          <p:cNvPr id="4" name="Slide Number Placeholder 3"/>
          <p:cNvSpPr>
            <a:spLocks noGrp="1"/>
          </p:cNvSpPr>
          <p:nvPr>
            <p:ph type="sldNum" sz="quarter" idx="10"/>
          </p:nvPr>
        </p:nvSpPr>
        <p:spPr/>
        <p:txBody>
          <a:bodyPr/>
          <a:lstStyle/>
          <a:p>
            <a:fld id="{F6E9D95D-56EB-40D1-83C7-D3075220EC71}" type="slidenum">
              <a:rPr lang="en-US" altLang="zh-CN" smtClean="0"/>
              <a:pPr/>
              <a:t>2</a:t>
            </a:fld>
            <a:endParaRPr lang="en-US" altLang="zh-CN" dirty="0"/>
          </a:p>
        </p:txBody>
      </p:sp>
    </p:spTree>
    <p:extLst>
      <p:ext uri="{BB962C8B-B14F-4D97-AF65-F5344CB8AC3E}">
        <p14:creationId xmlns:p14="http://schemas.microsoft.com/office/powerpoint/2010/main" val="598473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Effort</a:t>
            </a:r>
            <a:r>
              <a:rPr lang="en-GB" baseline="0" dirty="0" smtClean="0"/>
              <a:t> is in how many components to be changed, not man days.</a:t>
            </a:r>
          </a:p>
          <a:p>
            <a:r>
              <a:rPr lang="en-GB" baseline="0" dirty="0" err="1" smtClean="0"/>
              <a:t>Eg</a:t>
            </a:r>
            <a:endParaRPr lang="en-GB" baseline="0" dirty="0" smtClean="0"/>
          </a:p>
          <a:p>
            <a:r>
              <a:rPr lang="en-GB" baseline="0" dirty="0" smtClean="0"/>
              <a:t>Number 1</a:t>
            </a:r>
          </a:p>
          <a:p>
            <a:r>
              <a:rPr lang="en-GB" baseline="0" dirty="0" smtClean="0"/>
              <a:t>20 * (5/7)</a:t>
            </a:r>
          </a:p>
          <a:p>
            <a:r>
              <a:rPr lang="en-GB" baseline="0" dirty="0" smtClean="0"/>
              <a:t>Make weights add up to 100</a:t>
            </a:r>
          </a:p>
          <a:p>
            <a:r>
              <a:rPr lang="en-GB" baseline="0" dirty="0" smtClean="0"/>
              <a:t>Overall is the amount of code that needs to be changed.</a:t>
            </a:r>
            <a:endParaRPr lang="en-GB" dirty="0"/>
          </a:p>
        </p:txBody>
      </p:sp>
      <p:sp>
        <p:nvSpPr>
          <p:cNvPr id="4" name="Slide Number Placeholder 3"/>
          <p:cNvSpPr>
            <a:spLocks noGrp="1"/>
          </p:cNvSpPr>
          <p:nvPr>
            <p:ph type="sldNum" sz="quarter" idx="10"/>
          </p:nvPr>
        </p:nvSpPr>
        <p:spPr/>
        <p:txBody>
          <a:bodyPr/>
          <a:lstStyle/>
          <a:p>
            <a:fld id="{F6E9D95D-56EB-40D1-83C7-D3075220EC71}" type="slidenum">
              <a:rPr lang="en-US" altLang="zh-CN" smtClean="0"/>
              <a:pPr/>
              <a:t>41</a:t>
            </a:fld>
            <a:endParaRPr lang="en-US" altLang="zh-CN"/>
          </a:p>
        </p:txBody>
      </p:sp>
    </p:spTree>
    <p:extLst>
      <p:ext uri="{BB962C8B-B14F-4D97-AF65-F5344CB8AC3E}">
        <p14:creationId xmlns:p14="http://schemas.microsoft.com/office/powerpoint/2010/main" val="1508983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Stake holders</a:t>
            </a:r>
            <a:r>
              <a:rPr lang="en-GB" baseline="0" dirty="0" smtClean="0"/>
              <a:t> include future programmers for debugging.</a:t>
            </a:r>
            <a:endParaRPr lang="en-GB" dirty="0"/>
          </a:p>
        </p:txBody>
      </p:sp>
      <p:sp>
        <p:nvSpPr>
          <p:cNvPr id="4" name="Slide Number Placeholder 3"/>
          <p:cNvSpPr>
            <a:spLocks noGrp="1"/>
          </p:cNvSpPr>
          <p:nvPr>
            <p:ph type="sldNum" sz="quarter" idx="10"/>
          </p:nvPr>
        </p:nvSpPr>
        <p:spPr/>
        <p:txBody>
          <a:bodyPr/>
          <a:lstStyle/>
          <a:p>
            <a:fld id="{F6E9D95D-56EB-40D1-83C7-D3075220EC71}" type="slidenum">
              <a:rPr lang="en-US" altLang="zh-CN" smtClean="0"/>
              <a:pPr/>
              <a:t>3</a:t>
            </a:fld>
            <a:endParaRPr lang="en-US" altLang="zh-CN" dirty="0"/>
          </a:p>
        </p:txBody>
      </p:sp>
    </p:spTree>
    <p:extLst>
      <p:ext uri="{BB962C8B-B14F-4D97-AF65-F5344CB8AC3E}">
        <p14:creationId xmlns:p14="http://schemas.microsoft.com/office/powerpoint/2010/main" val="612561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Must include the three components for a scenario</a:t>
            </a:r>
            <a:endParaRPr lang="en-GB" dirty="0"/>
          </a:p>
        </p:txBody>
      </p:sp>
      <p:sp>
        <p:nvSpPr>
          <p:cNvPr id="4" name="Slide Number Placeholder 3"/>
          <p:cNvSpPr>
            <a:spLocks noGrp="1"/>
          </p:cNvSpPr>
          <p:nvPr>
            <p:ph type="sldNum" sz="quarter" idx="10"/>
          </p:nvPr>
        </p:nvSpPr>
        <p:spPr/>
        <p:txBody>
          <a:bodyPr/>
          <a:lstStyle/>
          <a:p>
            <a:fld id="{F6E9D95D-56EB-40D1-83C7-D3075220EC71}" type="slidenum">
              <a:rPr lang="en-US" altLang="zh-CN" smtClean="0"/>
              <a:pPr/>
              <a:t>5</a:t>
            </a:fld>
            <a:endParaRPr lang="en-US" altLang="zh-CN" dirty="0"/>
          </a:p>
        </p:txBody>
      </p:sp>
    </p:spTree>
    <p:extLst>
      <p:ext uri="{BB962C8B-B14F-4D97-AF65-F5344CB8AC3E}">
        <p14:creationId xmlns:p14="http://schemas.microsoft.com/office/powerpoint/2010/main" val="2159372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Condition is assumed, we</a:t>
            </a:r>
            <a:r>
              <a:rPr lang="en-GB" baseline="0" dirty="0" smtClean="0"/>
              <a:t> assume the user wont change the code and we assume the scenario takes place during run time. This is an assumed condition and is not explicitly mentioned.</a:t>
            </a:r>
            <a:endParaRPr lang="en-GB" dirty="0"/>
          </a:p>
        </p:txBody>
      </p:sp>
      <p:sp>
        <p:nvSpPr>
          <p:cNvPr id="4" name="Slide Number Placeholder 3"/>
          <p:cNvSpPr>
            <a:spLocks noGrp="1"/>
          </p:cNvSpPr>
          <p:nvPr>
            <p:ph type="sldNum" sz="quarter" idx="10"/>
          </p:nvPr>
        </p:nvSpPr>
        <p:spPr/>
        <p:txBody>
          <a:bodyPr/>
          <a:lstStyle/>
          <a:p>
            <a:fld id="{F6E9D95D-56EB-40D1-83C7-D3075220EC71}" type="slidenum">
              <a:rPr lang="en-US" altLang="zh-CN" smtClean="0"/>
              <a:pPr/>
              <a:t>6</a:t>
            </a:fld>
            <a:endParaRPr lang="en-US" altLang="zh-CN" dirty="0"/>
          </a:p>
        </p:txBody>
      </p:sp>
    </p:spTree>
    <p:extLst>
      <p:ext uri="{BB962C8B-B14F-4D97-AF65-F5344CB8AC3E}">
        <p14:creationId xmlns:p14="http://schemas.microsoft.com/office/powerpoint/2010/main" val="1403886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Changing</a:t>
            </a:r>
            <a:r>
              <a:rPr lang="en-GB" baseline="0" dirty="0" smtClean="0"/>
              <a:t> stake holder changes the scenario completely. Operation condition now assumes the stake holder will change the code as the stake holder is the programmer. This assesses the modifiability of the system whereas the previous example assessed adaptability of the interface.</a:t>
            </a:r>
            <a:endParaRPr lang="en-GB" dirty="0"/>
          </a:p>
        </p:txBody>
      </p:sp>
      <p:sp>
        <p:nvSpPr>
          <p:cNvPr id="4" name="Slide Number Placeholder 3"/>
          <p:cNvSpPr>
            <a:spLocks noGrp="1"/>
          </p:cNvSpPr>
          <p:nvPr>
            <p:ph type="sldNum" sz="quarter" idx="10"/>
          </p:nvPr>
        </p:nvSpPr>
        <p:spPr/>
        <p:txBody>
          <a:bodyPr/>
          <a:lstStyle/>
          <a:p>
            <a:fld id="{F6E9D95D-56EB-40D1-83C7-D3075220EC71}" type="slidenum">
              <a:rPr lang="en-US" altLang="zh-CN" smtClean="0"/>
              <a:pPr/>
              <a:t>7</a:t>
            </a:fld>
            <a:endParaRPr lang="en-US" altLang="zh-CN" dirty="0"/>
          </a:p>
        </p:txBody>
      </p:sp>
    </p:spTree>
    <p:extLst>
      <p:ext uri="{BB962C8B-B14F-4D97-AF65-F5344CB8AC3E}">
        <p14:creationId xmlns:p14="http://schemas.microsoft.com/office/powerpoint/2010/main" val="2253115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above scenarios are generic</a:t>
            </a:r>
            <a:r>
              <a:rPr lang="en-GB" baseline="0" dirty="0" smtClean="0"/>
              <a:t> and will need to be more specific.</a:t>
            </a:r>
            <a:endParaRPr lang="en-GB" dirty="0"/>
          </a:p>
        </p:txBody>
      </p:sp>
      <p:sp>
        <p:nvSpPr>
          <p:cNvPr id="4" name="Slide Number Placeholder 3"/>
          <p:cNvSpPr>
            <a:spLocks noGrp="1"/>
          </p:cNvSpPr>
          <p:nvPr>
            <p:ph type="sldNum" sz="quarter" idx="10"/>
          </p:nvPr>
        </p:nvSpPr>
        <p:spPr/>
        <p:txBody>
          <a:bodyPr/>
          <a:lstStyle/>
          <a:p>
            <a:fld id="{F6E9D95D-56EB-40D1-83C7-D3075220EC71}" type="slidenum">
              <a:rPr lang="en-US" altLang="zh-CN" smtClean="0"/>
              <a:pPr/>
              <a:t>8</a:t>
            </a:fld>
            <a:endParaRPr lang="en-US" altLang="zh-CN" dirty="0"/>
          </a:p>
        </p:txBody>
      </p:sp>
    </p:spTree>
    <p:extLst>
      <p:ext uri="{BB962C8B-B14F-4D97-AF65-F5344CB8AC3E}">
        <p14:creationId xmlns:p14="http://schemas.microsoft.com/office/powerpoint/2010/main" val="2320649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Explicit – asked for</a:t>
            </a:r>
          </a:p>
          <a:p>
            <a:r>
              <a:rPr lang="en-GB" dirty="0" smtClean="0"/>
              <a:t>Implicit – not asked</a:t>
            </a:r>
            <a:r>
              <a:rPr lang="en-GB" baseline="0" dirty="0" smtClean="0"/>
              <a:t> for</a:t>
            </a:r>
          </a:p>
          <a:p>
            <a:endParaRPr lang="en-GB" dirty="0"/>
          </a:p>
        </p:txBody>
      </p:sp>
      <p:sp>
        <p:nvSpPr>
          <p:cNvPr id="4" name="Slide Number Placeholder 3"/>
          <p:cNvSpPr>
            <a:spLocks noGrp="1"/>
          </p:cNvSpPr>
          <p:nvPr>
            <p:ph type="sldNum" sz="quarter" idx="10"/>
          </p:nvPr>
        </p:nvSpPr>
        <p:spPr/>
        <p:txBody>
          <a:bodyPr/>
          <a:lstStyle/>
          <a:p>
            <a:fld id="{F6E9D95D-56EB-40D1-83C7-D3075220EC71}" type="slidenum">
              <a:rPr lang="en-US" altLang="zh-CN" smtClean="0"/>
              <a:pPr/>
              <a:t>10</a:t>
            </a:fld>
            <a:endParaRPr lang="en-US" altLang="zh-CN" dirty="0"/>
          </a:p>
        </p:txBody>
      </p:sp>
    </p:spTree>
    <p:extLst>
      <p:ext uri="{BB962C8B-B14F-4D97-AF65-F5344CB8AC3E}">
        <p14:creationId xmlns:p14="http://schemas.microsoft.com/office/powerpoint/2010/main" val="3451871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6E9D95D-56EB-40D1-83C7-D3075220EC71}" type="slidenum">
              <a:rPr lang="en-US" altLang="zh-CN" smtClean="0"/>
              <a:pPr/>
              <a:t>15</a:t>
            </a:fld>
            <a:endParaRPr lang="en-US" altLang="zh-CN"/>
          </a:p>
        </p:txBody>
      </p:sp>
    </p:spTree>
    <p:extLst>
      <p:ext uri="{BB962C8B-B14F-4D97-AF65-F5344CB8AC3E}">
        <p14:creationId xmlns:p14="http://schemas.microsoft.com/office/powerpoint/2010/main" val="3245072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1281113" y="1844675"/>
            <a:ext cx="7775575" cy="838200"/>
          </a:xfrm>
        </p:spPr>
        <p:txBody>
          <a:bodyPr lIns="0" tIns="0" rIns="0" bIns="0" anchor="t"/>
          <a:lstStyle>
            <a:lvl1pPr>
              <a:defRPr b="1">
                <a:solidFill>
                  <a:schemeClr val="bg1"/>
                </a:solidFill>
              </a:defRPr>
            </a:lvl1pPr>
          </a:lstStyle>
          <a:p>
            <a:r>
              <a:rPr lang="en-GB" altLang="en-GB"/>
              <a:t>单击此处编辑母版标题样式</a:t>
            </a:r>
          </a:p>
        </p:txBody>
      </p:sp>
      <p:sp>
        <p:nvSpPr>
          <p:cNvPr id="74755" name="Rectangle 3"/>
          <p:cNvSpPr>
            <a:spLocks noGrp="1" noChangeArrowheads="1"/>
          </p:cNvSpPr>
          <p:nvPr>
            <p:ph type="subTitle" idx="1"/>
          </p:nvPr>
        </p:nvSpPr>
        <p:spPr>
          <a:xfrm>
            <a:off x="1281113" y="2781300"/>
            <a:ext cx="7775575" cy="1752600"/>
          </a:xfrm>
        </p:spPr>
        <p:txBody>
          <a:bodyPr lIns="0" tIns="0" rIns="0" bIns="0"/>
          <a:lstStyle>
            <a:lvl1pPr marL="0" indent="0">
              <a:buFont typeface="Wingdings" pitchFamily="2" charset="2"/>
              <a:buNone/>
              <a:defRPr>
                <a:solidFill>
                  <a:schemeClr val="bg1"/>
                </a:solidFill>
              </a:defRPr>
            </a:lvl1pPr>
          </a:lstStyle>
          <a:p>
            <a:r>
              <a:rPr lang="en-GB" altLang="en-GB"/>
              <a:t>单击此处编辑母版副标题样式</a:t>
            </a:r>
          </a:p>
        </p:txBody>
      </p:sp>
      <p:sp>
        <p:nvSpPr>
          <p:cNvPr id="74756" name="Rectangle 4"/>
          <p:cNvSpPr>
            <a:spLocks noGrp="1" noChangeArrowheads="1"/>
          </p:cNvSpPr>
          <p:nvPr>
            <p:ph type="dt" sz="half" idx="2"/>
          </p:nvPr>
        </p:nvSpPr>
        <p:spPr>
          <a:xfrm>
            <a:off x="584200" y="6381750"/>
            <a:ext cx="1793875" cy="282575"/>
          </a:xfrm>
        </p:spPr>
        <p:txBody>
          <a:bodyPr lIns="0" tIns="0" rIns="0" bIns="0"/>
          <a:lstStyle>
            <a:lvl1pPr algn="l">
              <a:defRPr/>
            </a:lvl1pPr>
          </a:lstStyle>
          <a:p>
            <a:r>
              <a:rPr lang="en-GB" altLang="zh-CN" smtClean="0"/>
              <a:t>Mar. 2014</a:t>
            </a:r>
            <a:endParaRPr lang="en-US" altLang="zh-CN"/>
          </a:p>
        </p:txBody>
      </p:sp>
      <p:sp>
        <p:nvSpPr>
          <p:cNvPr id="74757" name="Rectangle 5"/>
          <p:cNvSpPr>
            <a:spLocks noGrp="1" noChangeArrowheads="1"/>
          </p:cNvSpPr>
          <p:nvPr>
            <p:ph type="ftr" sz="quarter" idx="3"/>
          </p:nvPr>
        </p:nvSpPr>
        <p:spPr>
          <a:xfrm>
            <a:off x="6248400" y="549275"/>
            <a:ext cx="2997200" cy="719138"/>
          </a:xfrm>
        </p:spPr>
        <p:txBody>
          <a:bodyPr lIns="91440" tIns="45720" rIns="91440" bIns="45720"/>
          <a:lstStyle>
            <a:lvl1pPr algn="r">
              <a:defRPr b="1"/>
            </a:lvl1pPr>
          </a:lstStyle>
          <a:p>
            <a:r>
              <a:rPr lang="en-US" altLang="zh-CN"/>
              <a:t>U08182: Information Systems Design</a:t>
            </a:r>
          </a:p>
        </p:txBody>
      </p:sp>
      <p:sp>
        <p:nvSpPr>
          <p:cNvPr id="74758" name="Rectangle 6"/>
          <p:cNvSpPr>
            <a:spLocks noGrp="1" noChangeArrowheads="1"/>
          </p:cNvSpPr>
          <p:nvPr>
            <p:ph type="sldNum" sz="quarter" idx="4"/>
          </p:nvPr>
        </p:nvSpPr>
        <p:spPr>
          <a:xfrm>
            <a:off x="7264400" y="6324600"/>
            <a:ext cx="2063750" cy="304800"/>
          </a:xfrm>
        </p:spPr>
        <p:txBody>
          <a:bodyPr/>
          <a:lstStyle>
            <a:lvl1pPr algn="r">
              <a:defRPr b="0"/>
            </a:lvl1pPr>
          </a:lstStyle>
          <a:p>
            <a:fld id="{D9BC40B4-150A-41FD-BAA2-9F13B073DD32}"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GB" altLang="zh-CN" smtClean="0"/>
              <a:t>Mar. 2014</a:t>
            </a:r>
            <a:endParaRPr lang="en-US" altLang="zh-CN"/>
          </a:p>
        </p:txBody>
      </p:sp>
      <p:sp>
        <p:nvSpPr>
          <p:cNvPr id="5" name="Slide Number Placeholder 4"/>
          <p:cNvSpPr>
            <a:spLocks noGrp="1"/>
          </p:cNvSpPr>
          <p:nvPr>
            <p:ph type="sldNum" sz="quarter" idx="11"/>
          </p:nvPr>
        </p:nvSpPr>
        <p:spPr/>
        <p:txBody>
          <a:bodyPr/>
          <a:lstStyle>
            <a:lvl1pPr>
              <a:defRPr/>
            </a:lvl1pPr>
          </a:lstStyle>
          <a:p>
            <a:fld id="{C5FC733C-79E4-4CDB-931F-19407EFEB47C}"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r>
              <a:rPr lang="en-GB" altLang="zh-CN"/>
              <a:t>U08182: Information Systems Design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7438" y="115888"/>
            <a:ext cx="2339975" cy="5980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15925" y="115888"/>
            <a:ext cx="6869113" cy="5980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GB" altLang="zh-CN" smtClean="0"/>
              <a:t>Mar. 2014</a:t>
            </a:r>
            <a:endParaRPr lang="en-US" altLang="zh-CN"/>
          </a:p>
        </p:txBody>
      </p:sp>
      <p:sp>
        <p:nvSpPr>
          <p:cNvPr id="5" name="Slide Number Placeholder 4"/>
          <p:cNvSpPr>
            <a:spLocks noGrp="1"/>
          </p:cNvSpPr>
          <p:nvPr>
            <p:ph type="sldNum" sz="quarter" idx="11"/>
          </p:nvPr>
        </p:nvSpPr>
        <p:spPr/>
        <p:txBody>
          <a:bodyPr/>
          <a:lstStyle>
            <a:lvl1pPr>
              <a:defRPr/>
            </a:lvl1pPr>
          </a:lstStyle>
          <a:p>
            <a:fld id="{F8012A3A-D225-4613-97A5-0FD6E8BFA32A}"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r>
              <a:rPr lang="en-GB" altLang="zh-CN"/>
              <a:t>U08182: Information Systems Design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15925" y="115888"/>
            <a:ext cx="9361488" cy="635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15925" y="765175"/>
            <a:ext cx="9361488" cy="5330825"/>
          </a:xfrm>
        </p:spPr>
        <p:txBody>
          <a:bodyPr/>
          <a:lstStyle/>
          <a:p>
            <a:endParaRPr lang="en-US"/>
          </a:p>
        </p:txBody>
      </p:sp>
      <p:sp>
        <p:nvSpPr>
          <p:cNvPr id="4" name="Date Placeholder 3"/>
          <p:cNvSpPr>
            <a:spLocks noGrp="1"/>
          </p:cNvSpPr>
          <p:nvPr>
            <p:ph type="dt" sz="half" idx="10"/>
          </p:nvPr>
        </p:nvSpPr>
        <p:spPr>
          <a:xfrm rot="-5400000">
            <a:off x="-932656" y="2837656"/>
            <a:ext cx="2209800" cy="344488"/>
          </a:xfrm>
        </p:spPr>
        <p:txBody>
          <a:bodyPr/>
          <a:lstStyle>
            <a:lvl1pPr>
              <a:defRPr/>
            </a:lvl1pPr>
          </a:lstStyle>
          <a:p>
            <a:r>
              <a:rPr lang="en-GB" altLang="zh-CN" smtClean="0"/>
              <a:t>Mar. 2014</a:t>
            </a:r>
            <a:endParaRPr lang="en-US" altLang="zh-CN"/>
          </a:p>
        </p:txBody>
      </p:sp>
      <p:sp>
        <p:nvSpPr>
          <p:cNvPr id="5" name="Slide Number Placeholder 4"/>
          <p:cNvSpPr>
            <a:spLocks noGrp="1"/>
          </p:cNvSpPr>
          <p:nvPr>
            <p:ph type="sldNum" sz="quarter" idx="11"/>
          </p:nvPr>
        </p:nvSpPr>
        <p:spPr>
          <a:xfrm>
            <a:off x="9244013" y="6381750"/>
            <a:ext cx="468312" cy="323850"/>
          </a:xfrm>
        </p:spPr>
        <p:txBody>
          <a:bodyPr/>
          <a:lstStyle>
            <a:lvl1pPr>
              <a:defRPr/>
            </a:lvl1pPr>
          </a:lstStyle>
          <a:p>
            <a:fld id="{751D1545-CB35-44D7-B786-EA0E07D2B8BB}" type="slidenum">
              <a:rPr lang="en-US" altLang="en-US"/>
              <a:pPr/>
              <a:t>‹#›</a:t>
            </a:fld>
            <a:endParaRPr lang="en-US" altLang="en-US"/>
          </a:p>
        </p:txBody>
      </p:sp>
      <p:sp>
        <p:nvSpPr>
          <p:cNvPr id="6" name="Footer Placeholder 5"/>
          <p:cNvSpPr>
            <a:spLocks noGrp="1"/>
          </p:cNvSpPr>
          <p:nvPr>
            <p:ph type="ftr" sz="quarter" idx="12"/>
          </p:nvPr>
        </p:nvSpPr>
        <p:spPr>
          <a:xfrm>
            <a:off x="2395538" y="6440488"/>
            <a:ext cx="5461000" cy="265112"/>
          </a:xfrm>
        </p:spPr>
        <p:txBody>
          <a:bodyPr/>
          <a:lstStyle>
            <a:lvl1pPr>
              <a:defRPr/>
            </a:lvl1pPr>
          </a:lstStyle>
          <a:p>
            <a:r>
              <a:rPr lang="en-GB" altLang="zh-CN"/>
              <a:t>U08182: Information Systems Design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GB" altLang="zh-CN" smtClean="0"/>
              <a:t>Mar. 2014</a:t>
            </a:r>
            <a:endParaRPr lang="en-US" altLang="zh-CN"/>
          </a:p>
        </p:txBody>
      </p:sp>
      <p:sp>
        <p:nvSpPr>
          <p:cNvPr id="5" name="Slide Number Placeholder 4"/>
          <p:cNvSpPr>
            <a:spLocks noGrp="1"/>
          </p:cNvSpPr>
          <p:nvPr>
            <p:ph type="sldNum" sz="quarter" idx="11"/>
          </p:nvPr>
        </p:nvSpPr>
        <p:spPr/>
        <p:txBody>
          <a:bodyPr/>
          <a:lstStyle>
            <a:lvl1pPr>
              <a:defRPr/>
            </a:lvl1pPr>
          </a:lstStyle>
          <a:p>
            <a:fld id="{F5B181C7-6422-4F14-8F3A-1307B720A477}"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r>
              <a:rPr lang="en-GB" altLang="zh-CN"/>
              <a:t>U08182: Information Systems Design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GB" altLang="zh-CN" smtClean="0"/>
              <a:t>Mar. 2014</a:t>
            </a:r>
            <a:endParaRPr lang="en-US" altLang="zh-CN"/>
          </a:p>
        </p:txBody>
      </p:sp>
      <p:sp>
        <p:nvSpPr>
          <p:cNvPr id="5" name="Slide Number Placeholder 4"/>
          <p:cNvSpPr>
            <a:spLocks noGrp="1"/>
          </p:cNvSpPr>
          <p:nvPr>
            <p:ph type="sldNum" sz="quarter" idx="11"/>
          </p:nvPr>
        </p:nvSpPr>
        <p:spPr/>
        <p:txBody>
          <a:bodyPr/>
          <a:lstStyle>
            <a:lvl1pPr>
              <a:defRPr/>
            </a:lvl1pPr>
          </a:lstStyle>
          <a:p>
            <a:fld id="{028BD104-48DC-4085-A17C-17F86B3CCFFB}"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r>
              <a:rPr lang="en-GB" altLang="zh-CN"/>
              <a:t>U08182: Information Systems Design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5925" y="765175"/>
            <a:ext cx="4603750" cy="5330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72075" y="765175"/>
            <a:ext cx="4605338" cy="5330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GB" altLang="zh-CN" smtClean="0"/>
              <a:t>Mar. 2014</a:t>
            </a:r>
            <a:endParaRPr lang="en-US" altLang="zh-CN"/>
          </a:p>
        </p:txBody>
      </p:sp>
      <p:sp>
        <p:nvSpPr>
          <p:cNvPr id="6" name="Slide Number Placeholder 5"/>
          <p:cNvSpPr>
            <a:spLocks noGrp="1"/>
          </p:cNvSpPr>
          <p:nvPr>
            <p:ph type="sldNum" sz="quarter" idx="11"/>
          </p:nvPr>
        </p:nvSpPr>
        <p:spPr/>
        <p:txBody>
          <a:bodyPr/>
          <a:lstStyle>
            <a:lvl1pPr>
              <a:defRPr/>
            </a:lvl1pPr>
          </a:lstStyle>
          <a:p>
            <a:fld id="{6C5E5F1D-A159-433E-B854-8F05864F53C2}" type="slidenum">
              <a:rPr lang="en-US" altLang="en-US"/>
              <a:pPr/>
              <a:t>‹#›</a:t>
            </a:fld>
            <a:endParaRPr lang="en-US" altLang="en-US"/>
          </a:p>
        </p:txBody>
      </p:sp>
      <p:sp>
        <p:nvSpPr>
          <p:cNvPr id="7" name="Footer Placeholder 6"/>
          <p:cNvSpPr>
            <a:spLocks noGrp="1"/>
          </p:cNvSpPr>
          <p:nvPr>
            <p:ph type="ftr" sz="quarter" idx="12"/>
          </p:nvPr>
        </p:nvSpPr>
        <p:spPr/>
        <p:txBody>
          <a:bodyPr/>
          <a:lstStyle>
            <a:lvl1pPr>
              <a:defRPr/>
            </a:lvl1pPr>
          </a:lstStyle>
          <a:p>
            <a:r>
              <a:rPr lang="en-GB" altLang="zh-CN"/>
              <a:t>U08182: Information Systems Design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GB" altLang="zh-CN" smtClean="0"/>
              <a:t>Mar. 2014</a:t>
            </a:r>
            <a:endParaRPr lang="en-US" altLang="zh-CN"/>
          </a:p>
        </p:txBody>
      </p:sp>
      <p:sp>
        <p:nvSpPr>
          <p:cNvPr id="8" name="Slide Number Placeholder 7"/>
          <p:cNvSpPr>
            <a:spLocks noGrp="1"/>
          </p:cNvSpPr>
          <p:nvPr>
            <p:ph type="sldNum" sz="quarter" idx="11"/>
          </p:nvPr>
        </p:nvSpPr>
        <p:spPr/>
        <p:txBody>
          <a:bodyPr/>
          <a:lstStyle>
            <a:lvl1pPr>
              <a:defRPr/>
            </a:lvl1pPr>
          </a:lstStyle>
          <a:p>
            <a:fld id="{E4DA5392-D0CD-471B-B452-822E0D432718}" type="slidenum">
              <a:rPr lang="en-US" altLang="en-US"/>
              <a:pPr/>
              <a:t>‹#›</a:t>
            </a:fld>
            <a:endParaRPr lang="en-US" altLang="en-US"/>
          </a:p>
        </p:txBody>
      </p:sp>
      <p:sp>
        <p:nvSpPr>
          <p:cNvPr id="9" name="Footer Placeholder 8"/>
          <p:cNvSpPr>
            <a:spLocks noGrp="1"/>
          </p:cNvSpPr>
          <p:nvPr>
            <p:ph type="ftr" sz="quarter" idx="12"/>
          </p:nvPr>
        </p:nvSpPr>
        <p:spPr/>
        <p:txBody>
          <a:bodyPr/>
          <a:lstStyle>
            <a:lvl1pPr>
              <a:defRPr/>
            </a:lvl1pPr>
          </a:lstStyle>
          <a:p>
            <a:r>
              <a:rPr lang="en-GB" altLang="zh-CN"/>
              <a:t>U08182: Information Systems Design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GB" altLang="zh-CN" smtClean="0"/>
              <a:t>Mar. 2014</a:t>
            </a:r>
            <a:endParaRPr lang="en-US" altLang="zh-CN"/>
          </a:p>
        </p:txBody>
      </p:sp>
      <p:sp>
        <p:nvSpPr>
          <p:cNvPr id="4" name="Slide Number Placeholder 3"/>
          <p:cNvSpPr>
            <a:spLocks noGrp="1"/>
          </p:cNvSpPr>
          <p:nvPr>
            <p:ph type="sldNum" sz="quarter" idx="11"/>
          </p:nvPr>
        </p:nvSpPr>
        <p:spPr/>
        <p:txBody>
          <a:bodyPr/>
          <a:lstStyle>
            <a:lvl1pPr>
              <a:defRPr/>
            </a:lvl1pPr>
          </a:lstStyle>
          <a:p>
            <a:fld id="{8459882B-C3BE-4618-957C-7D9E5ED2287E}" type="slidenum">
              <a:rPr lang="en-US" altLang="en-US"/>
              <a:pPr/>
              <a:t>‹#›</a:t>
            </a:fld>
            <a:endParaRPr lang="en-US" altLang="en-US"/>
          </a:p>
        </p:txBody>
      </p:sp>
      <p:sp>
        <p:nvSpPr>
          <p:cNvPr id="5" name="Footer Placeholder 4"/>
          <p:cNvSpPr>
            <a:spLocks noGrp="1"/>
          </p:cNvSpPr>
          <p:nvPr>
            <p:ph type="ftr" sz="quarter" idx="12"/>
          </p:nvPr>
        </p:nvSpPr>
        <p:spPr/>
        <p:txBody>
          <a:bodyPr/>
          <a:lstStyle>
            <a:lvl1pPr>
              <a:defRPr/>
            </a:lvl1pPr>
          </a:lstStyle>
          <a:p>
            <a:r>
              <a:rPr lang="en-GB" altLang="zh-CN"/>
              <a:t>U08182: Information Systems Design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GB" altLang="zh-CN" smtClean="0"/>
              <a:t>Mar. 2014</a:t>
            </a:r>
            <a:endParaRPr lang="en-US" altLang="zh-CN"/>
          </a:p>
        </p:txBody>
      </p:sp>
      <p:sp>
        <p:nvSpPr>
          <p:cNvPr id="3" name="Slide Number Placeholder 2"/>
          <p:cNvSpPr>
            <a:spLocks noGrp="1"/>
          </p:cNvSpPr>
          <p:nvPr>
            <p:ph type="sldNum" sz="quarter" idx="11"/>
          </p:nvPr>
        </p:nvSpPr>
        <p:spPr/>
        <p:txBody>
          <a:bodyPr/>
          <a:lstStyle>
            <a:lvl1pPr>
              <a:defRPr/>
            </a:lvl1pPr>
          </a:lstStyle>
          <a:p>
            <a:fld id="{407CE053-A4A6-404D-B167-7027C18AAF76}" type="slidenum">
              <a:rPr lang="en-US" altLang="en-US"/>
              <a:pPr/>
              <a:t>‹#›</a:t>
            </a:fld>
            <a:endParaRPr lang="en-US" altLang="en-US"/>
          </a:p>
        </p:txBody>
      </p:sp>
      <p:sp>
        <p:nvSpPr>
          <p:cNvPr id="4" name="Footer Placeholder 3"/>
          <p:cNvSpPr>
            <a:spLocks noGrp="1"/>
          </p:cNvSpPr>
          <p:nvPr>
            <p:ph type="ftr" sz="quarter" idx="12"/>
          </p:nvPr>
        </p:nvSpPr>
        <p:spPr/>
        <p:txBody>
          <a:bodyPr/>
          <a:lstStyle>
            <a:lvl1pPr>
              <a:defRPr/>
            </a:lvl1pPr>
          </a:lstStyle>
          <a:p>
            <a:r>
              <a:rPr lang="en-GB" altLang="zh-CN"/>
              <a:t>U08182: Information Systems Design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GB" altLang="zh-CN" smtClean="0"/>
              <a:t>Mar. 2014</a:t>
            </a:r>
            <a:endParaRPr lang="en-US" altLang="zh-CN"/>
          </a:p>
        </p:txBody>
      </p:sp>
      <p:sp>
        <p:nvSpPr>
          <p:cNvPr id="6" name="Slide Number Placeholder 5"/>
          <p:cNvSpPr>
            <a:spLocks noGrp="1"/>
          </p:cNvSpPr>
          <p:nvPr>
            <p:ph type="sldNum" sz="quarter" idx="11"/>
          </p:nvPr>
        </p:nvSpPr>
        <p:spPr/>
        <p:txBody>
          <a:bodyPr/>
          <a:lstStyle>
            <a:lvl1pPr>
              <a:defRPr/>
            </a:lvl1pPr>
          </a:lstStyle>
          <a:p>
            <a:fld id="{4F5AF8EB-FCCE-427B-A33A-01FE2D780148}" type="slidenum">
              <a:rPr lang="en-US" altLang="en-US"/>
              <a:pPr/>
              <a:t>‹#›</a:t>
            </a:fld>
            <a:endParaRPr lang="en-US" altLang="en-US"/>
          </a:p>
        </p:txBody>
      </p:sp>
      <p:sp>
        <p:nvSpPr>
          <p:cNvPr id="7" name="Footer Placeholder 6"/>
          <p:cNvSpPr>
            <a:spLocks noGrp="1"/>
          </p:cNvSpPr>
          <p:nvPr>
            <p:ph type="ftr" sz="quarter" idx="12"/>
          </p:nvPr>
        </p:nvSpPr>
        <p:spPr/>
        <p:txBody>
          <a:bodyPr/>
          <a:lstStyle>
            <a:lvl1pPr>
              <a:defRPr/>
            </a:lvl1pPr>
          </a:lstStyle>
          <a:p>
            <a:r>
              <a:rPr lang="en-GB" altLang="zh-CN"/>
              <a:t>U08182: Information Systems Design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GB" altLang="zh-CN" smtClean="0"/>
              <a:t>Mar. 2014</a:t>
            </a:r>
            <a:endParaRPr lang="en-US" altLang="zh-CN"/>
          </a:p>
        </p:txBody>
      </p:sp>
      <p:sp>
        <p:nvSpPr>
          <p:cNvPr id="6" name="Slide Number Placeholder 5"/>
          <p:cNvSpPr>
            <a:spLocks noGrp="1"/>
          </p:cNvSpPr>
          <p:nvPr>
            <p:ph type="sldNum" sz="quarter" idx="11"/>
          </p:nvPr>
        </p:nvSpPr>
        <p:spPr/>
        <p:txBody>
          <a:bodyPr/>
          <a:lstStyle>
            <a:lvl1pPr>
              <a:defRPr/>
            </a:lvl1pPr>
          </a:lstStyle>
          <a:p>
            <a:fld id="{EE149E22-7B63-4EE3-AB79-06AE47D87C67}" type="slidenum">
              <a:rPr lang="en-US" altLang="en-US"/>
              <a:pPr/>
              <a:t>‹#›</a:t>
            </a:fld>
            <a:endParaRPr lang="en-US" altLang="en-US"/>
          </a:p>
        </p:txBody>
      </p:sp>
      <p:sp>
        <p:nvSpPr>
          <p:cNvPr id="7" name="Footer Placeholder 6"/>
          <p:cNvSpPr>
            <a:spLocks noGrp="1"/>
          </p:cNvSpPr>
          <p:nvPr>
            <p:ph type="ftr" sz="quarter" idx="12"/>
          </p:nvPr>
        </p:nvSpPr>
        <p:spPr/>
        <p:txBody>
          <a:bodyPr/>
          <a:lstStyle>
            <a:lvl1pPr>
              <a:defRPr/>
            </a:lvl1pPr>
          </a:lstStyle>
          <a:p>
            <a:r>
              <a:rPr lang="en-GB" altLang="zh-CN"/>
              <a:t>U08182: Information Systems Design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bwMode="auto">
          <a:xfrm>
            <a:off x="415925" y="115888"/>
            <a:ext cx="9361488" cy="635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en-US" smtClean="0"/>
              <a:t>单击此处编辑母版标题样式</a:t>
            </a:r>
          </a:p>
        </p:txBody>
      </p:sp>
      <p:sp>
        <p:nvSpPr>
          <p:cNvPr id="73731" name="Rectangle 3"/>
          <p:cNvSpPr>
            <a:spLocks noGrp="1" noChangeArrowheads="1"/>
          </p:cNvSpPr>
          <p:nvPr>
            <p:ph type="body" idx="1"/>
          </p:nvPr>
        </p:nvSpPr>
        <p:spPr bwMode="auto">
          <a:xfrm>
            <a:off x="415925" y="765175"/>
            <a:ext cx="9361488" cy="533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单击此处编辑母版文本样式</a:t>
            </a:r>
          </a:p>
          <a:p>
            <a:pPr lvl="1"/>
            <a:r>
              <a:rPr lang="en-US" altLang="en-US" smtClean="0"/>
              <a:t>第二级</a:t>
            </a:r>
          </a:p>
          <a:p>
            <a:pPr lvl="2"/>
            <a:r>
              <a:rPr lang="en-US" altLang="en-US" smtClean="0"/>
              <a:t>第三级</a:t>
            </a:r>
          </a:p>
          <a:p>
            <a:pPr lvl="3"/>
            <a:r>
              <a:rPr lang="en-US" altLang="en-US" smtClean="0"/>
              <a:t>第四级</a:t>
            </a:r>
          </a:p>
          <a:p>
            <a:pPr lvl="4"/>
            <a:r>
              <a:rPr lang="en-US" altLang="en-US" smtClean="0"/>
              <a:t>第五级</a:t>
            </a:r>
          </a:p>
        </p:txBody>
      </p:sp>
      <p:sp>
        <p:nvSpPr>
          <p:cNvPr id="73732" name="Rectangle 4"/>
          <p:cNvSpPr>
            <a:spLocks noGrp="1" noChangeArrowheads="1"/>
          </p:cNvSpPr>
          <p:nvPr>
            <p:ph type="dt" sz="half" idx="2"/>
          </p:nvPr>
        </p:nvSpPr>
        <p:spPr bwMode="auto">
          <a:xfrm rot="-5400000">
            <a:off x="-932656" y="2837656"/>
            <a:ext cx="2209800" cy="344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1"/>
                </a:solidFill>
                <a:latin typeface="+mn-lt"/>
              </a:defRPr>
            </a:lvl1pPr>
          </a:lstStyle>
          <a:p>
            <a:r>
              <a:rPr lang="en-GB" altLang="zh-CN" smtClean="0"/>
              <a:t>Mar. 2014</a:t>
            </a:r>
            <a:endParaRPr lang="en-US" altLang="zh-CN"/>
          </a:p>
        </p:txBody>
      </p:sp>
      <p:sp>
        <p:nvSpPr>
          <p:cNvPr id="73733" name="Rectangle 5"/>
          <p:cNvSpPr>
            <a:spLocks noGrp="1" noChangeArrowheads="1"/>
          </p:cNvSpPr>
          <p:nvPr>
            <p:ph type="sldNum" sz="quarter" idx="4"/>
          </p:nvPr>
        </p:nvSpPr>
        <p:spPr bwMode="auto">
          <a:xfrm>
            <a:off x="9244013" y="6381750"/>
            <a:ext cx="468312"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solidFill>
                  <a:schemeClr val="bg1"/>
                </a:solidFill>
                <a:latin typeface="+mn-lt"/>
              </a:defRPr>
            </a:lvl1pPr>
          </a:lstStyle>
          <a:p>
            <a:fld id="{1AD75A0D-DF42-4D1F-9FE0-BF6674EBE7E6}" type="slidenum">
              <a:rPr lang="en-US" altLang="en-US"/>
              <a:pPr/>
              <a:t>‹#›</a:t>
            </a:fld>
            <a:endParaRPr lang="en-US" altLang="en-US"/>
          </a:p>
        </p:txBody>
      </p:sp>
      <p:sp>
        <p:nvSpPr>
          <p:cNvPr id="73734" name="Rectangle 6"/>
          <p:cNvSpPr>
            <a:spLocks noGrp="1" noChangeArrowheads="1"/>
          </p:cNvSpPr>
          <p:nvPr>
            <p:ph type="ftr" sz="quarter" idx="3"/>
          </p:nvPr>
        </p:nvSpPr>
        <p:spPr bwMode="auto">
          <a:xfrm>
            <a:off x="2395538" y="6440488"/>
            <a:ext cx="5461000" cy="26511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400">
                <a:solidFill>
                  <a:schemeClr val="bg1"/>
                </a:solidFill>
                <a:latin typeface="+mn-lt"/>
              </a:defRPr>
            </a:lvl1pPr>
          </a:lstStyle>
          <a:p>
            <a:r>
              <a:rPr lang="en-GB" altLang="zh-CN"/>
              <a:t>U08182: Information Systems Design</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hf hdr="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eaLnBrk="0" fontAlgn="base" hangingPunct="0">
        <a:spcBef>
          <a:spcPct val="0"/>
        </a:spcBef>
        <a:spcAft>
          <a:spcPct val="0"/>
        </a:spcAft>
        <a:defRPr sz="3600">
          <a:solidFill>
            <a:schemeClr val="tx2"/>
          </a:solidFill>
          <a:latin typeface="Arial" charset="0"/>
        </a:defRPr>
      </a:lvl6pPr>
      <a:lvl7pPr marL="914400" algn="l" rtl="0" eaLnBrk="0" fontAlgn="base" hangingPunct="0">
        <a:spcBef>
          <a:spcPct val="0"/>
        </a:spcBef>
        <a:spcAft>
          <a:spcPct val="0"/>
        </a:spcAft>
        <a:defRPr sz="3600">
          <a:solidFill>
            <a:schemeClr val="tx2"/>
          </a:solidFill>
          <a:latin typeface="Arial" charset="0"/>
        </a:defRPr>
      </a:lvl7pPr>
      <a:lvl8pPr marL="1371600" algn="l" rtl="0" eaLnBrk="0" fontAlgn="base" hangingPunct="0">
        <a:spcBef>
          <a:spcPct val="0"/>
        </a:spcBef>
        <a:spcAft>
          <a:spcPct val="0"/>
        </a:spcAft>
        <a:defRPr sz="3600">
          <a:solidFill>
            <a:schemeClr val="tx2"/>
          </a:solidFill>
          <a:latin typeface="Arial" charset="0"/>
        </a:defRPr>
      </a:lvl8pPr>
      <a:lvl9pPr marL="1828800" algn="l" rtl="0" eaLnBrk="0" fontAlgn="base" hangingPunct="0">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u"/>
        <a:defRPr sz="28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Font typeface="Symbol" pitchFamily="18" charset="2"/>
        <a:buChar char="Ñ"/>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eaLnBrk="0" fontAlgn="base" hangingPunct="0">
        <a:spcBef>
          <a:spcPct val="20000"/>
        </a:spcBef>
        <a:spcAft>
          <a:spcPct val="0"/>
        </a:spcAft>
        <a:buChar char="•"/>
        <a:defRPr sz="2400">
          <a:solidFill>
            <a:schemeClr val="tx1"/>
          </a:solidFill>
          <a:latin typeface="+mn-lt"/>
        </a:defRPr>
      </a:lvl6pPr>
      <a:lvl7pPr marL="2971800" indent="-228600" algn="l" rtl="0" eaLnBrk="0" fontAlgn="base" hangingPunct="0">
        <a:spcBef>
          <a:spcPct val="20000"/>
        </a:spcBef>
        <a:spcAft>
          <a:spcPct val="0"/>
        </a:spcAft>
        <a:buChar char="•"/>
        <a:defRPr sz="2400">
          <a:solidFill>
            <a:schemeClr val="tx1"/>
          </a:solidFill>
          <a:latin typeface="+mn-lt"/>
        </a:defRPr>
      </a:lvl7pPr>
      <a:lvl8pPr marL="3429000" indent="-228600" algn="l" rtl="0" eaLnBrk="0" fontAlgn="base" hangingPunct="0">
        <a:spcBef>
          <a:spcPct val="20000"/>
        </a:spcBef>
        <a:spcAft>
          <a:spcPct val="0"/>
        </a:spcAft>
        <a:buChar char="•"/>
        <a:defRPr sz="2400">
          <a:solidFill>
            <a:schemeClr val="tx1"/>
          </a:solidFill>
          <a:latin typeface="+mn-lt"/>
        </a:defRPr>
      </a:lvl8pPr>
      <a:lvl9pPr marL="3886200" indent="-228600" algn="l" rtl="0" eaLnBrk="0" fontAlgn="base" hangingPunct="0">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dt" sz="half" idx="2"/>
          </p:nvPr>
        </p:nvSpPr>
        <p:spPr/>
        <p:txBody>
          <a:bodyPr/>
          <a:lstStyle/>
          <a:p>
            <a:r>
              <a:rPr lang="en-GB" altLang="zh-CN" dirty="0" smtClean="0"/>
              <a:t>Mar. 2014</a:t>
            </a:r>
            <a:endParaRPr lang="en-US" altLang="zh-CN" dirty="0"/>
          </a:p>
        </p:txBody>
      </p:sp>
      <p:sp>
        <p:nvSpPr>
          <p:cNvPr id="6" name="Rectangle 5"/>
          <p:cNvSpPr>
            <a:spLocks noGrp="1" noChangeArrowheads="1"/>
          </p:cNvSpPr>
          <p:nvPr>
            <p:ph type="ftr" sz="quarter" idx="3"/>
          </p:nvPr>
        </p:nvSpPr>
        <p:spPr/>
        <p:txBody>
          <a:bodyPr/>
          <a:lstStyle/>
          <a:p>
            <a:r>
              <a:rPr lang="en-US" altLang="zh-CN" dirty="0"/>
              <a:t>U08182: Information Systems Design</a:t>
            </a:r>
          </a:p>
        </p:txBody>
      </p:sp>
      <p:sp>
        <p:nvSpPr>
          <p:cNvPr id="7" name="Rectangle 6"/>
          <p:cNvSpPr>
            <a:spLocks noGrp="1" noChangeArrowheads="1"/>
          </p:cNvSpPr>
          <p:nvPr>
            <p:ph type="sldNum" sz="quarter" idx="4"/>
          </p:nvPr>
        </p:nvSpPr>
        <p:spPr/>
        <p:txBody>
          <a:bodyPr/>
          <a:lstStyle/>
          <a:p>
            <a:fld id="{D9FCEB0A-F24E-4E2B-A78A-F7FECAAFDD04}" type="slidenum">
              <a:rPr lang="en-US" altLang="en-US"/>
              <a:pPr/>
              <a:t>1</a:t>
            </a:fld>
            <a:endParaRPr lang="en-US" altLang="en-US" dirty="0"/>
          </a:p>
        </p:txBody>
      </p:sp>
      <p:sp>
        <p:nvSpPr>
          <p:cNvPr id="2050" name="Rectangle 2"/>
          <p:cNvSpPr>
            <a:spLocks noGrp="1" noChangeArrowheads="1"/>
          </p:cNvSpPr>
          <p:nvPr>
            <p:ph type="ctrTitle"/>
          </p:nvPr>
        </p:nvSpPr>
        <p:spPr>
          <a:xfrm>
            <a:off x="1065213" y="1916113"/>
            <a:ext cx="8137525" cy="609600"/>
          </a:xfrm>
        </p:spPr>
        <p:txBody>
          <a:bodyPr/>
          <a:lstStyle/>
          <a:p>
            <a:r>
              <a:rPr lang="en-GB" sz="4000" b="0" dirty="0"/>
              <a:t>Lecture </a:t>
            </a:r>
            <a:r>
              <a:rPr lang="en-GB" sz="4000" b="0" dirty="0">
                <a:ea typeface="SimSun" pitchFamily="2" charset="-122"/>
              </a:rPr>
              <a:t>8</a:t>
            </a:r>
            <a:endParaRPr lang="en-US" altLang="zh-CN" sz="4000" b="0" dirty="0">
              <a:ea typeface="SimSun" pitchFamily="2" charset="-122"/>
            </a:endParaRPr>
          </a:p>
        </p:txBody>
      </p:sp>
      <p:sp>
        <p:nvSpPr>
          <p:cNvPr id="2051" name="Rectangle 3"/>
          <p:cNvSpPr>
            <a:spLocks noGrp="1" noChangeArrowheads="1"/>
          </p:cNvSpPr>
          <p:nvPr>
            <p:ph type="subTitle" idx="1"/>
          </p:nvPr>
        </p:nvSpPr>
        <p:spPr>
          <a:xfrm>
            <a:off x="1064568" y="2564904"/>
            <a:ext cx="8208962" cy="1511300"/>
          </a:xfrm>
        </p:spPr>
        <p:txBody>
          <a:bodyPr/>
          <a:lstStyle/>
          <a:p>
            <a:r>
              <a:rPr lang="en-GB" sz="4000" b="1" dirty="0"/>
              <a:t>Analysis and Evaluation of </a:t>
            </a:r>
          </a:p>
          <a:p>
            <a:r>
              <a:rPr lang="en-GB" sz="4000" b="1" dirty="0"/>
              <a:t>Software </a:t>
            </a:r>
            <a:r>
              <a:rPr lang="en-GB" sz="4000" b="1" dirty="0" smtClean="0"/>
              <a:t>Architectural </a:t>
            </a:r>
            <a:r>
              <a:rPr lang="en-GB" sz="4000" b="1" dirty="0"/>
              <a:t>Designs</a:t>
            </a:r>
            <a:endParaRPr lang="en-US" altLang="zh-CN" sz="4000" b="1" dirty="0">
              <a:ea typeface="SimSun" pitchFamily="2" charset="-122"/>
            </a:endParaRPr>
          </a:p>
        </p:txBody>
      </p:sp>
      <p:sp>
        <p:nvSpPr>
          <p:cNvPr id="2052" name="Text Box 4"/>
          <p:cNvSpPr txBox="1">
            <a:spLocks noChangeArrowheads="1"/>
          </p:cNvSpPr>
          <p:nvPr/>
        </p:nvSpPr>
        <p:spPr bwMode="auto">
          <a:xfrm>
            <a:off x="1064568" y="4365104"/>
            <a:ext cx="8208267" cy="954107"/>
          </a:xfrm>
          <a:prstGeom prst="rect">
            <a:avLst/>
          </a:prstGeom>
          <a:noFill/>
          <a:ln w="25400">
            <a:noFill/>
            <a:miter lim="800000"/>
            <a:headEnd/>
            <a:tailEnd/>
          </a:ln>
          <a:effectLst/>
        </p:spPr>
        <p:txBody>
          <a:bodyPr wrap="square">
            <a:spAutoFit/>
          </a:bodyPr>
          <a:lstStyle/>
          <a:p>
            <a:r>
              <a:rPr lang="en-GB" sz="2800" b="1" dirty="0">
                <a:solidFill>
                  <a:schemeClr val="bg1"/>
                </a:solidFill>
              </a:rPr>
              <a:t>Prof. Hong Zhu</a:t>
            </a:r>
            <a:endParaRPr lang="en-GB" sz="2800" dirty="0">
              <a:solidFill>
                <a:schemeClr val="bg1"/>
              </a:solidFill>
            </a:endParaRPr>
          </a:p>
          <a:p>
            <a:r>
              <a:rPr lang="en-GB" sz="2800" dirty="0" smtClean="0">
                <a:solidFill>
                  <a:schemeClr val="bg1"/>
                </a:solidFill>
              </a:rPr>
              <a:t>Dept. of Computing and Communication Technologies</a:t>
            </a:r>
            <a:endParaRPr lang="en-GB" sz="28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half" idx="10"/>
          </p:nvPr>
        </p:nvSpPr>
        <p:spPr/>
        <p:txBody>
          <a:bodyPr/>
          <a:lstStyle/>
          <a:p>
            <a:r>
              <a:rPr lang="en-GB" altLang="zh-CN" dirty="0" smtClean="0"/>
              <a:t>Mar. 2014</a:t>
            </a:r>
            <a:endParaRPr lang="en-US" altLang="zh-CN" dirty="0"/>
          </a:p>
        </p:txBody>
      </p:sp>
      <p:sp>
        <p:nvSpPr>
          <p:cNvPr id="23" name="Slide Number Placeholder 4"/>
          <p:cNvSpPr>
            <a:spLocks noGrp="1"/>
          </p:cNvSpPr>
          <p:nvPr>
            <p:ph type="sldNum" sz="quarter" idx="11"/>
          </p:nvPr>
        </p:nvSpPr>
        <p:spPr/>
        <p:txBody>
          <a:bodyPr/>
          <a:lstStyle/>
          <a:p>
            <a:fld id="{72FAD27E-BCF1-4CA2-8E0C-42CBE951E007}" type="slidenum">
              <a:rPr lang="en-US" altLang="en-US"/>
              <a:pPr/>
              <a:t>10</a:t>
            </a:fld>
            <a:endParaRPr lang="en-US" altLang="en-US" dirty="0"/>
          </a:p>
        </p:txBody>
      </p:sp>
      <p:sp>
        <p:nvSpPr>
          <p:cNvPr id="24" name="Footer Placeholder 5"/>
          <p:cNvSpPr>
            <a:spLocks noGrp="1"/>
          </p:cNvSpPr>
          <p:nvPr>
            <p:ph type="ftr" sz="quarter" idx="12"/>
          </p:nvPr>
        </p:nvSpPr>
        <p:spPr/>
        <p:txBody>
          <a:bodyPr/>
          <a:lstStyle/>
          <a:p>
            <a:r>
              <a:rPr lang="en-GB" altLang="zh-CN" dirty="0"/>
              <a:t>U08182: Information Systems Design</a:t>
            </a:r>
          </a:p>
        </p:txBody>
      </p:sp>
      <p:sp>
        <p:nvSpPr>
          <p:cNvPr id="53250" name="Rectangle 2"/>
          <p:cNvSpPr>
            <a:spLocks noGrp="1" noChangeArrowheads="1"/>
          </p:cNvSpPr>
          <p:nvPr>
            <p:ph type="title"/>
          </p:nvPr>
        </p:nvSpPr>
        <p:spPr/>
        <p:txBody>
          <a:bodyPr/>
          <a:lstStyle/>
          <a:p>
            <a:r>
              <a:rPr lang="en-US" altLang="zh-CN" sz="3200" dirty="0">
                <a:ea typeface="SimSun" pitchFamily="2" charset="-122"/>
              </a:rPr>
              <a:t>Ways of delivery of functions</a:t>
            </a:r>
            <a:endParaRPr lang="en-GB" sz="3200" dirty="0"/>
          </a:p>
        </p:txBody>
      </p:sp>
      <p:graphicFrame>
        <p:nvGraphicFramePr>
          <p:cNvPr id="53345" name="Group 97"/>
          <p:cNvGraphicFramePr>
            <a:graphicFrameLocks noGrp="1"/>
          </p:cNvGraphicFramePr>
          <p:nvPr>
            <p:ph idx="1"/>
          </p:nvPr>
        </p:nvGraphicFramePr>
        <p:xfrm>
          <a:off x="344488" y="981075"/>
          <a:ext cx="9504362" cy="5486400"/>
        </p:xfrm>
        <a:graphic>
          <a:graphicData uri="http://schemas.openxmlformats.org/drawingml/2006/table">
            <a:tbl>
              <a:tblPr/>
              <a:tblGrid>
                <a:gridCol w="1304925"/>
                <a:gridCol w="3992562"/>
                <a:gridCol w="4206875"/>
              </a:tblGrid>
              <a:tr h="36036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en-GB" sz="19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9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Processing as a whole</a:t>
                      </a:r>
                      <a:endParaRPr kumimoji="0" lang="en-US" altLang="zh-CN" sz="40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9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Incremental processing</a:t>
                      </a:r>
                      <a:endParaRPr kumimoji="0" lang="en-US" altLang="zh-CN" sz="40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2976563">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9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Explicit invocation</a:t>
                      </a:r>
                      <a:endParaRPr kumimoji="0" lang="en-US" altLang="zh-CN" sz="40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9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The interface of the software contains a button or menu item for spelling check. The spelling of the whole email text in the editing window is checked when the user clicks the button or selects the menu item. All misspelled words are marked somehow, for example, underlined, after the spelling check is finished. The user can then correct the misspelled words. </a:t>
                      </a:r>
                      <a:endParaRPr kumimoji="0" lang="en-US" altLang="zh-CN" sz="40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9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The interface of the software contains a button or menu item for spelling check. The spelling of the whole email text in the editing window is checked when the user clicks the button or selects the menu item. The misspelled words in the editing window are displayed to the user one by one, for example in a popup window, possibly together with recommendations for correctly spelled words. </a:t>
                      </a:r>
                      <a:endParaRPr kumimoji="0" lang="en-US" altLang="zh-CN" sz="40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843088">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9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Implicit invocation</a:t>
                      </a:r>
                      <a:endParaRPr kumimoji="0" lang="en-US" altLang="zh-CN" sz="40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9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The spelling checker is invoked implicitly and it checks the whole text in the editing window. Such invocation is triggered by certain events, such as when the ‘send email’ function is invoked. </a:t>
                      </a:r>
                      <a:endParaRPr kumimoji="0" lang="en-US" altLang="zh-CN" sz="40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9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The spelling check is invoked implicitly and it processes the spelling check incrementally. For example, it may check each word while the user types a message into the window. In this case, the trigger event of the invocation of the spelling check is type in words. </a:t>
                      </a:r>
                      <a:endParaRPr kumimoji="0" lang="en-US" altLang="zh-CN" sz="40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53332" name="Text Box 84"/>
          <p:cNvSpPr txBox="1">
            <a:spLocks noChangeArrowheads="1"/>
          </p:cNvSpPr>
          <p:nvPr/>
        </p:nvSpPr>
        <p:spPr bwMode="auto">
          <a:xfrm>
            <a:off x="631825" y="549275"/>
            <a:ext cx="8785225" cy="457200"/>
          </a:xfrm>
          <a:prstGeom prst="rect">
            <a:avLst/>
          </a:prstGeom>
          <a:noFill/>
          <a:ln w="25400">
            <a:noFill/>
            <a:miter lim="800000"/>
            <a:headEnd/>
            <a:tailEnd/>
          </a:ln>
          <a:effectLst/>
        </p:spPr>
        <p:txBody>
          <a:bodyPr>
            <a:spAutoFit/>
          </a:bodyPr>
          <a:lstStyle/>
          <a:p>
            <a:pPr algn="ctr" eaLnBrk="1" hangingPunct="1">
              <a:spcBef>
                <a:spcPct val="50000"/>
              </a:spcBef>
            </a:pPr>
            <a:r>
              <a:rPr lang="en-US" altLang="zh-CN" dirty="0">
                <a:latin typeface="Times New Roman" pitchFamily="18" charset="0"/>
              </a:rPr>
              <a:t>Example: </a:t>
            </a:r>
            <a:r>
              <a:rPr lang="en-GB" altLang="zh-CN" dirty="0">
                <a:latin typeface="Times New Roman" pitchFamily="18" charset="0"/>
              </a:rPr>
              <a:t>delivering spelling check in email applications </a:t>
            </a:r>
            <a:endParaRPr lang="en-GB" dirty="0">
              <a:latin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GB" altLang="zh-CN" dirty="0" smtClean="0"/>
              <a:t>Mar. 2014</a:t>
            </a:r>
            <a:endParaRPr lang="en-US" altLang="zh-CN" dirty="0"/>
          </a:p>
        </p:txBody>
      </p:sp>
      <p:sp>
        <p:nvSpPr>
          <p:cNvPr id="8" name="Slide Number Placeholder 4"/>
          <p:cNvSpPr>
            <a:spLocks noGrp="1"/>
          </p:cNvSpPr>
          <p:nvPr>
            <p:ph type="sldNum" sz="quarter" idx="11"/>
          </p:nvPr>
        </p:nvSpPr>
        <p:spPr/>
        <p:txBody>
          <a:bodyPr/>
          <a:lstStyle/>
          <a:p>
            <a:fld id="{17C644EE-757E-4777-ABC2-92E6621AE328}" type="slidenum">
              <a:rPr lang="en-US" altLang="en-US"/>
              <a:pPr/>
              <a:t>11</a:t>
            </a:fld>
            <a:endParaRPr lang="en-US" altLang="en-US" dirty="0"/>
          </a:p>
        </p:txBody>
      </p:sp>
      <p:sp>
        <p:nvSpPr>
          <p:cNvPr id="9" name="Footer Placeholder 5"/>
          <p:cNvSpPr>
            <a:spLocks noGrp="1"/>
          </p:cNvSpPr>
          <p:nvPr>
            <p:ph type="ftr" sz="quarter" idx="12"/>
          </p:nvPr>
        </p:nvSpPr>
        <p:spPr/>
        <p:txBody>
          <a:bodyPr/>
          <a:lstStyle/>
          <a:p>
            <a:r>
              <a:rPr lang="en-GB" altLang="zh-CN" dirty="0"/>
              <a:t>U08182: Information Systems Design</a:t>
            </a:r>
          </a:p>
        </p:txBody>
      </p:sp>
      <p:sp>
        <p:nvSpPr>
          <p:cNvPr id="55298" name="Rectangle 2"/>
          <p:cNvSpPr>
            <a:spLocks noGrp="1" noChangeArrowheads="1"/>
          </p:cNvSpPr>
          <p:nvPr>
            <p:ph type="title"/>
          </p:nvPr>
        </p:nvSpPr>
        <p:spPr>
          <a:xfrm>
            <a:off x="200025" y="115888"/>
            <a:ext cx="9577388" cy="635000"/>
          </a:xfrm>
        </p:spPr>
        <p:txBody>
          <a:bodyPr/>
          <a:lstStyle/>
          <a:p>
            <a:r>
              <a:rPr lang="en-US" altLang="zh-CN" sz="3200" dirty="0">
                <a:ea typeface="SimSun" pitchFamily="2" charset="-122"/>
              </a:rPr>
              <a:t>Scenarios in which hardware environment changes</a:t>
            </a:r>
            <a:endParaRPr lang="en-GB" sz="3200" dirty="0"/>
          </a:p>
        </p:txBody>
      </p:sp>
      <p:sp>
        <p:nvSpPr>
          <p:cNvPr id="55299" name="Rectangle 3"/>
          <p:cNvSpPr>
            <a:spLocks noGrp="1" noChangeArrowheads="1"/>
          </p:cNvSpPr>
          <p:nvPr>
            <p:ph type="body" idx="1"/>
          </p:nvPr>
        </p:nvSpPr>
        <p:spPr>
          <a:xfrm>
            <a:off x="415925" y="765175"/>
            <a:ext cx="9361488" cy="1665288"/>
          </a:xfrm>
        </p:spPr>
        <p:txBody>
          <a:bodyPr/>
          <a:lstStyle/>
          <a:p>
            <a:pPr>
              <a:lnSpc>
                <a:spcPct val="90000"/>
              </a:lnSpc>
            </a:pPr>
            <a:r>
              <a:rPr lang="en-US" altLang="zh-CN" sz="2800" dirty="0">
                <a:latin typeface="Times New Roman" pitchFamily="18" charset="0"/>
                <a:ea typeface="SimSun" pitchFamily="2" charset="-122"/>
              </a:rPr>
              <a:t>Caused due to the upgrading of hardware platform to take advantages of new computer and network technology</a:t>
            </a:r>
          </a:p>
          <a:p>
            <a:pPr>
              <a:lnSpc>
                <a:spcPct val="90000"/>
              </a:lnSpc>
            </a:pPr>
            <a:r>
              <a:rPr lang="en-US" altLang="zh-CN" sz="2800" dirty="0">
                <a:latin typeface="Times New Roman" pitchFamily="18" charset="0"/>
                <a:ea typeface="SimSun" pitchFamily="2" charset="-122"/>
              </a:rPr>
              <a:t>Required changes are typically to migrate system to a new platform</a:t>
            </a:r>
            <a:endParaRPr lang="en-GB" sz="2800" dirty="0">
              <a:latin typeface="Times New Roman" pitchFamily="18" charset="0"/>
            </a:endParaRPr>
          </a:p>
        </p:txBody>
      </p:sp>
      <p:sp>
        <p:nvSpPr>
          <p:cNvPr id="55300" name="Text Box 4"/>
          <p:cNvSpPr txBox="1">
            <a:spLocks noChangeArrowheads="1"/>
          </p:cNvSpPr>
          <p:nvPr/>
        </p:nvSpPr>
        <p:spPr bwMode="auto">
          <a:xfrm>
            <a:off x="849313" y="2924175"/>
            <a:ext cx="8567737" cy="3403600"/>
          </a:xfrm>
          <a:prstGeom prst="rect">
            <a:avLst/>
          </a:prstGeom>
          <a:solidFill>
            <a:srgbClr val="CCFFFF"/>
          </a:solidFill>
          <a:ln w="25400">
            <a:solidFill>
              <a:schemeClr val="tx1"/>
            </a:solidFill>
            <a:miter lim="800000"/>
            <a:headEnd/>
            <a:tailEnd/>
          </a:ln>
          <a:effectLst/>
        </p:spPr>
        <p:txBody>
          <a:bodyPr>
            <a:spAutoFit/>
          </a:bodyPr>
          <a:lstStyle/>
          <a:p>
            <a:pPr marL="363538" indent="-363538" eaLnBrk="1" hangingPunct="1"/>
            <a:r>
              <a:rPr lang="en-US" altLang="zh-CN" i="1" dirty="0">
                <a:latin typeface="Times New Roman" pitchFamily="18" charset="0"/>
              </a:rPr>
              <a:t>Examples:</a:t>
            </a:r>
            <a:endParaRPr lang="en-GB" altLang="zh-CN" i="1" dirty="0">
              <a:latin typeface="Times New Roman" pitchFamily="18" charset="0"/>
            </a:endParaRPr>
          </a:p>
          <a:p>
            <a:pPr marL="363538" indent="-363538" eaLnBrk="1" hangingPunct="1"/>
            <a:r>
              <a:rPr lang="en-GB" altLang="zh-CN" i="1" dirty="0">
                <a:latin typeface="Times New Roman" pitchFamily="18" charset="0"/>
              </a:rPr>
              <a:t>1</a:t>
            </a:r>
            <a:r>
              <a:rPr lang="en-GB" altLang="zh-CN" dirty="0">
                <a:latin typeface="Times New Roman" pitchFamily="18" charset="0"/>
              </a:rPr>
              <a:t>: The computer that the software system is executing on is upgraded to a more powerful one with larger memory space and high processing speed, but completely </a:t>
            </a:r>
            <a:r>
              <a:rPr lang="en-GB" altLang="zh-CN" dirty="0">
                <a:solidFill>
                  <a:srgbClr val="E92323"/>
                </a:solidFill>
                <a:latin typeface="Times New Roman" pitchFamily="18" charset="0"/>
              </a:rPr>
              <a:t>compatible</a:t>
            </a:r>
            <a:r>
              <a:rPr lang="en-GB" altLang="zh-CN" dirty="0">
                <a:latin typeface="Times New Roman" pitchFamily="18" charset="0"/>
              </a:rPr>
              <a:t> with the existing one. </a:t>
            </a:r>
            <a:endParaRPr lang="en-GB" altLang="zh-CN" i="1" dirty="0">
              <a:latin typeface="Times New Roman" pitchFamily="18" charset="0"/>
            </a:endParaRPr>
          </a:p>
          <a:p>
            <a:pPr marL="363538" indent="-363538" eaLnBrk="1" hangingPunct="1"/>
            <a:r>
              <a:rPr lang="en-GB" altLang="zh-CN" i="1" dirty="0">
                <a:latin typeface="Times New Roman" pitchFamily="18" charset="0"/>
              </a:rPr>
              <a:t>2</a:t>
            </a:r>
            <a:r>
              <a:rPr lang="en-GB" altLang="zh-CN" dirty="0">
                <a:latin typeface="Times New Roman" pitchFamily="18" charset="0"/>
              </a:rPr>
              <a:t>: The computer that the software system is executing on is changed to a new computer, which is a product from a different manufacturer. The hardware of the new computer is </a:t>
            </a:r>
            <a:r>
              <a:rPr lang="en-GB" altLang="zh-CN" dirty="0">
                <a:solidFill>
                  <a:srgbClr val="E92323"/>
                </a:solidFill>
                <a:latin typeface="Times New Roman" pitchFamily="18" charset="0"/>
              </a:rPr>
              <a:t>not compatible</a:t>
            </a:r>
            <a:r>
              <a:rPr lang="en-GB" altLang="zh-CN" dirty="0">
                <a:latin typeface="Times New Roman" pitchFamily="18" charset="0"/>
              </a:rPr>
              <a:t> with the existing one. </a:t>
            </a:r>
            <a:endParaRPr lang="en-GB" dirty="0">
              <a:latin typeface="Times New Roman" pitchFamily="18" charset="0"/>
            </a:endParaRPr>
          </a:p>
        </p:txBody>
      </p:sp>
      <p:sp>
        <p:nvSpPr>
          <p:cNvPr id="55301" name="Text Box 5"/>
          <p:cNvSpPr txBox="1">
            <a:spLocks noChangeArrowheads="1"/>
          </p:cNvSpPr>
          <p:nvPr/>
        </p:nvSpPr>
        <p:spPr bwMode="auto">
          <a:xfrm>
            <a:off x="3513138" y="2349500"/>
            <a:ext cx="5688012" cy="457200"/>
          </a:xfrm>
          <a:prstGeom prst="rect">
            <a:avLst/>
          </a:prstGeom>
          <a:noFill/>
          <a:ln w="25400">
            <a:noFill/>
            <a:miter lim="800000"/>
            <a:headEnd/>
            <a:tailEnd/>
          </a:ln>
          <a:effectLst/>
        </p:spPr>
        <p:txBody>
          <a:bodyPr>
            <a:spAutoFit/>
          </a:bodyPr>
          <a:lstStyle/>
          <a:p>
            <a:pPr eaLnBrk="1" hangingPunct="1">
              <a:spcBef>
                <a:spcPct val="50000"/>
              </a:spcBef>
            </a:pPr>
            <a:r>
              <a:rPr lang="en-US" altLang="zh-CN" i="1" dirty="0">
                <a:solidFill>
                  <a:srgbClr val="E92323"/>
                </a:solidFill>
                <a:latin typeface="Times New Roman" pitchFamily="18" charset="0"/>
              </a:rPr>
              <a:t>It is still possible to cause adverse effects. </a:t>
            </a:r>
            <a:endParaRPr lang="en-GB" i="1" dirty="0">
              <a:solidFill>
                <a:srgbClr val="E92323"/>
              </a:solidFill>
              <a:latin typeface="Times New Roman" pitchFamily="18" charset="0"/>
            </a:endParaRPr>
          </a:p>
        </p:txBody>
      </p:sp>
      <p:sp>
        <p:nvSpPr>
          <p:cNvPr id="55302" name="Line 6"/>
          <p:cNvSpPr>
            <a:spLocks noChangeShapeType="1"/>
          </p:cNvSpPr>
          <p:nvPr/>
        </p:nvSpPr>
        <p:spPr bwMode="auto">
          <a:xfrm>
            <a:off x="5600700" y="2781300"/>
            <a:ext cx="433388" cy="1368425"/>
          </a:xfrm>
          <a:prstGeom prst="line">
            <a:avLst/>
          </a:prstGeom>
          <a:noFill/>
          <a:ln w="25400">
            <a:solidFill>
              <a:srgbClr val="E92323"/>
            </a:solidFill>
            <a:round/>
            <a:headEnd/>
            <a:tailEnd type="triangle" w="med" len="med"/>
          </a:ln>
          <a:effectLst/>
        </p:spPr>
        <p:txBody>
          <a:bodyPr>
            <a:spAutoFit/>
          </a:bodyPr>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p:cNvSpPr>
            <a:spLocks noGrp="1"/>
          </p:cNvSpPr>
          <p:nvPr>
            <p:ph type="dt" sz="half" idx="10"/>
          </p:nvPr>
        </p:nvSpPr>
        <p:spPr/>
        <p:txBody>
          <a:bodyPr/>
          <a:lstStyle/>
          <a:p>
            <a:r>
              <a:rPr lang="en-GB" altLang="zh-CN" dirty="0" smtClean="0"/>
              <a:t>Mar. 2014</a:t>
            </a:r>
            <a:endParaRPr lang="en-US" altLang="zh-CN" dirty="0"/>
          </a:p>
        </p:txBody>
      </p:sp>
      <p:sp>
        <p:nvSpPr>
          <p:cNvPr id="10" name="Slide Number Placeholder 4"/>
          <p:cNvSpPr>
            <a:spLocks noGrp="1"/>
          </p:cNvSpPr>
          <p:nvPr>
            <p:ph type="sldNum" sz="quarter" idx="11"/>
          </p:nvPr>
        </p:nvSpPr>
        <p:spPr/>
        <p:txBody>
          <a:bodyPr/>
          <a:lstStyle/>
          <a:p>
            <a:fld id="{DEA956EF-B505-44E8-BC18-DBD5DCD5FFF2}" type="slidenum">
              <a:rPr lang="en-US" altLang="en-US"/>
              <a:pPr/>
              <a:t>12</a:t>
            </a:fld>
            <a:endParaRPr lang="en-US" altLang="en-US" dirty="0"/>
          </a:p>
        </p:txBody>
      </p:sp>
      <p:sp>
        <p:nvSpPr>
          <p:cNvPr id="11" name="Footer Placeholder 5"/>
          <p:cNvSpPr>
            <a:spLocks noGrp="1"/>
          </p:cNvSpPr>
          <p:nvPr>
            <p:ph type="ftr" sz="quarter" idx="12"/>
          </p:nvPr>
        </p:nvSpPr>
        <p:spPr/>
        <p:txBody>
          <a:bodyPr/>
          <a:lstStyle/>
          <a:p>
            <a:r>
              <a:rPr lang="en-GB" altLang="zh-CN" dirty="0"/>
              <a:t>U08182: Information Systems Design</a:t>
            </a:r>
          </a:p>
        </p:txBody>
      </p:sp>
      <p:sp>
        <p:nvSpPr>
          <p:cNvPr id="57346" name="Rectangle 2"/>
          <p:cNvSpPr>
            <a:spLocks noGrp="1" noChangeArrowheads="1"/>
          </p:cNvSpPr>
          <p:nvPr>
            <p:ph type="title"/>
          </p:nvPr>
        </p:nvSpPr>
        <p:spPr/>
        <p:txBody>
          <a:bodyPr/>
          <a:lstStyle/>
          <a:p>
            <a:r>
              <a:rPr lang="en-US" altLang="zh-CN" sz="3200" dirty="0">
                <a:ea typeface="SimSun" pitchFamily="2" charset="-122"/>
              </a:rPr>
              <a:t>Examples: changes in computer network </a:t>
            </a:r>
            <a:endParaRPr lang="en-GB" sz="3200" dirty="0"/>
          </a:p>
        </p:txBody>
      </p:sp>
      <p:sp>
        <p:nvSpPr>
          <p:cNvPr id="57347" name="Rectangle 3"/>
          <p:cNvSpPr>
            <a:spLocks noGrp="1" noChangeArrowheads="1"/>
          </p:cNvSpPr>
          <p:nvPr>
            <p:ph type="body" idx="1"/>
          </p:nvPr>
        </p:nvSpPr>
        <p:spPr>
          <a:xfrm>
            <a:off x="415925" y="1125538"/>
            <a:ext cx="6315075" cy="4903787"/>
          </a:xfrm>
          <a:solidFill>
            <a:srgbClr val="CCFFFF"/>
          </a:solidFill>
          <a:ln>
            <a:solidFill>
              <a:schemeClr val="tx1"/>
            </a:solidFill>
          </a:ln>
        </p:spPr>
        <p:txBody>
          <a:bodyPr/>
          <a:lstStyle/>
          <a:p>
            <a:pPr>
              <a:lnSpc>
                <a:spcPct val="90000"/>
              </a:lnSpc>
              <a:buFont typeface="Wingdings" pitchFamily="2" charset="2"/>
              <a:buNone/>
            </a:pPr>
            <a:r>
              <a:rPr lang="en-GB" altLang="zh-CN" sz="2400" i="1" dirty="0">
                <a:latin typeface="Times New Roman" pitchFamily="18" charset="0"/>
                <a:ea typeface="SimSun" pitchFamily="2" charset="-122"/>
              </a:rPr>
              <a:t>3</a:t>
            </a:r>
            <a:r>
              <a:rPr lang="en-GB" altLang="zh-CN" sz="2400" dirty="0">
                <a:latin typeface="Times New Roman" pitchFamily="18" charset="0"/>
                <a:ea typeface="SimSun" pitchFamily="2" charset="-122"/>
              </a:rPr>
              <a:t>: A new computer is added into the network as an additional server to improve the system’s performance. The new server is of the same type as the existing ones. </a:t>
            </a:r>
            <a:endParaRPr lang="en-GB" altLang="zh-CN" sz="2400" i="1" dirty="0">
              <a:latin typeface="Times New Roman" pitchFamily="18" charset="0"/>
              <a:ea typeface="SimSun" pitchFamily="2" charset="-122"/>
            </a:endParaRPr>
          </a:p>
          <a:p>
            <a:pPr>
              <a:lnSpc>
                <a:spcPct val="90000"/>
              </a:lnSpc>
              <a:buFont typeface="Wingdings" pitchFamily="2" charset="2"/>
              <a:buNone/>
            </a:pPr>
            <a:r>
              <a:rPr lang="en-GB" altLang="zh-CN" sz="2400" i="1" dirty="0">
                <a:latin typeface="Times New Roman" pitchFamily="18" charset="0"/>
                <a:ea typeface="SimSun" pitchFamily="2" charset="-122"/>
              </a:rPr>
              <a:t>4</a:t>
            </a:r>
            <a:r>
              <a:rPr lang="en-GB" altLang="zh-CN" sz="2400" dirty="0">
                <a:latin typeface="Times New Roman" pitchFamily="18" charset="0"/>
                <a:ea typeface="SimSun" pitchFamily="2" charset="-122"/>
              </a:rPr>
              <a:t>: A new computer is added into the network as an additional server. It is of different type from the existing one. </a:t>
            </a:r>
          </a:p>
          <a:p>
            <a:pPr>
              <a:lnSpc>
                <a:spcPct val="90000"/>
              </a:lnSpc>
              <a:buFont typeface="Wingdings" pitchFamily="2" charset="2"/>
              <a:buNone/>
            </a:pPr>
            <a:r>
              <a:rPr lang="en-GB" altLang="zh-CN" sz="2400" i="1" dirty="0">
                <a:latin typeface="Times New Roman" pitchFamily="18" charset="0"/>
                <a:ea typeface="SimSun" pitchFamily="2" charset="-122"/>
              </a:rPr>
              <a:t>5</a:t>
            </a:r>
            <a:r>
              <a:rPr lang="en-GB" altLang="zh-CN" sz="2400" dirty="0">
                <a:latin typeface="Times New Roman" pitchFamily="18" charset="0"/>
                <a:ea typeface="SimSun" pitchFamily="2" charset="-122"/>
              </a:rPr>
              <a:t>: The computer network is upgraded from 10M Ethernet to 100M Ethernet. </a:t>
            </a:r>
            <a:endParaRPr lang="en-GB" altLang="zh-CN" sz="2400" i="1" dirty="0">
              <a:latin typeface="Times New Roman" pitchFamily="18" charset="0"/>
              <a:ea typeface="SimSun" pitchFamily="2" charset="-122"/>
            </a:endParaRPr>
          </a:p>
          <a:p>
            <a:pPr>
              <a:lnSpc>
                <a:spcPct val="90000"/>
              </a:lnSpc>
              <a:buFont typeface="Wingdings" pitchFamily="2" charset="2"/>
              <a:buNone/>
            </a:pPr>
            <a:r>
              <a:rPr lang="en-GB" altLang="zh-CN" sz="2400" i="1" dirty="0">
                <a:latin typeface="Times New Roman" pitchFamily="18" charset="0"/>
                <a:ea typeface="SimSun" pitchFamily="2" charset="-122"/>
              </a:rPr>
              <a:t>6</a:t>
            </a:r>
            <a:r>
              <a:rPr lang="en-GB" altLang="zh-CN" sz="2400" dirty="0">
                <a:latin typeface="Times New Roman" pitchFamily="18" charset="0"/>
                <a:ea typeface="SimSun" pitchFamily="2" charset="-122"/>
              </a:rPr>
              <a:t>: The computer network is added with some wireless connections so that notebook computers and handheld computing devices can be connected into the system from the wireless network ports. </a:t>
            </a:r>
            <a:endParaRPr lang="en-GB" sz="2400" dirty="0">
              <a:latin typeface="Times New Roman" pitchFamily="18" charset="0"/>
            </a:endParaRPr>
          </a:p>
        </p:txBody>
      </p:sp>
      <p:sp>
        <p:nvSpPr>
          <p:cNvPr id="57348" name="Text Box 4"/>
          <p:cNvSpPr txBox="1">
            <a:spLocks noChangeArrowheads="1"/>
          </p:cNvSpPr>
          <p:nvPr/>
        </p:nvSpPr>
        <p:spPr bwMode="auto">
          <a:xfrm>
            <a:off x="6753225" y="1125538"/>
            <a:ext cx="2881313" cy="1217612"/>
          </a:xfrm>
          <a:prstGeom prst="rect">
            <a:avLst/>
          </a:prstGeom>
          <a:noFill/>
          <a:ln w="25400">
            <a:noFill/>
            <a:miter lim="800000"/>
            <a:headEnd/>
            <a:tailEnd/>
          </a:ln>
          <a:effectLst/>
        </p:spPr>
        <p:txBody>
          <a:bodyPr>
            <a:spAutoFit/>
          </a:bodyPr>
          <a:lstStyle/>
          <a:p>
            <a:pPr eaLnBrk="1" hangingPunct="1">
              <a:lnSpc>
                <a:spcPct val="85000"/>
              </a:lnSpc>
              <a:spcBef>
                <a:spcPct val="10000"/>
              </a:spcBef>
            </a:pPr>
            <a:r>
              <a:rPr lang="en-US" altLang="zh-CN" sz="2000" b="1" i="1" dirty="0">
                <a:solidFill>
                  <a:srgbClr val="E92323"/>
                </a:solidFill>
                <a:latin typeface="Times New Roman" pitchFamily="18" charset="0"/>
              </a:rPr>
              <a:t>New deployment;</a:t>
            </a:r>
          </a:p>
          <a:p>
            <a:pPr eaLnBrk="1" hangingPunct="1">
              <a:lnSpc>
                <a:spcPct val="85000"/>
              </a:lnSpc>
              <a:spcBef>
                <a:spcPct val="10000"/>
              </a:spcBef>
            </a:pPr>
            <a:r>
              <a:rPr lang="en-US" altLang="zh-CN" sz="2000" b="1" i="1" dirty="0">
                <a:solidFill>
                  <a:srgbClr val="E92323"/>
                </a:solidFill>
                <a:latin typeface="Times New Roman" pitchFamily="18" charset="0"/>
              </a:rPr>
              <a:t>Change of configuration;</a:t>
            </a:r>
          </a:p>
          <a:p>
            <a:pPr eaLnBrk="1" hangingPunct="1">
              <a:lnSpc>
                <a:spcPct val="85000"/>
              </a:lnSpc>
              <a:spcBef>
                <a:spcPct val="10000"/>
              </a:spcBef>
            </a:pPr>
            <a:r>
              <a:rPr lang="en-US" altLang="zh-CN" sz="2000" b="1" i="1" dirty="0">
                <a:solidFill>
                  <a:srgbClr val="E92323"/>
                </a:solidFill>
                <a:latin typeface="Times New Roman" pitchFamily="18" charset="0"/>
              </a:rPr>
              <a:t>Load balance issue;</a:t>
            </a:r>
          </a:p>
          <a:p>
            <a:pPr eaLnBrk="1" hangingPunct="1">
              <a:lnSpc>
                <a:spcPct val="85000"/>
              </a:lnSpc>
              <a:spcBef>
                <a:spcPct val="10000"/>
              </a:spcBef>
            </a:pPr>
            <a:r>
              <a:rPr lang="en-US" altLang="zh-CN" sz="2000" b="1" i="1" dirty="0">
                <a:solidFill>
                  <a:srgbClr val="E92323"/>
                </a:solidFill>
                <a:latin typeface="Times New Roman" pitchFamily="18" charset="0"/>
              </a:rPr>
              <a:t>Remain homogeneity. </a:t>
            </a:r>
            <a:endParaRPr lang="en-GB" sz="2000" b="1" i="1" dirty="0">
              <a:solidFill>
                <a:srgbClr val="E92323"/>
              </a:solidFill>
              <a:latin typeface="Times New Roman" pitchFamily="18" charset="0"/>
            </a:endParaRPr>
          </a:p>
        </p:txBody>
      </p:sp>
      <p:sp>
        <p:nvSpPr>
          <p:cNvPr id="57349" name="Text Box 5"/>
          <p:cNvSpPr txBox="1">
            <a:spLocks noChangeArrowheads="1"/>
          </p:cNvSpPr>
          <p:nvPr/>
        </p:nvSpPr>
        <p:spPr bwMode="auto">
          <a:xfrm>
            <a:off x="6753225" y="2636838"/>
            <a:ext cx="2881313" cy="639762"/>
          </a:xfrm>
          <a:prstGeom prst="rect">
            <a:avLst/>
          </a:prstGeom>
          <a:noFill/>
          <a:ln w="25400">
            <a:noFill/>
            <a:miter lim="800000"/>
            <a:headEnd/>
            <a:tailEnd/>
          </a:ln>
          <a:effectLst/>
        </p:spPr>
        <p:txBody>
          <a:bodyPr>
            <a:spAutoFit/>
          </a:bodyPr>
          <a:lstStyle/>
          <a:p>
            <a:pPr eaLnBrk="1" hangingPunct="1">
              <a:lnSpc>
                <a:spcPct val="85000"/>
              </a:lnSpc>
              <a:spcBef>
                <a:spcPct val="10000"/>
              </a:spcBef>
            </a:pPr>
            <a:r>
              <a:rPr lang="en-US" altLang="zh-CN" sz="2000" b="1" i="1" dirty="0">
                <a:solidFill>
                  <a:srgbClr val="E92323"/>
                </a:solidFill>
                <a:latin typeface="Times New Roman" pitchFamily="18" charset="0"/>
              </a:rPr>
              <a:t>Portability issue</a:t>
            </a:r>
          </a:p>
          <a:p>
            <a:pPr eaLnBrk="1" hangingPunct="1">
              <a:lnSpc>
                <a:spcPct val="85000"/>
              </a:lnSpc>
              <a:spcBef>
                <a:spcPct val="10000"/>
              </a:spcBef>
            </a:pPr>
            <a:r>
              <a:rPr lang="en-US" altLang="zh-CN" sz="2000" b="1" i="1" dirty="0">
                <a:solidFill>
                  <a:srgbClr val="E92323"/>
                </a:solidFill>
                <a:latin typeface="Times New Roman" pitchFamily="18" charset="0"/>
              </a:rPr>
              <a:t>Become heterogeneous. </a:t>
            </a:r>
            <a:endParaRPr lang="en-GB" sz="2000" b="1" i="1" dirty="0">
              <a:solidFill>
                <a:srgbClr val="E92323"/>
              </a:solidFill>
              <a:latin typeface="Times New Roman" pitchFamily="18" charset="0"/>
            </a:endParaRPr>
          </a:p>
        </p:txBody>
      </p:sp>
      <p:sp>
        <p:nvSpPr>
          <p:cNvPr id="57350" name="Text Box 6"/>
          <p:cNvSpPr txBox="1">
            <a:spLocks noChangeArrowheads="1"/>
          </p:cNvSpPr>
          <p:nvPr/>
        </p:nvSpPr>
        <p:spPr bwMode="auto">
          <a:xfrm>
            <a:off x="6751638" y="3644900"/>
            <a:ext cx="2881312" cy="639763"/>
          </a:xfrm>
          <a:prstGeom prst="rect">
            <a:avLst/>
          </a:prstGeom>
          <a:noFill/>
          <a:ln w="25400">
            <a:noFill/>
            <a:miter lim="800000"/>
            <a:headEnd/>
            <a:tailEnd/>
          </a:ln>
          <a:effectLst/>
        </p:spPr>
        <p:txBody>
          <a:bodyPr>
            <a:spAutoFit/>
          </a:bodyPr>
          <a:lstStyle/>
          <a:p>
            <a:pPr eaLnBrk="1" hangingPunct="1">
              <a:lnSpc>
                <a:spcPct val="85000"/>
              </a:lnSpc>
              <a:spcBef>
                <a:spcPct val="10000"/>
              </a:spcBef>
            </a:pPr>
            <a:r>
              <a:rPr lang="en-US" altLang="zh-CN" sz="2000" b="1" i="1" dirty="0">
                <a:solidFill>
                  <a:srgbClr val="E92323"/>
                </a:solidFill>
                <a:latin typeface="Times New Roman" pitchFamily="18" charset="0"/>
              </a:rPr>
              <a:t>Network capability</a:t>
            </a:r>
          </a:p>
          <a:p>
            <a:pPr eaLnBrk="1" hangingPunct="1">
              <a:lnSpc>
                <a:spcPct val="85000"/>
              </a:lnSpc>
              <a:spcBef>
                <a:spcPct val="10000"/>
              </a:spcBef>
            </a:pPr>
            <a:r>
              <a:rPr lang="en-US" altLang="zh-CN" sz="2000" b="1" i="1" dirty="0">
                <a:solidFill>
                  <a:srgbClr val="E92323"/>
                </a:solidFill>
                <a:latin typeface="Times New Roman" pitchFamily="18" charset="0"/>
              </a:rPr>
              <a:t>System performance </a:t>
            </a:r>
            <a:endParaRPr lang="en-GB" sz="2000" b="1" i="1" dirty="0">
              <a:solidFill>
                <a:srgbClr val="E92323"/>
              </a:solidFill>
              <a:latin typeface="Times New Roman" pitchFamily="18" charset="0"/>
            </a:endParaRPr>
          </a:p>
        </p:txBody>
      </p:sp>
      <p:sp>
        <p:nvSpPr>
          <p:cNvPr id="57351" name="Text Box 7"/>
          <p:cNvSpPr txBox="1">
            <a:spLocks noChangeArrowheads="1"/>
          </p:cNvSpPr>
          <p:nvPr/>
        </p:nvSpPr>
        <p:spPr bwMode="auto">
          <a:xfrm>
            <a:off x="6824663" y="4508500"/>
            <a:ext cx="2881312" cy="1187450"/>
          </a:xfrm>
          <a:prstGeom prst="rect">
            <a:avLst/>
          </a:prstGeom>
          <a:noFill/>
          <a:ln w="25400">
            <a:noFill/>
            <a:miter lim="800000"/>
            <a:headEnd/>
            <a:tailEnd/>
          </a:ln>
          <a:effectLst/>
        </p:spPr>
        <p:txBody>
          <a:bodyPr>
            <a:spAutoFit/>
          </a:bodyPr>
          <a:lstStyle/>
          <a:p>
            <a:pPr eaLnBrk="1" hangingPunct="1">
              <a:lnSpc>
                <a:spcPct val="85000"/>
              </a:lnSpc>
              <a:spcBef>
                <a:spcPct val="10000"/>
              </a:spcBef>
            </a:pPr>
            <a:r>
              <a:rPr lang="en-US" altLang="zh-CN" sz="2000" b="1" i="1" dirty="0" err="1">
                <a:solidFill>
                  <a:srgbClr val="E92323"/>
                </a:solidFill>
                <a:latin typeface="Times New Roman" pitchFamily="18" charset="0"/>
              </a:rPr>
              <a:t>Mobilability</a:t>
            </a:r>
            <a:r>
              <a:rPr lang="en-US" altLang="zh-CN" sz="2000" b="1" i="1" dirty="0">
                <a:solidFill>
                  <a:srgbClr val="E92323"/>
                </a:solidFill>
                <a:latin typeface="Times New Roman" pitchFamily="18" charset="0"/>
              </a:rPr>
              <a:t>;</a:t>
            </a:r>
          </a:p>
          <a:p>
            <a:pPr eaLnBrk="1" hangingPunct="1">
              <a:lnSpc>
                <a:spcPct val="85000"/>
              </a:lnSpc>
              <a:spcBef>
                <a:spcPct val="10000"/>
              </a:spcBef>
            </a:pPr>
            <a:r>
              <a:rPr lang="en-US" altLang="zh-CN" sz="2000" b="1" i="1" dirty="0">
                <a:solidFill>
                  <a:srgbClr val="E92323"/>
                </a:solidFill>
                <a:latin typeface="Times New Roman" pitchFamily="18" charset="0"/>
              </a:rPr>
              <a:t>Security issues;</a:t>
            </a:r>
          </a:p>
          <a:p>
            <a:pPr eaLnBrk="1" hangingPunct="1">
              <a:lnSpc>
                <a:spcPct val="85000"/>
              </a:lnSpc>
              <a:spcBef>
                <a:spcPct val="10000"/>
              </a:spcBef>
            </a:pPr>
            <a:r>
              <a:rPr lang="en-US" altLang="zh-CN" sz="2000" b="1" i="1" dirty="0">
                <a:solidFill>
                  <a:srgbClr val="E92323"/>
                </a:solidFill>
                <a:latin typeface="Times New Roman" pitchFamily="18" charset="0"/>
              </a:rPr>
              <a:t>Interface for handheld devices. </a:t>
            </a:r>
            <a:endParaRPr lang="en-GB" sz="2000" b="1" i="1" dirty="0">
              <a:solidFill>
                <a:srgbClr val="E92323"/>
              </a:solidFill>
              <a:latin typeface="Times New Roman" pitchFamily="18" charset="0"/>
            </a:endParaRPr>
          </a:p>
        </p:txBody>
      </p:sp>
      <p:sp>
        <p:nvSpPr>
          <p:cNvPr id="57352" name="Text Box 8"/>
          <p:cNvSpPr txBox="1">
            <a:spLocks noChangeArrowheads="1"/>
          </p:cNvSpPr>
          <p:nvPr/>
        </p:nvSpPr>
        <p:spPr bwMode="auto">
          <a:xfrm>
            <a:off x="6753225" y="549275"/>
            <a:ext cx="2663825" cy="457200"/>
          </a:xfrm>
          <a:prstGeom prst="rect">
            <a:avLst/>
          </a:prstGeom>
          <a:noFill/>
          <a:ln w="25400">
            <a:noFill/>
            <a:miter lim="800000"/>
            <a:headEnd/>
            <a:tailEnd/>
          </a:ln>
          <a:effectLst/>
        </p:spPr>
        <p:txBody>
          <a:bodyPr>
            <a:spAutoFit/>
          </a:bodyPr>
          <a:lstStyle/>
          <a:p>
            <a:pPr eaLnBrk="1" hangingPunct="1">
              <a:spcBef>
                <a:spcPct val="50000"/>
              </a:spcBef>
            </a:pPr>
            <a:r>
              <a:rPr lang="en-US" altLang="zh-CN" b="1">
                <a:latin typeface="Times New Roman" pitchFamily="18" charset="0"/>
              </a:rPr>
              <a:t>Potential impacts:</a:t>
            </a:r>
            <a:endParaRPr lang="en-GB" b="1">
              <a:latin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GB" altLang="zh-CN" smtClean="0"/>
              <a:t>Mar. 2014</a:t>
            </a:r>
            <a:endParaRPr lang="en-US" altLang="zh-CN"/>
          </a:p>
        </p:txBody>
      </p:sp>
      <p:sp>
        <p:nvSpPr>
          <p:cNvPr id="6" name="Slide Number Placeholder 4"/>
          <p:cNvSpPr>
            <a:spLocks noGrp="1"/>
          </p:cNvSpPr>
          <p:nvPr>
            <p:ph type="sldNum" sz="quarter" idx="11"/>
          </p:nvPr>
        </p:nvSpPr>
        <p:spPr/>
        <p:txBody>
          <a:bodyPr/>
          <a:lstStyle/>
          <a:p>
            <a:fld id="{E14DBF60-D787-49CC-BDE9-59991BAA041D}" type="slidenum">
              <a:rPr lang="en-US" altLang="en-US"/>
              <a:pPr/>
              <a:t>13</a:t>
            </a:fld>
            <a:endParaRPr lang="en-US" altLang="en-US"/>
          </a:p>
        </p:txBody>
      </p:sp>
      <p:sp>
        <p:nvSpPr>
          <p:cNvPr id="7" name="Footer Placeholder 5"/>
          <p:cNvSpPr>
            <a:spLocks noGrp="1"/>
          </p:cNvSpPr>
          <p:nvPr>
            <p:ph type="ftr" sz="quarter" idx="12"/>
          </p:nvPr>
        </p:nvSpPr>
        <p:spPr/>
        <p:txBody>
          <a:bodyPr/>
          <a:lstStyle/>
          <a:p>
            <a:r>
              <a:rPr lang="en-GB" altLang="zh-CN"/>
              <a:t>U08182: Information Systems Design</a:t>
            </a:r>
          </a:p>
        </p:txBody>
      </p:sp>
      <p:sp>
        <p:nvSpPr>
          <p:cNvPr id="59394" name="Rectangle 2"/>
          <p:cNvSpPr>
            <a:spLocks noGrp="1" noChangeArrowheads="1"/>
          </p:cNvSpPr>
          <p:nvPr>
            <p:ph type="title"/>
          </p:nvPr>
        </p:nvSpPr>
        <p:spPr/>
        <p:txBody>
          <a:bodyPr/>
          <a:lstStyle/>
          <a:p>
            <a:r>
              <a:rPr lang="en-US" altLang="zh-CN" sz="3200">
                <a:ea typeface="SimSun" pitchFamily="2" charset="-122"/>
              </a:rPr>
              <a:t>Scenarios in which software environment changes </a:t>
            </a:r>
            <a:endParaRPr lang="en-GB" sz="3200">
              <a:ea typeface="SimSun" pitchFamily="2" charset="-122"/>
            </a:endParaRPr>
          </a:p>
        </p:txBody>
      </p:sp>
      <p:sp>
        <p:nvSpPr>
          <p:cNvPr id="59395" name="Rectangle 3"/>
          <p:cNvSpPr>
            <a:spLocks noGrp="1" noChangeArrowheads="1"/>
          </p:cNvSpPr>
          <p:nvPr>
            <p:ph type="body" idx="1"/>
          </p:nvPr>
        </p:nvSpPr>
        <p:spPr>
          <a:xfrm>
            <a:off x="415925" y="692150"/>
            <a:ext cx="9361488" cy="2089150"/>
          </a:xfrm>
        </p:spPr>
        <p:txBody>
          <a:bodyPr/>
          <a:lstStyle/>
          <a:p>
            <a:pPr>
              <a:lnSpc>
                <a:spcPct val="90000"/>
              </a:lnSpc>
            </a:pPr>
            <a:r>
              <a:rPr lang="en-US" altLang="zh-CN" sz="2800">
                <a:latin typeface="Times New Roman" pitchFamily="18" charset="0"/>
                <a:ea typeface="SimSun" pitchFamily="2" charset="-122"/>
              </a:rPr>
              <a:t>Changes in the systems software and other supporting systems, such as:</a:t>
            </a:r>
          </a:p>
          <a:p>
            <a:pPr lvl="1">
              <a:lnSpc>
                <a:spcPct val="90000"/>
              </a:lnSpc>
            </a:pPr>
            <a:r>
              <a:rPr lang="en-US" altLang="zh-CN" sz="2400">
                <a:latin typeface="Times New Roman" pitchFamily="18" charset="0"/>
                <a:ea typeface="SimSun" pitchFamily="2" charset="-122"/>
              </a:rPr>
              <a:t>operating systems, database management systems, middleware, network and communication packages, </a:t>
            </a:r>
          </a:p>
          <a:p>
            <a:pPr>
              <a:lnSpc>
                <a:spcPct val="90000"/>
              </a:lnSpc>
            </a:pPr>
            <a:r>
              <a:rPr lang="en-US" altLang="zh-CN" sz="2800">
                <a:latin typeface="Times New Roman" pitchFamily="18" charset="0"/>
                <a:ea typeface="SimSun" pitchFamily="2" charset="-122"/>
              </a:rPr>
              <a:t>Changes in the external entities that the system interacts with. </a:t>
            </a:r>
            <a:endParaRPr lang="en-GB" sz="2800">
              <a:latin typeface="Times New Roman" pitchFamily="18" charset="0"/>
            </a:endParaRPr>
          </a:p>
        </p:txBody>
      </p:sp>
      <p:sp>
        <p:nvSpPr>
          <p:cNvPr id="59396" name="Text Box 4"/>
          <p:cNvSpPr txBox="1">
            <a:spLocks noChangeArrowheads="1"/>
          </p:cNvSpPr>
          <p:nvPr/>
        </p:nvSpPr>
        <p:spPr bwMode="auto">
          <a:xfrm>
            <a:off x="631825" y="2852738"/>
            <a:ext cx="9074150" cy="3530600"/>
          </a:xfrm>
          <a:prstGeom prst="rect">
            <a:avLst/>
          </a:prstGeom>
          <a:solidFill>
            <a:srgbClr val="CCFFFF"/>
          </a:solidFill>
          <a:ln w="25400">
            <a:solidFill>
              <a:schemeClr val="tx1"/>
            </a:solidFill>
            <a:miter lim="800000"/>
            <a:headEnd/>
            <a:tailEnd/>
          </a:ln>
          <a:effectLst/>
        </p:spPr>
        <p:txBody>
          <a:bodyPr>
            <a:spAutoFit/>
          </a:bodyPr>
          <a:lstStyle/>
          <a:p>
            <a:pPr marL="265113" indent="-265113" eaLnBrk="1" hangingPunct="1"/>
            <a:r>
              <a:rPr lang="en-US" altLang="zh-CN" b="1" i="1">
                <a:latin typeface="Times New Roman" pitchFamily="18" charset="0"/>
              </a:rPr>
              <a:t>Examples</a:t>
            </a:r>
            <a:r>
              <a:rPr lang="en-US" altLang="zh-CN" sz="2000" i="1">
                <a:latin typeface="Times New Roman" pitchFamily="18" charset="0"/>
              </a:rPr>
              <a:t>:</a:t>
            </a:r>
            <a:endParaRPr lang="en-GB" altLang="zh-CN" sz="2000" i="1">
              <a:latin typeface="Times New Roman" pitchFamily="18" charset="0"/>
            </a:endParaRPr>
          </a:p>
          <a:p>
            <a:pPr marL="265113" indent="-265113" eaLnBrk="1" hangingPunct="1"/>
            <a:r>
              <a:rPr lang="en-GB" altLang="zh-CN" sz="2000" i="1">
                <a:latin typeface="Times New Roman" pitchFamily="18" charset="0"/>
              </a:rPr>
              <a:t>1</a:t>
            </a:r>
            <a:r>
              <a:rPr lang="en-GB" altLang="zh-CN" sz="2000">
                <a:latin typeface="Times New Roman" pitchFamily="18" charset="0"/>
              </a:rPr>
              <a:t>: Upgrade operating system from Windows 98 to Windows NT;</a:t>
            </a:r>
            <a:endParaRPr lang="en-GB" altLang="zh-CN" sz="2000" i="1">
              <a:latin typeface="Times New Roman" pitchFamily="18" charset="0"/>
            </a:endParaRPr>
          </a:p>
          <a:p>
            <a:pPr marL="265113" indent="-265113" eaLnBrk="1" hangingPunct="1"/>
            <a:r>
              <a:rPr lang="en-GB" altLang="zh-CN" sz="2000" i="1">
                <a:latin typeface="Times New Roman" pitchFamily="18" charset="0"/>
              </a:rPr>
              <a:t>2</a:t>
            </a:r>
            <a:r>
              <a:rPr lang="en-GB" altLang="zh-CN" sz="2000">
                <a:latin typeface="Times New Roman" pitchFamily="18" charset="0"/>
              </a:rPr>
              <a:t>: Change of the operation system from Windows to Linux;</a:t>
            </a:r>
            <a:endParaRPr lang="en-GB" altLang="zh-CN" sz="2000" i="1">
              <a:latin typeface="Times New Roman" pitchFamily="18" charset="0"/>
            </a:endParaRPr>
          </a:p>
          <a:p>
            <a:pPr marL="265113" indent="-265113" eaLnBrk="1" hangingPunct="1"/>
            <a:r>
              <a:rPr lang="en-GB" altLang="zh-CN" sz="2000" i="1">
                <a:latin typeface="Times New Roman" pitchFamily="18" charset="0"/>
              </a:rPr>
              <a:t>3</a:t>
            </a:r>
            <a:r>
              <a:rPr lang="en-GB" altLang="zh-CN" sz="2000">
                <a:latin typeface="Times New Roman" pitchFamily="18" charset="0"/>
              </a:rPr>
              <a:t>: Change the middleware of the system from CORBA to DCOM. </a:t>
            </a:r>
          </a:p>
          <a:p>
            <a:pPr marL="265113" indent="-265113" eaLnBrk="1" hangingPunct="1"/>
            <a:r>
              <a:rPr lang="en-GB" altLang="zh-CN" sz="2000" i="1">
                <a:latin typeface="Times New Roman" pitchFamily="18" charset="0"/>
              </a:rPr>
              <a:t>4</a:t>
            </a:r>
            <a:r>
              <a:rPr lang="en-GB" altLang="zh-CN" sz="2000">
                <a:latin typeface="Times New Roman" pitchFamily="18" charset="0"/>
              </a:rPr>
              <a:t>: A web-based application that links to a specific website that provides an online map. The website that provides the online map changes its web address, and/or the way online maps are requested. </a:t>
            </a:r>
            <a:endParaRPr lang="en-GB" altLang="zh-CN" sz="2000" i="1">
              <a:latin typeface="Times New Roman" pitchFamily="18" charset="0"/>
            </a:endParaRPr>
          </a:p>
          <a:p>
            <a:pPr marL="265113" indent="-265113" eaLnBrk="1" hangingPunct="1"/>
            <a:r>
              <a:rPr lang="en-GB" altLang="zh-CN" sz="2000" i="1">
                <a:latin typeface="Times New Roman" pitchFamily="18" charset="0"/>
              </a:rPr>
              <a:t>5</a:t>
            </a:r>
            <a:r>
              <a:rPr lang="en-GB" altLang="zh-CN" sz="2000">
                <a:latin typeface="Times New Roman" pitchFamily="18" charset="0"/>
              </a:rPr>
              <a:t>: A shopbot software agent helps the users to compare the prices of books that online bookstores on the web offer for online shopping. An online bookstore that the shopbot links to changes its format of messages in the way that the prices of books are requested. </a:t>
            </a:r>
            <a:endParaRPr lang="en-GB" sz="2000">
              <a:latin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GB" altLang="zh-CN" smtClean="0"/>
              <a:t>Mar. 2014</a:t>
            </a:r>
            <a:endParaRPr lang="en-US" altLang="zh-CN"/>
          </a:p>
        </p:txBody>
      </p:sp>
      <p:sp>
        <p:nvSpPr>
          <p:cNvPr id="6" name="Slide Number Placeholder 4"/>
          <p:cNvSpPr>
            <a:spLocks noGrp="1"/>
          </p:cNvSpPr>
          <p:nvPr>
            <p:ph type="sldNum" sz="quarter" idx="11"/>
          </p:nvPr>
        </p:nvSpPr>
        <p:spPr/>
        <p:txBody>
          <a:bodyPr/>
          <a:lstStyle/>
          <a:p>
            <a:fld id="{C16553B1-E6DF-4FE9-9EFB-6653521A3EE2}" type="slidenum">
              <a:rPr lang="en-US" altLang="en-US"/>
              <a:pPr/>
              <a:t>14</a:t>
            </a:fld>
            <a:endParaRPr lang="en-US" altLang="en-US"/>
          </a:p>
        </p:txBody>
      </p:sp>
      <p:sp>
        <p:nvSpPr>
          <p:cNvPr id="7" name="Footer Placeholder 5"/>
          <p:cNvSpPr>
            <a:spLocks noGrp="1"/>
          </p:cNvSpPr>
          <p:nvPr>
            <p:ph type="ftr" sz="quarter" idx="12"/>
          </p:nvPr>
        </p:nvSpPr>
        <p:spPr/>
        <p:txBody>
          <a:bodyPr/>
          <a:lstStyle/>
          <a:p>
            <a:r>
              <a:rPr lang="en-GB" altLang="zh-CN"/>
              <a:t>U08182: Information Systems Design</a:t>
            </a:r>
          </a:p>
        </p:txBody>
      </p:sp>
      <p:sp>
        <p:nvSpPr>
          <p:cNvPr id="58370" name="Rectangle 2"/>
          <p:cNvSpPr>
            <a:spLocks noGrp="1" noChangeArrowheads="1"/>
          </p:cNvSpPr>
          <p:nvPr>
            <p:ph type="title"/>
          </p:nvPr>
        </p:nvSpPr>
        <p:spPr>
          <a:xfrm>
            <a:off x="0" y="115888"/>
            <a:ext cx="9777413" cy="635000"/>
          </a:xfrm>
        </p:spPr>
        <p:txBody>
          <a:bodyPr/>
          <a:lstStyle/>
          <a:p>
            <a:r>
              <a:rPr lang="en-US" altLang="zh-CN" sz="3200">
                <a:ea typeface="SimSun" pitchFamily="2" charset="-122"/>
              </a:rPr>
              <a:t>Scenarios in which a software component is changed </a:t>
            </a:r>
            <a:endParaRPr lang="en-GB" sz="3200">
              <a:ea typeface="SimSun" pitchFamily="2" charset="-122"/>
            </a:endParaRPr>
          </a:p>
        </p:txBody>
      </p:sp>
      <p:sp>
        <p:nvSpPr>
          <p:cNvPr id="58371" name="Rectangle 3"/>
          <p:cNvSpPr>
            <a:spLocks noGrp="1" noChangeArrowheads="1"/>
          </p:cNvSpPr>
          <p:nvPr>
            <p:ph type="body" idx="1"/>
          </p:nvPr>
        </p:nvSpPr>
        <p:spPr>
          <a:xfrm>
            <a:off x="415925" y="765175"/>
            <a:ext cx="9361488" cy="1943100"/>
          </a:xfrm>
        </p:spPr>
        <p:txBody>
          <a:bodyPr/>
          <a:lstStyle/>
          <a:p>
            <a:pPr>
              <a:lnSpc>
                <a:spcPct val="90000"/>
              </a:lnSpc>
            </a:pPr>
            <a:r>
              <a:rPr lang="en-US" altLang="zh-CN" sz="2800">
                <a:latin typeface="Times New Roman" pitchFamily="18" charset="0"/>
                <a:ea typeface="SimSun" pitchFamily="2" charset="-122"/>
              </a:rPr>
              <a:t>The components used by system often evolve and change, thus require the software to change accordingly. </a:t>
            </a:r>
          </a:p>
          <a:p>
            <a:pPr lvl="1">
              <a:lnSpc>
                <a:spcPct val="90000"/>
              </a:lnSpc>
            </a:pPr>
            <a:r>
              <a:rPr lang="en-US" altLang="zh-CN" sz="2400">
                <a:latin typeface="Times New Roman" pitchFamily="18" charset="0"/>
                <a:ea typeface="SimSun" pitchFamily="2" charset="-122"/>
              </a:rPr>
              <a:t>Components from other developers, such as COTS (component-off-the-shelve), shareware, open source, etc. </a:t>
            </a:r>
          </a:p>
          <a:p>
            <a:pPr lvl="1">
              <a:lnSpc>
                <a:spcPct val="90000"/>
              </a:lnSpc>
            </a:pPr>
            <a:r>
              <a:rPr lang="en-US" altLang="zh-CN" sz="2400">
                <a:latin typeface="Times New Roman" pitchFamily="18" charset="0"/>
                <a:ea typeface="SimSun" pitchFamily="2" charset="-122"/>
              </a:rPr>
              <a:t>In house components</a:t>
            </a:r>
            <a:endParaRPr lang="en-GB" sz="2400">
              <a:latin typeface="Times New Roman" pitchFamily="18" charset="0"/>
            </a:endParaRPr>
          </a:p>
        </p:txBody>
      </p:sp>
      <p:sp>
        <p:nvSpPr>
          <p:cNvPr id="58372" name="Text Box 4"/>
          <p:cNvSpPr txBox="1">
            <a:spLocks noChangeArrowheads="1"/>
          </p:cNvSpPr>
          <p:nvPr/>
        </p:nvSpPr>
        <p:spPr bwMode="auto">
          <a:xfrm>
            <a:off x="631825" y="2781300"/>
            <a:ext cx="8928100" cy="3225800"/>
          </a:xfrm>
          <a:prstGeom prst="rect">
            <a:avLst/>
          </a:prstGeom>
          <a:solidFill>
            <a:srgbClr val="CCFFFF"/>
          </a:solidFill>
          <a:ln w="25400">
            <a:solidFill>
              <a:schemeClr val="tx1"/>
            </a:solidFill>
            <a:miter lim="800000"/>
            <a:headEnd/>
            <a:tailEnd/>
          </a:ln>
          <a:effectLst/>
        </p:spPr>
        <p:txBody>
          <a:bodyPr>
            <a:spAutoFit/>
          </a:bodyPr>
          <a:lstStyle/>
          <a:p>
            <a:pPr marL="265113" indent="-265113" eaLnBrk="1" hangingPunct="1"/>
            <a:r>
              <a:rPr lang="en-US" altLang="zh-CN" i="1">
                <a:latin typeface="Times New Roman" pitchFamily="18" charset="0"/>
              </a:rPr>
              <a:t>Examples: </a:t>
            </a:r>
            <a:endParaRPr lang="en-GB" altLang="zh-CN" i="1">
              <a:latin typeface="Times New Roman" pitchFamily="18" charset="0"/>
            </a:endParaRPr>
          </a:p>
          <a:p>
            <a:pPr marL="265113" indent="-265113" eaLnBrk="1" hangingPunct="1"/>
            <a:r>
              <a:rPr lang="en-GB" altLang="zh-CN" sz="2000" i="1">
                <a:latin typeface="Times New Roman" pitchFamily="18" charset="0"/>
              </a:rPr>
              <a:t>1</a:t>
            </a:r>
            <a:r>
              <a:rPr lang="en-GB" altLang="zh-CN" sz="2000">
                <a:latin typeface="Times New Roman" pitchFamily="18" charset="0"/>
              </a:rPr>
              <a:t>: The representation of data produced by a new version of a third party component is changed. </a:t>
            </a:r>
            <a:endParaRPr lang="en-GB" altLang="zh-CN" sz="2000" i="1">
              <a:latin typeface="Times New Roman" pitchFamily="18" charset="0"/>
            </a:endParaRPr>
          </a:p>
          <a:p>
            <a:pPr marL="265113" indent="-265113" eaLnBrk="1" hangingPunct="1"/>
            <a:r>
              <a:rPr lang="en-GB" altLang="zh-CN" sz="2000" i="1">
                <a:latin typeface="Times New Roman" pitchFamily="18" charset="0"/>
              </a:rPr>
              <a:t>2</a:t>
            </a:r>
            <a:r>
              <a:rPr lang="en-GB" altLang="zh-CN" sz="2000">
                <a:latin typeface="Times New Roman" pitchFamily="18" charset="0"/>
              </a:rPr>
              <a:t>: The representation of the data required by a new version of a third party component is changed. </a:t>
            </a:r>
            <a:endParaRPr lang="en-GB" altLang="zh-CN" sz="2000" i="1">
              <a:latin typeface="Times New Roman" pitchFamily="18" charset="0"/>
            </a:endParaRPr>
          </a:p>
          <a:p>
            <a:pPr marL="265113" indent="-265113" eaLnBrk="1" hangingPunct="1"/>
            <a:r>
              <a:rPr lang="en-GB" altLang="zh-CN" sz="2000" i="1">
                <a:latin typeface="Times New Roman" pitchFamily="18" charset="0"/>
              </a:rPr>
              <a:t>3</a:t>
            </a:r>
            <a:r>
              <a:rPr lang="en-GB" altLang="zh-CN" sz="2000">
                <a:latin typeface="Times New Roman" pitchFamily="18" charset="0"/>
              </a:rPr>
              <a:t>: The format of messages sent to and received from a new version of a third party component is modified. </a:t>
            </a:r>
            <a:endParaRPr lang="en-GB" altLang="zh-CN" sz="2000" i="1">
              <a:latin typeface="Times New Roman" pitchFamily="18" charset="0"/>
            </a:endParaRPr>
          </a:p>
          <a:p>
            <a:pPr marL="265113" indent="-265113" eaLnBrk="1" hangingPunct="1"/>
            <a:r>
              <a:rPr lang="en-GB" altLang="zh-CN" sz="2000" i="1">
                <a:latin typeface="Times New Roman" pitchFamily="18" charset="0"/>
              </a:rPr>
              <a:t>4</a:t>
            </a:r>
            <a:r>
              <a:rPr lang="en-GB" altLang="zh-CN" sz="2000">
                <a:latin typeface="Times New Roman" pitchFamily="18" charset="0"/>
              </a:rPr>
              <a:t>: The interaction protocol to access a new third party component is different from the original third party component. The protocol determines the sequences of messages sent to and received from the component. </a:t>
            </a:r>
            <a:endParaRPr lang="en-GB" sz="2000">
              <a:latin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ltLang="zh-CN" smtClean="0"/>
              <a:t>Mar. 2014</a:t>
            </a:r>
            <a:endParaRPr lang="en-US" altLang="zh-CN"/>
          </a:p>
        </p:txBody>
      </p:sp>
      <p:sp>
        <p:nvSpPr>
          <p:cNvPr id="5" name="Slide Number Placeholder 4"/>
          <p:cNvSpPr>
            <a:spLocks noGrp="1"/>
          </p:cNvSpPr>
          <p:nvPr>
            <p:ph type="sldNum" sz="quarter" idx="11"/>
          </p:nvPr>
        </p:nvSpPr>
        <p:spPr/>
        <p:txBody>
          <a:bodyPr/>
          <a:lstStyle/>
          <a:p>
            <a:fld id="{32839444-657C-46AD-B60C-919741B36C13}" type="slidenum">
              <a:rPr lang="en-US" altLang="en-US"/>
              <a:pPr/>
              <a:t>15</a:t>
            </a:fld>
            <a:endParaRPr lang="en-US" altLang="en-US"/>
          </a:p>
        </p:txBody>
      </p:sp>
      <p:sp>
        <p:nvSpPr>
          <p:cNvPr id="6" name="Footer Placeholder 5"/>
          <p:cNvSpPr>
            <a:spLocks noGrp="1"/>
          </p:cNvSpPr>
          <p:nvPr>
            <p:ph type="ftr" sz="quarter" idx="12"/>
          </p:nvPr>
        </p:nvSpPr>
        <p:spPr/>
        <p:txBody>
          <a:bodyPr/>
          <a:lstStyle/>
          <a:p>
            <a:r>
              <a:rPr lang="en-GB" altLang="zh-CN"/>
              <a:t>U08182: Information Systems Design</a:t>
            </a:r>
          </a:p>
        </p:txBody>
      </p:sp>
      <p:sp>
        <p:nvSpPr>
          <p:cNvPr id="60418" name="Rectangle 2"/>
          <p:cNvSpPr>
            <a:spLocks noGrp="1" noChangeArrowheads="1"/>
          </p:cNvSpPr>
          <p:nvPr>
            <p:ph type="title"/>
          </p:nvPr>
        </p:nvSpPr>
        <p:spPr/>
        <p:txBody>
          <a:bodyPr/>
          <a:lstStyle/>
          <a:p>
            <a:r>
              <a:rPr lang="en-US" altLang="zh-CN" sz="3200">
                <a:ea typeface="SimSun" pitchFamily="2" charset="-122"/>
              </a:rPr>
              <a:t>Evaluation of modifiability against scenarios</a:t>
            </a:r>
            <a:endParaRPr lang="en-GB" sz="3200"/>
          </a:p>
        </p:txBody>
      </p:sp>
      <p:sp>
        <p:nvSpPr>
          <p:cNvPr id="60419" name="Rectangle 3"/>
          <p:cNvSpPr>
            <a:spLocks noGrp="1" noChangeArrowheads="1"/>
          </p:cNvSpPr>
          <p:nvPr>
            <p:ph type="body" idx="1"/>
          </p:nvPr>
        </p:nvSpPr>
        <p:spPr/>
        <p:txBody>
          <a:bodyPr/>
          <a:lstStyle/>
          <a:p>
            <a:r>
              <a:rPr lang="en-US" altLang="zh-CN">
                <a:ea typeface="SimSun" pitchFamily="2" charset="-122"/>
              </a:rPr>
              <a:t>The general process of evaluation</a:t>
            </a:r>
          </a:p>
          <a:p>
            <a:pPr lvl="1"/>
            <a:r>
              <a:rPr lang="en-US" altLang="zh-CN">
                <a:ea typeface="SimSun" pitchFamily="2" charset="-122"/>
              </a:rPr>
              <a:t>Identify the components and connectors that need to be modified in a scenario or a set of scenarios</a:t>
            </a:r>
          </a:p>
          <a:p>
            <a:pPr lvl="1"/>
            <a:r>
              <a:rPr lang="en-US" altLang="zh-CN">
                <a:ea typeface="SimSun" pitchFamily="2" charset="-122"/>
              </a:rPr>
              <a:t>Estimate the efforts/cost to perform the modification on each component/connector</a:t>
            </a:r>
          </a:p>
          <a:p>
            <a:pPr lvl="1"/>
            <a:r>
              <a:rPr lang="en-US" altLang="zh-CN">
                <a:ea typeface="SimSun" pitchFamily="2" charset="-122"/>
              </a:rPr>
              <a:t>Calculate the total amount of effort/cost </a:t>
            </a: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GB" altLang="zh-CN" smtClean="0"/>
              <a:t>Mar. 2014</a:t>
            </a:r>
            <a:endParaRPr lang="en-US" altLang="zh-CN"/>
          </a:p>
        </p:txBody>
      </p:sp>
      <p:sp>
        <p:nvSpPr>
          <p:cNvPr id="6" name="Slide Number Placeholder 4"/>
          <p:cNvSpPr>
            <a:spLocks noGrp="1"/>
          </p:cNvSpPr>
          <p:nvPr>
            <p:ph type="sldNum" sz="quarter" idx="11"/>
          </p:nvPr>
        </p:nvSpPr>
        <p:spPr/>
        <p:txBody>
          <a:bodyPr/>
          <a:lstStyle/>
          <a:p>
            <a:fld id="{6016990F-1071-4FEF-995A-75ACE38001EA}" type="slidenum">
              <a:rPr lang="en-US" altLang="en-US"/>
              <a:pPr/>
              <a:t>16</a:t>
            </a:fld>
            <a:endParaRPr lang="en-US" altLang="en-US"/>
          </a:p>
        </p:txBody>
      </p:sp>
      <p:sp>
        <p:nvSpPr>
          <p:cNvPr id="7" name="Footer Placeholder 5"/>
          <p:cNvSpPr>
            <a:spLocks noGrp="1"/>
          </p:cNvSpPr>
          <p:nvPr>
            <p:ph type="ftr" sz="quarter" idx="12"/>
          </p:nvPr>
        </p:nvSpPr>
        <p:spPr/>
        <p:txBody>
          <a:bodyPr/>
          <a:lstStyle/>
          <a:p>
            <a:r>
              <a:rPr lang="en-GB" altLang="zh-CN"/>
              <a:t>U08182: Information Systems Design</a:t>
            </a:r>
          </a:p>
        </p:txBody>
      </p:sp>
      <p:sp>
        <p:nvSpPr>
          <p:cNvPr id="61442" name="Rectangle 2"/>
          <p:cNvSpPr>
            <a:spLocks noGrp="1" noChangeArrowheads="1"/>
          </p:cNvSpPr>
          <p:nvPr>
            <p:ph type="title"/>
          </p:nvPr>
        </p:nvSpPr>
        <p:spPr/>
        <p:txBody>
          <a:bodyPr/>
          <a:lstStyle/>
          <a:p>
            <a:r>
              <a:rPr lang="en-US" altLang="zh-CN" sz="3200">
                <a:ea typeface="SimSun" pitchFamily="2" charset="-122"/>
              </a:rPr>
              <a:t>Scenarios for evaluating performance</a:t>
            </a:r>
            <a:endParaRPr lang="en-GB" sz="3200"/>
          </a:p>
        </p:txBody>
      </p:sp>
      <p:sp>
        <p:nvSpPr>
          <p:cNvPr id="61443" name="Rectangle 3"/>
          <p:cNvSpPr>
            <a:spLocks noGrp="1" noChangeArrowheads="1"/>
          </p:cNvSpPr>
          <p:nvPr>
            <p:ph type="body" idx="1"/>
          </p:nvPr>
        </p:nvSpPr>
        <p:spPr>
          <a:xfrm>
            <a:off x="415925" y="692150"/>
            <a:ext cx="9290050" cy="1584325"/>
          </a:xfrm>
        </p:spPr>
        <p:txBody>
          <a:bodyPr/>
          <a:lstStyle/>
          <a:p>
            <a:pPr marL="265113" indent="-265113">
              <a:lnSpc>
                <a:spcPct val="90000"/>
              </a:lnSpc>
            </a:pPr>
            <a:r>
              <a:rPr lang="en-US" altLang="zh-CN" sz="2400">
                <a:latin typeface="Times New Roman" pitchFamily="18" charset="0"/>
                <a:ea typeface="SimSun" pitchFamily="2" charset="-122"/>
              </a:rPr>
              <a:t>Scenarios are used to specify system operation profiles in </a:t>
            </a:r>
            <a:r>
              <a:rPr lang="en-US" altLang="zh-CN" sz="2400" i="1">
                <a:latin typeface="Times New Roman" pitchFamily="18" charset="0"/>
                <a:ea typeface="SimSun" pitchFamily="2" charset="-122"/>
              </a:rPr>
              <a:t>normal average usage</a:t>
            </a:r>
            <a:r>
              <a:rPr lang="en-US" altLang="zh-CN" sz="2400">
                <a:latin typeface="Times New Roman" pitchFamily="18" charset="0"/>
                <a:ea typeface="SimSun" pitchFamily="2" charset="-122"/>
              </a:rPr>
              <a:t>, </a:t>
            </a:r>
            <a:r>
              <a:rPr lang="en-US" altLang="zh-CN" sz="2400" i="1">
                <a:latin typeface="Times New Roman" pitchFamily="18" charset="0"/>
                <a:ea typeface="SimSun" pitchFamily="2" charset="-122"/>
              </a:rPr>
              <a:t>worst cases</a:t>
            </a:r>
            <a:r>
              <a:rPr lang="en-US" altLang="zh-CN" sz="2400">
                <a:latin typeface="Times New Roman" pitchFamily="18" charset="0"/>
                <a:ea typeface="SimSun" pitchFamily="2" charset="-122"/>
              </a:rPr>
              <a:t> and </a:t>
            </a:r>
            <a:r>
              <a:rPr lang="en-US" altLang="zh-CN" sz="2400" i="1">
                <a:latin typeface="Times New Roman" pitchFamily="18" charset="0"/>
                <a:ea typeface="SimSun" pitchFamily="2" charset="-122"/>
              </a:rPr>
              <a:t>best cases</a:t>
            </a:r>
            <a:r>
              <a:rPr lang="en-US" altLang="zh-CN" sz="2400">
                <a:latin typeface="Times New Roman" pitchFamily="18" charset="0"/>
                <a:ea typeface="SimSun" pitchFamily="2" charset="-122"/>
              </a:rPr>
              <a:t>. </a:t>
            </a:r>
          </a:p>
          <a:p>
            <a:pPr marL="265113" indent="-265113">
              <a:lnSpc>
                <a:spcPct val="90000"/>
              </a:lnSpc>
            </a:pPr>
            <a:r>
              <a:rPr lang="en-US" altLang="zh-CN" sz="2400">
                <a:latin typeface="Times New Roman" pitchFamily="18" charset="0"/>
                <a:ea typeface="SimSun" pitchFamily="2" charset="-122"/>
              </a:rPr>
              <a:t>Usage profiles can be specified in terms of the </a:t>
            </a:r>
            <a:r>
              <a:rPr lang="en-US" altLang="zh-CN" sz="2400" i="1">
                <a:latin typeface="Times New Roman" pitchFamily="18" charset="0"/>
                <a:ea typeface="SimSun" pitchFamily="2" charset="-122"/>
              </a:rPr>
              <a:t>volumes of input/output data</a:t>
            </a:r>
            <a:r>
              <a:rPr lang="en-US" altLang="zh-CN" sz="2400">
                <a:latin typeface="Times New Roman" pitchFamily="18" charset="0"/>
                <a:ea typeface="SimSun" pitchFamily="2" charset="-122"/>
              </a:rPr>
              <a:t>, </a:t>
            </a:r>
            <a:r>
              <a:rPr lang="en-US" altLang="zh-CN" sz="2400" i="1">
                <a:latin typeface="Times New Roman" pitchFamily="18" charset="0"/>
                <a:ea typeface="SimSun" pitchFamily="2" charset="-122"/>
              </a:rPr>
              <a:t>frequency and/or probability that certain type of events occur</a:t>
            </a:r>
            <a:r>
              <a:rPr lang="en-US" altLang="zh-CN" sz="2400">
                <a:latin typeface="Times New Roman" pitchFamily="18" charset="0"/>
                <a:ea typeface="SimSun" pitchFamily="2" charset="-122"/>
              </a:rPr>
              <a:t>, etc.</a:t>
            </a:r>
            <a:endParaRPr lang="en-GB" sz="2400">
              <a:latin typeface="Times New Roman" pitchFamily="18" charset="0"/>
            </a:endParaRPr>
          </a:p>
        </p:txBody>
      </p:sp>
      <p:sp>
        <p:nvSpPr>
          <p:cNvPr id="61444" name="Text Box 4"/>
          <p:cNvSpPr txBox="1">
            <a:spLocks noChangeArrowheads="1"/>
          </p:cNvSpPr>
          <p:nvPr/>
        </p:nvSpPr>
        <p:spPr bwMode="auto">
          <a:xfrm>
            <a:off x="415925" y="2205038"/>
            <a:ext cx="9290050" cy="3914775"/>
          </a:xfrm>
          <a:prstGeom prst="rect">
            <a:avLst/>
          </a:prstGeom>
          <a:solidFill>
            <a:srgbClr val="CCFFFF"/>
          </a:solidFill>
          <a:ln w="25400">
            <a:solidFill>
              <a:schemeClr val="tx1"/>
            </a:solidFill>
            <a:miter lim="800000"/>
            <a:headEnd/>
            <a:tailEnd/>
          </a:ln>
          <a:effectLst/>
        </p:spPr>
        <p:txBody>
          <a:bodyPr>
            <a:spAutoFit/>
          </a:bodyPr>
          <a:lstStyle/>
          <a:p>
            <a:pPr marL="265113" indent="-265113" eaLnBrk="1" hangingPunct="1"/>
            <a:r>
              <a:rPr lang="en-US" altLang="zh-CN" b="1">
                <a:latin typeface="Times New Roman" pitchFamily="18" charset="0"/>
              </a:rPr>
              <a:t>Examples</a:t>
            </a:r>
            <a:r>
              <a:rPr lang="en-US" altLang="zh-CN">
                <a:latin typeface="Times New Roman" pitchFamily="18" charset="0"/>
              </a:rPr>
              <a:t>:</a:t>
            </a:r>
            <a:endParaRPr lang="en-GB" altLang="zh-CN">
              <a:latin typeface="Times New Roman" pitchFamily="18" charset="0"/>
            </a:endParaRPr>
          </a:p>
          <a:p>
            <a:pPr marL="265113" indent="-265113" eaLnBrk="1" hangingPunct="1"/>
            <a:r>
              <a:rPr lang="en-GB" altLang="zh-CN">
                <a:latin typeface="Times New Roman" pitchFamily="18" charset="0"/>
              </a:rPr>
              <a:t>1: The website of a newspaper is expected to have about 5000 users browsing its web pages simultaneously at peak hours, which usually occur from 12:00 pm to 2:30 pm every working day. </a:t>
            </a:r>
            <a:endParaRPr lang="en-GB" altLang="zh-CN" i="1">
              <a:latin typeface="Times New Roman" pitchFamily="18" charset="0"/>
            </a:endParaRPr>
          </a:p>
          <a:p>
            <a:pPr marL="265113" indent="-265113" eaLnBrk="1" hangingPunct="1"/>
            <a:r>
              <a:rPr lang="en-GB" altLang="zh-CN">
                <a:latin typeface="Times New Roman" pitchFamily="18" charset="0"/>
              </a:rPr>
              <a:t>2: The website of a newspaper is expected to have about 200 new HTML files posted on its website for updating during the peak hours, which usually occurs from 11:30 am to 12:30 am everyday. </a:t>
            </a:r>
          </a:p>
          <a:p>
            <a:pPr marL="265113" indent="-265113" eaLnBrk="1" hangingPunct="1">
              <a:lnSpc>
                <a:spcPct val="80000"/>
              </a:lnSpc>
              <a:spcBef>
                <a:spcPct val="20000"/>
              </a:spcBef>
            </a:pPr>
            <a:r>
              <a:rPr lang="en-GB" altLang="zh-CN">
                <a:latin typeface="Times New Roman" pitchFamily="18" charset="0"/>
              </a:rPr>
              <a:t>3: A software system used to collect and process data in wind tunnel experiments is connected to 100 to 500 pressure sensors. The software will take readings from each sensor every 2</a:t>
            </a:r>
            <a:r>
              <a:rPr lang="en-GB" altLang="zh-CN" i="1">
                <a:latin typeface="Times New Roman" pitchFamily="18" charset="0"/>
              </a:rPr>
              <a:t>ms</a:t>
            </a:r>
            <a:r>
              <a:rPr lang="en-GB" altLang="zh-CN">
                <a:latin typeface="Times New Roman" pitchFamily="18" charset="0"/>
              </a:rPr>
              <a:t> during the process of a wind tunnel experiment, which usually lasts no more than 10 minutes. </a:t>
            </a:r>
            <a:endParaRPr lang="en-GB">
              <a:latin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ltLang="zh-CN" smtClean="0"/>
              <a:t>Mar. 2014</a:t>
            </a:r>
            <a:endParaRPr lang="en-US" altLang="zh-CN"/>
          </a:p>
        </p:txBody>
      </p:sp>
      <p:sp>
        <p:nvSpPr>
          <p:cNvPr id="5" name="Slide Number Placeholder 4"/>
          <p:cNvSpPr>
            <a:spLocks noGrp="1"/>
          </p:cNvSpPr>
          <p:nvPr>
            <p:ph type="sldNum" sz="quarter" idx="11"/>
          </p:nvPr>
        </p:nvSpPr>
        <p:spPr/>
        <p:txBody>
          <a:bodyPr/>
          <a:lstStyle/>
          <a:p>
            <a:fld id="{7A146400-E842-4733-922A-055E28B89FEE}" type="slidenum">
              <a:rPr lang="en-US" altLang="en-US"/>
              <a:pPr/>
              <a:t>17</a:t>
            </a:fld>
            <a:endParaRPr lang="en-US" altLang="en-US"/>
          </a:p>
        </p:txBody>
      </p:sp>
      <p:sp>
        <p:nvSpPr>
          <p:cNvPr id="6" name="Footer Placeholder 5"/>
          <p:cNvSpPr>
            <a:spLocks noGrp="1"/>
          </p:cNvSpPr>
          <p:nvPr>
            <p:ph type="ftr" sz="quarter" idx="12"/>
          </p:nvPr>
        </p:nvSpPr>
        <p:spPr/>
        <p:txBody>
          <a:bodyPr/>
          <a:lstStyle/>
          <a:p>
            <a:r>
              <a:rPr lang="en-GB" altLang="zh-CN"/>
              <a:t>U08182: Information Systems Design</a:t>
            </a:r>
          </a:p>
        </p:txBody>
      </p:sp>
      <p:sp>
        <p:nvSpPr>
          <p:cNvPr id="62466" name="Rectangle 2"/>
          <p:cNvSpPr>
            <a:spLocks noGrp="1" noChangeArrowheads="1"/>
          </p:cNvSpPr>
          <p:nvPr>
            <p:ph type="title"/>
          </p:nvPr>
        </p:nvSpPr>
        <p:spPr/>
        <p:txBody>
          <a:bodyPr/>
          <a:lstStyle/>
          <a:p>
            <a:endParaRPr lang="en-GB"/>
          </a:p>
        </p:txBody>
      </p:sp>
      <p:sp>
        <p:nvSpPr>
          <p:cNvPr id="62467" name="Rectangle 3"/>
          <p:cNvSpPr>
            <a:spLocks noGrp="1" noChangeArrowheads="1"/>
          </p:cNvSpPr>
          <p:nvPr>
            <p:ph type="body" idx="1"/>
          </p:nvPr>
        </p:nvSpPr>
        <p:spPr>
          <a:xfrm>
            <a:off x="273050" y="188913"/>
            <a:ext cx="9504363" cy="6408737"/>
          </a:xfrm>
          <a:solidFill>
            <a:srgbClr val="CCFFFF"/>
          </a:solidFill>
          <a:ln>
            <a:solidFill>
              <a:schemeClr val="tx1"/>
            </a:solidFill>
          </a:ln>
        </p:spPr>
        <p:txBody>
          <a:bodyPr/>
          <a:lstStyle/>
          <a:p>
            <a:pPr>
              <a:lnSpc>
                <a:spcPct val="80000"/>
              </a:lnSpc>
              <a:buFont typeface="Wingdings" pitchFamily="2" charset="2"/>
              <a:buNone/>
            </a:pPr>
            <a:r>
              <a:rPr lang="en-GB" altLang="zh-CN" sz="2400">
                <a:latin typeface="Times New Roman" pitchFamily="18" charset="0"/>
                <a:ea typeface="SimSun" pitchFamily="2" charset="-122"/>
              </a:rPr>
              <a:t>4: A room temperature control system is usually connected to 10 to 100 temperature sensors depending on the size and structure of the building. These sensors are grouped into a number of sets according to the rooms they are in. The system reads the temperature readings from each sensor every 2 minutes and calculates each room’s temperature. When the room’s temperature is lower or higher than the room’s set temperature by a certain degree, the air conditioner of the room must be switched to heat or cool or off within 10 seconds. </a:t>
            </a:r>
            <a:endParaRPr lang="en-GB" altLang="zh-CN" sz="2400" i="1">
              <a:latin typeface="Times New Roman" pitchFamily="18" charset="0"/>
              <a:ea typeface="SimSun" pitchFamily="2" charset="-122"/>
            </a:endParaRPr>
          </a:p>
          <a:p>
            <a:pPr>
              <a:lnSpc>
                <a:spcPct val="80000"/>
              </a:lnSpc>
              <a:buFont typeface="Wingdings" pitchFamily="2" charset="2"/>
              <a:buNone/>
            </a:pPr>
            <a:r>
              <a:rPr lang="en-GB" altLang="zh-CN" sz="2400">
                <a:latin typeface="Times New Roman" pitchFamily="18" charset="0"/>
                <a:ea typeface="SimSun" pitchFamily="2" charset="-122"/>
              </a:rPr>
              <a:t>5: In the room temperature control system described in scenario 4 above, each room has a temperature setting, which can be changed according to the goods stored in the room. On average, a room temperature setting changes once in the period of 3 months. Once a new setting is made, the switch of the air conditioner should be reset immediately after a delay of 20 seconds. </a:t>
            </a:r>
          </a:p>
          <a:p>
            <a:pPr>
              <a:lnSpc>
                <a:spcPct val="80000"/>
              </a:lnSpc>
              <a:buFont typeface="Wingdings" pitchFamily="2" charset="2"/>
              <a:buNone/>
            </a:pPr>
            <a:r>
              <a:rPr lang="en-GB" altLang="zh-CN" sz="2400">
                <a:latin typeface="Times New Roman" pitchFamily="18" charset="0"/>
                <a:ea typeface="SimSun" pitchFamily="2" charset="-122"/>
              </a:rPr>
              <a:t>6: The email application software is expected to send and receive text messages of a length up to 5000 characters, but a message may have attachment files of a size up to several megabytes. </a:t>
            </a:r>
            <a:endParaRPr lang="en-GB" altLang="zh-CN" sz="2400" i="1">
              <a:latin typeface="Times New Roman" pitchFamily="18" charset="0"/>
              <a:ea typeface="SimSun" pitchFamily="2" charset="-122"/>
            </a:endParaRPr>
          </a:p>
          <a:p>
            <a:pPr>
              <a:lnSpc>
                <a:spcPct val="80000"/>
              </a:lnSpc>
              <a:buFont typeface="Wingdings" pitchFamily="2" charset="2"/>
              <a:buNone/>
            </a:pPr>
            <a:r>
              <a:rPr lang="en-GB" altLang="zh-CN" sz="2400">
                <a:latin typeface="Times New Roman" pitchFamily="18" charset="0"/>
                <a:ea typeface="SimSun" pitchFamily="2" charset="-122"/>
              </a:rPr>
              <a:t>7: The word processor is expected to be used to edit and format files of a length about 2,000 words to 20,000 words. However, in extreme cases, the file’s size could reach 5,000,000 words. A file may also contain data from other office applications, such as drawings, charts, and photos, etc. </a:t>
            </a:r>
            <a:endParaRPr lang="en-GB" sz="2400">
              <a:latin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ltLang="zh-CN" smtClean="0"/>
              <a:t>Mar. 2014</a:t>
            </a:r>
            <a:endParaRPr lang="en-US" altLang="zh-CN"/>
          </a:p>
        </p:txBody>
      </p:sp>
      <p:sp>
        <p:nvSpPr>
          <p:cNvPr id="5" name="Slide Number Placeholder 4"/>
          <p:cNvSpPr>
            <a:spLocks noGrp="1"/>
          </p:cNvSpPr>
          <p:nvPr>
            <p:ph type="sldNum" sz="quarter" idx="11"/>
          </p:nvPr>
        </p:nvSpPr>
        <p:spPr/>
        <p:txBody>
          <a:bodyPr/>
          <a:lstStyle/>
          <a:p>
            <a:fld id="{24B6A455-DEB9-4AAD-B4E2-4EB6B8E41F5D}" type="slidenum">
              <a:rPr lang="en-US" altLang="en-US"/>
              <a:pPr/>
              <a:t>18</a:t>
            </a:fld>
            <a:endParaRPr lang="en-US" altLang="en-US"/>
          </a:p>
        </p:txBody>
      </p:sp>
      <p:sp>
        <p:nvSpPr>
          <p:cNvPr id="6" name="Footer Placeholder 5"/>
          <p:cNvSpPr>
            <a:spLocks noGrp="1"/>
          </p:cNvSpPr>
          <p:nvPr>
            <p:ph type="ftr" sz="quarter" idx="12"/>
          </p:nvPr>
        </p:nvSpPr>
        <p:spPr/>
        <p:txBody>
          <a:bodyPr/>
          <a:lstStyle/>
          <a:p>
            <a:r>
              <a:rPr lang="en-GB" altLang="zh-CN"/>
              <a:t>U08182: Information Systems Design</a:t>
            </a:r>
          </a:p>
        </p:txBody>
      </p:sp>
      <p:sp>
        <p:nvSpPr>
          <p:cNvPr id="63490" name="Rectangle 2"/>
          <p:cNvSpPr>
            <a:spLocks noGrp="1" noChangeArrowheads="1"/>
          </p:cNvSpPr>
          <p:nvPr>
            <p:ph type="title"/>
          </p:nvPr>
        </p:nvSpPr>
        <p:spPr/>
        <p:txBody>
          <a:bodyPr/>
          <a:lstStyle/>
          <a:p>
            <a:r>
              <a:rPr lang="en-US" altLang="zh-CN" sz="3200">
                <a:ea typeface="SimSun" pitchFamily="2" charset="-122"/>
              </a:rPr>
              <a:t>Evaluation of performance against scenarios</a:t>
            </a:r>
            <a:endParaRPr lang="en-GB" sz="3200"/>
          </a:p>
        </p:txBody>
      </p:sp>
      <p:sp>
        <p:nvSpPr>
          <p:cNvPr id="63491" name="Rectangle 3"/>
          <p:cNvSpPr>
            <a:spLocks noGrp="1" noChangeArrowheads="1"/>
          </p:cNvSpPr>
          <p:nvPr>
            <p:ph type="body" idx="1"/>
          </p:nvPr>
        </p:nvSpPr>
        <p:spPr/>
        <p:txBody>
          <a:bodyPr/>
          <a:lstStyle/>
          <a:p>
            <a:r>
              <a:rPr lang="en-US" altLang="zh-CN">
                <a:ea typeface="SimSun" pitchFamily="2" charset="-122"/>
              </a:rPr>
              <a:t>General process</a:t>
            </a:r>
          </a:p>
          <a:p>
            <a:pPr lvl="1"/>
            <a:r>
              <a:rPr lang="en-US" altLang="zh-CN">
                <a:ea typeface="SimSun" pitchFamily="2" charset="-122"/>
              </a:rPr>
              <a:t>Obtain information about each component/connector’s performance</a:t>
            </a:r>
          </a:p>
          <a:p>
            <a:pPr lvl="1"/>
            <a:r>
              <a:rPr lang="en-US" altLang="zh-CN">
                <a:ea typeface="SimSun" pitchFamily="2" charset="-122"/>
              </a:rPr>
              <a:t>According to the architectural design, to calculate the information process time/space by the system according to the profile. </a:t>
            </a:r>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GB" altLang="zh-CN" smtClean="0"/>
              <a:t>Mar. 2014</a:t>
            </a:r>
            <a:endParaRPr lang="en-US" altLang="zh-CN"/>
          </a:p>
        </p:txBody>
      </p:sp>
      <p:sp>
        <p:nvSpPr>
          <p:cNvPr id="7" name="Slide Number Placeholder 4"/>
          <p:cNvSpPr>
            <a:spLocks noGrp="1"/>
          </p:cNvSpPr>
          <p:nvPr>
            <p:ph type="sldNum" sz="quarter" idx="11"/>
          </p:nvPr>
        </p:nvSpPr>
        <p:spPr/>
        <p:txBody>
          <a:bodyPr/>
          <a:lstStyle/>
          <a:p>
            <a:fld id="{CE689E85-A53F-4C10-9AE5-01C418BA8C5E}" type="slidenum">
              <a:rPr lang="en-US" altLang="en-US"/>
              <a:pPr/>
              <a:t>19</a:t>
            </a:fld>
            <a:endParaRPr lang="en-US" altLang="en-US"/>
          </a:p>
        </p:txBody>
      </p:sp>
      <p:sp>
        <p:nvSpPr>
          <p:cNvPr id="8" name="Footer Placeholder 5"/>
          <p:cNvSpPr>
            <a:spLocks noGrp="1"/>
          </p:cNvSpPr>
          <p:nvPr>
            <p:ph type="ftr" sz="quarter" idx="12"/>
          </p:nvPr>
        </p:nvSpPr>
        <p:spPr/>
        <p:txBody>
          <a:bodyPr/>
          <a:lstStyle/>
          <a:p>
            <a:r>
              <a:rPr lang="en-GB" altLang="zh-CN"/>
              <a:t>U08182: Information Systems Design</a:t>
            </a:r>
          </a:p>
        </p:txBody>
      </p:sp>
      <p:sp>
        <p:nvSpPr>
          <p:cNvPr id="71682" name="Rectangle 2"/>
          <p:cNvSpPr>
            <a:spLocks noGrp="1" noChangeArrowheads="1"/>
          </p:cNvSpPr>
          <p:nvPr>
            <p:ph type="title"/>
          </p:nvPr>
        </p:nvSpPr>
        <p:spPr/>
        <p:txBody>
          <a:bodyPr/>
          <a:lstStyle/>
          <a:p>
            <a:r>
              <a:rPr lang="en-US" altLang="zh-CN" sz="3200">
                <a:ea typeface="SimSun" pitchFamily="2" charset="-122"/>
              </a:rPr>
              <a:t>Example</a:t>
            </a:r>
            <a:endParaRPr lang="en-GB" sz="3200"/>
          </a:p>
        </p:txBody>
      </p:sp>
      <p:sp>
        <p:nvSpPr>
          <p:cNvPr id="71683" name="Rectangle 3"/>
          <p:cNvSpPr>
            <a:spLocks noGrp="1" noChangeArrowheads="1"/>
          </p:cNvSpPr>
          <p:nvPr>
            <p:ph type="body" idx="1"/>
          </p:nvPr>
        </p:nvSpPr>
        <p:spPr>
          <a:xfrm>
            <a:off x="415925" y="1412875"/>
            <a:ext cx="9288463" cy="3600450"/>
          </a:xfrm>
          <a:solidFill>
            <a:srgbClr val="CCFFFF"/>
          </a:solidFill>
          <a:ln>
            <a:solidFill>
              <a:schemeClr val="tx1"/>
            </a:solidFill>
          </a:ln>
        </p:spPr>
        <p:txBody>
          <a:bodyPr/>
          <a:lstStyle/>
          <a:p>
            <a:pPr>
              <a:lnSpc>
                <a:spcPct val="90000"/>
              </a:lnSpc>
              <a:buFont typeface="Wingdings" pitchFamily="2" charset="2"/>
              <a:buNone/>
            </a:pPr>
            <a:r>
              <a:rPr lang="en-GB" altLang="zh-CN" sz="2800" i="1">
                <a:latin typeface="Times New Roman" pitchFamily="18" charset="0"/>
                <a:ea typeface="SimSun" pitchFamily="2" charset="-122"/>
              </a:rPr>
              <a:t>Scenario</a:t>
            </a:r>
            <a:r>
              <a:rPr lang="en-GB" altLang="zh-CN" sz="2800">
                <a:latin typeface="Times New Roman" pitchFamily="18" charset="0"/>
                <a:ea typeface="SimSun" pitchFamily="2" charset="-122"/>
              </a:rPr>
              <a:t>: </a:t>
            </a:r>
          </a:p>
          <a:p>
            <a:pPr>
              <a:lnSpc>
                <a:spcPct val="90000"/>
              </a:lnSpc>
            </a:pPr>
            <a:r>
              <a:rPr lang="en-GB" altLang="zh-CN" sz="2800">
                <a:latin typeface="Times New Roman" pitchFamily="18" charset="0"/>
                <a:ea typeface="SimSun" pitchFamily="2" charset="-122"/>
              </a:rPr>
              <a:t>On average, a text file to be processed by the Keyword Frequency Vector extraction system consists of </a:t>
            </a:r>
            <a:r>
              <a:rPr lang="en-GB" altLang="zh-CN" sz="2800" i="1">
                <a:latin typeface="Times New Roman" pitchFamily="18" charset="0"/>
                <a:ea typeface="SimSun" pitchFamily="2" charset="-122"/>
              </a:rPr>
              <a:t>N</a:t>
            </a:r>
            <a:r>
              <a:rPr lang="en-GB" altLang="zh-CN" sz="2800">
                <a:latin typeface="Times New Roman" pitchFamily="18" charset="0"/>
                <a:ea typeface="SimSun" pitchFamily="2" charset="-122"/>
              </a:rPr>
              <a:t> characters. </a:t>
            </a:r>
          </a:p>
          <a:p>
            <a:pPr>
              <a:lnSpc>
                <a:spcPct val="90000"/>
              </a:lnSpc>
            </a:pPr>
            <a:r>
              <a:rPr lang="en-GB" altLang="zh-CN" sz="2800">
                <a:latin typeface="Times New Roman" pitchFamily="18" charset="0"/>
                <a:ea typeface="SimSun" pitchFamily="2" charset="-122"/>
              </a:rPr>
              <a:t>The average length of the words is about 6 characters. </a:t>
            </a:r>
          </a:p>
          <a:p>
            <a:pPr>
              <a:lnSpc>
                <a:spcPct val="90000"/>
              </a:lnSpc>
            </a:pPr>
            <a:r>
              <a:rPr lang="en-GB" altLang="zh-CN" sz="2800">
                <a:latin typeface="Times New Roman" pitchFamily="18" charset="0"/>
                <a:ea typeface="SimSun" pitchFamily="2" charset="-122"/>
              </a:rPr>
              <a:t>Among the words, there are about 40% small words that should be removed from the frequency calculation, and </a:t>
            </a:r>
          </a:p>
          <a:p>
            <a:pPr>
              <a:lnSpc>
                <a:spcPct val="90000"/>
              </a:lnSpc>
            </a:pPr>
            <a:r>
              <a:rPr lang="en-GB" altLang="zh-CN" sz="2800">
                <a:latin typeface="Times New Roman" pitchFamily="18" charset="0"/>
                <a:ea typeface="SimSun" pitchFamily="2" charset="-122"/>
              </a:rPr>
              <a:t>The number of different keywords is only about 1% or less of the total number of words. </a:t>
            </a:r>
            <a:endParaRPr lang="en-GB" sz="2800">
              <a:latin typeface="Times New Roman" pitchFamily="18" charset="0"/>
            </a:endParaRPr>
          </a:p>
        </p:txBody>
      </p:sp>
      <p:sp>
        <p:nvSpPr>
          <p:cNvPr id="71684" name="Text Box 4"/>
          <p:cNvSpPr txBox="1">
            <a:spLocks noChangeArrowheads="1"/>
          </p:cNvSpPr>
          <p:nvPr/>
        </p:nvSpPr>
        <p:spPr bwMode="auto">
          <a:xfrm>
            <a:off x="415925" y="5229225"/>
            <a:ext cx="8785225" cy="482600"/>
          </a:xfrm>
          <a:prstGeom prst="rect">
            <a:avLst/>
          </a:prstGeom>
          <a:noFill/>
          <a:ln w="25400">
            <a:solidFill>
              <a:schemeClr val="tx1"/>
            </a:solidFill>
            <a:miter lim="800000"/>
            <a:headEnd/>
            <a:tailEnd/>
          </a:ln>
          <a:effectLst/>
        </p:spPr>
        <p:txBody>
          <a:bodyPr>
            <a:spAutoFit/>
          </a:bodyPr>
          <a:lstStyle/>
          <a:p>
            <a:pPr eaLnBrk="1" hangingPunct="1">
              <a:spcBef>
                <a:spcPct val="50000"/>
              </a:spcBef>
            </a:pPr>
            <a:r>
              <a:rPr lang="en-US" altLang="zh-CN" b="1" i="1">
                <a:solidFill>
                  <a:srgbClr val="E92323"/>
                </a:solidFill>
                <a:latin typeface="Times New Roman" pitchFamily="18" charset="0"/>
              </a:rPr>
              <a:t>The numbers given here are only for illustration purposes!</a:t>
            </a:r>
            <a:endParaRPr lang="en-GB" b="1" i="1">
              <a:solidFill>
                <a:srgbClr val="E92323"/>
              </a:solidFill>
              <a:latin typeface="Times New Roman" pitchFamily="18" charset="0"/>
            </a:endParaRPr>
          </a:p>
        </p:txBody>
      </p:sp>
      <p:sp>
        <p:nvSpPr>
          <p:cNvPr id="71685" name="Text Box 5"/>
          <p:cNvSpPr txBox="1">
            <a:spLocks noChangeArrowheads="1"/>
          </p:cNvSpPr>
          <p:nvPr/>
        </p:nvSpPr>
        <p:spPr bwMode="auto">
          <a:xfrm>
            <a:off x="415925" y="765175"/>
            <a:ext cx="9001125" cy="579438"/>
          </a:xfrm>
          <a:prstGeom prst="rect">
            <a:avLst/>
          </a:prstGeom>
          <a:noFill/>
          <a:ln w="25400">
            <a:noFill/>
            <a:miter lim="800000"/>
            <a:headEnd/>
            <a:tailEnd/>
          </a:ln>
          <a:effectLst/>
        </p:spPr>
        <p:txBody>
          <a:bodyPr>
            <a:spAutoFit/>
          </a:bodyPr>
          <a:lstStyle/>
          <a:p>
            <a:pPr eaLnBrk="1" hangingPunct="1">
              <a:spcBef>
                <a:spcPct val="50000"/>
              </a:spcBef>
            </a:pPr>
            <a:r>
              <a:rPr lang="en-US" altLang="zh-CN" sz="3200">
                <a:solidFill>
                  <a:schemeClr val="tx2"/>
                </a:solidFill>
                <a:latin typeface="Times New Roman" pitchFamily="18" charset="0"/>
              </a:rPr>
              <a:t>Evaluation of Pipe-and-filter design of KFV</a:t>
            </a:r>
            <a:endParaRPr lang="en-GB" sz="3200">
              <a:solidFill>
                <a:schemeClr val="tx2"/>
              </a:solidFill>
              <a:latin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ltLang="zh-CN" dirty="0" smtClean="0"/>
              <a:t>Mar. 2014</a:t>
            </a:r>
            <a:endParaRPr lang="en-US" altLang="zh-CN" dirty="0"/>
          </a:p>
        </p:txBody>
      </p:sp>
      <p:sp>
        <p:nvSpPr>
          <p:cNvPr id="5" name="Slide Number Placeholder 4"/>
          <p:cNvSpPr>
            <a:spLocks noGrp="1"/>
          </p:cNvSpPr>
          <p:nvPr>
            <p:ph type="sldNum" sz="quarter" idx="11"/>
          </p:nvPr>
        </p:nvSpPr>
        <p:spPr/>
        <p:txBody>
          <a:bodyPr/>
          <a:lstStyle/>
          <a:p>
            <a:fld id="{FE5E0672-D69F-42E2-912F-AF0C51DE8152}" type="slidenum">
              <a:rPr lang="en-US" altLang="en-US"/>
              <a:pPr/>
              <a:t>2</a:t>
            </a:fld>
            <a:endParaRPr lang="en-US" altLang="en-US" dirty="0"/>
          </a:p>
        </p:txBody>
      </p:sp>
      <p:sp>
        <p:nvSpPr>
          <p:cNvPr id="6" name="Footer Placeholder 5"/>
          <p:cNvSpPr>
            <a:spLocks noGrp="1"/>
          </p:cNvSpPr>
          <p:nvPr>
            <p:ph type="ftr" sz="quarter" idx="12"/>
          </p:nvPr>
        </p:nvSpPr>
        <p:spPr/>
        <p:txBody>
          <a:bodyPr/>
          <a:lstStyle/>
          <a:p>
            <a:r>
              <a:rPr lang="en-GB" altLang="zh-CN" dirty="0"/>
              <a:t>U08182: Information Systems Design</a:t>
            </a:r>
          </a:p>
        </p:txBody>
      </p:sp>
      <p:sp>
        <p:nvSpPr>
          <p:cNvPr id="47106" name="Rectangle 2"/>
          <p:cNvSpPr>
            <a:spLocks noGrp="1" noChangeArrowheads="1"/>
          </p:cNvSpPr>
          <p:nvPr>
            <p:ph type="title"/>
          </p:nvPr>
        </p:nvSpPr>
        <p:spPr/>
        <p:txBody>
          <a:bodyPr/>
          <a:lstStyle/>
          <a:p>
            <a:r>
              <a:rPr lang="en-US" altLang="zh-CN" sz="3200" dirty="0">
                <a:ea typeface="SimSun" pitchFamily="2" charset="-122"/>
              </a:rPr>
              <a:t>Today’s Lecture</a:t>
            </a:r>
            <a:endParaRPr lang="en-GB" sz="3200" dirty="0"/>
          </a:p>
        </p:txBody>
      </p:sp>
      <p:sp>
        <p:nvSpPr>
          <p:cNvPr id="47107" name="Rectangle 3"/>
          <p:cNvSpPr>
            <a:spLocks noGrp="1" noChangeArrowheads="1"/>
          </p:cNvSpPr>
          <p:nvPr>
            <p:ph type="body" idx="1"/>
          </p:nvPr>
        </p:nvSpPr>
        <p:spPr>
          <a:xfrm>
            <a:off x="415925" y="765175"/>
            <a:ext cx="9490075" cy="5327650"/>
          </a:xfrm>
        </p:spPr>
        <p:txBody>
          <a:bodyPr/>
          <a:lstStyle/>
          <a:p>
            <a:pPr>
              <a:lnSpc>
                <a:spcPct val="85000"/>
              </a:lnSpc>
            </a:pPr>
            <a:r>
              <a:rPr lang="en-US" altLang="zh-CN" dirty="0">
                <a:ea typeface="SimSun" pitchFamily="2" charset="-122"/>
              </a:rPr>
              <a:t>Approaches to </a:t>
            </a:r>
            <a:r>
              <a:rPr lang="en-US" altLang="zh-CN" dirty="0" smtClean="0">
                <a:ea typeface="SimSun" pitchFamily="2" charset="-122"/>
              </a:rPr>
              <a:t>evaluating </a:t>
            </a:r>
            <a:r>
              <a:rPr lang="en-US" altLang="zh-CN" dirty="0">
                <a:ea typeface="SimSun" pitchFamily="2" charset="-122"/>
              </a:rPr>
              <a:t>architectural designs</a:t>
            </a:r>
          </a:p>
          <a:p>
            <a:pPr lvl="1">
              <a:lnSpc>
                <a:spcPct val="85000"/>
              </a:lnSpc>
            </a:pPr>
            <a:r>
              <a:rPr lang="en-US" altLang="zh-CN" dirty="0">
                <a:ea typeface="SimSun" pitchFamily="2" charset="-122"/>
              </a:rPr>
              <a:t>Scenario-</a:t>
            </a:r>
            <a:r>
              <a:rPr lang="en-US" altLang="zh-CN" dirty="0" smtClean="0">
                <a:ea typeface="SimSun" pitchFamily="2" charset="-122"/>
              </a:rPr>
              <a:t>based</a:t>
            </a:r>
            <a:endParaRPr lang="en-US" altLang="zh-CN" dirty="0">
              <a:ea typeface="SimSun" pitchFamily="2" charset="-122"/>
            </a:endParaRPr>
          </a:p>
          <a:p>
            <a:pPr lvl="1">
              <a:lnSpc>
                <a:spcPct val="85000"/>
              </a:lnSpc>
            </a:pPr>
            <a:r>
              <a:rPr lang="en-US" altLang="zh-CN" dirty="0">
                <a:ea typeface="SimSun" pitchFamily="2" charset="-122"/>
              </a:rPr>
              <a:t>Model-</a:t>
            </a:r>
            <a:r>
              <a:rPr lang="en-US" altLang="zh-CN" dirty="0" smtClean="0">
                <a:ea typeface="SimSun" pitchFamily="2" charset="-122"/>
              </a:rPr>
              <a:t>based</a:t>
            </a:r>
            <a:endParaRPr lang="en-US" altLang="zh-CN" dirty="0">
              <a:ea typeface="SimSun" pitchFamily="2" charset="-122"/>
            </a:endParaRPr>
          </a:p>
          <a:p>
            <a:pPr>
              <a:lnSpc>
                <a:spcPct val="85000"/>
              </a:lnSpc>
            </a:pPr>
            <a:r>
              <a:rPr lang="en-US" altLang="zh-CN" dirty="0">
                <a:ea typeface="SimSun" pitchFamily="2" charset="-122"/>
              </a:rPr>
              <a:t>Principles of scenario-based evaluation of architectural designs</a:t>
            </a:r>
          </a:p>
          <a:p>
            <a:pPr lvl="1">
              <a:lnSpc>
                <a:spcPct val="85000"/>
              </a:lnSpc>
            </a:pPr>
            <a:r>
              <a:rPr lang="en-US" altLang="zh-CN" dirty="0">
                <a:ea typeface="SimSun" pitchFamily="2" charset="-122"/>
              </a:rPr>
              <a:t>How to specify quality </a:t>
            </a:r>
            <a:r>
              <a:rPr lang="en-US" altLang="zh-CN" dirty="0" smtClean="0">
                <a:ea typeface="SimSun" pitchFamily="2" charset="-122"/>
              </a:rPr>
              <a:t>requirements in </a:t>
            </a:r>
            <a:r>
              <a:rPr lang="en-US" altLang="zh-CN" dirty="0">
                <a:ea typeface="SimSun" pitchFamily="2" charset="-122"/>
              </a:rPr>
              <a:t>scenarios</a:t>
            </a:r>
          </a:p>
          <a:p>
            <a:pPr lvl="1">
              <a:lnSpc>
                <a:spcPct val="85000"/>
              </a:lnSpc>
            </a:pPr>
            <a:r>
              <a:rPr lang="en-US" altLang="zh-CN" dirty="0">
                <a:ea typeface="SimSun" pitchFamily="2" charset="-122"/>
              </a:rPr>
              <a:t>How to evaluate </a:t>
            </a:r>
            <a:r>
              <a:rPr lang="en-US" altLang="zh-CN" dirty="0" smtClean="0">
                <a:ea typeface="SimSun" pitchFamily="2" charset="-122"/>
              </a:rPr>
              <a:t>design against </a:t>
            </a:r>
            <a:r>
              <a:rPr lang="en-US" altLang="zh-CN" dirty="0">
                <a:ea typeface="SimSun" pitchFamily="2" charset="-122"/>
              </a:rPr>
              <a:t>quality </a:t>
            </a:r>
            <a:r>
              <a:rPr lang="en-US" altLang="zh-CN" dirty="0" smtClean="0">
                <a:ea typeface="SimSun" pitchFamily="2" charset="-122"/>
              </a:rPr>
              <a:t>requirements specified </a:t>
            </a:r>
            <a:r>
              <a:rPr lang="en-US" altLang="zh-CN" dirty="0">
                <a:ea typeface="SimSun" pitchFamily="2" charset="-122"/>
              </a:rPr>
              <a:t>in scenarios</a:t>
            </a:r>
          </a:p>
          <a:p>
            <a:pPr>
              <a:lnSpc>
                <a:spcPct val="85000"/>
              </a:lnSpc>
            </a:pPr>
            <a:r>
              <a:rPr lang="en-US" altLang="zh-CN" dirty="0">
                <a:ea typeface="SimSun" pitchFamily="2" charset="-122"/>
              </a:rPr>
              <a:t>The SAAM method</a:t>
            </a:r>
          </a:p>
          <a:p>
            <a:pPr lvl="1">
              <a:lnSpc>
                <a:spcPct val="85000"/>
              </a:lnSpc>
            </a:pPr>
            <a:r>
              <a:rPr lang="en-US" altLang="zh-CN" dirty="0">
                <a:ea typeface="SimSun" pitchFamily="2" charset="-122"/>
              </a:rPr>
              <a:t>Process</a:t>
            </a:r>
          </a:p>
          <a:p>
            <a:pPr lvl="1">
              <a:lnSpc>
                <a:spcPct val="85000"/>
              </a:lnSpc>
            </a:pPr>
            <a:r>
              <a:rPr lang="en-US" altLang="zh-CN" dirty="0">
                <a:ea typeface="SimSun" pitchFamily="2" charset="-122"/>
              </a:rPr>
              <a:t>Case study</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GB" altLang="zh-CN" smtClean="0"/>
              <a:t>Mar. 2014</a:t>
            </a:r>
            <a:endParaRPr lang="en-US" altLang="zh-CN"/>
          </a:p>
        </p:txBody>
      </p:sp>
      <p:sp>
        <p:nvSpPr>
          <p:cNvPr id="4" name="Slide Number Placeholder 4"/>
          <p:cNvSpPr>
            <a:spLocks noGrp="1"/>
          </p:cNvSpPr>
          <p:nvPr>
            <p:ph type="sldNum" sz="quarter" idx="11"/>
          </p:nvPr>
        </p:nvSpPr>
        <p:spPr/>
        <p:txBody>
          <a:bodyPr/>
          <a:lstStyle/>
          <a:p>
            <a:fld id="{9A081601-C9A6-4326-AA66-07319CB1DEA3}" type="slidenum">
              <a:rPr lang="en-US" altLang="en-US"/>
              <a:pPr/>
              <a:t>20</a:t>
            </a:fld>
            <a:endParaRPr lang="en-US" altLang="en-US"/>
          </a:p>
        </p:txBody>
      </p:sp>
      <p:sp>
        <p:nvSpPr>
          <p:cNvPr id="5" name="Footer Placeholder 5"/>
          <p:cNvSpPr>
            <a:spLocks noGrp="1"/>
          </p:cNvSpPr>
          <p:nvPr>
            <p:ph type="ftr" sz="quarter" idx="12"/>
          </p:nvPr>
        </p:nvSpPr>
        <p:spPr/>
        <p:txBody>
          <a:bodyPr/>
          <a:lstStyle/>
          <a:p>
            <a:r>
              <a:rPr lang="en-GB" altLang="zh-CN"/>
              <a:t>U08182: Information Systems Design</a:t>
            </a:r>
          </a:p>
        </p:txBody>
      </p:sp>
      <p:pic>
        <p:nvPicPr>
          <p:cNvPr id="66564" name="Picture 4" descr="lect5-fig1"/>
          <p:cNvPicPr>
            <a:picLocks noGrp="1" noChangeAspect="1" noChangeArrowheads="1"/>
          </p:cNvPicPr>
          <p:nvPr>
            <p:ph idx="1"/>
          </p:nvPr>
        </p:nvPicPr>
        <p:blipFill>
          <a:blip r:embed="rId2" cstate="print"/>
          <a:srcRect/>
          <a:stretch>
            <a:fillRect/>
          </a:stretch>
        </p:blipFill>
        <p:spPr>
          <a:xfrm>
            <a:off x="631825" y="188913"/>
            <a:ext cx="8713788" cy="5768975"/>
          </a:xfrm>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Date Placeholder 4"/>
          <p:cNvSpPr>
            <a:spLocks noGrp="1"/>
          </p:cNvSpPr>
          <p:nvPr>
            <p:ph type="dt" sz="half" idx="10"/>
          </p:nvPr>
        </p:nvSpPr>
        <p:spPr/>
        <p:txBody>
          <a:bodyPr/>
          <a:lstStyle/>
          <a:p>
            <a:r>
              <a:rPr lang="en-GB" altLang="zh-CN" smtClean="0"/>
              <a:t>Mar. 2014</a:t>
            </a:r>
            <a:endParaRPr lang="en-US" altLang="zh-CN"/>
          </a:p>
        </p:txBody>
      </p:sp>
      <p:sp>
        <p:nvSpPr>
          <p:cNvPr id="76" name="Slide Number Placeholder 5"/>
          <p:cNvSpPr>
            <a:spLocks noGrp="1"/>
          </p:cNvSpPr>
          <p:nvPr>
            <p:ph type="sldNum" sz="quarter" idx="11"/>
          </p:nvPr>
        </p:nvSpPr>
        <p:spPr/>
        <p:txBody>
          <a:bodyPr/>
          <a:lstStyle/>
          <a:p>
            <a:fld id="{71C3EEB7-599A-4F17-95B6-BCA8F9D1A41F}" type="slidenum">
              <a:rPr lang="en-US" altLang="en-US"/>
              <a:pPr/>
              <a:t>21</a:t>
            </a:fld>
            <a:endParaRPr lang="en-US" altLang="en-US"/>
          </a:p>
        </p:txBody>
      </p:sp>
      <p:sp>
        <p:nvSpPr>
          <p:cNvPr id="77" name="Footer Placeholder 6"/>
          <p:cNvSpPr>
            <a:spLocks noGrp="1"/>
          </p:cNvSpPr>
          <p:nvPr>
            <p:ph type="ftr" sz="quarter" idx="12"/>
          </p:nvPr>
        </p:nvSpPr>
        <p:spPr/>
        <p:txBody>
          <a:bodyPr/>
          <a:lstStyle/>
          <a:p>
            <a:r>
              <a:rPr lang="en-GB" altLang="zh-CN"/>
              <a:t>U08182: Information Systems Design</a:t>
            </a:r>
          </a:p>
        </p:txBody>
      </p:sp>
      <p:sp>
        <p:nvSpPr>
          <p:cNvPr id="68953" name="Rectangle 345"/>
          <p:cNvSpPr>
            <a:spLocks noGrp="1" noChangeArrowheads="1"/>
          </p:cNvSpPr>
          <p:nvPr>
            <p:ph type="title"/>
          </p:nvPr>
        </p:nvSpPr>
        <p:spPr/>
        <p:txBody>
          <a:bodyPr/>
          <a:lstStyle/>
          <a:p>
            <a:r>
              <a:rPr lang="en-US" altLang="zh-CN">
                <a:ea typeface="SimSun" pitchFamily="2" charset="-122"/>
              </a:rPr>
              <a:t>KFV Pipe-and-Filter’s performance</a:t>
            </a:r>
            <a:endParaRPr lang="en-GB"/>
          </a:p>
        </p:txBody>
      </p:sp>
      <p:graphicFrame>
        <p:nvGraphicFramePr>
          <p:cNvPr id="68976" name="Group 368"/>
          <p:cNvGraphicFramePr>
            <a:graphicFrameLocks noGrp="1"/>
          </p:cNvGraphicFramePr>
          <p:nvPr>
            <p:ph sz="half" idx="1"/>
          </p:nvPr>
        </p:nvGraphicFramePr>
        <p:xfrm>
          <a:off x="415925" y="765175"/>
          <a:ext cx="9288463" cy="4192272"/>
        </p:xfrm>
        <a:graphic>
          <a:graphicData uri="http://schemas.openxmlformats.org/drawingml/2006/table">
            <a:tbl>
              <a:tblPr/>
              <a:tblGrid>
                <a:gridCol w="1657350"/>
                <a:gridCol w="1295400"/>
                <a:gridCol w="1654175"/>
                <a:gridCol w="1098550"/>
                <a:gridCol w="1352550"/>
                <a:gridCol w="2230438"/>
              </a:tblGrid>
              <a:tr h="719138">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Component</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Start time</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Time to first output</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Output rate </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Number of output</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Time to finish</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506413">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Input</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0</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6</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6 </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1"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N</a:t>
                      </a: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/6</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1"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N</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Delete</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16</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36</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28</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1"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N</a:t>
                      </a: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/10</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16 + 20 </a:t>
                      </a: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2100" b="0" i="1" u="none" strike="noStrike" cap="none" normalizeH="0" baseline="0" smtClean="0">
                          <a:ln>
                            <a:noFill/>
                          </a:ln>
                          <a:solidFill>
                            <a:schemeClr val="tx1"/>
                          </a:solidFill>
                          <a:effectLst/>
                          <a:latin typeface="Times New Roman" pitchFamily="18" charset="0"/>
                          <a:ea typeface="SimSun" pitchFamily="2" charset="-122"/>
                          <a:cs typeface="Times New Roman" pitchFamily="18" charset="0"/>
                          <a:sym typeface="Symbol" pitchFamily="18" charset="2"/>
                        </a:rPr>
                        <a:t>N</a:t>
                      </a: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sym typeface="Symbol" pitchFamily="18" charset="2"/>
                        </a:rPr>
                        <a:t>/6</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6413">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Reduce</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46</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76</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30 </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1"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N</a:t>
                      </a: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/10</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76 + 3 </a:t>
                      </a: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r>
                        <a:rPr kumimoji="0" lang="en-US" altLang="zh-CN" sz="2100" b="0" i="1" u="none" strike="noStrike" cap="none" normalizeH="0" baseline="0" smtClean="0">
                          <a:ln>
                            <a:noFill/>
                          </a:ln>
                          <a:solidFill>
                            <a:schemeClr val="tx1"/>
                          </a:solidFill>
                          <a:effectLst/>
                          <a:latin typeface="Times New Roman" pitchFamily="18" charset="0"/>
                          <a:ea typeface="SimSun" pitchFamily="2" charset="-122"/>
                          <a:cs typeface="Times New Roman" pitchFamily="18" charset="0"/>
                          <a:sym typeface="Symbol" pitchFamily="18" charset="2"/>
                        </a:rPr>
                        <a:t>N</a:t>
                      </a:r>
                      <a:endPar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Sort Words</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86</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1"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T</a:t>
                      </a:r>
                      <a:r>
                        <a:rPr kumimoji="0" lang="en-US" altLang="zh-CN" sz="2100" b="0" i="0" u="none" strike="noStrike" cap="none" normalizeH="0" baseline="-30000" smtClean="0">
                          <a:ln>
                            <a:noFill/>
                          </a:ln>
                          <a:solidFill>
                            <a:schemeClr val="tx1"/>
                          </a:solidFill>
                          <a:effectLst/>
                          <a:latin typeface="Times New Roman" pitchFamily="18" charset="0"/>
                          <a:ea typeface="SimSun" pitchFamily="2" charset="-122"/>
                          <a:cs typeface="Times New Roman" pitchFamily="18" charset="0"/>
                        </a:rPr>
                        <a:t>1</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1"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N</a:t>
                      </a: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/10</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1"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T</a:t>
                      </a:r>
                      <a:r>
                        <a:rPr kumimoji="0" lang="en-US" altLang="zh-CN" sz="2100" b="0" i="0" u="none" strike="noStrike" cap="none" normalizeH="0" baseline="-30000" smtClean="0">
                          <a:ln>
                            <a:noFill/>
                          </a:ln>
                          <a:solidFill>
                            <a:schemeClr val="tx1"/>
                          </a:solidFill>
                          <a:effectLst/>
                          <a:latin typeface="Times New Roman" pitchFamily="18" charset="0"/>
                          <a:ea typeface="SimSun" pitchFamily="2" charset="-122"/>
                          <a:cs typeface="Times New Roman" pitchFamily="18" charset="0"/>
                        </a:rPr>
                        <a:t>1</a:t>
                      </a: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 </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Statistics</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1"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T</a:t>
                      </a:r>
                      <a:r>
                        <a:rPr kumimoji="0" lang="en-US" altLang="zh-CN" sz="2100" b="0" i="0" u="none" strike="noStrike" cap="none" normalizeH="0" baseline="-30000" smtClean="0">
                          <a:ln>
                            <a:noFill/>
                          </a:ln>
                          <a:solidFill>
                            <a:schemeClr val="tx1"/>
                          </a:solidFill>
                          <a:effectLst/>
                          <a:latin typeface="Times New Roman" pitchFamily="18" charset="0"/>
                          <a:ea typeface="SimSun" pitchFamily="2" charset="-122"/>
                          <a:cs typeface="Times New Roman" pitchFamily="18" charset="0"/>
                        </a:rPr>
                        <a:t>1</a:t>
                      </a: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+10</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1"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T</a:t>
                      </a:r>
                      <a:r>
                        <a:rPr kumimoji="0" lang="en-US" altLang="zh-CN" sz="2100" b="0" i="0" u="none" strike="noStrike" cap="none" normalizeH="0" baseline="-30000" smtClean="0">
                          <a:ln>
                            <a:noFill/>
                          </a:ln>
                          <a:solidFill>
                            <a:schemeClr val="tx1"/>
                          </a:solidFill>
                          <a:effectLst/>
                          <a:latin typeface="Times New Roman" pitchFamily="18" charset="0"/>
                          <a:ea typeface="SimSun" pitchFamily="2" charset="-122"/>
                          <a:cs typeface="Times New Roman" pitchFamily="18" charset="0"/>
                        </a:rPr>
                        <a:t>2</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1"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N</a:t>
                      </a: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/1000</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1"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T</a:t>
                      </a:r>
                      <a:r>
                        <a:rPr kumimoji="0" lang="en-US" altLang="zh-CN" sz="2100" b="0" i="0" u="none" strike="noStrike" cap="none" normalizeH="0" baseline="-30000" smtClean="0">
                          <a:ln>
                            <a:noFill/>
                          </a:ln>
                          <a:solidFill>
                            <a:schemeClr val="tx1"/>
                          </a:solidFill>
                          <a:effectLst/>
                          <a:latin typeface="Times New Roman" pitchFamily="18" charset="0"/>
                          <a:ea typeface="SimSun" pitchFamily="2" charset="-122"/>
                          <a:cs typeface="Times New Roman" pitchFamily="18" charset="0"/>
                        </a:rPr>
                        <a:t>2</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6413">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Sort KFVs</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1"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T</a:t>
                      </a:r>
                      <a:r>
                        <a:rPr kumimoji="0" lang="en-US" altLang="zh-CN" sz="2100" b="0" i="0" u="none" strike="noStrike" cap="none" normalizeH="0" baseline="-30000" smtClean="0">
                          <a:ln>
                            <a:noFill/>
                          </a:ln>
                          <a:solidFill>
                            <a:schemeClr val="tx1"/>
                          </a:solidFill>
                          <a:effectLst/>
                          <a:latin typeface="Times New Roman" pitchFamily="18" charset="0"/>
                          <a:ea typeface="SimSun" pitchFamily="2" charset="-122"/>
                          <a:cs typeface="Times New Roman" pitchFamily="18" charset="0"/>
                        </a:rPr>
                        <a:t>2</a:t>
                      </a: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+10</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1"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T</a:t>
                      </a:r>
                      <a:r>
                        <a:rPr kumimoji="0" lang="en-US" altLang="zh-CN" sz="2100" b="0" i="0" u="none" strike="noStrike" cap="none" normalizeH="0" baseline="-30000" smtClean="0">
                          <a:ln>
                            <a:noFill/>
                          </a:ln>
                          <a:solidFill>
                            <a:schemeClr val="tx1"/>
                          </a:solidFill>
                          <a:effectLst/>
                          <a:latin typeface="Times New Roman" pitchFamily="18" charset="0"/>
                          <a:ea typeface="SimSun" pitchFamily="2" charset="-122"/>
                          <a:cs typeface="Times New Roman" pitchFamily="18" charset="0"/>
                        </a:rPr>
                        <a:t>3</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1"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N</a:t>
                      </a: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/1000</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1"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T</a:t>
                      </a:r>
                      <a:r>
                        <a:rPr kumimoji="0" lang="en-US" altLang="zh-CN" sz="2100" b="0" i="0" u="none" strike="noStrike" cap="none" normalizeH="0" baseline="-30000" smtClean="0">
                          <a:ln>
                            <a:noFill/>
                          </a:ln>
                          <a:solidFill>
                            <a:schemeClr val="tx1"/>
                          </a:solidFill>
                          <a:effectLst/>
                          <a:latin typeface="Times New Roman" pitchFamily="18" charset="0"/>
                          <a:ea typeface="SimSun" pitchFamily="2" charset="-122"/>
                          <a:cs typeface="Times New Roman" pitchFamily="18" charset="0"/>
                        </a:rPr>
                        <a:t>3</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Output</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1"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T</a:t>
                      </a:r>
                      <a:r>
                        <a:rPr kumimoji="0" lang="en-US" altLang="zh-CN" sz="2100" b="0" i="0" u="none" strike="noStrike" cap="none" normalizeH="0" baseline="-30000" smtClean="0">
                          <a:ln>
                            <a:noFill/>
                          </a:ln>
                          <a:solidFill>
                            <a:schemeClr val="tx1"/>
                          </a:solidFill>
                          <a:effectLst/>
                          <a:latin typeface="Times New Roman" pitchFamily="18" charset="0"/>
                          <a:ea typeface="SimSun" pitchFamily="2" charset="-122"/>
                          <a:cs typeface="Times New Roman" pitchFamily="18" charset="0"/>
                        </a:rPr>
                        <a:t>3</a:t>
                      </a: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+10</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1"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T</a:t>
                      </a:r>
                      <a:r>
                        <a:rPr kumimoji="0" lang="en-US" altLang="zh-CN" sz="2100" b="0" i="0" u="none" strike="noStrike" cap="none" normalizeH="0" baseline="-30000" smtClean="0">
                          <a:ln>
                            <a:noFill/>
                          </a:ln>
                          <a:solidFill>
                            <a:schemeClr val="tx1"/>
                          </a:solidFill>
                          <a:effectLst/>
                          <a:latin typeface="Times New Roman" pitchFamily="18" charset="0"/>
                          <a:ea typeface="SimSun" pitchFamily="2" charset="-122"/>
                          <a:cs typeface="Times New Roman" pitchFamily="18" charset="0"/>
                        </a:rPr>
                        <a:t>3</a:t>
                      </a: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+10+1</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1</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1"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N</a:t>
                      </a:r>
                      <a:r>
                        <a:rPr kumimoji="0" lang="en-US" altLang="zh-CN" sz="21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/1000</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100" b="0" i="1"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T</a:t>
                      </a:r>
                      <a:r>
                        <a:rPr kumimoji="0" lang="en-US" altLang="zh-CN" sz="2100" b="0" i="0" u="none" strike="noStrike" cap="none" normalizeH="0" baseline="-30000" smtClean="0">
                          <a:ln>
                            <a:noFill/>
                          </a:ln>
                          <a:solidFill>
                            <a:schemeClr val="tx1"/>
                          </a:solidFill>
                          <a:effectLst/>
                          <a:latin typeface="Times New Roman" pitchFamily="18" charset="0"/>
                          <a:ea typeface="SimSun" pitchFamily="2" charset="-122"/>
                          <a:cs typeface="Times New Roman" pitchFamily="18" charset="0"/>
                        </a:rPr>
                        <a:t>4</a:t>
                      </a:r>
                      <a:endParaRPr kumimoji="0" lang="en-US" altLang="zh-CN" sz="44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8951" name="Rectangle 343"/>
          <p:cNvSpPr>
            <a:spLocks noChangeArrowheads="1"/>
          </p:cNvSpPr>
          <p:nvPr/>
        </p:nvSpPr>
        <p:spPr bwMode="auto">
          <a:xfrm>
            <a:off x="0" y="3238500"/>
            <a:ext cx="9906000" cy="0"/>
          </a:xfrm>
          <a:prstGeom prst="rect">
            <a:avLst/>
          </a:prstGeom>
          <a:noFill/>
          <a:ln w="25400">
            <a:noFill/>
            <a:miter lim="800000"/>
            <a:headEnd/>
            <a:tailEnd/>
          </a:ln>
          <a:effectLst/>
        </p:spPr>
        <p:txBody>
          <a:bodyPr wrap="none" anchor="ctr">
            <a:spAutoFit/>
          </a:bodyPr>
          <a:lstStyle/>
          <a:p>
            <a:endParaRPr lang="en-US"/>
          </a:p>
        </p:txBody>
      </p:sp>
      <p:graphicFrame>
        <p:nvGraphicFramePr>
          <p:cNvPr id="68950" name="Object 342"/>
          <p:cNvGraphicFramePr>
            <a:graphicFrameLocks noChangeAspect="1"/>
          </p:cNvGraphicFramePr>
          <p:nvPr/>
        </p:nvGraphicFramePr>
        <p:xfrm>
          <a:off x="560388" y="4941888"/>
          <a:ext cx="2841625" cy="676275"/>
        </p:xfrm>
        <a:graphic>
          <a:graphicData uri="http://schemas.openxmlformats.org/presentationml/2006/ole">
            <mc:AlternateContent xmlns:mc="http://schemas.openxmlformats.org/markup-compatibility/2006">
              <mc:Choice xmlns:v="urn:schemas-microsoft-com:vml" Requires="v">
                <p:oleObj spid="_x0000_s68990" name="Equation" r:id="rId3" imgW="1600200" imgH="380880" progId="Equation.DSMT4">
                  <p:embed/>
                </p:oleObj>
              </mc:Choice>
              <mc:Fallback>
                <p:oleObj name="Equation" r:id="rId3" imgW="1600200" imgH="380880" progId="Equation.DSMT4">
                  <p:embed/>
                  <p:pic>
                    <p:nvPicPr>
                      <p:cNvPr id="0" name="Picture 3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388" y="4941888"/>
                        <a:ext cx="2841625" cy="6762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68952" name="Object 344"/>
          <p:cNvGraphicFramePr>
            <a:graphicFrameLocks noGrp="1" noChangeAspect="1"/>
          </p:cNvGraphicFramePr>
          <p:nvPr>
            <p:ph sz="half" idx="2"/>
          </p:nvPr>
        </p:nvGraphicFramePr>
        <p:xfrm>
          <a:off x="3657600" y="5084763"/>
          <a:ext cx="4352925" cy="373062"/>
        </p:xfrm>
        <a:graphic>
          <a:graphicData uri="http://schemas.openxmlformats.org/presentationml/2006/ole">
            <mc:AlternateContent xmlns:mc="http://schemas.openxmlformats.org/markup-compatibility/2006">
              <mc:Choice xmlns:v="urn:schemas-microsoft-com:vml" Requires="v">
                <p:oleObj spid="_x0000_s68991" name="Equation" r:id="rId5" imgW="1904760" imgH="177480" progId="Equation.DSMT4">
                  <p:embed/>
                </p:oleObj>
              </mc:Choice>
              <mc:Fallback>
                <p:oleObj name="Equation" r:id="rId5" imgW="1904760" imgH="177480" progId="Equation.DSMT4">
                  <p:embed/>
                  <p:pic>
                    <p:nvPicPr>
                      <p:cNvPr id="0" name="Picture 3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5084763"/>
                        <a:ext cx="4352925" cy="37306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8966" name="Rectangle 358"/>
          <p:cNvSpPr>
            <a:spLocks noChangeArrowheads="1"/>
          </p:cNvSpPr>
          <p:nvPr/>
        </p:nvSpPr>
        <p:spPr bwMode="auto">
          <a:xfrm>
            <a:off x="0" y="3238500"/>
            <a:ext cx="9906000" cy="0"/>
          </a:xfrm>
          <a:prstGeom prst="rect">
            <a:avLst/>
          </a:prstGeom>
          <a:noFill/>
          <a:ln w="25400">
            <a:noFill/>
            <a:miter lim="800000"/>
            <a:headEnd/>
            <a:tailEnd/>
          </a:ln>
          <a:effectLst/>
        </p:spPr>
        <p:txBody>
          <a:bodyPr wrap="none" anchor="ctr">
            <a:spAutoFit/>
          </a:bodyPr>
          <a:lstStyle/>
          <a:p>
            <a:endParaRPr lang="en-US"/>
          </a:p>
        </p:txBody>
      </p:sp>
      <p:graphicFrame>
        <p:nvGraphicFramePr>
          <p:cNvPr id="68965" name="Object 357"/>
          <p:cNvGraphicFramePr>
            <a:graphicFrameLocks noChangeAspect="1"/>
          </p:cNvGraphicFramePr>
          <p:nvPr/>
        </p:nvGraphicFramePr>
        <p:xfrm>
          <a:off x="488950" y="5589588"/>
          <a:ext cx="2635250" cy="673100"/>
        </p:xfrm>
        <a:graphic>
          <a:graphicData uri="http://schemas.openxmlformats.org/presentationml/2006/ole">
            <mc:AlternateContent xmlns:mc="http://schemas.openxmlformats.org/markup-compatibility/2006">
              <mc:Choice xmlns:v="urn:schemas-microsoft-com:vml" Requires="v">
                <p:oleObj spid="_x0000_s68992" name="Equation" r:id="rId7" imgW="1498320" imgH="380880" progId="Equation.DSMT4">
                  <p:embed/>
                </p:oleObj>
              </mc:Choice>
              <mc:Fallback>
                <p:oleObj name="Equation" r:id="rId7" imgW="1498320" imgH="380880" progId="Equation.DSMT4">
                  <p:embed/>
                  <p:pic>
                    <p:nvPicPr>
                      <p:cNvPr id="0" name="Picture 3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950" y="5589588"/>
                        <a:ext cx="2635250" cy="6731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8968" name="Rectangle 360"/>
          <p:cNvSpPr>
            <a:spLocks noChangeArrowheads="1"/>
          </p:cNvSpPr>
          <p:nvPr/>
        </p:nvSpPr>
        <p:spPr bwMode="auto">
          <a:xfrm>
            <a:off x="0" y="3224213"/>
            <a:ext cx="9906000" cy="0"/>
          </a:xfrm>
          <a:prstGeom prst="rect">
            <a:avLst/>
          </a:prstGeom>
          <a:noFill/>
          <a:ln w="25400">
            <a:noFill/>
            <a:miter lim="800000"/>
            <a:headEnd/>
            <a:tailEnd/>
          </a:ln>
          <a:effectLst/>
        </p:spPr>
        <p:txBody>
          <a:bodyPr wrap="none" anchor="ctr">
            <a:spAutoFit/>
          </a:bodyPr>
          <a:lstStyle/>
          <a:p>
            <a:endParaRPr lang="en-US"/>
          </a:p>
        </p:txBody>
      </p:sp>
      <p:graphicFrame>
        <p:nvGraphicFramePr>
          <p:cNvPr id="68967" name="Object 359"/>
          <p:cNvGraphicFramePr>
            <a:graphicFrameLocks noChangeAspect="1"/>
          </p:cNvGraphicFramePr>
          <p:nvPr/>
        </p:nvGraphicFramePr>
        <p:xfrm>
          <a:off x="3641725" y="5445125"/>
          <a:ext cx="6264275" cy="715963"/>
        </p:xfrm>
        <a:graphic>
          <a:graphicData uri="http://schemas.openxmlformats.org/presentationml/2006/ole">
            <mc:AlternateContent xmlns:mc="http://schemas.openxmlformats.org/markup-compatibility/2006">
              <mc:Choice xmlns:v="urn:schemas-microsoft-com:vml" Requires="v">
                <p:oleObj spid="_x0000_s68993" name="Equation" r:id="rId9" imgW="3581400" imgH="406400" progId="Equation.DSMT4">
                  <p:embed/>
                </p:oleObj>
              </mc:Choice>
              <mc:Fallback>
                <p:oleObj name="Equation" r:id="rId9" imgW="3581400" imgH="406400" progId="Equation.DSMT4">
                  <p:embed/>
                  <p:pic>
                    <p:nvPicPr>
                      <p:cNvPr id="0" name="Picture 3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1725" y="5445125"/>
                        <a:ext cx="6264275" cy="71596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ltLang="zh-CN" smtClean="0"/>
              <a:t>Mar. 2014</a:t>
            </a:r>
            <a:endParaRPr lang="en-US" altLang="zh-CN"/>
          </a:p>
        </p:txBody>
      </p:sp>
      <p:sp>
        <p:nvSpPr>
          <p:cNvPr id="5" name="Slide Number Placeholder 4"/>
          <p:cNvSpPr>
            <a:spLocks noGrp="1"/>
          </p:cNvSpPr>
          <p:nvPr>
            <p:ph type="sldNum" sz="quarter" idx="11"/>
          </p:nvPr>
        </p:nvSpPr>
        <p:spPr/>
        <p:txBody>
          <a:bodyPr/>
          <a:lstStyle/>
          <a:p>
            <a:fld id="{6CF76949-985B-4EE7-962C-5376C5598772}" type="slidenum">
              <a:rPr lang="en-US" altLang="en-US"/>
              <a:pPr/>
              <a:t>22</a:t>
            </a:fld>
            <a:endParaRPr lang="en-US" altLang="en-US"/>
          </a:p>
        </p:txBody>
      </p:sp>
      <p:sp>
        <p:nvSpPr>
          <p:cNvPr id="6" name="Footer Placeholder 5"/>
          <p:cNvSpPr>
            <a:spLocks noGrp="1"/>
          </p:cNvSpPr>
          <p:nvPr>
            <p:ph type="ftr" sz="quarter" idx="12"/>
          </p:nvPr>
        </p:nvSpPr>
        <p:spPr/>
        <p:txBody>
          <a:bodyPr/>
          <a:lstStyle/>
          <a:p>
            <a:r>
              <a:rPr lang="en-GB" altLang="zh-CN"/>
              <a:t>U08182: Information Systems Design</a:t>
            </a:r>
          </a:p>
        </p:txBody>
      </p:sp>
      <p:sp>
        <p:nvSpPr>
          <p:cNvPr id="64514" name="Rectangle 2"/>
          <p:cNvSpPr>
            <a:spLocks noGrp="1" noChangeArrowheads="1"/>
          </p:cNvSpPr>
          <p:nvPr>
            <p:ph type="title"/>
          </p:nvPr>
        </p:nvSpPr>
        <p:spPr/>
        <p:txBody>
          <a:bodyPr/>
          <a:lstStyle/>
          <a:p>
            <a:r>
              <a:rPr lang="en-US" altLang="zh-CN" sz="3200">
                <a:ea typeface="SimSun" pitchFamily="2" charset="-122"/>
              </a:rPr>
              <a:t>Scenarios for evaluating reusability</a:t>
            </a:r>
            <a:endParaRPr lang="en-GB" sz="3200"/>
          </a:p>
        </p:txBody>
      </p:sp>
      <p:sp>
        <p:nvSpPr>
          <p:cNvPr id="64515" name="Rectangle 3"/>
          <p:cNvSpPr>
            <a:spLocks noGrp="1" noChangeArrowheads="1"/>
          </p:cNvSpPr>
          <p:nvPr>
            <p:ph type="body" idx="1"/>
          </p:nvPr>
        </p:nvSpPr>
        <p:spPr/>
        <p:txBody>
          <a:bodyPr/>
          <a:lstStyle/>
          <a:p>
            <a:r>
              <a:rPr lang="en-US" altLang="zh-CN">
                <a:ea typeface="SimSun" pitchFamily="2" charset="-122"/>
              </a:rPr>
              <a:t>The best way to specify reusability requirements is to explicitly specify the context in which a software artifact is to be reused. Such contexts can be described as scenarios. </a:t>
            </a:r>
          </a:p>
          <a:p>
            <a:pPr lvl="1"/>
            <a:r>
              <a:rPr lang="en-US" altLang="zh-CN">
                <a:ea typeface="SimSun" pitchFamily="2" charset="-122"/>
              </a:rPr>
              <a:t>Reuse within a series of product of the same kind;</a:t>
            </a:r>
          </a:p>
          <a:p>
            <a:pPr lvl="1"/>
            <a:r>
              <a:rPr lang="en-US" altLang="zh-CN">
                <a:ea typeface="SimSun" pitchFamily="2" charset="-122"/>
              </a:rPr>
              <a:t>Reuse across product boundary but within the same application domain thus the products have same subset of functionality. </a:t>
            </a:r>
          </a:p>
          <a:p>
            <a:r>
              <a:rPr lang="en-US" altLang="zh-CN">
                <a:ea typeface="SimSun" pitchFamily="2" charset="-122"/>
              </a:rPr>
              <a:t>A scenario should specify what are the same and what are the differences. </a:t>
            </a:r>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ltLang="zh-CN" smtClean="0"/>
              <a:t>Mar. 2014</a:t>
            </a:r>
            <a:endParaRPr lang="en-US" altLang="zh-CN"/>
          </a:p>
        </p:txBody>
      </p:sp>
      <p:sp>
        <p:nvSpPr>
          <p:cNvPr id="5" name="Slide Number Placeholder 4"/>
          <p:cNvSpPr>
            <a:spLocks noGrp="1"/>
          </p:cNvSpPr>
          <p:nvPr>
            <p:ph type="sldNum" sz="quarter" idx="11"/>
          </p:nvPr>
        </p:nvSpPr>
        <p:spPr/>
        <p:txBody>
          <a:bodyPr/>
          <a:lstStyle/>
          <a:p>
            <a:fld id="{A6848F49-CD4B-4DF9-885D-D7D10200A5C5}" type="slidenum">
              <a:rPr lang="en-US" altLang="en-US"/>
              <a:pPr/>
              <a:t>23</a:t>
            </a:fld>
            <a:endParaRPr lang="en-US" altLang="en-US"/>
          </a:p>
        </p:txBody>
      </p:sp>
      <p:sp>
        <p:nvSpPr>
          <p:cNvPr id="6" name="Footer Placeholder 5"/>
          <p:cNvSpPr>
            <a:spLocks noGrp="1"/>
          </p:cNvSpPr>
          <p:nvPr>
            <p:ph type="ftr" sz="quarter" idx="12"/>
          </p:nvPr>
        </p:nvSpPr>
        <p:spPr/>
        <p:txBody>
          <a:bodyPr/>
          <a:lstStyle/>
          <a:p>
            <a:r>
              <a:rPr lang="en-GB" altLang="zh-CN"/>
              <a:t>U08182: Information Systems Design</a:t>
            </a:r>
          </a:p>
        </p:txBody>
      </p:sp>
      <p:sp>
        <p:nvSpPr>
          <p:cNvPr id="65538" name="Rectangle 2"/>
          <p:cNvSpPr>
            <a:spLocks noGrp="1" noChangeArrowheads="1"/>
          </p:cNvSpPr>
          <p:nvPr>
            <p:ph type="title"/>
          </p:nvPr>
        </p:nvSpPr>
        <p:spPr/>
        <p:txBody>
          <a:bodyPr/>
          <a:lstStyle/>
          <a:p>
            <a:endParaRPr lang="en-GB"/>
          </a:p>
        </p:txBody>
      </p:sp>
      <p:sp>
        <p:nvSpPr>
          <p:cNvPr id="65539" name="Rectangle 3"/>
          <p:cNvSpPr>
            <a:spLocks noGrp="1" noChangeArrowheads="1"/>
          </p:cNvSpPr>
          <p:nvPr>
            <p:ph type="body" idx="1"/>
          </p:nvPr>
        </p:nvSpPr>
        <p:spPr>
          <a:xfrm>
            <a:off x="128588" y="188913"/>
            <a:ext cx="9577387" cy="6264275"/>
          </a:xfrm>
          <a:solidFill>
            <a:srgbClr val="CCFFFF"/>
          </a:solidFill>
          <a:ln>
            <a:solidFill>
              <a:schemeClr val="tx1"/>
            </a:solidFill>
          </a:ln>
        </p:spPr>
        <p:txBody>
          <a:bodyPr/>
          <a:lstStyle/>
          <a:p>
            <a:pPr>
              <a:lnSpc>
                <a:spcPct val="80000"/>
              </a:lnSpc>
              <a:buFont typeface="Wingdings" pitchFamily="2" charset="2"/>
              <a:buNone/>
            </a:pPr>
            <a:r>
              <a:rPr lang="en-US" altLang="zh-CN" sz="2400" b="1">
                <a:latin typeface="Times New Roman" pitchFamily="18" charset="0"/>
                <a:ea typeface="SimSun" pitchFamily="2" charset="-122"/>
              </a:rPr>
              <a:t>Examples</a:t>
            </a:r>
            <a:r>
              <a:rPr lang="en-US" altLang="zh-CN" sz="2400">
                <a:latin typeface="Times New Roman" pitchFamily="18" charset="0"/>
                <a:ea typeface="SimSun" pitchFamily="2" charset="-122"/>
              </a:rPr>
              <a:t>: </a:t>
            </a:r>
            <a:endParaRPr lang="en-GB" altLang="zh-CN" sz="2400">
              <a:latin typeface="Times New Roman" pitchFamily="18" charset="0"/>
              <a:ea typeface="SimSun" pitchFamily="2" charset="-122"/>
            </a:endParaRPr>
          </a:p>
          <a:p>
            <a:pPr>
              <a:lnSpc>
                <a:spcPct val="80000"/>
              </a:lnSpc>
              <a:buFont typeface="Wingdings" pitchFamily="2" charset="2"/>
              <a:buNone/>
            </a:pPr>
            <a:r>
              <a:rPr lang="en-GB" altLang="zh-CN" sz="2400">
                <a:latin typeface="Times New Roman" pitchFamily="18" charset="0"/>
                <a:ea typeface="SimSun" pitchFamily="2" charset="-122"/>
              </a:rPr>
              <a:t>1: The software to be developed belongs to the office applications domain, and other products of the same domain are planned to be developed in the future. </a:t>
            </a:r>
          </a:p>
          <a:p>
            <a:pPr>
              <a:lnSpc>
                <a:spcPct val="80000"/>
              </a:lnSpc>
              <a:buFont typeface="Wingdings" pitchFamily="2" charset="2"/>
              <a:buNone/>
            </a:pPr>
            <a:r>
              <a:rPr lang="en-GB" altLang="zh-CN" sz="2400">
                <a:latin typeface="Times New Roman" pitchFamily="18" charset="0"/>
                <a:ea typeface="SimSun" pitchFamily="2" charset="-122"/>
              </a:rPr>
              <a:t>2: The software to be developed is a real-time control of rapid moving machinery. At the time of software architectural design of the project, another customer is negotiating with the developer to develop a software system to control a big warehouse’s temperature. </a:t>
            </a:r>
          </a:p>
          <a:p>
            <a:pPr>
              <a:lnSpc>
                <a:spcPct val="80000"/>
              </a:lnSpc>
              <a:buFont typeface="Wingdings" pitchFamily="2" charset="2"/>
              <a:buNone/>
            </a:pPr>
            <a:r>
              <a:rPr lang="en-GB" altLang="zh-CN" sz="2400">
                <a:latin typeface="Times New Roman" pitchFamily="18" charset="0"/>
                <a:ea typeface="SimSun" pitchFamily="2" charset="-122"/>
              </a:rPr>
              <a:t>3: A software development company is specialised in developing customer relationship management systems (CRM) automated call centres. Their customers come from various sectors of industry and public services, such as energy providers, satellite and cable TV programme providers, communication providers, banks, mortgage lenders, etc. </a:t>
            </a:r>
          </a:p>
          <a:p>
            <a:pPr>
              <a:lnSpc>
                <a:spcPct val="80000"/>
              </a:lnSpc>
              <a:buFont typeface="Wingdings" pitchFamily="2" charset="2"/>
              <a:buNone/>
            </a:pPr>
            <a:r>
              <a:rPr lang="en-GB" altLang="zh-CN" sz="2400">
                <a:latin typeface="Times New Roman" pitchFamily="18" charset="0"/>
                <a:ea typeface="SimSun" pitchFamily="2" charset="-122"/>
              </a:rPr>
              <a:t>4: A software development company is specialised in developing printer drivers for various makes and models of printers to be installed on various computer hardware and software platforms. </a:t>
            </a:r>
          </a:p>
          <a:p>
            <a:pPr lvl="1">
              <a:lnSpc>
                <a:spcPct val="80000"/>
              </a:lnSpc>
              <a:buFont typeface="Wingdings" pitchFamily="2" charset="2"/>
              <a:buNone/>
            </a:pPr>
            <a:r>
              <a:rPr lang="en-GB" altLang="zh-CN" sz="2000">
                <a:latin typeface="Times New Roman" pitchFamily="18" charset="0"/>
                <a:ea typeface="SimSun" pitchFamily="2" charset="-122"/>
              </a:rPr>
              <a:t>A: A number of printer drivers for various makes and models of printers are required to be developed to be installed on a specific computer hardware and software platform. </a:t>
            </a:r>
            <a:endParaRPr lang="en-GB" altLang="zh-CN" sz="2000" i="1">
              <a:latin typeface="Times New Roman" pitchFamily="18" charset="0"/>
              <a:ea typeface="SimSun" pitchFamily="2" charset="-122"/>
            </a:endParaRPr>
          </a:p>
          <a:p>
            <a:pPr lvl="1">
              <a:lnSpc>
                <a:spcPct val="80000"/>
              </a:lnSpc>
              <a:buFont typeface="Wingdings" pitchFamily="2" charset="2"/>
              <a:buNone/>
            </a:pPr>
            <a:r>
              <a:rPr lang="en-GB" altLang="zh-CN" sz="2000">
                <a:latin typeface="Times New Roman" pitchFamily="18" charset="0"/>
                <a:ea typeface="SimSun" pitchFamily="2" charset="-122"/>
              </a:rPr>
              <a:t>B: A number of printer drivers are required to be developed for a specific model of printer to be installed on various computer hardware and software platforms. </a:t>
            </a:r>
            <a:endParaRPr lang="en-GB" sz="2000">
              <a:latin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ltLang="zh-CN" smtClean="0"/>
              <a:t>Mar. 2014</a:t>
            </a:r>
            <a:endParaRPr lang="en-US" altLang="zh-CN"/>
          </a:p>
        </p:txBody>
      </p:sp>
      <p:sp>
        <p:nvSpPr>
          <p:cNvPr id="5" name="Slide Number Placeholder 4"/>
          <p:cNvSpPr>
            <a:spLocks noGrp="1"/>
          </p:cNvSpPr>
          <p:nvPr>
            <p:ph type="sldNum" sz="quarter" idx="11"/>
          </p:nvPr>
        </p:nvSpPr>
        <p:spPr/>
        <p:txBody>
          <a:bodyPr/>
          <a:lstStyle/>
          <a:p>
            <a:fld id="{12174657-2A4B-4E2C-AE84-45F427A9923D}" type="slidenum">
              <a:rPr lang="en-US" altLang="en-US"/>
              <a:pPr/>
              <a:t>24</a:t>
            </a:fld>
            <a:endParaRPr lang="en-US" altLang="en-US"/>
          </a:p>
        </p:txBody>
      </p:sp>
      <p:sp>
        <p:nvSpPr>
          <p:cNvPr id="6" name="Footer Placeholder 5"/>
          <p:cNvSpPr>
            <a:spLocks noGrp="1"/>
          </p:cNvSpPr>
          <p:nvPr>
            <p:ph type="ftr" sz="quarter" idx="12"/>
          </p:nvPr>
        </p:nvSpPr>
        <p:spPr/>
        <p:txBody>
          <a:bodyPr/>
          <a:lstStyle/>
          <a:p>
            <a:r>
              <a:rPr lang="en-GB" altLang="zh-CN"/>
              <a:t>U08182: Information Systems Design</a:t>
            </a:r>
          </a:p>
        </p:txBody>
      </p:sp>
      <p:sp>
        <p:nvSpPr>
          <p:cNvPr id="5122" name="Rectangle 2"/>
          <p:cNvSpPr>
            <a:spLocks noGrp="1" noChangeArrowheads="1"/>
          </p:cNvSpPr>
          <p:nvPr>
            <p:ph type="title"/>
          </p:nvPr>
        </p:nvSpPr>
        <p:spPr>
          <a:xfrm>
            <a:off x="488950" y="0"/>
            <a:ext cx="8959850" cy="765175"/>
          </a:xfrm>
        </p:spPr>
        <p:txBody>
          <a:bodyPr/>
          <a:lstStyle/>
          <a:p>
            <a:r>
              <a:rPr lang="en-GB">
                <a:cs typeface="Times New Roman" pitchFamily="18" charset="0"/>
              </a:rPr>
              <a:t>Software Architecture Analysis Method</a:t>
            </a:r>
            <a:endParaRPr lang="en-US" altLang="zh-CN">
              <a:ea typeface="SimSun" pitchFamily="2" charset="-122"/>
              <a:cs typeface="Times New Roman" pitchFamily="18" charset="0"/>
            </a:endParaRPr>
          </a:p>
        </p:txBody>
      </p:sp>
      <p:sp>
        <p:nvSpPr>
          <p:cNvPr id="5123" name="Rectangle 3"/>
          <p:cNvSpPr>
            <a:spLocks noGrp="1" noChangeArrowheads="1"/>
          </p:cNvSpPr>
          <p:nvPr>
            <p:ph type="body" idx="1"/>
          </p:nvPr>
        </p:nvSpPr>
        <p:spPr>
          <a:xfrm>
            <a:off x="415925" y="692150"/>
            <a:ext cx="9363075" cy="5400675"/>
          </a:xfrm>
        </p:spPr>
        <p:txBody>
          <a:bodyPr/>
          <a:lstStyle/>
          <a:p>
            <a:pPr algn="ctr">
              <a:lnSpc>
                <a:spcPct val="85000"/>
              </a:lnSpc>
              <a:spcAft>
                <a:spcPct val="20000"/>
              </a:spcAft>
              <a:buFont typeface="Wingdings" pitchFamily="2" charset="2"/>
              <a:buNone/>
            </a:pPr>
            <a:r>
              <a:rPr lang="en-GB">
                <a:latin typeface="Times New Roman" pitchFamily="18" charset="0"/>
                <a:cs typeface="Times New Roman" pitchFamily="18" charset="0"/>
              </a:rPr>
              <a:t>The input of an SAAM</a:t>
            </a:r>
            <a:r>
              <a:rPr lang="en-GB" sz="2400">
                <a:latin typeface="Times New Roman" pitchFamily="18" charset="0"/>
                <a:cs typeface="Times New Roman" pitchFamily="18" charset="0"/>
              </a:rPr>
              <a:t> </a:t>
            </a:r>
            <a:r>
              <a:rPr lang="en-GB">
                <a:latin typeface="Times New Roman" pitchFamily="18" charset="0"/>
                <a:cs typeface="Times New Roman" pitchFamily="18" charset="0"/>
              </a:rPr>
              <a:t>evaluation</a:t>
            </a:r>
            <a:r>
              <a:rPr lang="en-US" altLang="zh-CN" sz="2800">
                <a:latin typeface="Times New Roman" pitchFamily="18" charset="0"/>
                <a:ea typeface="SimSun" pitchFamily="2" charset="-122"/>
              </a:rPr>
              <a:t> </a:t>
            </a:r>
            <a:endParaRPr lang="en-GB" sz="2800">
              <a:latin typeface="Times New Roman" pitchFamily="18" charset="0"/>
            </a:endParaRPr>
          </a:p>
          <a:p>
            <a:pPr>
              <a:lnSpc>
                <a:spcPct val="85000"/>
              </a:lnSpc>
              <a:spcAft>
                <a:spcPct val="20000"/>
              </a:spcAft>
            </a:pPr>
            <a:r>
              <a:rPr lang="en-GB" sz="2800">
                <a:latin typeface="Times New Roman" pitchFamily="18" charset="0"/>
              </a:rPr>
              <a:t>Description of architectural design(s)</a:t>
            </a:r>
          </a:p>
          <a:p>
            <a:pPr>
              <a:lnSpc>
                <a:spcPct val="85000"/>
              </a:lnSpc>
              <a:spcAft>
                <a:spcPct val="20000"/>
              </a:spcAft>
            </a:pPr>
            <a:r>
              <a:rPr lang="en-GB" sz="2800">
                <a:latin typeface="Times New Roman" pitchFamily="18" charset="0"/>
              </a:rPr>
              <a:t>The quality requirements specified as a set of scenarios</a:t>
            </a:r>
          </a:p>
          <a:p>
            <a:pPr marL="857250" lvl="1" indent="-400050">
              <a:lnSpc>
                <a:spcPct val="85000"/>
              </a:lnSpc>
              <a:spcAft>
                <a:spcPct val="20000"/>
              </a:spcAft>
              <a:buFont typeface="Wingdings" pitchFamily="2" charset="2"/>
              <a:buChar char="q"/>
            </a:pPr>
            <a:r>
              <a:rPr lang="en-GB" sz="2400">
                <a:latin typeface="Times New Roman" pitchFamily="18" charset="0"/>
                <a:cs typeface="Times New Roman" pitchFamily="18" charset="0"/>
              </a:rPr>
              <a:t>A scenario is a brief description of a single interaction of a stakeholder with a system. </a:t>
            </a:r>
          </a:p>
          <a:p>
            <a:pPr marL="1203325" lvl="2" indent="-231775">
              <a:lnSpc>
                <a:spcPct val="85000"/>
              </a:lnSpc>
              <a:spcAft>
                <a:spcPct val="20000"/>
              </a:spcAft>
            </a:pPr>
            <a:r>
              <a:rPr lang="en-GB" sz="2400">
                <a:latin typeface="Times New Roman" pitchFamily="18" charset="0"/>
                <a:cs typeface="Times New Roman" pitchFamily="18" charset="0"/>
              </a:rPr>
              <a:t>E.g. ‘change the background colour on all windows’</a:t>
            </a:r>
          </a:p>
          <a:p>
            <a:pPr marL="857250" lvl="1" indent="-400050">
              <a:lnSpc>
                <a:spcPct val="85000"/>
              </a:lnSpc>
              <a:spcAft>
                <a:spcPct val="20000"/>
              </a:spcAft>
              <a:buFont typeface="Wingdings" pitchFamily="2" charset="2"/>
              <a:buChar char="q"/>
            </a:pPr>
            <a:r>
              <a:rPr lang="en-GB" sz="2400">
                <a:latin typeface="Times New Roman" pitchFamily="18" charset="0"/>
                <a:cs typeface="Times New Roman" pitchFamily="18" charset="0"/>
              </a:rPr>
              <a:t>A scenario actually serves as a representative for an entire class of ‘scenarios’. </a:t>
            </a:r>
            <a:endParaRPr lang="en-US" altLang="zh-CN" sz="2400">
              <a:latin typeface="Times New Roman" pitchFamily="18" charset="0"/>
              <a:ea typeface="SimSun" pitchFamily="2" charset="-122"/>
              <a:cs typeface="Times New Roman" pitchFamily="18" charset="0"/>
            </a:endParaRPr>
          </a:p>
          <a:p>
            <a:pPr marL="1203325" lvl="2" indent="-231775">
              <a:lnSpc>
                <a:spcPct val="85000"/>
              </a:lnSpc>
              <a:spcAft>
                <a:spcPct val="20000"/>
              </a:spcAft>
            </a:pPr>
            <a:r>
              <a:rPr lang="en-GB" sz="2400">
                <a:latin typeface="Times New Roman" pitchFamily="18" charset="0"/>
                <a:cs typeface="Times New Roman" pitchFamily="18" charset="0"/>
              </a:rPr>
              <a:t>‘change the background colour on all windows to blue’ </a:t>
            </a:r>
          </a:p>
          <a:p>
            <a:pPr marL="1203325" lvl="2" indent="-231775">
              <a:lnSpc>
                <a:spcPct val="85000"/>
              </a:lnSpc>
              <a:spcAft>
                <a:spcPct val="20000"/>
              </a:spcAft>
            </a:pPr>
            <a:r>
              <a:rPr lang="en-GB" sz="2400">
                <a:latin typeface="Times New Roman" pitchFamily="18" charset="0"/>
                <a:cs typeface="Times New Roman" pitchFamily="18" charset="0"/>
              </a:rPr>
              <a:t>‘change the background colour on all windows to black’</a:t>
            </a:r>
          </a:p>
          <a:p>
            <a:pPr marL="857250" lvl="1" indent="-400050">
              <a:lnSpc>
                <a:spcPct val="85000"/>
              </a:lnSpc>
              <a:spcAft>
                <a:spcPct val="20000"/>
              </a:spcAft>
              <a:buFont typeface="Wingdings" pitchFamily="2" charset="2"/>
              <a:buChar char="q"/>
            </a:pPr>
            <a:r>
              <a:rPr lang="en-GB" sz="2400">
                <a:latin typeface="Times New Roman" pitchFamily="18" charset="0"/>
                <a:cs typeface="Times New Roman" pitchFamily="18" charset="0"/>
              </a:rPr>
              <a:t>An agreed set of scenarios is used as the benchmark to compare and contrast different candidates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GB" altLang="zh-CN" smtClean="0"/>
              <a:t>Mar. 2014</a:t>
            </a:r>
            <a:endParaRPr lang="en-US" altLang="zh-CN"/>
          </a:p>
        </p:txBody>
      </p:sp>
      <p:sp>
        <p:nvSpPr>
          <p:cNvPr id="7" name="Slide Number Placeholder 5"/>
          <p:cNvSpPr>
            <a:spLocks noGrp="1"/>
          </p:cNvSpPr>
          <p:nvPr>
            <p:ph type="sldNum" sz="quarter" idx="11"/>
          </p:nvPr>
        </p:nvSpPr>
        <p:spPr/>
        <p:txBody>
          <a:bodyPr/>
          <a:lstStyle/>
          <a:p>
            <a:fld id="{8136EC2A-3113-4743-B460-33050E4461C0}" type="slidenum">
              <a:rPr lang="en-US" altLang="en-US"/>
              <a:pPr/>
              <a:t>25</a:t>
            </a:fld>
            <a:endParaRPr lang="en-US" altLang="en-US"/>
          </a:p>
        </p:txBody>
      </p:sp>
      <p:sp>
        <p:nvSpPr>
          <p:cNvPr id="8" name="Footer Placeholder 6"/>
          <p:cNvSpPr>
            <a:spLocks noGrp="1"/>
          </p:cNvSpPr>
          <p:nvPr>
            <p:ph type="ftr" sz="quarter" idx="12"/>
          </p:nvPr>
        </p:nvSpPr>
        <p:spPr/>
        <p:txBody>
          <a:bodyPr/>
          <a:lstStyle/>
          <a:p>
            <a:r>
              <a:rPr lang="en-GB" altLang="zh-CN"/>
              <a:t>U08182: Information Systems Design</a:t>
            </a:r>
          </a:p>
        </p:txBody>
      </p:sp>
      <p:sp>
        <p:nvSpPr>
          <p:cNvPr id="23554" name="Rectangle 2"/>
          <p:cNvSpPr>
            <a:spLocks noGrp="1" noChangeArrowheads="1"/>
          </p:cNvSpPr>
          <p:nvPr>
            <p:ph type="title"/>
          </p:nvPr>
        </p:nvSpPr>
        <p:spPr/>
        <p:txBody>
          <a:bodyPr/>
          <a:lstStyle/>
          <a:p>
            <a:r>
              <a:rPr lang="en-GB"/>
              <a:t>Two Uses of SAAM</a:t>
            </a:r>
            <a:endParaRPr lang="en-US" altLang="zh-CN">
              <a:ea typeface="SimSun" pitchFamily="2" charset="-122"/>
            </a:endParaRPr>
          </a:p>
        </p:txBody>
      </p:sp>
      <p:sp>
        <p:nvSpPr>
          <p:cNvPr id="23555" name="Rectangle 3"/>
          <p:cNvSpPr>
            <a:spLocks noGrp="1" noChangeArrowheads="1"/>
          </p:cNvSpPr>
          <p:nvPr>
            <p:ph type="body" sz="half" idx="1"/>
          </p:nvPr>
        </p:nvSpPr>
        <p:spPr>
          <a:xfrm>
            <a:off x="415925" y="765175"/>
            <a:ext cx="4568825" cy="5330825"/>
          </a:xfrm>
          <a:ln>
            <a:solidFill>
              <a:schemeClr val="tx1"/>
            </a:solidFill>
          </a:ln>
        </p:spPr>
        <p:txBody>
          <a:bodyPr/>
          <a:lstStyle/>
          <a:p>
            <a:pPr>
              <a:buFont typeface="Wingdings" pitchFamily="2" charset="2"/>
              <a:buChar char="v"/>
            </a:pPr>
            <a:r>
              <a:rPr lang="en-GB">
                <a:cs typeface="Times New Roman" pitchFamily="18" charset="0"/>
              </a:rPr>
              <a:t>To compare two or more candidates to see which one satisfies its quality requirements more fully.</a:t>
            </a:r>
          </a:p>
          <a:p>
            <a:pPr>
              <a:buFont typeface="Wingdings" pitchFamily="2" charset="2"/>
              <a:buChar char="v"/>
            </a:pPr>
            <a:r>
              <a:rPr lang="en-GB">
                <a:cs typeface="Times New Roman" pitchFamily="18" charset="0"/>
              </a:rPr>
              <a:t>The input:</a:t>
            </a:r>
          </a:p>
          <a:p>
            <a:pPr lvl="1"/>
            <a:r>
              <a:rPr lang="en-GB">
                <a:cs typeface="Times New Roman" pitchFamily="18" charset="0"/>
              </a:rPr>
              <a:t>Two or more architectural designs </a:t>
            </a:r>
          </a:p>
          <a:p>
            <a:pPr>
              <a:buFont typeface="Wingdings" pitchFamily="2" charset="2"/>
              <a:buNone/>
            </a:pPr>
            <a:endParaRPr lang="en-US" altLang="zh-CN">
              <a:ea typeface="SimSun" pitchFamily="2" charset="-122"/>
              <a:cs typeface="Times New Roman" pitchFamily="18" charset="0"/>
            </a:endParaRPr>
          </a:p>
        </p:txBody>
      </p:sp>
      <p:sp>
        <p:nvSpPr>
          <p:cNvPr id="23556" name="Rectangle 4"/>
          <p:cNvSpPr>
            <a:spLocks noGrp="1" noChangeArrowheads="1"/>
          </p:cNvSpPr>
          <p:nvPr>
            <p:ph type="body" sz="half" idx="2"/>
          </p:nvPr>
        </p:nvSpPr>
        <p:spPr>
          <a:xfrm>
            <a:off x="5237163" y="765175"/>
            <a:ext cx="4540250" cy="5330825"/>
          </a:xfrm>
          <a:ln>
            <a:solidFill>
              <a:schemeClr val="tx1"/>
            </a:solidFill>
          </a:ln>
        </p:spPr>
        <p:txBody>
          <a:bodyPr/>
          <a:lstStyle/>
          <a:p>
            <a:pPr>
              <a:buFont typeface="Wingdings" pitchFamily="2" charset="2"/>
              <a:buChar char="v"/>
            </a:pPr>
            <a:r>
              <a:rPr lang="en-GB">
                <a:cs typeface="Times New Roman" pitchFamily="18" charset="0"/>
              </a:rPr>
              <a:t>To evaluate a single design to point out places where that architecture fails to meet its quality requirements (in some cases to show obvious alternative designs that would work better).</a:t>
            </a:r>
          </a:p>
          <a:p>
            <a:pPr>
              <a:buFont typeface="Wingdings" pitchFamily="2" charset="2"/>
              <a:buChar char="v"/>
            </a:pPr>
            <a:r>
              <a:rPr lang="en-GB">
                <a:cs typeface="Times New Roman" pitchFamily="18" charset="0"/>
              </a:rPr>
              <a:t>The input: </a:t>
            </a:r>
          </a:p>
          <a:p>
            <a:pPr lvl="1"/>
            <a:r>
              <a:rPr lang="en-GB">
                <a:cs typeface="Times New Roman" pitchFamily="18" charset="0"/>
              </a:rPr>
              <a:t>One architectural design</a:t>
            </a:r>
            <a:endParaRPr lang="en-US" altLang="zh-CN">
              <a:ea typeface="SimSun" pitchFamily="2" charset="-122"/>
            </a:endParaRPr>
          </a:p>
        </p:txBody>
      </p:sp>
      <p:pic>
        <p:nvPicPr>
          <p:cNvPr id="23557" name="Picture 5" descr="pe02097_"/>
          <p:cNvPicPr>
            <a:picLocks noChangeAspect="1" noChangeArrowheads="1"/>
          </p:cNvPicPr>
          <p:nvPr/>
        </p:nvPicPr>
        <p:blipFill>
          <a:blip r:embed="rId2" cstate="print"/>
          <a:srcRect/>
          <a:stretch>
            <a:fillRect/>
          </a:stretch>
        </p:blipFill>
        <p:spPr bwMode="auto">
          <a:xfrm>
            <a:off x="609600" y="4572000"/>
            <a:ext cx="2133600" cy="170815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2"/>
          <p:cNvSpPr>
            <a:spLocks noGrp="1"/>
          </p:cNvSpPr>
          <p:nvPr>
            <p:ph type="dt" sz="half" idx="10"/>
          </p:nvPr>
        </p:nvSpPr>
        <p:spPr/>
        <p:txBody>
          <a:bodyPr/>
          <a:lstStyle/>
          <a:p>
            <a:r>
              <a:rPr lang="en-GB" altLang="zh-CN" smtClean="0"/>
              <a:t>Mar. 2014</a:t>
            </a:r>
            <a:endParaRPr lang="en-US" altLang="zh-CN"/>
          </a:p>
        </p:txBody>
      </p:sp>
      <p:sp>
        <p:nvSpPr>
          <p:cNvPr id="15" name="Slide Number Placeholder 3"/>
          <p:cNvSpPr>
            <a:spLocks noGrp="1"/>
          </p:cNvSpPr>
          <p:nvPr>
            <p:ph type="sldNum" sz="quarter" idx="11"/>
          </p:nvPr>
        </p:nvSpPr>
        <p:spPr/>
        <p:txBody>
          <a:bodyPr/>
          <a:lstStyle/>
          <a:p>
            <a:fld id="{DCC5C468-F673-427B-B65A-26F2E463AE7C}" type="slidenum">
              <a:rPr lang="en-US" altLang="en-US"/>
              <a:pPr/>
              <a:t>26</a:t>
            </a:fld>
            <a:endParaRPr lang="en-US" altLang="en-US"/>
          </a:p>
        </p:txBody>
      </p:sp>
      <p:sp>
        <p:nvSpPr>
          <p:cNvPr id="16" name="Footer Placeholder 4"/>
          <p:cNvSpPr>
            <a:spLocks noGrp="1"/>
          </p:cNvSpPr>
          <p:nvPr>
            <p:ph type="ftr" sz="quarter" idx="12"/>
          </p:nvPr>
        </p:nvSpPr>
        <p:spPr/>
        <p:txBody>
          <a:bodyPr/>
          <a:lstStyle/>
          <a:p>
            <a:r>
              <a:rPr lang="en-GB" altLang="zh-CN"/>
              <a:t>U08182: Information Systems Design</a:t>
            </a:r>
          </a:p>
        </p:txBody>
      </p:sp>
      <p:sp>
        <p:nvSpPr>
          <p:cNvPr id="1026" name="Rectangle 2"/>
          <p:cNvSpPr>
            <a:spLocks noGrp="1" noChangeArrowheads="1"/>
          </p:cNvSpPr>
          <p:nvPr>
            <p:ph type="title"/>
          </p:nvPr>
        </p:nvSpPr>
        <p:spPr>
          <a:xfrm>
            <a:off x="560388" y="188913"/>
            <a:ext cx="8763000" cy="685800"/>
          </a:xfrm>
        </p:spPr>
        <p:txBody>
          <a:bodyPr/>
          <a:lstStyle/>
          <a:p>
            <a:r>
              <a:rPr lang="en-GB">
                <a:cs typeface="Times New Roman" pitchFamily="18" charset="0"/>
              </a:rPr>
              <a:t>The Process of SAAM Analysis</a:t>
            </a:r>
            <a:endParaRPr lang="en-US" altLang="zh-CN">
              <a:ea typeface="SimSun" pitchFamily="2" charset="-122"/>
              <a:cs typeface="Times New Roman" pitchFamily="18" charset="0"/>
            </a:endParaRPr>
          </a:p>
        </p:txBody>
      </p:sp>
      <p:sp>
        <p:nvSpPr>
          <p:cNvPr id="1028" name="Text Box 4"/>
          <p:cNvSpPr txBox="1">
            <a:spLocks noChangeArrowheads="1"/>
          </p:cNvSpPr>
          <p:nvPr/>
        </p:nvSpPr>
        <p:spPr bwMode="auto">
          <a:xfrm>
            <a:off x="609600" y="836613"/>
            <a:ext cx="2362200" cy="685800"/>
          </a:xfrm>
          <a:prstGeom prst="rect">
            <a:avLst/>
          </a:prstGeom>
          <a:solidFill>
            <a:srgbClr val="FFFFFF"/>
          </a:solidFill>
          <a:ln w="12700">
            <a:solidFill>
              <a:srgbClr val="000000"/>
            </a:solidFill>
            <a:miter lim="800000"/>
            <a:headEnd/>
            <a:tailEnd/>
          </a:ln>
          <a:effectLst/>
        </p:spPr>
        <p:txBody>
          <a:bodyPr/>
          <a:lstStyle/>
          <a:p>
            <a:r>
              <a:rPr lang="en-US" altLang="zh-CN" sz="1800" b="1">
                <a:latin typeface="Times New Roman" pitchFamily="18" charset="0"/>
              </a:rPr>
              <a:t>Stage 1</a:t>
            </a:r>
          </a:p>
          <a:p>
            <a:r>
              <a:rPr lang="en-US" altLang="zh-CN" sz="1800">
                <a:latin typeface="Times New Roman" pitchFamily="18" charset="0"/>
              </a:rPr>
              <a:t>Scenario development</a:t>
            </a:r>
            <a:endParaRPr lang="en-US" altLang="zh-CN" sz="2000">
              <a:latin typeface="Times New Roman" pitchFamily="18" charset="0"/>
            </a:endParaRPr>
          </a:p>
        </p:txBody>
      </p:sp>
      <p:sp>
        <p:nvSpPr>
          <p:cNvPr id="1029" name="Text Box 5"/>
          <p:cNvSpPr txBox="1">
            <a:spLocks noChangeArrowheads="1"/>
          </p:cNvSpPr>
          <p:nvPr/>
        </p:nvSpPr>
        <p:spPr bwMode="auto">
          <a:xfrm>
            <a:off x="1752600" y="1674813"/>
            <a:ext cx="2514600" cy="722312"/>
          </a:xfrm>
          <a:prstGeom prst="rect">
            <a:avLst/>
          </a:prstGeom>
          <a:solidFill>
            <a:srgbClr val="FFFFFF"/>
          </a:solidFill>
          <a:ln w="12700">
            <a:solidFill>
              <a:srgbClr val="000000"/>
            </a:solidFill>
            <a:miter lim="800000"/>
            <a:headEnd/>
            <a:tailEnd/>
          </a:ln>
          <a:effectLst/>
        </p:spPr>
        <p:txBody>
          <a:bodyPr/>
          <a:lstStyle/>
          <a:p>
            <a:r>
              <a:rPr lang="en-US" altLang="zh-CN" sz="1800" b="1">
                <a:latin typeface="Times New Roman" pitchFamily="18" charset="0"/>
              </a:rPr>
              <a:t>Stage</a:t>
            </a:r>
            <a:r>
              <a:rPr lang="en-US" altLang="zh-CN" sz="2000" b="1">
                <a:latin typeface="Times New Roman" pitchFamily="18" charset="0"/>
              </a:rPr>
              <a:t> 2</a:t>
            </a:r>
          </a:p>
          <a:p>
            <a:r>
              <a:rPr lang="en-US" altLang="zh-CN" sz="1800">
                <a:latin typeface="Times New Roman" pitchFamily="18" charset="0"/>
              </a:rPr>
              <a:t>Architecture description</a:t>
            </a:r>
          </a:p>
        </p:txBody>
      </p:sp>
      <p:sp>
        <p:nvSpPr>
          <p:cNvPr id="1030" name="Text Box 6"/>
          <p:cNvSpPr txBox="1">
            <a:spLocks noChangeArrowheads="1"/>
          </p:cNvSpPr>
          <p:nvPr/>
        </p:nvSpPr>
        <p:spPr bwMode="auto">
          <a:xfrm>
            <a:off x="2819400" y="2589213"/>
            <a:ext cx="2667000" cy="682625"/>
          </a:xfrm>
          <a:prstGeom prst="rect">
            <a:avLst/>
          </a:prstGeom>
          <a:solidFill>
            <a:srgbClr val="FFFFFF"/>
          </a:solidFill>
          <a:ln w="12700">
            <a:solidFill>
              <a:srgbClr val="000000"/>
            </a:solidFill>
            <a:miter lim="800000"/>
            <a:headEnd/>
            <a:tailEnd/>
          </a:ln>
          <a:effectLst/>
        </p:spPr>
        <p:txBody>
          <a:bodyPr/>
          <a:lstStyle/>
          <a:p>
            <a:r>
              <a:rPr lang="en-US" altLang="zh-CN" sz="1800" b="1">
                <a:latin typeface="Times New Roman" pitchFamily="18" charset="0"/>
              </a:rPr>
              <a:t>Stage 3</a:t>
            </a:r>
          </a:p>
          <a:p>
            <a:r>
              <a:rPr lang="en-US" altLang="zh-CN" sz="1800">
                <a:latin typeface="Times New Roman" pitchFamily="18" charset="0"/>
              </a:rPr>
              <a:t>Classification of scenarios</a:t>
            </a:r>
            <a:endParaRPr lang="en-US" altLang="zh-CN" sz="2000">
              <a:latin typeface="Times New Roman" pitchFamily="18" charset="0"/>
            </a:endParaRPr>
          </a:p>
        </p:txBody>
      </p:sp>
      <p:sp>
        <p:nvSpPr>
          <p:cNvPr id="1031" name="Text Box 7"/>
          <p:cNvSpPr txBox="1">
            <a:spLocks noChangeArrowheads="1"/>
          </p:cNvSpPr>
          <p:nvPr/>
        </p:nvSpPr>
        <p:spPr bwMode="auto">
          <a:xfrm>
            <a:off x="4724400" y="3427413"/>
            <a:ext cx="2262188" cy="947737"/>
          </a:xfrm>
          <a:prstGeom prst="rect">
            <a:avLst/>
          </a:prstGeom>
          <a:solidFill>
            <a:srgbClr val="FFFFFF"/>
          </a:solidFill>
          <a:ln w="12700">
            <a:solidFill>
              <a:srgbClr val="000000"/>
            </a:solidFill>
            <a:miter lim="800000"/>
            <a:headEnd/>
            <a:tailEnd/>
          </a:ln>
          <a:effectLst/>
        </p:spPr>
        <p:txBody>
          <a:bodyPr/>
          <a:lstStyle/>
          <a:p>
            <a:r>
              <a:rPr lang="en-US" altLang="zh-CN" sz="1800" b="1">
                <a:latin typeface="Times New Roman" pitchFamily="18" charset="0"/>
              </a:rPr>
              <a:t>Stage 4</a:t>
            </a:r>
          </a:p>
          <a:p>
            <a:r>
              <a:rPr lang="en-US" altLang="zh-CN" sz="1800">
                <a:latin typeface="Times New Roman" pitchFamily="18" charset="0"/>
              </a:rPr>
              <a:t>Individual evaluation of indirect scenarios</a:t>
            </a:r>
          </a:p>
        </p:txBody>
      </p:sp>
      <p:sp>
        <p:nvSpPr>
          <p:cNvPr id="1032" name="Text Box 8"/>
          <p:cNvSpPr txBox="1">
            <a:spLocks noChangeArrowheads="1"/>
          </p:cNvSpPr>
          <p:nvPr/>
        </p:nvSpPr>
        <p:spPr bwMode="auto">
          <a:xfrm>
            <a:off x="6705600" y="4418013"/>
            <a:ext cx="2070100" cy="1038225"/>
          </a:xfrm>
          <a:prstGeom prst="rect">
            <a:avLst/>
          </a:prstGeom>
          <a:solidFill>
            <a:srgbClr val="FFFFFF"/>
          </a:solidFill>
          <a:ln w="12700">
            <a:solidFill>
              <a:srgbClr val="000000"/>
            </a:solidFill>
            <a:miter lim="800000"/>
            <a:headEnd/>
            <a:tailEnd/>
          </a:ln>
          <a:effectLst/>
        </p:spPr>
        <p:txBody>
          <a:bodyPr/>
          <a:lstStyle/>
          <a:p>
            <a:r>
              <a:rPr lang="en-US" altLang="zh-CN" sz="1800" b="1">
                <a:latin typeface="Times New Roman" pitchFamily="18" charset="0"/>
              </a:rPr>
              <a:t>Stage 5</a:t>
            </a:r>
          </a:p>
          <a:p>
            <a:r>
              <a:rPr lang="en-US" altLang="zh-CN" sz="1800">
                <a:latin typeface="Times New Roman" pitchFamily="18" charset="0"/>
              </a:rPr>
              <a:t>Assessment of scenario interaction</a:t>
            </a:r>
          </a:p>
        </p:txBody>
      </p:sp>
      <p:sp>
        <p:nvSpPr>
          <p:cNvPr id="1033" name="Text Box 9"/>
          <p:cNvSpPr txBox="1">
            <a:spLocks noChangeArrowheads="1"/>
          </p:cNvSpPr>
          <p:nvPr/>
        </p:nvSpPr>
        <p:spPr bwMode="auto">
          <a:xfrm>
            <a:off x="7848600" y="5561013"/>
            <a:ext cx="1905000" cy="708025"/>
          </a:xfrm>
          <a:prstGeom prst="rect">
            <a:avLst/>
          </a:prstGeom>
          <a:solidFill>
            <a:srgbClr val="FFFFFF"/>
          </a:solidFill>
          <a:ln w="12700">
            <a:solidFill>
              <a:srgbClr val="000000"/>
            </a:solidFill>
            <a:miter lim="800000"/>
            <a:headEnd/>
            <a:tailEnd/>
          </a:ln>
          <a:effectLst/>
        </p:spPr>
        <p:txBody>
          <a:bodyPr/>
          <a:lstStyle/>
          <a:p>
            <a:r>
              <a:rPr lang="en-US" altLang="zh-CN" sz="1800" b="1">
                <a:latin typeface="Times New Roman" pitchFamily="18" charset="0"/>
              </a:rPr>
              <a:t>Stage 6</a:t>
            </a:r>
          </a:p>
          <a:p>
            <a:r>
              <a:rPr lang="en-US" altLang="zh-CN" sz="1800">
                <a:latin typeface="Times New Roman" pitchFamily="18" charset="0"/>
              </a:rPr>
              <a:t>Overall evaluation</a:t>
            </a:r>
          </a:p>
        </p:txBody>
      </p:sp>
      <p:sp>
        <p:nvSpPr>
          <p:cNvPr id="1034" name="Freeform 10"/>
          <p:cNvSpPr>
            <a:spLocks/>
          </p:cNvSpPr>
          <p:nvPr/>
        </p:nvSpPr>
        <p:spPr bwMode="auto">
          <a:xfrm>
            <a:off x="2971800" y="1141413"/>
            <a:ext cx="614363" cy="552450"/>
          </a:xfrm>
          <a:custGeom>
            <a:avLst/>
            <a:gdLst/>
            <a:ahLst/>
            <a:cxnLst>
              <a:cxn ang="0">
                <a:pos x="0" y="0"/>
              </a:cxn>
              <a:cxn ang="0">
                <a:pos x="615" y="0"/>
              </a:cxn>
              <a:cxn ang="0">
                <a:pos x="615" y="780"/>
              </a:cxn>
            </a:cxnLst>
            <a:rect l="0" t="0" r="r" b="b"/>
            <a:pathLst>
              <a:path w="615" h="780">
                <a:moveTo>
                  <a:pt x="0" y="0"/>
                </a:moveTo>
                <a:lnTo>
                  <a:pt x="615" y="0"/>
                </a:lnTo>
                <a:lnTo>
                  <a:pt x="615" y="780"/>
                </a:lnTo>
              </a:path>
            </a:pathLst>
          </a:custGeom>
          <a:noFill/>
          <a:ln w="12700" cap="flat" cmpd="sng">
            <a:solidFill>
              <a:srgbClr val="000000"/>
            </a:solidFill>
            <a:prstDash val="solid"/>
            <a:round/>
            <a:headEnd type="none" w="med" len="med"/>
            <a:tailEnd type="triangle" w="med" len="med"/>
          </a:ln>
          <a:effectLst/>
        </p:spPr>
        <p:txBody>
          <a:bodyPr/>
          <a:lstStyle/>
          <a:p>
            <a:endParaRPr lang="en-US"/>
          </a:p>
        </p:txBody>
      </p:sp>
      <p:sp>
        <p:nvSpPr>
          <p:cNvPr id="1035" name="Freeform 11"/>
          <p:cNvSpPr>
            <a:spLocks/>
          </p:cNvSpPr>
          <p:nvPr/>
        </p:nvSpPr>
        <p:spPr bwMode="auto">
          <a:xfrm>
            <a:off x="4267200" y="2055813"/>
            <a:ext cx="461963" cy="555625"/>
          </a:xfrm>
          <a:custGeom>
            <a:avLst/>
            <a:gdLst/>
            <a:ahLst/>
            <a:cxnLst>
              <a:cxn ang="0">
                <a:pos x="0" y="0"/>
              </a:cxn>
              <a:cxn ang="0">
                <a:pos x="615" y="0"/>
              </a:cxn>
              <a:cxn ang="0">
                <a:pos x="615" y="780"/>
              </a:cxn>
            </a:cxnLst>
            <a:rect l="0" t="0" r="r" b="b"/>
            <a:pathLst>
              <a:path w="615" h="780">
                <a:moveTo>
                  <a:pt x="0" y="0"/>
                </a:moveTo>
                <a:lnTo>
                  <a:pt x="615" y="0"/>
                </a:lnTo>
                <a:lnTo>
                  <a:pt x="615" y="780"/>
                </a:lnTo>
              </a:path>
            </a:pathLst>
          </a:custGeom>
          <a:noFill/>
          <a:ln w="12700" cap="flat" cmpd="sng">
            <a:solidFill>
              <a:srgbClr val="000000"/>
            </a:solidFill>
            <a:prstDash val="solid"/>
            <a:round/>
            <a:headEnd type="none" w="med" len="med"/>
            <a:tailEnd type="triangle" w="med" len="med"/>
          </a:ln>
          <a:effectLst/>
        </p:spPr>
        <p:txBody>
          <a:bodyPr/>
          <a:lstStyle/>
          <a:p>
            <a:endParaRPr lang="en-US"/>
          </a:p>
        </p:txBody>
      </p:sp>
      <p:sp>
        <p:nvSpPr>
          <p:cNvPr id="1036" name="Freeform 12"/>
          <p:cNvSpPr>
            <a:spLocks/>
          </p:cNvSpPr>
          <p:nvPr/>
        </p:nvSpPr>
        <p:spPr bwMode="auto">
          <a:xfrm>
            <a:off x="5486400" y="2894013"/>
            <a:ext cx="671513" cy="554037"/>
          </a:xfrm>
          <a:custGeom>
            <a:avLst/>
            <a:gdLst/>
            <a:ahLst/>
            <a:cxnLst>
              <a:cxn ang="0">
                <a:pos x="0" y="15"/>
              </a:cxn>
              <a:cxn ang="0">
                <a:pos x="975" y="0"/>
              </a:cxn>
              <a:cxn ang="0">
                <a:pos x="975" y="780"/>
              </a:cxn>
            </a:cxnLst>
            <a:rect l="0" t="0" r="r" b="b"/>
            <a:pathLst>
              <a:path w="975" h="780">
                <a:moveTo>
                  <a:pt x="0" y="15"/>
                </a:moveTo>
                <a:lnTo>
                  <a:pt x="975" y="0"/>
                </a:lnTo>
                <a:lnTo>
                  <a:pt x="975" y="780"/>
                </a:lnTo>
              </a:path>
            </a:pathLst>
          </a:custGeom>
          <a:noFill/>
          <a:ln w="12700" cap="flat" cmpd="sng">
            <a:solidFill>
              <a:srgbClr val="000000"/>
            </a:solidFill>
            <a:prstDash val="solid"/>
            <a:round/>
            <a:headEnd type="none" w="med" len="med"/>
            <a:tailEnd type="triangle" w="med" len="med"/>
          </a:ln>
          <a:effectLst/>
        </p:spPr>
        <p:txBody>
          <a:bodyPr/>
          <a:lstStyle/>
          <a:p>
            <a:endParaRPr lang="en-US"/>
          </a:p>
        </p:txBody>
      </p:sp>
      <p:sp>
        <p:nvSpPr>
          <p:cNvPr id="1037" name="Freeform 13"/>
          <p:cNvSpPr>
            <a:spLocks/>
          </p:cNvSpPr>
          <p:nvPr/>
        </p:nvSpPr>
        <p:spPr bwMode="auto">
          <a:xfrm>
            <a:off x="7010400" y="3884613"/>
            <a:ext cx="646113" cy="457200"/>
          </a:xfrm>
          <a:custGeom>
            <a:avLst/>
            <a:gdLst/>
            <a:ahLst/>
            <a:cxnLst>
              <a:cxn ang="0">
                <a:pos x="0" y="0"/>
              </a:cxn>
              <a:cxn ang="0">
                <a:pos x="645" y="0"/>
              </a:cxn>
              <a:cxn ang="0">
                <a:pos x="645" y="735"/>
              </a:cxn>
            </a:cxnLst>
            <a:rect l="0" t="0" r="r" b="b"/>
            <a:pathLst>
              <a:path w="645" h="735">
                <a:moveTo>
                  <a:pt x="0" y="0"/>
                </a:moveTo>
                <a:lnTo>
                  <a:pt x="645" y="0"/>
                </a:lnTo>
                <a:lnTo>
                  <a:pt x="645" y="735"/>
                </a:lnTo>
              </a:path>
            </a:pathLst>
          </a:custGeom>
          <a:noFill/>
          <a:ln w="12700" cap="flat" cmpd="sng">
            <a:solidFill>
              <a:srgbClr val="000000"/>
            </a:solidFill>
            <a:prstDash val="solid"/>
            <a:round/>
            <a:headEnd type="none" w="med" len="med"/>
            <a:tailEnd type="triangle" w="med" len="med"/>
          </a:ln>
          <a:effectLst/>
        </p:spPr>
        <p:txBody>
          <a:bodyPr/>
          <a:lstStyle/>
          <a:p>
            <a:endParaRPr lang="en-US"/>
          </a:p>
        </p:txBody>
      </p:sp>
      <p:sp>
        <p:nvSpPr>
          <p:cNvPr id="1038" name="Freeform 14"/>
          <p:cNvSpPr>
            <a:spLocks/>
          </p:cNvSpPr>
          <p:nvPr/>
        </p:nvSpPr>
        <p:spPr bwMode="auto">
          <a:xfrm>
            <a:off x="8839200" y="4951413"/>
            <a:ext cx="571500" cy="558800"/>
          </a:xfrm>
          <a:custGeom>
            <a:avLst/>
            <a:gdLst/>
            <a:ahLst/>
            <a:cxnLst>
              <a:cxn ang="0">
                <a:pos x="0" y="0"/>
              </a:cxn>
              <a:cxn ang="0">
                <a:pos x="465" y="0"/>
              </a:cxn>
              <a:cxn ang="0">
                <a:pos x="465" y="885"/>
              </a:cxn>
            </a:cxnLst>
            <a:rect l="0" t="0" r="r" b="b"/>
            <a:pathLst>
              <a:path w="465" h="885">
                <a:moveTo>
                  <a:pt x="0" y="0"/>
                </a:moveTo>
                <a:lnTo>
                  <a:pt x="465" y="0"/>
                </a:lnTo>
                <a:lnTo>
                  <a:pt x="465" y="885"/>
                </a:lnTo>
              </a:path>
            </a:pathLst>
          </a:custGeom>
          <a:noFill/>
          <a:ln w="12700" cap="flat" cmpd="sng">
            <a:solidFill>
              <a:srgbClr val="000000"/>
            </a:solidFill>
            <a:prstDash val="solid"/>
            <a:round/>
            <a:headEnd type="none" w="med" len="med"/>
            <a:tailEnd type="triangle" w="med" len="med"/>
          </a:ln>
          <a:effectLst/>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704528" y="692696"/>
            <a:ext cx="8856984" cy="5616624"/>
          </a:xfrm>
          <a:prstGeom prst="rect">
            <a:avLst/>
          </a:prstGeom>
          <a:solidFill>
            <a:srgbClr val="CCFFFF"/>
          </a:solidFill>
          <a:ln w="25400" cap="flat" cmpd="sng" algn="ctr">
            <a:solidFill>
              <a:schemeClr val="accent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8" charset="0"/>
              <a:ea typeface="SimSun" pitchFamily="2" charset="-122"/>
            </a:endParaRPr>
          </a:p>
        </p:txBody>
      </p:sp>
      <p:sp>
        <p:nvSpPr>
          <p:cNvPr id="5" name="Date Placeholder 3"/>
          <p:cNvSpPr>
            <a:spLocks noGrp="1"/>
          </p:cNvSpPr>
          <p:nvPr>
            <p:ph type="dt" sz="half" idx="10"/>
          </p:nvPr>
        </p:nvSpPr>
        <p:spPr/>
        <p:txBody>
          <a:bodyPr/>
          <a:lstStyle/>
          <a:p>
            <a:r>
              <a:rPr lang="en-GB" altLang="zh-CN" smtClean="0"/>
              <a:t>Mar. 2014</a:t>
            </a:r>
            <a:endParaRPr lang="en-US" altLang="zh-CN"/>
          </a:p>
        </p:txBody>
      </p:sp>
      <p:sp>
        <p:nvSpPr>
          <p:cNvPr id="6" name="Slide Number Placeholder 4"/>
          <p:cNvSpPr>
            <a:spLocks noGrp="1"/>
          </p:cNvSpPr>
          <p:nvPr>
            <p:ph type="sldNum" sz="quarter" idx="11"/>
          </p:nvPr>
        </p:nvSpPr>
        <p:spPr/>
        <p:txBody>
          <a:bodyPr/>
          <a:lstStyle/>
          <a:p>
            <a:fld id="{29ACAF73-DDE5-4DC9-9D2A-FD68530115B8}" type="slidenum">
              <a:rPr lang="en-US" altLang="en-US"/>
              <a:pPr/>
              <a:t>27</a:t>
            </a:fld>
            <a:endParaRPr lang="en-US" altLang="en-US"/>
          </a:p>
        </p:txBody>
      </p:sp>
      <p:sp>
        <p:nvSpPr>
          <p:cNvPr id="7" name="Footer Placeholder 5"/>
          <p:cNvSpPr>
            <a:spLocks noGrp="1"/>
          </p:cNvSpPr>
          <p:nvPr>
            <p:ph type="ftr" sz="quarter" idx="12"/>
          </p:nvPr>
        </p:nvSpPr>
        <p:spPr/>
        <p:txBody>
          <a:bodyPr/>
          <a:lstStyle/>
          <a:p>
            <a:r>
              <a:rPr lang="en-GB" altLang="zh-CN"/>
              <a:t>U08182: Information Systems Design</a:t>
            </a:r>
          </a:p>
        </p:txBody>
      </p:sp>
      <p:sp>
        <p:nvSpPr>
          <p:cNvPr id="76802" name="Rectangle 2"/>
          <p:cNvSpPr>
            <a:spLocks noGrp="1" noChangeArrowheads="1"/>
          </p:cNvSpPr>
          <p:nvPr>
            <p:ph type="title"/>
          </p:nvPr>
        </p:nvSpPr>
        <p:spPr/>
        <p:txBody>
          <a:bodyPr/>
          <a:lstStyle/>
          <a:p>
            <a:r>
              <a:rPr lang="en-GB" sz="3200">
                <a:cs typeface="Times New Roman" pitchFamily="18" charset="0"/>
              </a:rPr>
              <a:t>Example: Extraction of Keyword Frequency Vector</a:t>
            </a:r>
            <a:endParaRPr lang="en-US" altLang="zh-CN" sz="3200">
              <a:ea typeface="SimSun" pitchFamily="2" charset="-122"/>
              <a:cs typeface="Times New Roman" pitchFamily="18" charset="0"/>
            </a:endParaRPr>
          </a:p>
        </p:txBody>
      </p:sp>
      <p:pic>
        <p:nvPicPr>
          <p:cNvPr id="13" name="Picture 12" descr="Lect5-u8182-2013-slides 22.jpg"/>
          <p:cNvPicPr>
            <a:picLocks noChangeAspect="1"/>
          </p:cNvPicPr>
          <p:nvPr/>
        </p:nvPicPr>
        <p:blipFill>
          <a:blip r:embed="rId2" cstate="print"/>
          <a:srcRect l="6070" t="6129" r="5478" b="12963"/>
          <a:stretch>
            <a:fillRect/>
          </a:stretch>
        </p:blipFill>
        <p:spPr>
          <a:xfrm>
            <a:off x="848544" y="764704"/>
            <a:ext cx="8588591" cy="555732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Concerns</a:t>
            </a:r>
            <a:endParaRPr lang="en-US" dirty="0"/>
          </a:p>
        </p:txBody>
      </p:sp>
      <p:pic>
        <p:nvPicPr>
          <p:cNvPr id="7" name="Content Placeholder 6" descr="Lect5-u8182-2013-slides 23.jpg"/>
          <p:cNvPicPr>
            <a:picLocks noGrp="1" noChangeAspect="1"/>
          </p:cNvPicPr>
          <p:nvPr>
            <p:ph idx="1"/>
          </p:nvPr>
        </p:nvPicPr>
        <p:blipFill>
          <a:blip r:embed="rId2" cstate="print"/>
          <a:srcRect l="10142" t="7161" r="7033" b="15181"/>
          <a:stretch>
            <a:fillRect/>
          </a:stretch>
        </p:blipFill>
        <p:spPr>
          <a:xfrm>
            <a:off x="992560" y="764704"/>
            <a:ext cx="8496944" cy="5635728"/>
          </a:xfrm>
        </p:spPr>
      </p:pic>
      <p:sp>
        <p:nvSpPr>
          <p:cNvPr id="4" name="Date Placeholder 3"/>
          <p:cNvSpPr>
            <a:spLocks noGrp="1"/>
          </p:cNvSpPr>
          <p:nvPr>
            <p:ph type="dt" sz="half" idx="10"/>
          </p:nvPr>
        </p:nvSpPr>
        <p:spPr/>
        <p:txBody>
          <a:bodyPr/>
          <a:lstStyle/>
          <a:p>
            <a:r>
              <a:rPr lang="en-GB" altLang="zh-CN" smtClean="0"/>
              <a:t>Mar. 2014</a:t>
            </a:r>
            <a:endParaRPr lang="en-US" altLang="zh-CN"/>
          </a:p>
        </p:txBody>
      </p:sp>
      <p:sp>
        <p:nvSpPr>
          <p:cNvPr id="5" name="Slide Number Placeholder 4"/>
          <p:cNvSpPr>
            <a:spLocks noGrp="1"/>
          </p:cNvSpPr>
          <p:nvPr>
            <p:ph type="sldNum" sz="quarter" idx="11"/>
          </p:nvPr>
        </p:nvSpPr>
        <p:spPr/>
        <p:txBody>
          <a:bodyPr/>
          <a:lstStyle/>
          <a:p>
            <a:fld id="{F5B181C7-6422-4F14-8F3A-1307B720A477}" type="slidenum">
              <a:rPr lang="en-US" altLang="en-US" smtClean="0"/>
              <a:pPr/>
              <a:t>28</a:t>
            </a:fld>
            <a:endParaRPr lang="en-US" altLang="en-US"/>
          </a:p>
        </p:txBody>
      </p:sp>
      <p:sp>
        <p:nvSpPr>
          <p:cNvPr id="6" name="Footer Placeholder 5"/>
          <p:cNvSpPr>
            <a:spLocks noGrp="1"/>
          </p:cNvSpPr>
          <p:nvPr>
            <p:ph type="ftr" sz="quarter" idx="12"/>
          </p:nvPr>
        </p:nvSpPr>
        <p:spPr/>
        <p:txBody>
          <a:bodyPr/>
          <a:lstStyle/>
          <a:p>
            <a:r>
              <a:rPr lang="en-GB" altLang="zh-CN" smtClean="0"/>
              <a:t>U08182: Information Systems Design</a:t>
            </a:r>
            <a:endParaRPr lang="en-GB"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GB" altLang="zh-CN" smtClean="0"/>
              <a:t>Mar. 2014</a:t>
            </a:r>
            <a:endParaRPr lang="en-US" altLang="zh-CN"/>
          </a:p>
        </p:txBody>
      </p:sp>
      <p:sp>
        <p:nvSpPr>
          <p:cNvPr id="5" name="Slide Number Placeholder 3"/>
          <p:cNvSpPr>
            <a:spLocks noGrp="1"/>
          </p:cNvSpPr>
          <p:nvPr>
            <p:ph type="sldNum" sz="quarter" idx="11"/>
          </p:nvPr>
        </p:nvSpPr>
        <p:spPr/>
        <p:txBody>
          <a:bodyPr/>
          <a:lstStyle/>
          <a:p>
            <a:fld id="{12CAF634-1BB9-4ED1-93CF-AFADBAAE7D2B}" type="slidenum">
              <a:rPr lang="en-US" altLang="en-US"/>
              <a:pPr/>
              <a:t>29</a:t>
            </a:fld>
            <a:endParaRPr lang="en-US" altLang="en-US"/>
          </a:p>
        </p:txBody>
      </p:sp>
      <p:sp>
        <p:nvSpPr>
          <p:cNvPr id="6" name="Footer Placeholder 4"/>
          <p:cNvSpPr>
            <a:spLocks noGrp="1"/>
          </p:cNvSpPr>
          <p:nvPr>
            <p:ph type="ftr" sz="quarter" idx="12"/>
          </p:nvPr>
        </p:nvSpPr>
        <p:spPr/>
        <p:txBody>
          <a:bodyPr/>
          <a:lstStyle/>
          <a:p>
            <a:r>
              <a:rPr lang="en-GB" altLang="zh-CN"/>
              <a:t>U08182: Information Systems Design</a:t>
            </a:r>
          </a:p>
        </p:txBody>
      </p:sp>
      <p:sp>
        <p:nvSpPr>
          <p:cNvPr id="77826" name="Rectangle 2"/>
          <p:cNvSpPr>
            <a:spLocks noGrp="1" noChangeArrowheads="1"/>
          </p:cNvSpPr>
          <p:nvPr>
            <p:ph type="title"/>
          </p:nvPr>
        </p:nvSpPr>
        <p:spPr>
          <a:xfrm>
            <a:off x="454025" y="115888"/>
            <a:ext cx="9113838" cy="555625"/>
          </a:xfrm>
        </p:spPr>
        <p:txBody>
          <a:bodyPr/>
          <a:lstStyle/>
          <a:p>
            <a:r>
              <a:rPr lang="en-GB">
                <a:solidFill>
                  <a:schemeClr val="tx1"/>
                </a:solidFill>
                <a:latin typeface="Times New Roman" pitchFamily="18" charset="0"/>
                <a:cs typeface="Times New Roman" pitchFamily="18" charset="0"/>
              </a:rPr>
              <a:t>Definition of Scenarios</a:t>
            </a:r>
            <a:endParaRPr lang="en-US" altLang="zh-CN">
              <a:solidFill>
                <a:schemeClr val="tx1"/>
              </a:solidFill>
              <a:latin typeface="Times New Roman" pitchFamily="18" charset="0"/>
              <a:ea typeface="SimSun" pitchFamily="2" charset="-122"/>
              <a:cs typeface="Times New Roman" pitchFamily="18" charset="0"/>
            </a:endParaRPr>
          </a:p>
        </p:txBody>
      </p:sp>
      <p:sp>
        <p:nvSpPr>
          <p:cNvPr id="77827" name="Text Box 3"/>
          <p:cNvSpPr txBox="1">
            <a:spLocks noChangeArrowheads="1"/>
          </p:cNvSpPr>
          <p:nvPr/>
        </p:nvSpPr>
        <p:spPr bwMode="auto">
          <a:xfrm>
            <a:off x="560388" y="836613"/>
            <a:ext cx="8915400" cy="5127557"/>
          </a:xfrm>
          <a:prstGeom prst="rect">
            <a:avLst/>
          </a:prstGeom>
          <a:noFill/>
          <a:ln w="25400">
            <a:noFill/>
            <a:miter lim="800000"/>
            <a:headEnd/>
            <a:tailEnd/>
          </a:ln>
          <a:effectLst/>
        </p:spPr>
        <p:txBody>
          <a:bodyPr>
            <a:spAutoFit/>
          </a:bodyPr>
          <a:lstStyle/>
          <a:p>
            <a:pPr marL="1614488" indent="-1614488" algn="just">
              <a:lnSpc>
                <a:spcPct val="80000"/>
              </a:lnSpc>
              <a:spcBef>
                <a:spcPct val="30000"/>
              </a:spcBef>
              <a:tabLst>
                <a:tab pos="1614488" algn="l"/>
              </a:tabLst>
            </a:pPr>
            <a:r>
              <a:rPr lang="en-GB" i="1" dirty="0">
                <a:latin typeface="Times New Roman" pitchFamily="18" charset="0"/>
                <a:cs typeface="Times New Roman" pitchFamily="18" charset="0"/>
              </a:rPr>
              <a:t>Scenario</a:t>
            </a:r>
            <a:r>
              <a:rPr lang="en-GB" dirty="0">
                <a:latin typeface="Times New Roman" pitchFamily="18" charset="0"/>
                <a:cs typeface="Times New Roman" pitchFamily="18" charset="0"/>
              </a:rPr>
              <a:t> 1</a:t>
            </a:r>
            <a:r>
              <a:rPr lang="en-GB" dirty="0" smtClean="0">
                <a:latin typeface="Times New Roman" pitchFamily="18" charset="0"/>
                <a:cs typeface="Times New Roman" pitchFamily="18" charset="0"/>
              </a:rPr>
              <a:t>:	Extract </a:t>
            </a:r>
            <a:r>
              <a:rPr lang="en-GB" dirty="0">
                <a:latin typeface="Times New Roman" pitchFamily="18" charset="0"/>
                <a:cs typeface="Times New Roman" pitchFamily="18" charset="0"/>
              </a:rPr>
              <a:t>keyword frequency vector incrementally as a paragraph is read from the input device;</a:t>
            </a:r>
          </a:p>
          <a:p>
            <a:pPr marL="1547813" indent="-1547813" algn="just">
              <a:lnSpc>
                <a:spcPct val="80000"/>
              </a:lnSpc>
              <a:spcBef>
                <a:spcPct val="30000"/>
              </a:spcBef>
            </a:pPr>
            <a:r>
              <a:rPr lang="en-GB" i="1" dirty="0">
                <a:latin typeface="Times New Roman" pitchFamily="18" charset="0"/>
                <a:cs typeface="Times New Roman" pitchFamily="18" charset="0"/>
              </a:rPr>
              <a:t>Scenario</a:t>
            </a:r>
            <a:r>
              <a:rPr lang="en-GB" dirty="0">
                <a:latin typeface="Times New Roman" pitchFamily="18" charset="0"/>
                <a:cs typeface="Times New Roman" pitchFamily="18" charset="0"/>
              </a:rPr>
              <a:t> 2: 	Extract keyword frequency vector on the whole text file after they are read;</a:t>
            </a:r>
          </a:p>
          <a:p>
            <a:pPr marL="1547813" indent="-1547813" algn="just">
              <a:lnSpc>
                <a:spcPct val="80000"/>
              </a:lnSpc>
              <a:spcBef>
                <a:spcPct val="30000"/>
              </a:spcBef>
            </a:pPr>
            <a:r>
              <a:rPr lang="en-GB" i="1" dirty="0">
                <a:latin typeface="Times New Roman" pitchFamily="18" charset="0"/>
                <a:cs typeface="Times New Roman" pitchFamily="18" charset="0"/>
              </a:rPr>
              <a:t>Scenario</a:t>
            </a:r>
            <a:r>
              <a:rPr lang="en-GB" dirty="0">
                <a:latin typeface="Times New Roman" pitchFamily="18" charset="0"/>
                <a:cs typeface="Times New Roman" pitchFamily="18" charset="0"/>
              </a:rPr>
              <a:t> 3: 	Extract keyword frequency vector on demand when the keyword frequency vector is required;</a:t>
            </a:r>
          </a:p>
          <a:p>
            <a:pPr marL="1547813" indent="-1547813" algn="just">
              <a:lnSpc>
                <a:spcPct val="80000"/>
              </a:lnSpc>
              <a:spcBef>
                <a:spcPct val="30000"/>
              </a:spcBef>
            </a:pPr>
            <a:r>
              <a:rPr lang="en-GB" i="1" dirty="0">
                <a:latin typeface="Times New Roman" pitchFamily="18" charset="0"/>
                <a:cs typeface="Times New Roman" pitchFamily="18" charset="0"/>
              </a:rPr>
              <a:t>Scenario</a:t>
            </a:r>
            <a:r>
              <a:rPr lang="en-GB" dirty="0">
                <a:latin typeface="Times New Roman" pitchFamily="18" charset="0"/>
                <a:cs typeface="Times New Roman" pitchFamily="18" charset="0"/>
              </a:rPr>
              <a:t> 4: 	Change the data representation of text;</a:t>
            </a:r>
          </a:p>
          <a:p>
            <a:pPr marL="1547813" indent="-1547813" algn="just">
              <a:lnSpc>
                <a:spcPct val="80000"/>
              </a:lnSpc>
              <a:spcBef>
                <a:spcPct val="30000"/>
              </a:spcBef>
            </a:pPr>
            <a:r>
              <a:rPr lang="en-GB" i="1" dirty="0">
                <a:latin typeface="Times New Roman" pitchFamily="18" charset="0"/>
                <a:cs typeface="Times New Roman" pitchFamily="18" charset="0"/>
              </a:rPr>
              <a:t>Scenario</a:t>
            </a:r>
            <a:r>
              <a:rPr lang="en-GB" dirty="0">
                <a:latin typeface="Times New Roman" pitchFamily="18" charset="0"/>
                <a:cs typeface="Times New Roman" pitchFamily="18" charset="0"/>
              </a:rPr>
              <a:t> 5: 	Change the data representation of words;</a:t>
            </a:r>
          </a:p>
          <a:p>
            <a:pPr marL="1547813" indent="-1547813" algn="just">
              <a:lnSpc>
                <a:spcPct val="80000"/>
              </a:lnSpc>
              <a:spcBef>
                <a:spcPct val="30000"/>
              </a:spcBef>
            </a:pPr>
            <a:r>
              <a:rPr lang="en-GB" dirty="0">
                <a:latin typeface="Times New Roman" pitchFamily="18" charset="0"/>
                <a:cs typeface="Times New Roman" pitchFamily="18" charset="0"/>
              </a:rPr>
              <a:t>Scen</a:t>
            </a:r>
            <a:r>
              <a:rPr lang="en-GB" i="1" dirty="0">
                <a:latin typeface="Times New Roman" pitchFamily="18" charset="0"/>
                <a:cs typeface="Times New Roman" pitchFamily="18" charset="0"/>
              </a:rPr>
              <a:t>a</a:t>
            </a:r>
            <a:r>
              <a:rPr lang="en-GB" dirty="0">
                <a:latin typeface="Times New Roman" pitchFamily="18" charset="0"/>
                <a:cs typeface="Times New Roman" pitchFamily="18" charset="0"/>
              </a:rPr>
              <a:t>rio 6: 	Change the data representation of characters;</a:t>
            </a:r>
          </a:p>
          <a:p>
            <a:pPr marL="1547813" indent="-1547813" algn="just">
              <a:lnSpc>
                <a:spcPct val="80000"/>
              </a:lnSpc>
              <a:spcBef>
                <a:spcPct val="30000"/>
              </a:spcBef>
            </a:pPr>
            <a:r>
              <a:rPr lang="en-GB" i="1" dirty="0">
                <a:latin typeface="Times New Roman" pitchFamily="18" charset="0"/>
                <a:cs typeface="Times New Roman" pitchFamily="18" charset="0"/>
              </a:rPr>
              <a:t>Scenario</a:t>
            </a:r>
            <a:r>
              <a:rPr lang="en-GB" dirty="0">
                <a:latin typeface="Times New Roman" pitchFamily="18" charset="0"/>
                <a:cs typeface="Times New Roman" pitchFamily="18" charset="0"/>
              </a:rPr>
              <a:t> 7: </a:t>
            </a:r>
            <a:r>
              <a:rPr lang="en-GB" dirty="0" smtClean="0">
                <a:latin typeface="Times New Roman" pitchFamily="18" charset="0"/>
                <a:cs typeface="Times New Roman" pitchFamily="18" charset="0"/>
              </a:rPr>
              <a:t>Change </a:t>
            </a:r>
            <a:r>
              <a:rPr lang="en-GB" dirty="0">
                <a:latin typeface="Times New Roman" pitchFamily="18" charset="0"/>
                <a:cs typeface="Times New Roman" pitchFamily="18" charset="0"/>
              </a:rPr>
              <a:t>the data representation of keyword frequency vector;</a:t>
            </a:r>
          </a:p>
          <a:p>
            <a:pPr marL="1547813" indent="-1547813" algn="just">
              <a:lnSpc>
                <a:spcPct val="80000"/>
              </a:lnSpc>
              <a:spcBef>
                <a:spcPct val="30000"/>
              </a:spcBef>
            </a:pPr>
            <a:r>
              <a:rPr lang="en-GB" i="1" dirty="0">
                <a:latin typeface="Times New Roman" pitchFamily="18" charset="0"/>
                <a:cs typeface="Times New Roman" pitchFamily="18" charset="0"/>
              </a:rPr>
              <a:t>Scenario</a:t>
            </a:r>
            <a:r>
              <a:rPr lang="en-GB" dirty="0">
                <a:latin typeface="Times New Roman" pitchFamily="18" charset="0"/>
                <a:cs typeface="Times New Roman" pitchFamily="18" charset="0"/>
              </a:rPr>
              <a:t> 8</a:t>
            </a:r>
            <a:r>
              <a:rPr lang="en-GB" dirty="0" smtClean="0">
                <a:latin typeface="Times New Roman" pitchFamily="18" charset="0"/>
                <a:cs typeface="Times New Roman" pitchFamily="18" charset="0"/>
              </a:rPr>
              <a:t>:	Treat </a:t>
            </a:r>
            <a:r>
              <a:rPr lang="en-GB" dirty="0">
                <a:latin typeface="Times New Roman" pitchFamily="18" charset="0"/>
                <a:cs typeface="Times New Roman" pitchFamily="18" charset="0"/>
              </a:rPr>
              <a:t>synonyms as the same word in the extraction of keyword frequency vectors</a:t>
            </a:r>
          </a:p>
          <a:p>
            <a:pPr marL="1547813" indent="-1547813">
              <a:lnSpc>
                <a:spcPct val="80000"/>
              </a:lnSpc>
              <a:spcBef>
                <a:spcPct val="30000"/>
              </a:spcBef>
            </a:pPr>
            <a:r>
              <a:rPr lang="en-GB" i="1" dirty="0">
                <a:latin typeface="Times New Roman" pitchFamily="18" charset="0"/>
                <a:cs typeface="Times New Roman" pitchFamily="18" charset="0"/>
              </a:rPr>
              <a:t>Scenario</a:t>
            </a:r>
            <a:r>
              <a:rPr lang="en-GB" dirty="0">
                <a:latin typeface="Times New Roman" pitchFamily="18" charset="0"/>
                <a:cs typeface="Times New Roman" pitchFamily="18" charset="0"/>
              </a:rPr>
              <a:t> 9: 	Delete and insert words from the original text.</a:t>
            </a:r>
            <a:r>
              <a:rPr lang="en-US" altLang="zh-CN" dirty="0">
                <a:latin typeface="Times New Roman" pitchFamily="18"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ltLang="zh-CN" dirty="0" smtClean="0"/>
              <a:t>Mar. 2014</a:t>
            </a:r>
            <a:endParaRPr lang="en-US" altLang="zh-CN" dirty="0"/>
          </a:p>
        </p:txBody>
      </p:sp>
      <p:sp>
        <p:nvSpPr>
          <p:cNvPr id="5" name="Slide Number Placeholder 4"/>
          <p:cNvSpPr>
            <a:spLocks noGrp="1"/>
          </p:cNvSpPr>
          <p:nvPr>
            <p:ph type="sldNum" sz="quarter" idx="11"/>
          </p:nvPr>
        </p:nvSpPr>
        <p:spPr/>
        <p:txBody>
          <a:bodyPr/>
          <a:lstStyle/>
          <a:p>
            <a:fld id="{EAC2FE0C-988C-40E5-A7D2-20C4F9B28B2D}" type="slidenum">
              <a:rPr lang="en-US" altLang="en-US"/>
              <a:pPr/>
              <a:t>3</a:t>
            </a:fld>
            <a:endParaRPr lang="en-US" altLang="en-US" dirty="0"/>
          </a:p>
        </p:txBody>
      </p:sp>
      <p:sp>
        <p:nvSpPr>
          <p:cNvPr id="6" name="Footer Placeholder 5"/>
          <p:cNvSpPr>
            <a:spLocks noGrp="1"/>
          </p:cNvSpPr>
          <p:nvPr>
            <p:ph type="ftr" sz="quarter" idx="12"/>
          </p:nvPr>
        </p:nvSpPr>
        <p:spPr/>
        <p:txBody>
          <a:bodyPr/>
          <a:lstStyle/>
          <a:p>
            <a:r>
              <a:rPr lang="en-GB" altLang="zh-CN" dirty="0"/>
              <a:t>U08182: Information Systems Design</a:t>
            </a:r>
          </a:p>
        </p:txBody>
      </p:sp>
      <p:sp>
        <p:nvSpPr>
          <p:cNvPr id="48130" name="Rectangle 2"/>
          <p:cNvSpPr>
            <a:spLocks noGrp="1" noChangeArrowheads="1"/>
          </p:cNvSpPr>
          <p:nvPr>
            <p:ph type="title"/>
          </p:nvPr>
        </p:nvSpPr>
        <p:spPr/>
        <p:txBody>
          <a:bodyPr/>
          <a:lstStyle/>
          <a:p>
            <a:r>
              <a:rPr lang="en-US" altLang="zh-CN" sz="3200" dirty="0">
                <a:ea typeface="SimSun" pitchFamily="2" charset="-122"/>
              </a:rPr>
              <a:t>Evaluation of architectural designs (I)</a:t>
            </a:r>
            <a:endParaRPr lang="en-GB" sz="3200" dirty="0"/>
          </a:p>
        </p:txBody>
      </p:sp>
      <p:sp>
        <p:nvSpPr>
          <p:cNvPr id="48131" name="Rectangle 3"/>
          <p:cNvSpPr>
            <a:spLocks noGrp="1" noChangeArrowheads="1"/>
          </p:cNvSpPr>
          <p:nvPr>
            <p:ph type="body" idx="1"/>
          </p:nvPr>
        </p:nvSpPr>
        <p:spPr>
          <a:xfrm>
            <a:off x="415925" y="981075"/>
            <a:ext cx="9361488" cy="5184775"/>
          </a:xfrm>
        </p:spPr>
        <p:txBody>
          <a:bodyPr/>
          <a:lstStyle/>
          <a:p>
            <a:r>
              <a:rPr lang="en-US" altLang="zh-CN" dirty="0">
                <a:latin typeface="Times New Roman" pitchFamily="18" charset="0"/>
                <a:ea typeface="SimSun" pitchFamily="2" charset="-122"/>
              </a:rPr>
              <a:t>Scenario-based approaches</a:t>
            </a:r>
          </a:p>
          <a:p>
            <a:pPr lvl="1"/>
            <a:r>
              <a:rPr lang="en-US" altLang="zh-CN" dirty="0">
                <a:latin typeface="Times New Roman" pitchFamily="18" charset="0"/>
                <a:ea typeface="SimSun" pitchFamily="2" charset="-122"/>
              </a:rPr>
              <a:t>Abstract and amorphous quality attributes are represented </a:t>
            </a:r>
            <a:r>
              <a:rPr lang="en-US" altLang="zh-CN" dirty="0" smtClean="0">
                <a:latin typeface="Times New Roman" pitchFamily="18" charset="0"/>
                <a:ea typeface="SimSun" pitchFamily="2" charset="-122"/>
              </a:rPr>
              <a:t>with more </a:t>
            </a:r>
            <a:r>
              <a:rPr lang="en-US" altLang="zh-CN" dirty="0">
                <a:latin typeface="Times New Roman" pitchFamily="18" charset="0"/>
                <a:ea typeface="SimSun" pitchFamily="2" charset="-122"/>
              </a:rPr>
              <a:t>tangible scenarios </a:t>
            </a:r>
          </a:p>
          <a:p>
            <a:pPr lvl="1"/>
            <a:r>
              <a:rPr lang="en-US" altLang="zh-CN" dirty="0">
                <a:latin typeface="Times New Roman" pitchFamily="18" charset="0"/>
                <a:ea typeface="SimSun" pitchFamily="2" charset="-122"/>
              </a:rPr>
              <a:t>The interaction between a stakeholder and the system in the scenario is elaborated in the evaluation</a:t>
            </a:r>
          </a:p>
          <a:p>
            <a:pPr lvl="1"/>
            <a:r>
              <a:rPr lang="en-US" altLang="zh-CN" dirty="0">
                <a:latin typeface="Times New Roman" pitchFamily="18" charset="0"/>
                <a:ea typeface="SimSun" pitchFamily="2" charset="-122"/>
              </a:rPr>
              <a:t>The outcomes and the quality related properties of the interactions are collected to demonstrate the quality of the design</a:t>
            </a:r>
          </a:p>
          <a:p>
            <a:pPr lvl="1"/>
            <a:r>
              <a:rPr lang="en-US" altLang="zh-CN" dirty="0">
                <a:latin typeface="Times New Roman" pitchFamily="18" charset="0"/>
                <a:ea typeface="SimSun" pitchFamily="2" charset="-122"/>
              </a:rPr>
              <a:t>Suitable </a:t>
            </a:r>
            <a:r>
              <a:rPr lang="en-US" altLang="zh-CN" dirty="0" smtClean="0">
                <a:latin typeface="Times New Roman" pitchFamily="18" charset="0"/>
                <a:ea typeface="SimSun" pitchFamily="2" charset="-122"/>
              </a:rPr>
              <a:t>for evaluating </a:t>
            </a:r>
            <a:r>
              <a:rPr lang="en-US" altLang="zh-CN" dirty="0">
                <a:latin typeface="Times New Roman" pitchFamily="18" charset="0"/>
                <a:ea typeface="SimSun" pitchFamily="2" charset="-122"/>
              </a:rPr>
              <a:t>the quality </a:t>
            </a:r>
            <a:r>
              <a:rPr lang="en-US" altLang="zh-CN" dirty="0" smtClean="0">
                <a:latin typeface="Times New Roman" pitchFamily="18" charset="0"/>
                <a:ea typeface="SimSun" pitchFamily="2" charset="-122"/>
              </a:rPr>
              <a:t>of a design against </a:t>
            </a:r>
            <a:r>
              <a:rPr lang="en-US" altLang="zh-CN" dirty="0">
                <a:latin typeface="Times New Roman" pitchFamily="18" charset="0"/>
                <a:ea typeface="SimSun" pitchFamily="2" charset="-122"/>
              </a:rPr>
              <a:t>a set of known criteria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GB" altLang="zh-CN" smtClean="0"/>
              <a:t>Mar. 2014</a:t>
            </a:r>
            <a:endParaRPr lang="en-US" altLang="zh-CN"/>
          </a:p>
        </p:txBody>
      </p:sp>
      <p:sp>
        <p:nvSpPr>
          <p:cNvPr id="6" name="Slide Number Placeholder 5"/>
          <p:cNvSpPr>
            <a:spLocks noGrp="1"/>
          </p:cNvSpPr>
          <p:nvPr>
            <p:ph type="sldNum" sz="quarter" idx="11"/>
          </p:nvPr>
        </p:nvSpPr>
        <p:spPr/>
        <p:txBody>
          <a:bodyPr/>
          <a:lstStyle/>
          <a:p>
            <a:fld id="{9891B82F-D41F-4C46-B9F5-E3347982DD1A}" type="slidenum">
              <a:rPr lang="en-US" altLang="en-US"/>
              <a:pPr/>
              <a:t>30</a:t>
            </a:fld>
            <a:endParaRPr lang="en-US" altLang="en-US"/>
          </a:p>
        </p:txBody>
      </p:sp>
      <p:sp>
        <p:nvSpPr>
          <p:cNvPr id="7" name="Footer Placeholder 6"/>
          <p:cNvSpPr>
            <a:spLocks noGrp="1"/>
          </p:cNvSpPr>
          <p:nvPr>
            <p:ph type="ftr" sz="quarter" idx="12"/>
          </p:nvPr>
        </p:nvSpPr>
        <p:spPr/>
        <p:txBody>
          <a:bodyPr/>
          <a:lstStyle/>
          <a:p>
            <a:r>
              <a:rPr lang="en-GB" altLang="zh-CN"/>
              <a:t>U08182: Information Systems Design</a:t>
            </a:r>
          </a:p>
        </p:txBody>
      </p:sp>
      <p:sp>
        <p:nvSpPr>
          <p:cNvPr id="7170" name="Rectangle 2"/>
          <p:cNvSpPr>
            <a:spLocks noGrp="1" noChangeArrowheads="1"/>
          </p:cNvSpPr>
          <p:nvPr>
            <p:ph type="title"/>
          </p:nvPr>
        </p:nvSpPr>
        <p:spPr/>
        <p:txBody>
          <a:bodyPr/>
          <a:lstStyle/>
          <a:p>
            <a:r>
              <a:rPr lang="en-GB" sz="4000">
                <a:cs typeface="Times New Roman" pitchFamily="18" charset="0"/>
              </a:rPr>
              <a:t>Classify Scenarios</a:t>
            </a:r>
            <a:r>
              <a:rPr lang="en-US" altLang="zh-CN" sz="4000">
                <a:ea typeface="SimSun" pitchFamily="2" charset="-122"/>
              </a:rPr>
              <a:t> </a:t>
            </a:r>
          </a:p>
        </p:txBody>
      </p:sp>
      <p:sp>
        <p:nvSpPr>
          <p:cNvPr id="7171" name="Rectangle 3"/>
          <p:cNvSpPr>
            <a:spLocks noGrp="1" noChangeArrowheads="1"/>
          </p:cNvSpPr>
          <p:nvPr>
            <p:ph type="body" sz="half" idx="1"/>
          </p:nvPr>
        </p:nvSpPr>
        <p:spPr>
          <a:xfrm>
            <a:off x="454025" y="1052513"/>
            <a:ext cx="4716463" cy="4865687"/>
          </a:xfrm>
          <a:ln>
            <a:solidFill>
              <a:schemeClr val="tx1"/>
            </a:solidFill>
          </a:ln>
        </p:spPr>
        <p:txBody>
          <a:bodyPr/>
          <a:lstStyle/>
          <a:p>
            <a:pPr algn="ctr">
              <a:spcBef>
                <a:spcPct val="35000"/>
              </a:spcBef>
              <a:buFont typeface="Wingdings" pitchFamily="2" charset="2"/>
              <a:buNone/>
            </a:pPr>
            <a:r>
              <a:rPr lang="en-GB"/>
              <a:t>Direct scenario</a:t>
            </a:r>
          </a:p>
          <a:p>
            <a:r>
              <a:rPr lang="en-GB" sz="2000">
                <a:cs typeface="Times New Roman" pitchFamily="18" charset="0"/>
              </a:rPr>
              <a:t>Anticipated use in the scenario requires no modification to the system for the scenario to be performed. </a:t>
            </a:r>
          </a:p>
          <a:p>
            <a:r>
              <a:rPr lang="en-GB" sz="2000">
                <a:cs typeface="Times New Roman" pitchFamily="18" charset="0"/>
              </a:rPr>
              <a:t>This would usually be determined by demonstrating how the existing architecture would behave in performing the scenario (rather like a walk-through simulation of the system conducted in terms of the architectural constructs).</a:t>
            </a:r>
            <a:r>
              <a:rPr lang="en-US" altLang="zh-CN" sz="2000">
                <a:ea typeface="SimSun" pitchFamily="2" charset="-122"/>
              </a:rPr>
              <a:t> </a:t>
            </a:r>
          </a:p>
        </p:txBody>
      </p:sp>
      <p:sp>
        <p:nvSpPr>
          <p:cNvPr id="7172" name="Rectangle 4"/>
          <p:cNvSpPr>
            <a:spLocks noGrp="1" noChangeArrowheads="1"/>
          </p:cNvSpPr>
          <p:nvPr>
            <p:ph type="body" sz="half" idx="2"/>
          </p:nvPr>
        </p:nvSpPr>
        <p:spPr>
          <a:xfrm>
            <a:off x="5178425" y="1052513"/>
            <a:ext cx="4570413" cy="4865687"/>
          </a:xfrm>
          <a:ln>
            <a:solidFill>
              <a:schemeClr val="tx1"/>
            </a:solidFill>
          </a:ln>
        </p:spPr>
        <p:txBody>
          <a:bodyPr/>
          <a:lstStyle/>
          <a:p>
            <a:pPr marL="285750" indent="-285750" algn="ctr">
              <a:spcBef>
                <a:spcPct val="35000"/>
              </a:spcBef>
              <a:buFont typeface="Wingdings" pitchFamily="2" charset="2"/>
              <a:buNone/>
            </a:pPr>
            <a:r>
              <a:rPr lang="en-GB"/>
              <a:t>Indirect Scenario</a:t>
            </a:r>
          </a:p>
          <a:p>
            <a:pPr marL="285750" indent="-285750"/>
            <a:r>
              <a:rPr lang="en-GB" sz="2000">
                <a:cs typeface="Times New Roman" pitchFamily="18" charset="0"/>
              </a:rPr>
              <a:t>There must be some change to the system that we could represent architecturally for the scenario to be performed</a:t>
            </a:r>
          </a:p>
          <a:p>
            <a:pPr marL="285750" indent="-285750"/>
            <a:r>
              <a:rPr lang="en-GB" sz="2000">
                <a:cs typeface="Times New Roman" pitchFamily="18" charset="0"/>
              </a:rPr>
              <a:t>This change could be:</a:t>
            </a:r>
          </a:p>
          <a:p>
            <a:pPr marL="685800" lvl="1">
              <a:buFont typeface="Wingdings" pitchFamily="2" charset="2"/>
              <a:buChar char="§"/>
            </a:pPr>
            <a:r>
              <a:rPr lang="en-GB" sz="2000">
                <a:cs typeface="Times New Roman" pitchFamily="18" charset="0"/>
              </a:rPr>
              <a:t>a change to how one or more components perform an assigned activity</a:t>
            </a:r>
          </a:p>
          <a:p>
            <a:pPr marL="685800" lvl="1">
              <a:buFont typeface="Wingdings" pitchFamily="2" charset="2"/>
              <a:buChar char="§"/>
            </a:pPr>
            <a:r>
              <a:rPr lang="en-GB" sz="2000">
                <a:cs typeface="Times New Roman" pitchFamily="18" charset="0"/>
              </a:rPr>
              <a:t>the addition of a component to perform some activity</a:t>
            </a:r>
          </a:p>
          <a:p>
            <a:pPr marL="685800" lvl="1">
              <a:buFont typeface="Wingdings" pitchFamily="2" charset="2"/>
              <a:buChar char="§"/>
            </a:pPr>
            <a:r>
              <a:rPr lang="en-GB" sz="2000">
                <a:cs typeface="Times New Roman" pitchFamily="18" charset="0"/>
              </a:rPr>
              <a:t>the addition of a connection between existing components</a:t>
            </a:r>
          </a:p>
          <a:p>
            <a:pPr marL="685800" lvl="1">
              <a:buFont typeface="Wingdings" pitchFamily="2" charset="2"/>
              <a:buChar char="§"/>
            </a:pPr>
            <a:r>
              <a:rPr lang="en-GB" sz="2000">
                <a:cs typeface="Times New Roman" pitchFamily="18" charset="0"/>
              </a:rPr>
              <a:t>a combination of these factors</a:t>
            </a:r>
            <a:endParaRPr lang="en-US" altLang="zh-CN" sz="1800">
              <a:ea typeface="SimSun" pitchFamily="2" charset="-122"/>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ate Placeholder 2"/>
          <p:cNvSpPr>
            <a:spLocks noGrp="1"/>
          </p:cNvSpPr>
          <p:nvPr>
            <p:ph type="dt" sz="half" idx="10"/>
          </p:nvPr>
        </p:nvSpPr>
        <p:spPr/>
        <p:txBody>
          <a:bodyPr/>
          <a:lstStyle/>
          <a:p>
            <a:r>
              <a:rPr lang="en-GB" altLang="zh-CN" smtClean="0"/>
              <a:t>Mar. 2014</a:t>
            </a:r>
            <a:endParaRPr lang="en-US" altLang="zh-CN"/>
          </a:p>
        </p:txBody>
      </p:sp>
      <p:sp>
        <p:nvSpPr>
          <p:cNvPr id="48" name="Slide Number Placeholder 3"/>
          <p:cNvSpPr>
            <a:spLocks noGrp="1"/>
          </p:cNvSpPr>
          <p:nvPr>
            <p:ph type="sldNum" sz="quarter" idx="11"/>
          </p:nvPr>
        </p:nvSpPr>
        <p:spPr/>
        <p:txBody>
          <a:bodyPr/>
          <a:lstStyle/>
          <a:p>
            <a:fld id="{53D15594-3BC8-4D4E-A23B-8A87B621F76C}" type="slidenum">
              <a:rPr lang="en-US" altLang="en-US"/>
              <a:pPr/>
              <a:t>31</a:t>
            </a:fld>
            <a:endParaRPr lang="en-US" altLang="en-US"/>
          </a:p>
        </p:txBody>
      </p:sp>
      <p:sp>
        <p:nvSpPr>
          <p:cNvPr id="49" name="Footer Placeholder 4"/>
          <p:cNvSpPr>
            <a:spLocks noGrp="1"/>
          </p:cNvSpPr>
          <p:nvPr>
            <p:ph type="ftr" sz="quarter" idx="12"/>
          </p:nvPr>
        </p:nvSpPr>
        <p:spPr/>
        <p:txBody>
          <a:bodyPr/>
          <a:lstStyle/>
          <a:p>
            <a:r>
              <a:rPr lang="en-GB" altLang="zh-CN"/>
              <a:t>U08182: Information Systems Design</a:t>
            </a:r>
          </a:p>
        </p:txBody>
      </p:sp>
      <p:sp>
        <p:nvSpPr>
          <p:cNvPr id="78850" name="Rectangle 2"/>
          <p:cNvSpPr>
            <a:spLocks noGrp="1" noChangeArrowheads="1"/>
          </p:cNvSpPr>
          <p:nvPr>
            <p:ph type="title"/>
          </p:nvPr>
        </p:nvSpPr>
        <p:spPr/>
        <p:txBody>
          <a:bodyPr/>
          <a:lstStyle/>
          <a:p>
            <a:r>
              <a:rPr lang="en-GB">
                <a:cs typeface="Times New Roman" pitchFamily="18" charset="0"/>
              </a:rPr>
              <a:t>Design 1: Shared data storage</a:t>
            </a:r>
            <a:r>
              <a:rPr lang="en-US" altLang="zh-CN">
                <a:ea typeface="SimSun" pitchFamily="2" charset="-122"/>
              </a:rPr>
              <a:t> </a:t>
            </a:r>
          </a:p>
        </p:txBody>
      </p:sp>
      <p:grpSp>
        <p:nvGrpSpPr>
          <p:cNvPr id="78851" name="Group 3"/>
          <p:cNvGrpSpPr>
            <a:grpSpLocks/>
          </p:cNvGrpSpPr>
          <p:nvPr/>
        </p:nvGrpSpPr>
        <p:grpSpPr bwMode="auto">
          <a:xfrm>
            <a:off x="0" y="1600200"/>
            <a:ext cx="9906000" cy="3995738"/>
            <a:chOff x="0" y="1008"/>
            <a:chExt cx="5760" cy="2517"/>
          </a:xfrm>
        </p:grpSpPr>
        <p:grpSp>
          <p:nvGrpSpPr>
            <p:cNvPr id="78852" name="Group 4"/>
            <p:cNvGrpSpPr>
              <a:grpSpLocks/>
            </p:cNvGrpSpPr>
            <p:nvPr/>
          </p:nvGrpSpPr>
          <p:grpSpPr bwMode="auto">
            <a:xfrm>
              <a:off x="1082" y="1008"/>
              <a:ext cx="3596" cy="349"/>
              <a:chOff x="2835" y="8625"/>
              <a:chExt cx="6270" cy="705"/>
            </a:xfrm>
          </p:grpSpPr>
          <p:sp>
            <p:nvSpPr>
              <p:cNvPr id="78853" name="AutoShape 5"/>
              <p:cNvSpPr>
                <a:spLocks noChangeArrowheads="1"/>
              </p:cNvSpPr>
              <p:nvPr/>
            </p:nvSpPr>
            <p:spPr bwMode="auto">
              <a:xfrm>
                <a:off x="2835" y="8625"/>
                <a:ext cx="6270"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78854" name="AutoShape 6"/>
              <p:cNvSpPr>
                <a:spLocks noChangeArrowheads="1"/>
              </p:cNvSpPr>
              <p:nvPr/>
            </p:nvSpPr>
            <p:spPr bwMode="auto">
              <a:xfrm>
                <a:off x="2927" y="8708"/>
                <a:ext cx="6089"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Bef>
                    <a:spcPts val="300"/>
                  </a:spcBef>
                  <a:spcAft>
                    <a:spcPts val="300"/>
                  </a:spcAft>
                </a:pPr>
                <a:r>
                  <a:rPr lang="en-US" altLang="zh-CN" sz="1800">
                    <a:latin typeface="Times New Roman" pitchFamily="18" charset="0"/>
                  </a:rPr>
                  <a:t>Master Control</a:t>
                </a:r>
              </a:p>
            </p:txBody>
          </p:sp>
        </p:grpSp>
        <p:sp>
          <p:nvSpPr>
            <p:cNvPr id="78855" name="AutoShape 7"/>
            <p:cNvSpPr>
              <a:spLocks noChangeArrowheads="1"/>
            </p:cNvSpPr>
            <p:nvPr/>
          </p:nvSpPr>
          <p:spPr bwMode="auto">
            <a:xfrm>
              <a:off x="533" y="3194"/>
              <a:ext cx="2949" cy="33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r>
                <a:rPr lang="en-US" altLang="zh-CN" sz="1800">
                  <a:latin typeface="Times New Roman" pitchFamily="18" charset="0"/>
                </a:rPr>
                <a:t>Text </a:t>
              </a:r>
            </a:p>
          </p:txBody>
        </p:sp>
        <p:sp>
          <p:nvSpPr>
            <p:cNvPr id="78856" name="AutoShape 8"/>
            <p:cNvSpPr>
              <a:spLocks noChangeArrowheads="1"/>
            </p:cNvSpPr>
            <p:nvPr/>
          </p:nvSpPr>
          <p:spPr bwMode="auto">
            <a:xfrm>
              <a:off x="3548" y="3185"/>
              <a:ext cx="1823" cy="3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r>
                <a:rPr lang="en-US" altLang="zh-CN" sz="1800">
                  <a:latin typeface="Times New Roman" pitchFamily="18" charset="0"/>
                </a:rPr>
                <a:t>Keyword frequency vector</a:t>
              </a:r>
            </a:p>
          </p:txBody>
        </p:sp>
        <p:grpSp>
          <p:nvGrpSpPr>
            <p:cNvPr id="78857" name="Group 9"/>
            <p:cNvGrpSpPr>
              <a:grpSpLocks/>
            </p:cNvGrpSpPr>
            <p:nvPr/>
          </p:nvGrpSpPr>
          <p:grpSpPr bwMode="auto">
            <a:xfrm>
              <a:off x="281" y="1816"/>
              <a:ext cx="616" cy="431"/>
              <a:chOff x="2106" y="3303"/>
              <a:chExt cx="1195" cy="705"/>
            </a:xfrm>
          </p:grpSpPr>
          <p:sp>
            <p:nvSpPr>
              <p:cNvPr id="78858" name="AutoShape 10"/>
              <p:cNvSpPr>
                <a:spLocks noChangeArrowheads="1"/>
              </p:cNvSpPr>
              <p:nvPr/>
            </p:nvSpPr>
            <p:spPr bwMode="auto">
              <a:xfrm>
                <a:off x="2106" y="3303"/>
                <a:ext cx="1195"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78859" name="AutoShape 11"/>
              <p:cNvSpPr>
                <a:spLocks noChangeArrowheads="1"/>
              </p:cNvSpPr>
              <p:nvPr/>
            </p:nvSpPr>
            <p:spPr bwMode="auto">
              <a:xfrm>
                <a:off x="2194" y="3386"/>
                <a:ext cx="1034"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r>
                  <a:rPr lang="en-US" altLang="zh-CN" sz="1800">
                    <a:latin typeface="Times New Roman" pitchFamily="18" charset="0"/>
                  </a:rPr>
                  <a:t>Input </a:t>
                </a:r>
              </a:p>
            </p:txBody>
          </p:sp>
        </p:grpSp>
        <p:grpSp>
          <p:nvGrpSpPr>
            <p:cNvPr id="78860" name="Group 12"/>
            <p:cNvGrpSpPr>
              <a:grpSpLocks/>
            </p:cNvGrpSpPr>
            <p:nvPr/>
          </p:nvGrpSpPr>
          <p:grpSpPr bwMode="auto">
            <a:xfrm>
              <a:off x="2976" y="1861"/>
              <a:ext cx="868" cy="432"/>
              <a:chOff x="5295" y="8775"/>
              <a:chExt cx="1875" cy="705"/>
            </a:xfrm>
          </p:grpSpPr>
          <p:sp>
            <p:nvSpPr>
              <p:cNvPr id="78861" name="AutoShape 13"/>
              <p:cNvSpPr>
                <a:spLocks noChangeArrowheads="1"/>
              </p:cNvSpPr>
              <p:nvPr/>
            </p:nvSpPr>
            <p:spPr bwMode="auto">
              <a:xfrm>
                <a:off x="5295" y="8775"/>
                <a:ext cx="1875"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78862" name="AutoShape 14"/>
              <p:cNvSpPr>
                <a:spLocks noChangeArrowheads="1"/>
              </p:cNvSpPr>
              <p:nvPr/>
            </p:nvSpPr>
            <p:spPr bwMode="auto">
              <a:xfrm>
                <a:off x="5363" y="8858"/>
                <a:ext cx="174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lnSpc>
                    <a:spcPct val="90000"/>
                  </a:lnSpc>
                </a:pPr>
                <a:r>
                  <a:rPr lang="en-US" altLang="zh-CN" sz="1800">
                    <a:latin typeface="Times New Roman" pitchFamily="18" charset="0"/>
                  </a:rPr>
                  <a:t>Statistics of frequency </a:t>
                </a:r>
              </a:p>
            </p:txBody>
          </p:sp>
        </p:grpSp>
        <p:sp>
          <p:nvSpPr>
            <p:cNvPr id="78863" name="Line 15"/>
            <p:cNvSpPr>
              <a:spLocks noChangeShapeType="1"/>
            </p:cNvSpPr>
            <p:nvPr/>
          </p:nvSpPr>
          <p:spPr bwMode="auto">
            <a:xfrm flipH="1">
              <a:off x="4361" y="1348"/>
              <a:ext cx="0" cy="532"/>
            </a:xfrm>
            <a:prstGeom prst="line">
              <a:avLst/>
            </a:prstGeom>
            <a:noFill/>
            <a:ln w="9525">
              <a:solidFill>
                <a:srgbClr val="000000"/>
              </a:solidFill>
              <a:round/>
              <a:headEnd type="none" w="med" len="med"/>
              <a:tailEnd type="triangle" w="med" len="med"/>
            </a:ln>
            <a:effectLst/>
          </p:spPr>
          <p:txBody>
            <a:bodyPr/>
            <a:lstStyle/>
            <a:p>
              <a:endParaRPr lang="en-US"/>
            </a:p>
          </p:txBody>
        </p:sp>
        <p:sp>
          <p:nvSpPr>
            <p:cNvPr id="78864" name="Line 16"/>
            <p:cNvSpPr>
              <a:spLocks noChangeShapeType="1"/>
            </p:cNvSpPr>
            <p:nvPr/>
          </p:nvSpPr>
          <p:spPr bwMode="auto">
            <a:xfrm flipH="1">
              <a:off x="858" y="1357"/>
              <a:ext cx="348" cy="468"/>
            </a:xfrm>
            <a:prstGeom prst="line">
              <a:avLst/>
            </a:prstGeom>
            <a:noFill/>
            <a:ln w="9525">
              <a:solidFill>
                <a:srgbClr val="000000"/>
              </a:solidFill>
              <a:round/>
              <a:headEnd type="none" w="med" len="med"/>
              <a:tailEnd type="triangle" w="med" len="med"/>
            </a:ln>
            <a:effectLst/>
          </p:spPr>
          <p:txBody>
            <a:bodyPr/>
            <a:lstStyle/>
            <a:p>
              <a:endParaRPr lang="en-US"/>
            </a:p>
          </p:txBody>
        </p:sp>
        <p:sp>
          <p:nvSpPr>
            <p:cNvPr id="78865" name="Line 17"/>
            <p:cNvSpPr>
              <a:spLocks noChangeShapeType="1"/>
            </p:cNvSpPr>
            <p:nvPr/>
          </p:nvSpPr>
          <p:spPr bwMode="auto">
            <a:xfrm>
              <a:off x="754" y="2256"/>
              <a:ext cx="0" cy="936"/>
            </a:xfrm>
            <a:prstGeom prst="line">
              <a:avLst/>
            </a:prstGeom>
            <a:noFill/>
            <a:ln w="9525">
              <a:solidFill>
                <a:srgbClr val="000000"/>
              </a:solidFill>
              <a:prstDash val="dash"/>
              <a:round/>
              <a:headEnd/>
              <a:tailEnd type="triangle" w="med" len="med"/>
            </a:ln>
            <a:effectLst/>
          </p:spPr>
          <p:txBody>
            <a:bodyPr/>
            <a:lstStyle/>
            <a:p>
              <a:endParaRPr lang="en-US"/>
            </a:p>
          </p:txBody>
        </p:sp>
        <p:sp>
          <p:nvSpPr>
            <p:cNvPr id="78866" name="Line 18"/>
            <p:cNvSpPr>
              <a:spLocks noChangeShapeType="1"/>
            </p:cNvSpPr>
            <p:nvPr/>
          </p:nvSpPr>
          <p:spPr bwMode="auto">
            <a:xfrm flipV="1">
              <a:off x="3064" y="2293"/>
              <a:ext cx="1" cy="908"/>
            </a:xfrm>
            <a:prstGeom prst="line">
              <a:avLst/>
            </a:prstGeom>
            <a:noFill/>
            <a:ln w="9525">
              <a:solidFill>
                <a:srgbClr val="000000"/>
              </a:solidFill>
              <a:prstDash val="dash"/>
              <a:round/>
              <a:headEnd type="triangle" w="med" len="med"/>
              <a:tailEnd type="triangle" w="med" len="med"/>
            </a:ln>
            <a:effectLst/>
          </p:spPr>
          <p:txBody>
            <a:bodyPr/>
            <a:lstStyle/>
            <a:p>
              <a:endParaRPr lang="en-US"/>
            </a:p>
          </p:txBody>
        </p:sp>
        <p:sp>
          <p:nvSpPr>
            <p:cNvPr id="78867" name="Line 19"/>
            <p:cNvSpPr>
              <a:spLocks noChangeShapeType="1"/>
            </p:cNvSpPr>
            <p:nvPr/>
          </p:nvSpPr>
          <p:spPr bwMode="auto">
            <a:xfrm>
              <a:off x="4409" y="2036"/>
              <a:ext cx="238" cy="0"/>
            </a:xfrm>
            <a:prstGeom prst="line">
              <a:avLst/>
            </a:prstGeom>
            <a:noFill/>
            <a:ln w="9525">
              <a:solidFill>
                <a:srgbClr val="000000"/>
              </a:solidFill>
              <a:prstDash val="dash"/>
              <a:round/>
              <a:headEnd/>
              <a:tailEnd type="triangle" w="med" len="med"/>
            </a:ln>
            <a:effectLst/>
          </p:spPr>
          <p:txBody>
            <a:bodyPr/>
            <a:lstStyle/>
            <a:p>
              <a:endParaRPr lang="en-US"/>
            </a:p>
          </p:txBody>
        </p:sp>
        <p:sp>
          <p:nvSpPr>
            <p:cNvPr id="78868" name="Line 20"/>
            <p:cNvSpPr>
              <a:spLocks noChangeShapeType="1"/>
            </p:cNvSpPr>
            <p:nvPr/>
          </p:nvSpPr>
          <p:spPr bwMode="auto">
            <a:xfrm>
              <a:off x="0" y="2027"/>
              <a:ext cx="281" cy="0"/>
            </a:xfrm>
            <a:prstGeom prst="line">
              <a:avLst/>
            </a:prstGeom>
            <a:noFill/>
            <a:ln w="9525">
              <a:solidFill>
                <a:srgbClr val="000000"/>
              </a:solidFill>
              <a:prstDash val="dash"/>
              <a:round/>
              <a:headEnd/>
              <a:tailEnd type="triangle" w="med" len="med"/>
            </a:ln>
            <a:effectLst/>
          </p:spPr>
          <p:txBody>
            <a:bodyPr/>
            <a:lstStyle/>
            <a:p>
              <a:endParaRPr lang="en-US"/>
            </a:p>
          </p:txBody>
        </p:sp>
        <p:sp>
          <p:nvSpPr>
            <p:cNvPr id="78869" name="Line 21"/>
            <p:cNvSpPr>
              <a:spLocks noChangeShapeType="1"/>
            </p:cNvSpPr>
            <p:nvPr/>
          </p:nvSpPr>
          <p:spPr bwMode="auto">
            <a:xfrm>
              <a:off x="1469" y="1375"/>
              <a:ext cx="0" cy="468"/>
            </a:xfrm>
            <a:prstGeom prst="line">
              <a:avLst/>
            </a:prstGeom>
            <a:noFill/>
            <a:ln w="9525">
              <a:solidFill>
                <a:srgbClr val="000000"/>
              </a:solidFill>
              <a:round/>
              <a:headEnd type="none" w="med" len="med"/>
              <a:tailEnd type="triangle" w="med" len="med"/>
            </a:ln>
            <a:effectLst/>
          </p:spPr>
          <p:txBody>
            <a:bodyPr/>
            <a:lstStyle/>
            <a:p>
              <a:endParaRPr lang="en-US"/>
            </a:p>
          </p:txBody>
        </p:sp>
        <p:sp>
          <p:nvSpPr>
            <p:cNvPr id="78870" name="Line 22"/>
            <p:cNvSpPr>
              <a:spLocks noChangeShapeType="1"/>
            </p:cNvSpPr>
            <p:nvPr/>
          </p:nvSpPr>
          <p:spPr bwMode="auto">
            <a:xfrm flipH="1">
              <a:off x="2459" y="1375"/>
              <a:ext cx="0" cy="496"/>
            </a:xfrm>
            <a:prstGeom prst="line">
              <a:avLst/>
            </a:prstGeom>
            <a:noFill/>
            <a:ln w="9525">
              <a:solidFill>
                <a:srgbClr val="000000"/>
              </a:solidFill>
              <a:round/>
              <a:headEnd type="none" w="med" len="med"/>
              <a:tailEnd type="triangle" w="med" len="med"/>
            </a:ln>
            <a:effectLst/>
          </p:spPr>
          <p:txBody>
            <a:bodyPr/>
            <a:lstStyle/>
            <a:p>
              <a:endParaRPr lang="en-US"/>
            </a:p>
          </p:txBody>
        </p:sp>
        <p:sp>
          <p:nvSpPr>
            <p:cNvPr id="78871" name="Line 23"/>
            <p:cNvSpPr>
              <a:spLocks noChangeShapeType="1"/>
            </p:cNvSpPr>
            <p:nvPr/>
          </p:nvSpPr>
          <p:spPr bwMode="auto">
            <a:xfrm flipH="1">
              <a:off x="1647" y="2265"/>
              <a:ext cx="8" cy="900"/>
            </a:xfrm>
            <a:prstGeom prst="line">
              <a:avLst/>
            </a:prstGeom>
            <a:noFill/>
            <a:ln w="9525">
              <a:solidFill>
                <a:srgbClr val="000000"/>
              </a:solidFill>
              <a:prstDash val="dash"/>
              <a:round/>
              <a:headEnd type="triangle" w="med" len="med"/>
              <a:tailEnd type="triangle" w="med" len="med"/>
            </a:ln>
            <a:effectLst/>
          </p:spPr>
          <p:txBody>
            <a:bodyPr/>
            <a:lstStyle/>
            <a:p>
              <a:endParaRPr lang="en-US"/>
            </a:p>
          </p:txBody>
        </p:sp>
        <p:sp>
          <p:nvSpPr>
            <p:cNvPr id="78872" name="Line 24"/>
            <p:cNvSpPr>
              <a:spLocks noChangeShapeType="1"/>
            </p:cNvSpPr>
            <p:nvPr/>
          </p:nvSpPr>
          <p:spPr bwMode="auto">
            <a:xfrm>
              <a:off x="2606" y="2293"/>
              <a:ext cx="0" cy="349"/>
            </a:xfrm>
            <a:prstGeom prst="line">
              <a:avLst/>
            </a:prstGeom>
            <a:noFill/>
            <a:ln w="9525">
              <a:solidFill>
                <a:srgbClr val="000000"/>
              </a:solidFill>
              <a:prstDash val="dash"/>
              <a:round/>
              <a:headEnd type="triangle" w="med" len="med"/>
              <a:tailEnd type="none" w="med" len="med"/>
            </a:ln>
            <a:effectLst/>
          </p:spPr>
          <p:txBody>
            <a:bodyPr/>
            <a:lstStyle/>
            <a:p>
              <a:endParaRPr lang="en-US"/>
            </a:p>
          </p:txBody>
        </p:sp>
        <p:sp>
          <p:nvSpPr>
            <p:cNvPr id="78873" name="Line 25"/>
            <p:cNvSpPr>
              <a:spLocks noChangeShapeType="1"/>
            </p:cNvSpPr>
            <p:nvPr/>
          </p:nvSpPr>
          <p:spPr bwMode="auto">
            <a:xfrm flipH="1">
              <a:off x="5111" y="2320"/>
              <a:ext cx="0" cy="854"/>
            </a:xfrm>
            <a:prstGeom prst="line">
              <a:avLst/>
            </a:prstGeom>
            <a:noFill/>
            <a:ln w="9525">
              <a:solidFill>
                <a:srgbClr val="000000"/>
              </a:solidFill>
              <a:prstDash val="dash"/>
              <a:round/>
              <a:headEnd type="triangle" w="med" len="med"/>
              <a:tailEnd/>
            </a:ln>
            <a:effectLst/>
          </p:spPr>
          <p:txBody>
            <a:bodyPr/>
            <a:lstStyle/>
            <a:p>
              <a:endParaRPr lang="en-US"/>
            </a:p>
          </p:txBody>
        </p:sp>
        <p:grpSp>
          <p:nvGrpSpPr>
            <p:cNvPr id="78874" name="Group 26"/>
            <p:cNvGrpSpPr>
              <a:grpSpLocks/>
            </p:cNvGrpSpPr>
            <p:nvPr/>
          </p:nvGrpSpPr>
          <p:grpSpPr bwMode="auto">
            <a:xfrm>
              <a:off x="960" y="1834"/>
              <a:ext cx="912" cy="431"/>
              <a:chOff x="5295" y="8775"/>
              <a:chExt cx="1875" cy="705"/>
            </a:xfrm>
          </p:grpSpPr>
          <p:sp>
            <p:nvSpPr>
              <p:cNvPr id="78875" name="AutoShape 27"/>
              <p:cNvSpPr>
                <a:spLocks noChangeArrowheads="1"/>
              </p:cNvSpPr>
              <p:nvPr/>
            </p:nvSpPr>
            <p:spPr bwMode="auto">
              <a:xfrm>
                <a:off x="5295" y="8775"/>
                <a:ext cx="1875"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78876" name="AutoShape 28"/>
              <p:cNvSpPr>
                <a:spLocks noChangeArrowheads="1"/>
              </p:cNvSpPr>
              <p:nvPr/>
            </p:nvSpPr>
            <p:spPr bwMode="auto">
              <a:xfrm>
                <a:off x="5363" y="8858"/>
                <a:ext cx="174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lnSpc>
                    <a:spcPct val="90000"/>
                  </a:lnSpc>
                </a:pPr>
                <a:r>
                  <a:rPr lang="en-US" altLang="zh-CN" sz="1800">
                    <a:latin typeface="Times New Roman" pitchFamily="18" charset="0"/>
                  </a:rPr>
                  <a:t>Delete             small words </a:t>
                </a:r>
              </a:p>
            </p:txBody>
          </p:sp>
        </p:grpSp>
        <p:grpSp>
          <p:nvGrpSpPr>
            <p:cNvPr id="78877" name="Group 29"/>
            <p:cNvGrpSpPr>
              <a:grpSpLocks/>
            </p:cNvGrpSpPr>
            <p:nvPr/>
          </p:nvGrpSpPr>
          <p:grpSpPr bwMode="auto">
            <a:xfrm>
              <a:off x="1920" y="1852"/>
              <a:ext cx="1056" cy="432"/>
              <a:chOff x="5295" y="8775"/>
              <a:chExt cx="1875" cy="705"/>
            </a:xfrm>
          </p:grpSpPr>
          <p:sp>
            <p:nvSpPr>
              <p:cNvPr id="78878" name="AutoShape 30"/>
              <p:cNvSpPr>
                <a:spLocks noChangeArrowheads="1"/>
              </p:cNvSpPr>
              <p:nvPr/>
            </p:nvSpPr>
            <p:spPr bwMode="auto">
              <a:xfrm>
                <a:off x="5295" y="8775"/>
                <a:ext cx="1875"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78879" name="AutoShape 31"/>
              <p:cNvSpPr>
                <a:spLocks noChangeArrowheads="1"/>
              </p:cNvSpPr>
              <p:nvPr/>
            </p:nvSpPr>
            <p:spPr bwMode="auto">
              <a:xfrm>
                <a:off x="5363" y="8858"/>
                <a:ext cx="174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lnSpc>
                    <a:spcPct val="90000"/>
                  </a:lnSpc>
                </a:pPr>
                <a:r>
                  <a:rPr lang="en-US" altLang="zh-CN" sz="1800">
                    <a:latin typeface="Times New Roman" pitchFamily="18" charset="0"/>
                  </a:rPr>
                  <a:t>Reduce word to original form </a:t>
                </a:r>
              </a:p>
            </p:txBody>
          </p:sp>
        </p:grpSp>
        <p:sp>
          <p:nvSpPr>
            <p:cNvPr id="78880" name="Line 32"/>
            <p:cNvSpPr>
              <a:spLocks noChangeShapeType="1"/>
            </p:cNvSpPr>
            <p:nvPr/>
          </p:nvSpPr>
          <p:spPr bwMode="auto">
            <a:xfrm flipH="1">
              <a:off x="1191" y="2274"/>
              <a:ext cx="0" cy="377"/>
            </a:xfrm>
            <a:prstGeom prst="line">
              <a:avLst/>
            </a:prstGeom>
            <a:noFill/>
            <a:ln w="9525">
              <a:solidFill>
                <a:srgbClr val="000000"/>
              </a:solidFill>
              <a:prstDash val="dash"/>
              <a:round/>
              <a:headEnd type="triangle" w="med" len="med"/>
              <a:tailEnd type="none" w="med" len="med"/>
            </a:ln>
            <a:effectLst/>
          </p:spPr>
          <p:txBody>
            <a:bodyPr/>
            <a:lstStyle/>
            <a:p>
              <a:endParaRPr lang="en-US"/>
            </a:p>
          </p:txBody>
        </p:sp>
        <p:sp>
          <p:nvSpPr>
            <p:cNvPr id="78881" name="Line 33"/>
            <p:cNvSpPr>
              <a:spLocks noChangeShapeType="1"/>
            </p:cNvSpPr>
            <p:nvPr/>
          </p:nvSpPr>
          <p:spPr bwMode="auto">
            <a:xfrm>
              <a:off x="4353" y="2302"/>
              <a:ext cx="15" cy="872"/>
            </a:xfrm>
            <a:prstGeom prst="line">
              <a:avLst/>
            </a:prstGeom>
            <a:noFill/>
            <a:ln w="9525">
              <a:solidFill>
                <a:srgbClr val="000000"/>
              </a:solidFill>
              <a:prstDash val="dash"/>
              <a:round/>
              <a:headEnd type="triangle" w="med" len="med"/>
              <a:tailEnd type="triangle" w="med" len="med"/>
            </a:ln>
            <a:effectLst/>
          </p:spPr>
          <p:txBody>
            <a:bodyPr/>
            <a:lstStyle/>
            <a:p>
              <a:endParaRPr lang="en-US"/>
            </a:p>
          </p:txBody>
        </p:sp>
        <p:sp>
          <p:nvSpPr>
            <p:cNvPr id="78882" name="Line 34"/>
            <p:cNvSpPr>
              <a:spLocks noChangeShapeType="1"/>
            </p:cNvSpPr>
            <p:nvPr/>
          </p:nvSpPr>
          <p:spPr bwMode="auto">
            <a:xfrm>
              <a:off x="4577" y="1357"/>
              <a:ext cx="379" cy="541"/>
            </a:xfrm>
            <a:prstGeom prst="line">
              <a:avLst/>
            </a:prstGeom>
            <a:noFill/>
            <a:ln w="9525">
              <a:solidFill>
                <a:srgbClr val="000000"/>
              </a:solidFill>
              <a:round/>
              <a:headEnd type="none" w="med" len="med"/>
              <a:tailEnd type="triangle" w="med" len="med"/>
            </a:ln>
            <a:effectLst/>
          </p:spPr>
          <p:txBody>
            <a:bodyPr/>
            <a:lstStyle/>
            <a:p>
              <a:endParaRPr lang="en-US"/>
            </a:p>
          </p:txBody>
        </p:sp>
        <p:sp>
          <p:nvSpPr>
            <p:cNvPr id="78883" name="Line 35"/>
            <p:cNvSpPr>
              <a:spLocks noChangeShapeType="1"/>
            </p:cNvSpPr>
            <p:nvPr/>
          </p:nvSpPr>
          <p:spPr bwMode="auto">
            <a:xfrm>
              <a:off x="3402" y="1375"/>
              <a:ext cx="0" cy="477"/>
            </a:xfrm>
            <a:prstGeom prst="line">
              <a:avLst/>
            </a:prstGeom>
            <a:noFill/>
            <a:ln w="9525">
              <a:solidFill>
                <a:srgbClr val="000000"/>
              </a:solidFill>
              <a:round/>
              <a:headEnd type="none" w="med" len="med"/>
              <a:tailEnd type="triangle" w="med" len="med"/>
            </a:ln>
            <a:effectLst/>
          </p:spPr>
          <p:txBody>
            <a:bodyPr/>
            <a:lstStyle/>
            <a:p>
              <a:endParaRPr lang="en-US"/>
            </a:p>
          </p:txBody>
        </p:sp>
        <p:sp>
          <p:nvSpPr>
            <p:cNvPr id="78884" name="Line 36"/>
            <p:cNvSpPr>
              <a:spLocks noChangeShapeType="1"/>
            </p:cNvSpPr>
            <p:nvPr/>
          </p:nvSpPr>
          <p:spPr bwMode="auto">
            <a:xfrm>
              <a:off x="3672" y="2274"/>
              <a:ext cx="0" cy="918"/>
            </a:xfrm>
            <a:prstGeom prst="line">
              <a:avLst/>
            </a:prstGeom>
            <a:noFill/>
            <a:ln w="9525">
              <a:solidFill>
                <a:srgbClr val="000000"/>
              </a:solidFill>
              <a:prstDash val="dash"/>
              <a:round/>
              <a:headEnd/>
              <a:tailEnd type="triangle" w="med" len="med"/>
            </a:ln>
            <a:effectLst/>
          </p:spPr>
          <p:txBody>
            <a:bodyPr/>
            <a:lstStyle/>
            <a:p>
              <a:endParaRPr lang="en-US"/>
            </a:p>
          </p:txBody>
        </p:sp>
        <p:grpSp>
          <p:nvGrpSpPr>
            <p:cNvPr id="78885" name="Group 37"/>
            <p:cNvGrpSpPr>
              <a:grpSpLocks/>
            </p:cNvGrpSpPr>
            <p:nvPr/>
          </p:nvGrpSpPr>
          <p:grpSpPr bwMode="auto">
            <a:xfrm>
              <a:off x="4905" y="1871"/>
              <a:ext cx="639" cy="431"/>
              <a:chOff x="9426" y="4623"/>
              <a:chExt cx="1240" cy="705"/>
            </a:xfrm>
          </p:grpSpPr>
          <p:sp>
            <p:nvSpPr>
              <p:cNvPr id="78886" name="AutoShape 38"/>
              <p:cNvSpPr>
                <a:spLocks noChangeArrowheads="1"/>
              </p:cNvSpPr>
              <p:nvPr/>
            </p:nvSpPr>
            <p:spPr bwMode="auto">
              <a:xfrm>
                <a:off x="9426" y="4623"/>
                <a:ext cx="1240"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78887" name="AutoShape 39"/>
              <p:cNvSpPr>
                <a:spLocks noChangeArrowheads="1"/>
              </p:cNvSpPr>
              <p:nvPr/>
            </p:nvSpPr>
            <p:spPr bwMode="auto">
              <a:xfrm>
                <a:off x="9489" y="4706"/>
                <a:ext cx="1099"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r>
                  <a:rPr lang="en-US" altLang="zh-CN" sz="1800">
                    <a:latin typeface="Times New Roman" pitchFamily="18" charset="0"/>
                  </a:rPr>
                  <a:t>Output </a:t>
                </a:r>
              </a:p>
            </p:txBody>
          </p:sp>
        </p:grpSp>
        <p:grpSp>
          <p:nvGrpSpPr>
            <p:cNvPr id="78888" name="Group 40"/>
            <p:cNvGrpSpPr>
              <a:grpSpLocks/>
            </p:cNvGrpSpPr>
            <p:nvPr/>
          </p:nvGrpSpPr>
          <p:grpSpPr bwMode="auto">
            <a:xfrm>
              <a:off x="3888" y="1871"/>
              <a:ext cx="960" cy="431"/>
              <a:chOff x="5295" y="8775"/>
              <a:chExt cx="1875" cy="705"/>
            </a:xfrm>
          </p:grpSpPr>
          <p:sp>
            <p:nvSpPr>
              <p:cNvPr id="78889" name="AutoShape 41"/>
              <p:cNvSpPr>
                <a:spLocks noChangeArrowheads="1"/>
              </p:cNvSpPr>
              <p:nvPr/>
            </p:nvSpPr>
            <p:spPr bwMode="auto">
              <a:xfrm>
                <a:off x="5295" y="8775"/>
                <a:ext cx="1875"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78890" name="AutoShape 42"/>
              <p:cNvSpPr>
                <a:spLocks noChangeArrowheads="1"/>
              </p:cNvSpPr>
              <p:nvPr/>
            </p:nvSpPr>
            <p:spPr bwMode="auto">
              <a:xfrm>
                <a:off x="5363" y="8858"/>
                <a:ext cx="174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lnSpc>
                    <a:spcPct val="90000"/>
                  </a:lnSpc>
                </a:pPr>
                <a:r>
                  <a:rPr lang="en-US" altLang="zh-CN" sz="1800">
                    <a:latin typeface="Times New Roman" pitchFamily="18" charset="0"/>
                  </a:rPr>
                  <a:t>Sort according to frequency </a:t>
                </a:r>
              </a:p>
            </p:txBody>
          </p:sp>
        </p:grpSp>
        <p:sp>
          <p:nvSpPr>
            <p:cNvPr id="78891" name="AutoShape 43"/>
            <p:cNvSpPr>
              <a:spLocks noChangeArrowheads="1"/>
            </p:cNvSpPr>
            <p:nvPr/>
          </p:nvSpPr>
          <p:spPr bwMode="auto">
            <a:xfrm>
              <a:off x="816" y="2653"/>
              <a:ext cx="768" cy="357"/>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lnSpc>
                  <a:spcPct val="90000"/>
                </a:lnSpc>
              </a:pPr>
              <a:r>
                <a:rPr lang="en-US" altLang="zh-CN" sz="1800">
                  <a:latin typeface="Times New Roman" pitchFamily="18" charset="0"/>
                </a:rPr>
                <a:t>List of small words </a:t>
              </a:r>
            </a:p>
          </p:txBody>
        </p:sp>
        <p:sp>
          <p:nvSpPr>
            <p:cNvPr id="78892" name="Line 44"/>
            <p:cNvSpPr>
              <a:spLocks noChangeShapeType="1"/>
            </p:cNvSpPr>
            <p:nvPr/>
          </p:nvSpPr>
          <p:spPr bwMode="auto">
            <a:xfrm flipH="1">
              <a:off x="2118" y="2284"/>
              <a:ext cx="8" cy="899"/>
            </a:xfrm>
            <a:prstGeom prst="line">
              <a:avLst/>
            </a:prstGeom>
            <a:noFill/>
            <a:ln w="9525">
              <a:solidFill>
                <a:srgbClr val="000000"/>
              </a:solidFill>
              <a:prstDash val="dash"/>
              <a:round/>
              <a:headEnd type="triangle" w="med" len="med"/>
              <a:tailEnd type="triangle" w="med" len="med"/>
            </a:ln>
            <a:effectLst/>
          </p:spPr>
          <p:txBody>
            <a:bodyPr/>
            <a:lstStyle/>
            <a:p>
              <a:endParaRPr lang="en-US"/>
            </a:p>
          </p:txBody>
        </p:sp>
        <p:sp>
          <p:nvSpPr>
            <p:cNvPr id="78893" name="AutoShape 45"/>
            <p:cNvSpPr>
              <a:spLocks noChangeArrowheads="1"/>
            </p:cNvSpPr>
            <p:nvPr/>
          </p:nvSpPr>
          <p:spPr bwMode="auto">
            <a:xfrm>
              <a:off x="2258" y="2662"/>
              <a:ext cx="668" cy="358"/>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r>
                <a:rPr lang="en-US" altLang="zh-CN" sz="1800">
                  <a:latin typeface="Times New Roman" pitchFamily="18" charset="0"/>
                </a:rPr>
                <a:t>Dictionary  </a:t>
              </a:r>
            </a:p>
          </p:txBody>
        </p:sp>
        <p:sp>
          <p:nvSpPr>
            <p:cNvPr id="78894" name="Line 46"/>
            <p:cNvSpPr>
              <a:spLocks noChangeShapeType="1"/>
            </p:cNvSpPr>
            <p:nvPr/>
          </p:nvSpPr>
          <p:spPr bwMode="auto">
            <a:xfrm>
              <a:off x="5551" y="2107"/>
              <a:ext cx="209" cy="0"/>
            </a:xfrm>
            <a:prstGeom prst="line">
              <a:avLst/>
            </a:prstGeom>
            <a:noFill/>
            <a:ln w="9525">
              <a:solidFill>
                <a:srgbClr val="000000"/>
              </a:solidFill>
              <a:prstDash val="dash"/>
              <a:round/>
              <a:headEnd/>
              <a:tailEnd type="triangle" w="med" len="med"/>
            </a:ln>
            <a:effectLst/>
          </p:spPr>
          <p:txBody>
            <a:bodyPr/>
            <a:lstStyle/>
            <a:p>
              <a:endParaRPr 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ltLang="zh-CN" smtClean="0"/>
              <a:t>Mar. 2014</a:t>
            </a:r>
            <a:endParaRPr lang="en-US" altLang="zh-CN"/>
          </a:p>
        </p:txBody>
      </p:sp>
      <p:sp>
        <p:nvSpPr>
          <p:cNvPr id="5" name="Slide Number Placeholder 4"/>
          <p:cNvSpPr>
            <a:spLocks noGrp="1"/>
          </p:cNvSpPr>
          <p:nvPr>
            <p:ph type="sldNum" sz="quarter" idx="11"/>
          </p:nvPr>
        </p:nvSpPr>
        <p:spPr/>
        <p:txBody>
          <a:bodyPr/>
          <a:lstStyle/>
          <a:p>
            <a:fld id="{6DE6CC3B-2C0B-44C4-89CA-DA286E212D16}" type="slidenum">
              <a:rPr lang="en-US" altLang="en-US"/>
              <a:pPr/>
              <a:t>32</a:t>
            </a:fld>
            <a:endParaRPr lang="en-US" altLang="en-US"/>
          </a:p>
        </p:txBody>
      </p:sp>
      <p:sp>
        <p:nvSpPr>
          <p:cNvPr id="6" name="Footer Placeholder 5"/>
          <p:cNvSpPr>
            <a:spLocks noGrp="1"/>
          </p:cNvSpPr>
          <p:nvPr>
            <p:ph type="ftr" sz="quarter" idx="12"/>
          </p:nvPr>
        </p:nvSpPr>
        <p:spPr/>
        <p:txBody>
          <a:bodyPr/>
          <a:lstStyle/>
          <a:p>
            <a:r>
              <a:rPr lang="en-GB" altLang="zh-CN"/>
              <a:t>U08182: Information Systems Design</a:t>
            </a:r>
          </a:p>
        </p:txBody>
      </p:sp>
      <p:sp>
        <p:nvSpPr>
          <p:cNvPr id="81119" name="Rectangle 223"/>
          <p:cNvSpPr>
            <a:spLocks noGrp="1" noChangeArrowheads="1"/>
          </p:cNvSpPr>
          <p:nvPr>
            <p:ph type="title"/>
          </p:nvPr>
        </p:nvSpPr>
        <p:spPr/>
        <p:txBody>
          <a:bodyPr/>
          <a:lstStyle/>
          <a:p>
            <a:r>
              <a:rPr lang="en-GB" sz="3200"/>
              <a:t>Perform Scenario Evaluations: Part 1</a:t>
            </a:r>
          </a:p>
        </p:txBody>
      </p:sp>
      <p:pic>
        <p:nvPicPr>
          <p:cNvPr id="81118" name="Picture 222" descr="Table1"/>
          <p:cNvPicPr>
            <a:picLocks noGrp="1" noChangeAspect="1" noChangeArrowheads="1"/>
          </p:cNvPicPr>
          <p:nvPr>
            <p:ph idx="1"/>
          </p:nvPr>
        </p:nvPicPr>
        <p:blipFill>
          <a:blip r:embed="rId3" cstate="print"/>
          <a:srcRect/>
          <a:stretch>
            <a:fillRect/>
          </a:stretch>
        </p:blipFill>
        <p:spPr>
          <a:xfrm>
            <a:off x="415925" y="765175"/>
            <a:ext cx="9361488" cy="5040313"/>
          </a:xfrm>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ltLang="zh-CN" dirty="0" smtClean="0"/>
              <a:t>Mar. 2014</a:t>
            </a:r>
            <a:endParaRPr lang="en-US" altLang="zh-CN" dirty="0"/>
          </a:p>
        </p:txBody>
      </p:sp>
      <p:sp>
        <p:nvSpPr>
          <p:cNvPr id="5" name="Slide Number Placeholder 4"/>
          <p:cNvSpPr>
            <a:spLocks noGrp="1"/>
          </p:cNvSpPr>
          <p:nvPr>
            <p:ph type="sldNum" sz="quarter" idx="11"/>
          </p:nvPr>
        </p:nvSpPr>
        <p:spPr/>
        <p:txBody>
          <a:bodyPr/>
          <a:lstStyle/>
          <a:p>
            <a:fld id="{4557F4FA-022B-4E97-A4FF-613120E562CD}" type="slidenum">
              <a:rPr lang="en-US" altLang="en-US"/>
              <a:pPr/>
              <a:t>33</a:t>
            </a:fld>
            <a:endParaRPr lang="en-US" altLang="en-US" dirty="0"/>
          </a:p>
        </p:txBody>
      </p:sp>
      <p:sp>
        <p:nvSpPr>
          <p:cNvPr id="6" name="Footer Placeholder 5"/>
          <p:cNvSpPr>
            <a:spLocks noGrp="1"/>
          </p:cNvSpPr>
          <p:nvPr>
            <p:ph type="ftr" sz="quarter" idx="12"/>
          </p:nvPr>
        </p:nvSpPr>
        <p:spPr/>
        <p:txBody>
          <a:bodyPr/>
          <a:lstStyle/>
          <a:p>
            <a:r>
              <a:rPr lang="en-GB" altLang="zh-CN" dirty="0"/>
              <a:t>U08182: Information Systems Design</a:t>
            </a:r>
          </a:p>
        </p:txBody>
      </p:sp>
      <p:sp>
        <p:nvSpPr>
          <p:cNvPr id="82949" name="Rectangle 5"/>
          <p:cNvSpPr>
            <a:spLocks noGrp="1" noChangeArrowheads="1"/>
          </p:cNvSpPr>
          <p:nvPr>
            <p:ph type="title"/>
          </p:nvPr>
        </p:nvSpPr>
        <p:spPr/>
        <p:txBody>
          <a:bodyPr/>
          <a:lstStyle/>
          <a:p>
            <a:r>
              <a:rPr lang="en-GB" sz="3200" dirty="0"/>
              <a:t>Part 2:</a:t>
            </a:r>
          </a:p>
        </p:txBody>
      </p:sp>
      <p:pic>
        <p:nvPicPr>
          <p:cNvPr id="82948" name="Picture 4" descr="Table2"/>
          <p:cNvPicPr>
            <a:picLocks noGrp="1" noChangeAspect="1" noChangeArrowheads="1"/>
          </p:cNvPicPr>
          <p:nvPr>
            <p:ph idx="1"/>
          </p:nvPr>
        </p:nvPicPr>
        <p:blipFill>
          <a:blip r:embed="rId2" cstate="print"/>
          <a:srcRect/>
          <a:stretch>
            <a:fillRect/>
          </a:stretch>
        </p:blipFill>
        <p:spPr>
          <a:xfrm>
            <a:off x="488950" y="893763"/>
            <a:ext cx="9144000" cy="5113337"/>
          </a:xfrm>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ltLang="zh-CN" dirty="0" smtClean="0"/>
              <a:t>Mar. 2014</a:t>
            </a:r>
            <a:endParaRPr lang="en-US" altLang="zh-CN" dirty="0"/>
          </a:p>
        </p:txBody>
      </p:sp>
      <p:sp>
        <p:nvSpPr>
          <p:cNvPr id="5" name="Slide Number Placeholder 4"/>
          <p:cNvSpPr>
            <a:spLocks noGrp="1"/>
          </p:cNvSpPr>
          <p:nvPr>
            <p:ph type="sldNum" sz="quarter" idx="11"/>
          </p:nvPr>
        </p:nvSpPr>
        <p:spPr/>
        <p:txBody>
          <a:bodyPr/>
          <a:lstStyle/>
          <a:p>
            <a:fld id="{112B8A39-9E64-471A-A6A6-CB9DE31E9386}" type="slidenum">
              <a:rPr lang="en-US" altLang="en-US"/>
              <a:pPr/>
              <a:t>34</a:t>
            </a:fld>
            <a:endParaRPr lang="en-US" altLang="en-US" dirty="0"/>
          </a:p>
        </p:txBody>
      </p:sp>
      <p:sp>
        <p:nvSpPr>
          <p:cNvPr id="6" name="Footer Placeholder 5"/>
          <p:cNvSpPr>
            <a:spLocks noGrp="1"/>
          </p:cNvSpPr>
          <p:nvPr>
            <p:ph type="ftr" sz="quarter" idx="12"/>
          </p:nvPr>
        </p:nvSpPr>
        <p:spPr/>
        <p:txBody>
          <a:bodyPr/>
          <a:lstStyle/>
          <a:p>
            <a:r>
              <a:rPr lang="en-GB" altLang="zh-CN" dirty="0"/>
              <a:t>U08182: Information Systems Design</a:t>
            </a:r>
          </a:p>
        </p:txBody>
      </p:sp>
      <p:sp>
        <p:nvSpPr>
          <p:cNvPr id="84997" name="Rectangle 5"/>
          <p:cNvSpPr>
            <a:spLocks noGrp="1" noChangeArrowheads="1"/>
          </p:cNvSpPr>
          <p:nvPr>
            <p:ph type="title"/>
          </p:nvPr>
        </p:nvSpPr>
        <p:spPr/>
        <p:txBody>
          <a:bodyPr/>
          <a:lstStyle/>
          <a:p>
            <a:r>
              <a:rPr lang="en-GB" sz="3200" dirty="0"/>
              <a:t>Part 3:</a:t>
            </a:r>
          </a:p>
        </p:txBody>
      </p:sp>
      <p:pic>
        <p:nvPicPr>
          <p:cNvPr id="84996" name="Picture 4" descr="Table3"/>
          <p:cNvPicPr>
            <a:picLocks noGrp="1" noChangeAspect="1" noChangeArrowheads="1"/>
          </p:cNvPicPr>
          <p:nvPr>
            <p:ph idx="1"/>
          </p:nvPr>
        </p:nvPicPr>
        <p:blipFill>
          <a:blip r:embed="rId2" cstate="print"/>
          <a:srcRect/>
          <a:stretch>
            <a:fillRect/>
          </a:stretch>
        </p:blipFill>
        <p:spPr>
          <a:xfrm>
            <a:off x="415925" y="1268413"/>
            <a:ext cx="9361488" cy="2901950"/>
          </a:xfrm>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ltLang="zh-CN" dirty="0" smtClean="0"/>
              <a:t>Mar. 2014</a:t>
            </a:r>
            <a:endParaRPr lang="en-US" altLang="zh-CN" dirty="0"/>
          </a:p>
        </p:txBody>
      </p:sp>
      <p:sp>
        <p:nvSpPr>
          <p:cNvPr id="5" name="Slide Number Placeholder 4"/>
          <p:cNvSpPr>
            <a:spLocks noGrp="1"/>
          </p:cNvSpPr>
          <p:nvPr>
            <p:ph type="sldNum" sz="quarter" idx="11"/>
          </p:nvPr>
        </p:nvSpPr>
        <p:spPr/>
        <p:txBody>
          <a:bodyPr/>
          <a:lstStyle/>
          <a:p>
            <a:fld id="{8C30BE16-8F33-42A5-B041-040F7066CEF9}" type="slidenum">
              <a:rPr lang="en-US" altLang="en-US"/>
              <a:pPr/>
              <a:t>35</a:t>
            </a:fld>
            <a:endParaRPr lang="en-US" altLang="en-US" dirty="0"/>
          </a:p>
        </p:txBody>
      </p:sp>
      <p:sp>
        <p:nvSpPr>
          <p:cNvPr id="6" name="Footer Placeholder 5"/>
          <p:cNvSpPr>
            <a:spLocks noGrp="1"/>
          </p:cNvSpPr>
          <p:nvPr>
            <p:ph type="ftr" sz="quarter" idx="12"/>
          </p:nvPr>
        </p:nvSpPr>
        <p:spPr/>
        <p:txBody>
          <a:bodyPr/>
          <a:lstStyle/>
          <a:p>
            <a:r>
              <a:rPr lang="en-GB" altLang="zh-CN" dirty="0"/>
              <a:t>U08182: Information Systems Design</a:t>
            </a:r>
          </a:p>
        </p:txBody>
      </p:sp>
      <p:sp>
        <p:nvSpPr>
          <p:cNvPr id="25602" name="Rectangle 2"/>
          <p:cNvSpPr>
            <a:spLocks noGrp="1" noChangeArrowheads="1"/>
          </p:cNvSpPr>
          <p:nvPr>
            <p:ph type="title"/>
          </p:nvPr>
        </p:nvSpPr>
        <p:spPr/>
        <p:txBody>
          <a:bodyPr/>
          <a:lstStyle/>
          <a:p>
            <a:r>
              <a:rPr lang="en-GB" dirty="0"/>
              <a:t>Scenario Interaction</a:t>
            </a:r>
            <a:endParaRPr lang="en-US" altLang="zh-CN" dirty="0">
              <a:ea typeface="SimSun" pitchFamily="2" charset="-122"/>
            </a:endParaRPr>
          </a:p>
        </p:txBody>
      </p:sp>
      <p:sp>
        <p:nvSpPr>
          <p:cNvPr id="25603" name="Rectangle 3"/>
          <p:cNvSpPr>
            <a:spLocks noGrp="1" noChangeArrowheads="1"/>
          </p:cNvSpPr>
          <p:nvPr>
            <p:ph type="body" idx="1"/>
          </p:nvPr>
        </p:nvSpPr>
        <p:spPr>
          <a:xfrm>
            <a:off x="454025" y="833438"/>
            <a:ext cx="9294813" cy="5154612"/>
          </a:xfrm>
        </p:spPr>
        <p:txBody>
          <a:bodyPr/>
          <a:lstStyle/>
          <a:p>
            <a:pPr>
              <a:lnSpc>
                <a:spcPct val="90000"/>
              </a:lnSpc>
            </a:pPr>
            <a:r>
              <a:rPr lang="en-GB" sz="2400" dirty="0">
                <a:cs typeface="Times New Roman" pitchFamily="18" charset="0"/>
              </a:rPr>
              <a:t>When two or more indirect scenarios require changes to a single component of a system, they are said to </a:t>
            </a:r>
            <a:r>
              <a:rPr lang="en-GB" sz="2400" i="1" dirty="0">
                <a:cs typeface="Times New Roman" pitchFamily="18" charset="0"/>
              </a:rPr>
              <a:t>interact</a:t>
            </a:r>
            <a:r>
              <a:rPr lang="en-GB" sz="2400" dirty="0">
                <a:cs typeface="Times New Roman" pitchFamily="18" charset="0"/>
              </a:rPr>
              <a:t> in that component. </a:t>
            </a:r>
          </a:p>
          <a:p>
            <a:pPr>
              <a:lnSpc>
                <a:spcPct val="90000"/>
              </a:lnSpc>
            </a:pPr>
            <a:r>
              <a:rPr lang="en-GB" sz="2400" dirty="0">
                <a:cs typeface="Times New Roman" pitchFamily="18" charset="0"/>
              </a:rPr>
              <a:t>Scenario interaction exposes the allocation of functionality to the product’s design. </a:t>
            </a:r>
          </a:p>
          <a:p>
            <a:pPr marL="738188" lvl="1" indent="-280988">
              <a:lnSpc>
                <a:spcPct val="90000"/>
              </a:lnSpc>
              <a:buFont typeface="Wingdings" pitchFamily="2" charset="2"/>
              <a:buChar char="q"/>
            </a:pPr>
            <a:r>
              <a:rPr lang="en-GB" sz="2000" dirty="0">
                <a:cs typeface="Times New Roman" pitchFamily="18" charset="0"/>
              </a:rPr>
              <a:t>The interaction of semantically unrelated scenarios </a:t>
            </a:r>
            <a:r>
              <a:rPr lang="en-GB" sz="2000" dirty="0">
                <a:cs typeface="Times New Roman" pitchFamily="18" charset="0"/>
                <a:sym typeface="Symbol" pitchFamily="18" charset="2"/>
              </a:rPr>
              <a:t></a:t>
            </a:r>
            <a:r>
              <a:rPr lang="en-GB" sz="2000" dirty="0">
                <a:cs typeface="Times New Roman" pitchFamily="18" charset="0"/>
              </a:rPr>
              <a:t> system modules are computing semantically unrelated functions. </a:t>
            </a:r>
          </a:p>
          <a:p>
            <a:pPr marL="738188" lvl="1" indent="-280988">
              <a:lnSpc>
                <a:spcPct val="90000"/>
              </a:lnSpc>
              <a:buFont typeface="Wingdings" pitchFamily="2" charset="2"/>
              <a:buChar char="q"/>
            </a:pPr>
            <a:r>
              <a:rPr lang="en-GB" sz="2000" dirty="0">
                <a:cs typeface="Times New Roman" pitchFamily="18" charset="0"/>
              </a:rPr>
              <a:t>Areas of high scenario interaction </a:t>
            </a:r>
            <a:r>
              <a:rPr lang="en-GB" sz="2000" dirty="0">
                <a:cs typeface="Times New Roman" pitchFamily="18" charset="0"/>
                <a:sym typeface="Symbol" pitchFamily="18" charset="2"/>
              </a:rPr>
              <a:t> </a:t>
            </a:r>
            <a:r>
              <a:rPr lang="en-GB" sz="2000" dirty="0">
                <a:cs typeface="Times New Roman" pitchFamily="18" charset="0"/>
              </a:rPr>
              <a:t>potential poor separation of concerns in a system component. </a:t>
            </a:r>
          </a:p>
          <a:p>
            <a:pPr marL="738188" lvl="1" indent="-280988">
              <a:lnSpc>
                <a:spcPct val="90000"/>
              </a:lnSpc>
              <a:buFont typeface="Wingdings" pitchFamily="2" charset="2"/>
              <a:buChar char="q"/>
            </a:pPr>
            <a:r>
              <a:rPr lang="en-GB" sz="2000" dirty="0">
                <a:cs typeface="Times New Roman" pitchFamily="18" charset="0"/>
              </a:rPr>
              <a:t>Area of scenario interaction indicate where the designer should focus subsequent attention. </a:t>
            </a:r>
          </a:p>
          <a:p>
            <a:pPr marL="738188" lvl="1" indent="-280988">
              <a:lnSpc>
                <a:spcPct val="90000"/>
              </a:lnSpc>
              <a:buFont typeface="Wingdings" pitchFamily="2" charset="2"/>
              <a:buChar char="q"/>
            </a:pPr>
            <a:r>
              <a:rPr lang="en-GB" sz="2000" dirty="0">
                <a:cs typeface="Times New Roman" pitchFamily="18" charset="0"/>
              </a:rPr>
              <a:t>The amount of scenario interaction is related to metrics such as structural complexity, coupling, and cohesion. </a:t>
            </a:r>
          </a:p>
          <a:p>
            <a:pPr marL="738188" lvl="1" indent="-280988">
              <a:lnSpc>
                <a:spcPct val="90000"/>
              </a:lnSpc>
              <a:buFont typeface="Wingdings" pitchFamily="2" charset="2"/>
              <a:buChar char="q"/>
            </a:pPr>
            <a:r>
              <a:rPr lang="en-GB" sz="2000" dirty="0">
                <a:cs typeface="Times New Roman" pitchFamily="18" charset="0"/>
              </a:rPr>
              <a:t>High interaction among fundamentally </a:t>
            </a:r>
            <a:r>
              <a:rPr lang="en-GB" sz="2000" i="1" dirty="0">
                <a:cs typeface="Times New Roman" pitchFamily="18" charset="0"/>
              </a:rPr>
              <a:t>different</a:t>
            </a:r>
            <a:r>
              <a:rPr lang="en-GB" sz="2000" dirty="0">
                <a:cs typeface="Times New Roman" pitchFamily="18" charset="0"/>
              </a:rPr>
              <a:t> scenarios </a:t>
            </a:r>
            <a:r>
              <a:rPr lang="en-GB" sz="2000" dirty="0">
                <a:cs typeface="Times New Roman" pitchFamily="18" charset="0"/>
                <a:sym typeface="Symbol" pitchFamily="18" charset="2"/>
              </a:rPr>
              <a:t></a:t>
            </a:r>
            <a:r>
              <a:rPr lang="en-GB" sz="2000" dirty="0">
                <a:cs typeface="Times New Roman" pitchFamily="18" charset="0"/>
              </a:rPr>
              <a:t> low cohesion and high structural complexity. </a:t>
            </a:r>
          </a:p>
          <a:p>
            <a:pPr marL="738188" lvl="1" indent="-280988">
              <a:lnSpc>
                <a:spcPct val="90000"/>
              </a:lnSpc>
              <a:buFont typeface="Wingdings" pitchFamily="2" charset="2"/>
              <a:buChar char="q"/>
            </a:pPr>
            <a:r>
              <a:rPr lang="en-GB" sz="2000" dirty="0">
                <a:cs typeface="Times New Roman" pitchFamily="18" charset="0"/>
              </a:rPr>
              <a:t>High interaction among fundamentally </a:t>
            </a:r>
            <a:r>
              <a:rPr lang="en-GB" sz="2000" i="1" dirty="0">
                <a:cs typeface="Times New Roman" pitchFamily="18" charset="0"/>
              </a:rPr>
              <a:t>similar</a:t>
            </a:r>
            <a:r>
              <a:rPr lang="en-GB" sz="2000" dirty="0">
                <a:cs typeface="Times New Roman" pitchFamily="18" charset="0"/>
              </a:rPr>
              <a:t> scenarios </a:t>
            </a:r>
            <a:r>
              <a:rPr lang="en-GB" sz="2000" dirty="0">
                <a:cs typeface="Times New Roman" pitchFamily="18" charset="0"/>
                <a:sym typeface="Symbol" pitchFamily="18" charset="2"/>
              </a:rPr>
              <a:t></a:t>
            </a:r>
            <a:r>
              <a:rPr lang="en-GB" sz="2000" dirty="0">
                <a:cs typeface="Times New Roman" pitchFamily="18" charset="0"/>
              </a:rPr>
              <a:t> high cohesion. </a:t>
            </a:r>
            <a:endParaRPr lang="en-US" altLang="zh-CN" sz="2000" dirty="0">
              <a:ea typeface="SimSun" pitchFamily="2" charset="-122"/>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Date Placeholder 2"/>
          <p:cNvSpPr>
            <a:spLocks noGrp="1"/>
          </p:cNvSpPr>
          <p:nvPr>
            <p:ph type="dt" sz="half" idx="10"/>
          </p:nvPr>
        </p:nvSpPr>
        <p:spPr/>
        <p:txBody>
          <a:bodyPr/>
          <a:lstStyle/>
          <a:p>
            <a:r>
              <a:rPr lang="en-GB" altLang="zh-CN" dirty="0" smtClean="0"/>
              <a:t>Mar. 2014</a:t>
            </a:r>
            <a:endParaRPr lang="en-US" altLang="zh-CN" dirty="0"/>
          </a:p>
        </p:txBody>
      </p:sp>
      <p:sp>
        <p:nvSpPr>
          <p:cNvPr id="58" name="Slide Number Placeholder 3"/>
          <p:cNvSpPr>
            <a:spLocks noGrp="1"/>
          </p:cNvSpPr>
          <p:nvPr>
            <p:ph type="sldNum" sz="quarter" idx="11"/>
          </p:nvPr>
        </p:nvSpPr>
        <p:spPr/>
        <p:txBody>
          <a:bodyPr/>
          <a:lstStyle/>
          <a:p>
            <a:fld id="{77F10217-8BB7-4E4C-A3E4-869F361EF9C3}" type="slidenum">
              <a:rPr lang="en-US" altLang="en-US"/>
              <a:pPr/>
              <a:t>36</a:t>
            </a:fld>
            <a:endParaRPr lang="en-US" altLang="en-US" dirty="0"/>
          </a:p>
        </p:txBody>
      </p:sp>
      <p:sp>
        <p:nvSpPr>
          <p:cNvPr id="59" name="Footer Placeholder 4"/>
          <p:cNvSpPr>
            <a:spLocks noGrp="1"/>
          </p:cNvSpPr>
          <p:nvPr>
            <p:ph type="ftr" sz="quarter" idx="12"/>
          </p:nvPr>
        </p:nvSpPr>
        <p:spPr/>
        <p:txBody>
          <a:bodyPr/>
          <a:lstStyle/>
          <a:p>
            <a:r>
              <a:rPr lang="en-GB" altLang="zh-CN" dirty="0"/>
              <a:t>U08182: Information Systems Design</a:t>
            </a:r>
          </a:p>
        </p:txBody>
      </p:sp>
      <p:sp>
        <p:nvSpPr>
          <p:cNvPr id="87042" name="Rectangle 2"/>
          <p:cNvSpPr>
            <a:spLocks noGrp="1" noChangeArrowheads="1"/>
          </p:cNvSpPr>
          <p:nvPr>
            <p:ph type="title"/>
          </p:nvPr>
        </p:nvSpPr>
        <p:spPr/>
        <p:txBody>
          <a:bodyPr/>
          <a:lstStyle/>
          <a:p>
            <a:r>
              <a:rPr lang="en-GB" dirty="0">
                <a:cs typeface="Times New Roman" pitchFamily="18" charset="0"/>
              </a:rPr>
              <a:t>Reveal Scenario Interaction</a:t>
            </a:r>
            <a:r>
              <a:rPr lang="en-US" altLang="zh-CN" dirty="0">
                <a:ea typeface="SimSun" pitchFamily="2" charset="-122"/>
              </a:rPr>
              <a:t> </a:t>
            </a:r>
          </a:p>
        </p:txBody>
      </p:sp>
      <p:grpSp>
        <p:nvGrpSpPr>
          <p:cNvPr id="87043" name="Group 3"/>
          <p:cNvGrpSpPr>
            <a:grpSpLocks/>
          </p:cNvGrpSpPr>
          <p:nvPr/>
        </p:nvGrpSpPr>
        <p:grpSpPr bwMode="auto">
          <a:xfrm>
            <a:off x="415925" y="1220788"/>
            <a:ext cx="9372600" cy="4800600"/>
            <a:chOff x="336" y="864"/>
            <a:chExt cx="5904" cy="2976"/>
          </a:xfrm>
        </p:grpSpPr>
        <p:grpSp>
          <p:nvGrpSpPr>
            <p:cNvPr id="87044" name="Group 4"/>
            <p:cNvGrpSpPr>
              <a:grpSpLocks/>
            </p:cNvGrpSpPr>
            <p:nvPr/>
          </p:nvGrpSpPr>
          <p:grpSpPr bwMode="auto">
            <a:xfrm>
              <a:off x="336" y="864"/>
              <a:ext cx="5904" cy="2976"/>
              <a:chOff x="336" y="864"/>
              <a:chExt cx="5904" cy="2976"/>
            </a:xfrm>
          </p:grpSpPr>
          <p:grpSp>
            <p:nvGrpSpPr>
              <p:cNvPr id="87045" name="Group 5"/>
              <p:cNvGrpSpPr>
                <a:grpSpLocks/>
              </p:cNvGrpSpPr>
              <p:nvPr/>
            </p:nvGrpSpPr>
            <p:grpSpPr bwMode="auto">
              <a:xfrm>
                <a:off x="1445" y="864"/>
                <a:ext cx="3686" cy="412"/>
                <a:chOff x="2835" y="8625"/>
                <a:chExt cx="6270" cy="705"/>
              </a:xfrm>
            </p:grpSpPr>
            <p:sp>
              <p:nvSpPr>
                <p:cNvPr id="87046" name="AutoShape 6"/>
                <p:cNvSpPr>
                  <a:spLocks noChangeArrowheads="1"/>
                </p:cNvSpPr>
                <p:nvPr/>
              </p:nvSpPr>
              <p:spPr bwMode="auto">
                <a:xfrm>
                  <a:off x="2835" y="8625"/>
                  <a:ext cx="6270" cy="705"/>
                </a:xfrm>
                <a:prstGeom prst="roundRect">
                  <a:avLst>
                    <a:gd name="adj" fmla="val 16667"/>
                  </a:avLst>
                </a:prstGeom>
                <a:solidFill>
                  <a:srgbClr val="FFFFFF"/>
                </a:solidFill>
                <a:ln w="9525">
                  <a:solidFill>
                    <a:srgbClr val="000000"/>
                  </a:solidFill>
                  <a:round/>
                  <a:headEnd/>
                  <a:tailEnd/>
                </a:ln>
                <a:effectLst/>
              </p:spPr>
              <p:txBody>
                <a:bodyPr/>
                <a:lstStyle/>
                <a:p>
                  <a:endParaRPr lang="en-US" dirty="0"/>
                </a:p>
              </p:txBody>
            </p:sp>
            <p:sp>
              <p:nvSpPr>
                <p:cNvPr id="87047" name="AutoShape 7"/>
                <p:cNvSpPr>
                  <a:spLocks noChangeArrowheads="1"/>
                </p:cNvSpPr>
                <p:nvPr/>
              </p:nvSpPr>
              <p:spPr bwMode="auto">
                <a:xfrm>
                  <a:off x="2927" y="8708"/>
                  <a:ext cx="6089"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Bef>
                      <a:spcPts val="300"/>
                    </a:spcBef>
                    <a:spcAft>
                      <a:spcPts val="300"/>
                    </a:spcAft>
                  </a:pPr>
                  <a:r>
                    <a:rPr lang="en-US" altLang="zh-CN" sz="1600" dirty="0">
                      <a:latin typeface="Times New Roman" pitchFamily="18" charset="0"/>
                    </a:rPr>
                    <a:t>Master Control</a:t>
                  </a:r>
                </a:p>
              </p:txBody>
            </p:sp>
          </p:grpSp>
          <p:sp>
            <p:nvSpPr>
              <p:cNvPr id="87048" name="AutoShape 8"/>
              <p:cNvSpPr>
                <a:spLocks noChangeArrowheads="1"/>
              </p:cNvSpPr>
              <p:nvPr/>
            </p:nvSpPr>
            <p:spPr bwMode="auto">
              <a:xfrm>
                <a:off x="883" y="3449"/>
                <a:ext cx="3022" cy="39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r>
                  <a:rPr lang="en-US" altLang="zh-CN" sz="1600" dirty="0">
                    <a:latin typeface="Times New Roman" pitchFamily="18" charset="0"/>
                  </a:rPr>
                  <a:t>Text</a:t>
                </a:r>
                <a:r>
                  <a:rPr lang="en-US" altLang="zh-CN" dirty="0">
                    <a:latin typeface="Times New Roman" pitchFamily="18" charset="0"/>
                  </a:rPr>
                  <a:t> </a:t>
                </a:r>
              </a:p>
            </p:txBody>
          </p:sp>
          <p:sp>
            <p:nvSpPr>
              <p:cNvPr id="87049" name="AutoShape 9"/>
              <p:cNvSpPr>
                <a:spLocks noChangeArrowheads="1"/>
              </p:cNvSpPr>
              <p:nvPr/>
            </p:nvSpPr>
            <p:spPr bwMode="auto">
              <a:xfrm>
                <a:off x="3973" y="3439"/>
                <a:ext cx="1868" cy="401"/>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r>
                  <a:rPr lang="en-US" altLang="zh-CN" sz="1600" dirty="0">
                    <a:latin typeface="Times New Roman" pitchFamily="18" charset="0"/>
                  </a:rPr>
                  <a:t>Keyword</a:t>
                </a:r>
                <a:r>
                  <a:rPr lang="en-US" altLang="zh-CN" dirty="0">
                    <a:latin typeface="Times New Roman" pitchFamily="18" charset="0"/>
                  </a:rPr>
                  <a:t> </a:t>
                </a:r>
                <a:r>
                  <a:rPr lang="en-US" altLang="zh-CN" sz="1600" dirty="0">
                    <a:latin typeface="Times New Roman" pitchFamily="18" charset="0"/>
                  </a:rPr>
                  <a:t>frequency</a:t>
                </a:r>
                <a:r>
                  <a:rPr lang="en-US" altLang="zh-CN" dirty="0">
                    <a:latin typeface="Times New Roman" pitchFamily="18" charset="0"/>
                  </a:rPr>
                  <a:t> </a:t>
                </a:r>
                <a:r>
                  <a:rPr lang="en-US" altLang="zh-CN" sz="1600" dirty="0">
                    <a:latin typeface="Times New Roman" pitchFamily="18" charset="0"/>
                  </a:rPr>
                  <a:t>vector</a:t>
                </a:r>
                <a:endParaRPr lang="en-US" altLang="zh-CN" dirty="0">
                  <a:latin typeface="Times New Roman" pitchFamily="18" charset="0"/>
                </a:endParaRPr>
              </a:p>
            </p:txBody>
          </p:sp>
          <p:grpSp>
            <p:nvGrpSpPr>
              <p:cNvPr id="87050" name="Group 10"/>
              <p:cNvGrpSpPr>
                <a:grpSpLocks/>
              </p:cNvGrpSpPr>
              <p:nvPr/>
            </p:nvGrpSpPr>
            <p:grpSpPr bwMode="auto">
              <a:xfrm>
                <a:off x="624" y="1819"/>
                <a:ext cx="632" cy="510"/>
                <a:chOff x="2106" y="3303"/>
                <a:chExt cx="1195" cy="705"/>
              </a:xfrm>
            </p:grpSpPr>
            <p:sp>
              <p:nvSpPr>
                <p:cNvPr id="87051" name="AutoShape 11"/>
                <p:cNvSpPr>
                  <a:spLocks noChangeArrowheads="1"/>
                </p:cNvSpPr>
                <p:nvPr/>
              </p:nvSpPr>
              <p:spPr bwMode="auto">
                <a:xfrm>
                  <a:off x="2106" y="3303"/>
                  <a:ext cx="1195" cy="705"/>
                </a:xfrm>
                <a:prstGeom prst="roundRect">
                  <a:avLst>
                    <a:gd name="adj" fmla="val 16667"/>
                  </a:avLst>
                </a:prstGeom>
                <a:solidFill>
                  <a:srgbClr val="FFFFFF"/>
                </a:solidFill>
                <a:ln w="9525">
                  <a:solidFill>
                    <a:srgbClr val="000000"/>
                  </a:solidFill>
                  <a:round/>
                  <a:headEnd/>
                  <a:tailEnd/>
                </a:ln>
                <a:effectLst/>
              </p:spPr>
              <p:txBody>
                <a:bodyPr/>
                <a:lstStyle/>
                <a:p>
                  <a:endParaRPr lang="en-US" dirty="0"/>
                </a:p>
              </p:txBody>
            </p:sp>
            <p:sp>
              <p:nvSpPr>
                <p:cNvPr id="87052" name="AutoShape 12"/>
                <p:cNvSpPr>
                  <a:spLocks noChangeArrowheads="1"/>
                </p:cNvSpPr>
                <p:nvPr/>
              </p:nvSpPr>
              <p:spPr bwMode="auto">
                <a:xfrm>
                  <a:off x="2194" y="3386"/>
                  <a:ext cx="1034"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endParaRPr lang="en-GB" sz="1600" dirty="0">
                    <a:latin typeface="Times New Roman" pitchFamily="18" charset="0"/>
                  </a:endParaRPr>
                </a:p>
                <a:p>
                  <a:pPr algn="ctr"/>
                  <a:r>
                    <a:rPr lang="en-US" altLang="zh-CN" sz="1600" dirty="0">
                      <a:latin typeface="Times New Roman" pitchFamily="18" charset="0"/>
                    </a:rPr>
                    <a:t>Input </a:t>
                  </a:r>
                </a:p>
              </p:txBody>
            </p:sp>
          </p:grpSp>
          <p:grpSp>
            <p:nvGrpSpPr>
              <p:cNvPr id="87053" name="Group 13"/>
              <p:cNvGrpSpPr>
                <a:grpSpLocks/>
              </p:cNvGrpSpPr>
              <p:nvPr/>
            </p:nvGrpSpPr>
            <p:grpSpPr bwMode="auto">
              <a:xfrm>
                <a:off x="3352" y="1873"/>
                <a:ext cx="924" cy="510"/>
                <a:chOff x="5295" y="8775"/>
                <a:chExt cx="1875" cy="705"/>
              </a:xfrm>
            </p:grpSpPr>
            <p:sp>
              <p:nvSpPr>
                <p:cNvPr id="87054" name="AutoShape 14"/>
                <p:cNvSpPr>
                  <a:spLocks noChangeArrowheads="1"/>
                </p:cNvSpPr>
                <p:nvPr/>
              </p:nvSpPr>
              <p:spPr bwMode="auto">
                <a:xfrm>
                  <a:off x="5295" y="8775"/>
                  <a:ext cx="1875" cy="705"/>
                </a:xfrm>
                <a:prstGeom prst="roundRect">
                  <a:avLst>
                    <a:gd name="adj" fmla="val 16667"/>
                  </a:avLst>
                </a:prstGeom>
                <a:solidFill>
                  <a:srgbClr val="FFFFFF"/>
                </a:solidFill>
                <a:ln w="9525">
                  <a:solidFill>
                    <a:srgbClr val="000000"/>
                  </a:solidFill>
                  <a:round/>
                  <a:headEnd/>
                  <a:tailEnd/>
                </a:ln>
                <a:effectLst/>
              </p:spPr>
              <p:txBody>
                <a:bodyPr/>
                <a:lstStyle/>
                <a:p>
                  <a:endParaRPr lang="en-US" dirty="0"/>
                </a:p>
              </p:txBody>
            </p:sp>
            <p:sp>
              <p:nvSpPr>
                <p:cNvPr id="87055" name="AutoShape 15"/>
                <p:cNvSpPr>
                  <a:spLocks noChangeArrowheads="1"/>
                </p:cNvSpPr>
                <p:nvPr/>
              </p:nvSpPr>
              <p:spPr bwMode="auto">
                <a:xfrm>
                  <a:off x="5363" y="8858"/>
                  <a:ext cx="174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lnSpc>
                      <a:spcPct val="65000"/>
                    </a:lnSpc>
                  </a:pPr>
                  <a:endParaRPr lang="en-GB" sz="1600" dirty="0">
                    <a:latin typeface="Times New Roman" pitchFamily="18" charset="0"/>
                  </a:endParaRPr>
                </a:p>
                <a:p>
                  <a:pPr algn="ctr">
                    <a:lnSpc>
                      <a:spcPct val="65000"/>
                    </a:lnSpc>
                  </a:pPr>
                  <a:r>
                    <a:rPr lang="en-US" altLang="zh-CN" sz="1600" dirty="0">
                      <a:latin typeface="Times New Roman" pitchFamily="18" charset="0"/>
                    </a:rPr>
                    <a:t>Statistics of frequency</a:t>
                  </a:r>
                  <a:r>
                    <a:rPr lang="en-US" altLang="zh-CN" dirty="0">
                      <a:latin typeface="Times New Roman" pitchFamily="18" charset="0"/>
                    </a:rPr>
                    <a:t> </a:t>
                  </a:r>
                </a:p>
              </p:txBody>
            </p:sp>
          </p:grpSp>
          <p:sp>
            <p:nvSpPr>
              <p:cNvPr id="87056" name="Line 16"/>
              <p:cNvSpPr>
                <a:spLocks noChangeShapeType="1"/>
              </p:cNvSpPr>
              <p:nvPr/>
            </p:nvSpPr>
            <p:spPr bwMode="auto">
              <a:xfrm flipH="1">
                <a:off x="4806" y="1265"/>
                <a:ext cx="0" cy="630"/>
              </a:xfrm>
              <a:prstGeom prst="line">
                <a:avLst/>
              </a:prstGeom>
              <a:noFill/>
              <a:ln w="9525">
                <a:solidFill>
                  <a:srgbClr val="000000"/>
                </a:solidFill>
                <a:round/>
                <a:headEnd type="none" w="med" len="med"/>
                <a:tailEnd type="triangle" w="med" len="med"/>
              </a:ln>
              <a:effectLst/>
            </p:spPr>
            <p:txBody>
              <a:bodyPr/>
              <a:lstStyle/>
              <a:p>
                <a:endParaRPr lang="en-US" dirty="0"/>
              </a:p>
            </p:txBody>
          </p:sp>
          <p:sp>
            <p:nvSpPr>
              <p:cNvPr id="87057" name="Line 17"/>
              <p:cNvSpPr>
                <a:spLocks noChangeShapeType="1"/>
              </p:cNvSpPr>
              <p:nvPr/>
            </p:nvSpPr>
            <p:spPr bwMode="auto">
              <a:xfrm flipH="1">
                <a:off x="1215" y="1276"/>
                <a:ext cx="357" cy="554"/>
              </a:xfrm>
              <a:prstGeom prst="line">
                <a:avLst/>
              </a:prstGeom>
              <a:noFill/>
              <a:ln w="9525">
                <a:solidFill>
                  <a:srgbClr val="000000"/>
                </a:solidFill>
                <a:round/>
                <a:headEnd type="none" w="med" len="med"/>
                <a:tailEnd type="triangle" w="med" len="med"/>
              </a:ln>
              <a:effectLst/>
            </p:spPr>
            <p:txBody>
              <a:bodyPr/>
              <a:lstStyle/>
              <a:p>
                <a:endParaRPr lang="en-US" dirty="0"/>
              </a:p>
            </p:txBody>
          </p:sp>
          <p:sp>
            <p:nvSpPr>
              <p:cNvPr id="87058" name="Line 18"/>
              <p:cNvSpPr>
                <a:spLocks noChangeShapeType="1"/>
              </p:cNvSpPr>
              <p:nvPr/>
            </p:nvSpPr>
            <p:spPr bwMode="auto">
              <a:xfrm>
                <a:off x="1108" y="2340"/>
                <a:ext cx="0" cy="1106"/>
              </a:xfrm>
              <a:prstGeom prst="line">
                <a:avLst/>
              </a:prstGeom>
              <a:noFill/>
              <a:ln w="9525">
                <a:solidFill>
                  <a:srgbClr val="000000"/>
                </a:solidFill>
                <a:prstDash val="dash"/>
                <a:round/>
                <a:headEnd/>
                <a:tailEnd type="triangle" w="med" len="med"/>
              </a:ln>
              <a:effectLst/>
            </p:spPr>
            <p:txBody>
              <a:bodyPr/>
              <a:lstStyle/>
              <a:p>
                <a:endParaRPr lang="en-US" dirty="0"/>
              </a:p>
            </p:txBody>
          </p:sp>
          <p:sp>
            <p:nvSpPr>
              <p:cNvPr id="87059" name="Line 19"/>
              <p:cNvSpPr>
                <a:spLocks noChangeShapeType="1"/>
              </p:cNvSpPr>
              <p:nvPr/>
            </p:nvSpPr>
            <p:spPr bwMode="auto">
              <a:xfrm flipV="1">
                <a:off x="3476" y="2383"/>
                <a:ext cx="1" cy="1074"/>
              </a:xfrm>
              <a:prstGeom prst="line">
                <a:avLst/>
              </a:prstGeom>
              <a:noFill/>
              <a:ln w="9525">
                <a:solidFill>
                  <a:srgbClr val="000000"/>
                </a:solidFill>
                <a:prstDash val="dash"/>
                <a:round/>
                <a:headEnd type="triangle" w="med" len="med"/>
                <a:tailEnd type="triangle" w="med" len="med"/>
              </a:ln>
              <a:effectLst/>
            </p:spPr>
            <p:txBody>
              <a:bodyPr/>
              <a:lstStyle/>
              <a:p>
                <a:endParaRPr lang="en-US" dirty="0"/>
              </a:p>
            </p:txBody>
          </p:sp>
          <p:sp>
            <p:nvSpPr>
              <p:cNvPr id="87060" name="Line 20"/>
              <p:cNvSpPr>
                <a:spLocks noChangeShapeType="1"/>
              </p:cNvSpPr>
              <p:nvPr/>
            </p:nvSpPr>
            <p:spPr bwMode="auto">
              <a:xfrm>
                <a:off x="4855" y="2079"/>
                <a:ext cx="244" cy="0"/>
              </a:xfrm>
              <a:prstGeom prst="line">
                <a:avLst/>
              </a:prstGeom>
              <a:noFill/>
              <a:ln w="9525">
                <a:solidFill>
                  <a:srgbClr val="000000"/>
                </a:solidFill>
                <a:prstDash val="dash"/>
                <a:round/>
                <a:headEnd/>
                <a:tailEnd type="triangle" w="med" len="med"/>
              </a:ln>
              <a:effectLst/>
            </p:spPr>
            <p:txBody>
              <a:bodyPr/>
              <a:lstStyle/>
              <a:p>
                <a:endParaRPr lang="en-US" dirty="0"/>
              </a:p>
            </p:txBody>
          </p:sp>
          <p:sp>
            <p:nvSpPr>
              <p:cNvPr id="87061" name="Line 21"/>
              <p:cNvSpPr>
                <a:spLocks noChangeShapeType="1"/>
              </p:cNvSpPr>
              <p:nvPr/>
            </p:nvSpPr>
            <p:spPr bwMode="auto">
              <a:xfrm>
                <a:off x="336" y="2068"/>
                <a:ext cx="288" cy="0"/>
              </a:xfrm>
              <a:prstGeom prst="line">
                <a:avLst/>
              </a:prstGeom>
              <a:noFill/>
              <a:ln w="9525">
                <a:solidFill>
                  <a:srgbClr val="000000"/>
                </a:solidFill>
                <a:prstDash val="dash"/>
                <a:round/>
                <a:headEnd/>
                <a:tailEnd type="triangle" w="med" len="med"/>
              </a:ln>
              <a:effectLst/>
            </p:spPr>
            <p:txBody>
              <a:bodyPr/>
              <a:lstStyle/>
              <a:p>
                <a:endParaRPr lang="en-US" dirty="0"/>
              </a:p>
            </p:txBody>
          </p:sp>
          <p:sp>
            <p:nvSpPr>
              <p:cNvPr id="87062" name="Line 22"/>
              <p:cNvSpPr>
                <a:spLocks noChangeShapeType="1"/>
              </p:cNvSpPr>
              <p:nvPr/>
            </p:nvSpPr>
            <p:spPr bwMode="auto">
              <a:xfrm>
                <a:off x="1842" y="1298"/>
                <a:ext cx="0" cy="553"/>
              </a:xfrm>
              <a:prstGeom prst="line">
                <a:avLst/>
              </a:prstGeom>
              <a:noFill/>
              <a:ln w="9525">
                <a:solidFill>
                  <a:srgbClr val="000000"/>
                </a:solidFill>
                <a:round/>
                <a:headEnd type="none" w="med" len="med"/>
                <a:tailEnd type="triangle" w="med" len="med"/>
              </a:ln>
              <a:effectLst/>
            </p:spPr>
            <p:txBody>
              <a:bodyPr/>
              <a:lstStyle/>
              <a:p>
                <a:endParaRPr lang="en-US" dirty="0"/>
              </a:p>
            </p:txBody>
          </p:sp>
          <p:sp>
            <p:nvSpPr>
              <p:cNvPr id="87063" name="Line 23"/>
              <p:cNvSpPr>
                <a:spLocks noChangeShapeType="1"/>
              </p:cNvSpPr>
              <p:nvPr/>
            </p:nvSpPr>
            <p:spPr bwMode="auto">
              <a:xfrm flipH="1">
                <a:off x="2856" y="1298"/>
                <a:ext cx="0" cy="586"/>
              </a:xfrm>
              <a:prstGeom prst="line">
                <a:avLst/>
              </a:prstGeom>
              <a:noFill/>
              <a:ln w="9525">
                <a:solidFill>
                  <a:srgbClr val="000000"/>
                </a:solidFill>
                <a:round/>
                <a:headEnd type="none" w="med" len="med"/>
                <a:tailEnd type="triangle" w="med" len="med"/>
              </a:ln>
              <a:effectLst/>
            </p:spPr>
            <p:txBody>
              <a:bodyPr/>
              <a:lstStyle/>
              <a:p>
                <a:endParaRPr lang="en-US" dirty="0"/>
              </a:p>
            </p:txBody>
          </p:sp>
          <p:sp>
            <p:nvSpPr>
              <p:cNvPr id="87064" name="Line 24"/>
              <p:cNvSpPr>
                <a:spLocks noChangeShapeType="1"/>
              </p:cNvSpPr>
              <p:nvPr/>
            </p:nvSpPr>
            <p:spPr bwMode="auto">
              <a:xfrm flipH="1">
                <a:off x="2024" y="2351"/>
                <a:ext cx="8" cy="1063"/>
              </a:xfrm>
              <a:prstGeom prst="line">
                <a:avLst/>
              </a:prstGeom>
              <a:noFill/>
              <a:ln w="9525">
                <a:solidFill>
                  <a:srgbClr val="000000"/>
                </a:solidFill>
                <a:prstDash val="dash"/>
                <a:round/>
                <a:headEnd type="triangle" w="med" len="med"/>
                <a:tailEnd type="triangle" w="med" len="med"/>
              </a:ln>
              <a:effectLst/>
            </p:spPr>
            <p:txBody>
              <a:bodyPr/>
              <a:lstStyle/>
              <a:p>
                <a:endParaRPr lang="en-US" dirty="0"/>
              </a:p>
            </p:txBody>
          </p:sp>
          <p:sp>
            <p:nvSpPr>
              <p:cNvPr id="87065" name="Line 25"/>
              <p:cNvSpPr>
                <a:spLocks noChangeShapeType="1"/>
              </p:cNvSpPr>
              <p:nvPr/>
            </p:nvSpPr>
            <p:spPr bwMode="auto">
              <a:xfrm>
                <a:off x="3007" y="2383"/>
                <a:ext cx="0" cy="412"/>
              </a:xfrm>
              <a:prstGeom prst="line">
                <a:avLst/>
              </a:prstGeom>
              <a:noFill/>
              <a:ln w="9525">
                <a:solidFill>
                  <a:srgbClr val="000000"/>
                </a:solidFill>
                <a:prstDash val="dash"/>
                <a:round/>
                <a:headEnd type="triangle" w="med" len="med"/>
                <a:tailEnd type="none" w="med" len="med"/>
              </a:ln>
              <a:effectLst/>
            </p:spPr>
            <p:txBody>
              <a:bodyPr/>
              <a:lstStyle/>
              <a:p>
                <a:endParaRPr lang="en-US" dirty="0"/>
              </a:p>
            </p:txBody>
          </p:sp>
          <p:sp>
            <p:nvSpPr>
              <p:cNvPr id="87066" name="Line 26"/>
              <p:cNvSpPr>
                <a:spLocks noChangeShapeType="1"/>
              </p:cNvSpPr>
              <p:nvPr/>
            </p:nvSpPr>
            <p:spPr bwMode="auto">
              <a:xfrm flipH="1">
                <a:off x="5574" y="2416"/>
                <a:ext cx="0" cy="1009"/>
              </a:xfrm>
              <a:prstGeom prst="line">
                <a:avLst/>
              </a:prstGeom>
              <a:noFill/>
              <a:ln w="9525">
                <a:solidFill>
                  <a:srgbClr val="000000"/>
                </a:solidFill>
                <a:prstDash val="dash"/>
                <a:round/>
                <a:headEnd type="triangle" w="med" len="med"/>
                <a:tailEnd/>
              </a:ln>
              <a:effectLst/>
            </p:spPr>
            <p:txBody>
              <a:bodyPr/>
              <a:lstStyle/>
              <a:p>
                <a:endParaRPr lang="en-US" dirty="0"/>
              </a:p>
            </p:txBody>
          </p:sp>
          <p:grpSp>
            <p:nvGrpSpPr>
              <p:cNvPr id="87067" name="Group 27"/>
              <p:cNvGrpSpPr>
                <a:grpSpLocks/>
              </p:cNvGrpSpPr>
              <p:nvPr/>
            </p:nvGrpSpPr>
            <p:grpSpPr bwMode="auto">
              <a:xfrm>
                <a:off x="1338" y="1841"/>
                <a:ext cx="972" cy="510"/>
                <a:chOff x="5295" y="8775"/>
                <a:chExt cx="1875" cy="705"/>
              </a:xfrm>
            </p:grpSpPr>
            <p:sp>
              <p:nvSpPr>
                <p:cNvPr id="87068" name="AutoShape 28"/>
                <p:cNvSpPr>
                  <a:spLocks noChangeArrowheads="1"/>
                </p:cNvSpPr>
                <p:nvPr/>
              </p:nvSpPr>
              <p:spPr bwMode="auto">
                <a:xfrm>
                  <a:off x="5295" y="8775"/>
                  <a:ext cx="1875" cy="705"/>
                </a:xfrm>
                <a:prstGeom prst="roundRect">
                  <a:avLst>
                    <a:gd name="adj" fmla="val 16667"/>
                  </a:avLst>
                </a:prstGeom>
                <a:solidFill>
                  <a:srgbClr val="FFFFFF"/>
                </a:solidFill>
                <a:ln w="9525">
                  <a:solidFill>
                    <a:srgbClr val="000000"/>
                  </a:solidFill>
                  <a:round/>
                  <a:headEnd/>
                  <a:tailEnd/>
                </a:ln>
                <a:effectLst/>
              </p:spPr>
              <p:txBody>
                <a:bodyPr/>
                <a:lstStyle/>
                <a:p>
                  <a:endParaRPr lang="en-US" dirty="0"/>
                </a:p>
              </p:txBody>
            </p:sp>
            <p:sp>
              <p:nvSpPr>
                <p:cNvPr id="87069" name="AutoShape 29"/>
                <p:cNvSpPr>
                  <a:spLocks noChangeArrowheads="1"/>
                </p:cNvSpPr>
                <p:nvPr/>
              </p:nvSpPr>
              <p:spPr bwMode="auto">
                <a:xfrm>
                  <a:off x="5363" y="8858"/>
                  <a:ext cx="174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lnSpc>
                      <a:spcPct val="65000"/>
                    </a:lnSpc>
                  </a:pPr>
                  <a:endParaRPr lang="en-GB" sz="1600" dirty="0">
                    <a:latin typeface="Times New Roman" pitchFamily="18" charset="0"/>
                  </a:endParaRPr>
                </a:p>
                <a:p>
                  <a:pPr algn="ctr">
                    <a:lnSpc>
                      <a:spcPct val="65000"/>
                    </a:lnSpc>
                  </a:pPr>
                  <a:r>
                    <a:rPr lang="en-US" altLang="zh-CN" sz="1600" dirty="0">
                      <a:latin typeface="Times New Roman" pitchFamily="18" charset="0"/>
                    </a:rPr>
                    <a:t>Delete small words</a:t>
                  </a:r>
                  <a:r>
                    <a:rPr lang="en-US" altLang="zh-CN" dirty="0">
                      <a:latin typeface="Times New Roman" pitchFamily="18" charset="0"/>
                    </a:rPr>
                    <a:t> </a:t>
                  </a:r>
                </a:p>
              </p:txBody>
            </p:sp>
          </p:grpSp>
          <p:grpSp>
            <p:nvGrpSpPr>
              <p:cNvPr id="87070" name="Group 30"/>
              <p:cNvGrpSpPr>
                <a:grpSpLocks/>
              </p:cNvGrpSpPr>
              <p:nvPr/>
            </p:nvGrpSpPr>
            <p:grpSpPr bwMode="auto">
              <a:xfrm>
                <a:off x="2368" y="1862"/>
                <a:ext cx="924" cy="510"/>
                <a:chOff x="5295" y="8775"/>
                <a:chExt cx="1875" cy="705"/>
              </a:xfrm>
            </p:grpSpPr>
            <p:sp>
              <p:nvSpPr>
                <p:cNvPr id="87071" name="AutoShape 31"/>
                <p:cNvSpPr>
                  <a:spLocks noChangeArrowheads="1"/>
                </p:cNvSpPr>
                <p:nvPr/>
              </p:nvSpPr>
              <p:spPr bwMode="auto">
                <a:xfrm>
                  <a:off x="5295" y="8775"/>
                  <a:ext cx="1875" cy="705"/>
                </a:xfrm>
                <a:prstGeom prst="roundRect">
                  <a:avLst>
                    <a:gd name="adj" fmla="val 16667"/>
                  </a:avLst>
                </a:prstGeom>
                <a:solidFill>
                  <a:srgbClr val="FFFFFF"/>
                </a:solidFill>
                <a:ln w="9525">
                  <a:solidFill>
                    <a:srgbClr val="000000"/>
                  </a:solidFill>
                  <a:round/>
                  <a:headEnd/>
                  <a:tailEnd/>
                </a:ln>
                <a:effectLst/>
              </p:spPr>
              <p:txBody>
                <a:bodyPr/>
                <a:lstStyle/>
                <a:p>
                  <a:endParaRPr lang="en-US" dirty="0"/>
                </a:p>
              </p:txBody>
            </p:sp>
            <p:sp>
              <p:nvSpPr>
                <p:cNvPr id="87072" name="AutoShape 32"/>
                <p:cNvSpPr>
                  <a:spLocks noChangeArrowheads="1"/>
                </p:cNvSpPr>
                <p:nvPr/>
              </p:nvSpPr>
              <p:spPr bwMode="auto">
                <a:xfrm>
                  <a:off x="5363" y="8858"/>
                  <a:ext cx="174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lnSpc>
                      <a:spcPct val="65000"/>
                    </a:lnSpc>
                  </a:pPr>
                  <a:endParaRPr lang="en-GB" sz="1600" dirty="0">
                    <a:latin typeface="Times New Roman" pitchFamily="18" charset="0"/>
                  </a:endParaRPr>
                </a:p>
                <a:p>
                  <a:pPr algn="ctr">
                    <a:lnSpc>
                      <a:spcPct val="65000"/>
                    </a:lnSpc>
                  </a:pPr>
                  <a:r>
                    <a:rPr lang="en-US" altLang="zh-CN" sz="1600" dirty="0">
                      <a:latin typeface="Times New Roman" pitchFamily="18" charset="0"/>
                    </a:rPr>
                    <a:t>Reduce word to original form</a:t>
                  </a:r>
                  <a:r>
                    <a:rPr lang="en-US" altLang="zh-CN" dirty="0">
                      <a:latin typeface="Times New Roman" pitchFamily="18" charset="0"/>
                    </a:rPr>
                    <a:t> </a:t>
                  </a:r>
                </a:p>
              </p:txBody>
            </p:sp>
          </p:grpSp>
          <p:sp>
            <p:nvSpPr>
              <p:cNvPr id="87073" name="Line 33"/>
              <p:cNvSpPr>
                <a:spLocks noChangeShapeType="1"/>
              </p:cNvSpPr>
              <p:nvPr/>
            </p:nvSpPr>
            <p:spPr bwMode="auto">
              <a:xfrm flipH="1">
                <a:off x="1556" y="2361"/>
                <a:ext cx="0" cy="445"/>
              </a:xfrm>
              <a:prstGeom prst="line">
                <a:avLst/>
              </a:prstGeom>
              <a:noFill/>
              <a:ln w="9525">
                <a:solidFill>
                  <a:srgbClr val="000000"/>
                </a:solidFill>
                <a:prstDash val="dash"/>
                <a:round/>
                <a:headEnd type="triangle" w="med" len="med"/>
                <a:tailEnd type="none" w="med" len="med"/>
              </a:ln>
              <a:effectLst/>
            </p:spPr>
            <p:txBody>
              <a:bodyPr/>
              <a:lstStyle/>
              <a:p>
                <a:endParaRPr lang="en-US" dirty="0"/>
              </a:p>
            </p:txBody>
          </p:sp>
          <p:sp>
            <p:nvSpPr>
              <p:cNvPr id="87074" name="Line 34"/>
              <p:cNvSpPr>
                <a:spLocks noChangeShapeType="1"/>
              </p:cNvSpPr>
              <p:nvPr/>
            </p:nvSpPr>
            <p:spPr bwMode="auto">
              <a:xfrm>
                <a:off x="4798" y="2394"/>
                <a:ext cx="16" cy="1031"/>
              </a:xfrm>
              <a:prstGeom prst="line">
                <a:avLst/>
              </a:prstGeom>
              <a:noFill/>
              <a:ln w="9525">
                <a:solidFill>
                  <a:srgbClr val="000000"/>
                </a:solidFill>
                <a:prstDash val="dash"/>
                <a:round/>
                <a:headEnd type="triangle" w="med" len="med"/>
                <a:tailEnd type="triangle" w="med" len="med"/>
              </a:ln>
              <a:effectLst/>
            </p:spPr>
            <p:txBody>
              <a:bodyPr/>
              <a:lstStyle/>
              <a:p>
                <a:endParaRPr lang="en-US" dirty="0"/>
              </a:p>
            </p:txBody>
          </p:sp>
          <p:sp>
            <p:nvSpPr>
              <p:cNvPr id="87075" name="Line 35"/>
              <p:cNvSpPr>
                <a:spLocks noChangeShapeType="1"/>
              </p:cNvSpPr>
              <p:nvPr/>
            </p:nvSpPr>
            <p:spPr bwMode="auto">
              <a:xfrm>
                <a:off x="5028" y="1276"/>
                <a:ext cx="388" cy="641"/>
              </a:xfrm>
              <a:prstGeom prst="line">
                <a:avLst/>
              </a:prstGeom>
              <a:noFill/>
              <a:ln w="9525">
                <a:solidFill>
                  <a:srgbClr val="000000"/>
                </a:solidFill>
                <a:round/>
                <a:headEnd type="none" w="med" len="med"/>
                <a:tailEnd type="triangle" w="med" len="med"/>
              </a:ln>
              <a:effectLst/>
            </p:spPr>
            <p:txBody>
              <a:bodyPr/>
              <a:lstStyle/>
              <a:p>
                <a:endParaRPr lang="en-US" dirty="0"/>
              </a:p>
            </p:txBody>
          </p:sp>
          <p:sp>
            <p:nvSpPr>
              <p:cNvPr id="87076" name="Line 36"/>
              <p:cNvSpPr>
                <a:spLocks noChangeShapeType="1"/>
              </p:cNvSpPr>
              <p:nvPr/>
            </p:nvSpPr>
            <p:spPr bwMode="auto">
              <a:xfrm>
                <a:off x="3823" y="1298"/>
                <a:ext cx="0" cy="564"/>
              </a:xfrm>
              <a:prstGeom prst="line">
                <a:avLst/>
              </a:prstGeom>
              <a:noFill/>
              <a:ln w="9525">
                <a:solidFill>
                  <a:srgbClr val="000000"/>
                </a:solidFill>
                <a:round/>
                <a:headEnd type="none" w="med" len="med"/>
                <a:tailEnd type="triangle" w="med" len="med"/>
              </a:ln>
              <a:effectLst/>
            </p:spPr>
            <p:txBody>
              <a:bodyPr/>
              <a:lstStyle/>
              <a:p>
                <a:endParaRPr lang="en-US" dirty="0"/>
              </a:p>
            </p:txBody>
          </p:sp>
          <p:sp>
            <p:nvSpPr>
              <p:cNvPr id="87077" name="Line 37"/>
              <p:cNvSpPr>
                <a:spLocks noChangeShapeType="1"/>
              </p:cNvSpPr>
              <p:nvPr/>
            </p:nvSpPr>
            <p:spPr bwMode="auto">
              <a:xfrm>
                <a:off x="4100" y="2361"/>
                <a:ext cx="0" cy="1085"/>
              </a:xfrm>
              <a:prstGeom prst="line">
                <a:avLst/>
              </a:prstGeom>
              <a:noFill/>
              <a:ln w="9525">
                <a:solidFill>
                  <a:srgbClr val="000000"/>
                </a:solidFill>
                <a:prstDash val="dash"/>
                <a:round/>
                <a:headEnd/>
                <a:tailEnd type="triangle" w="med" len="med"/>
              </a:ln>
              <a:effectLst/>
            </p:spPr>
            <p:txBody>
              <a:bodyPr/>
              <a:lstStyle/>
              <a:p>
                <a:endParaRPr lang="en-US" dirty="0"/>
              </a:p>
            </p:txBody>
          </p:sp>
          <p:grpSp>
            <p:nvGrpSpPr>
              <p:cNvPr id="87078" name="Group 38"/>
              <p:cNvGrpSpPr>
                <a:grpSpLocks/>
              </p:cNvGrpSpPr>
              <p:nvPr/>
            </p:nvGrpSpPr>
            <p:grpSpPr bwMode="auto">
              <a:xfrm>
                <a:off x="5364" y="1884"/>
                <a:ext cx="655" cy="510"/>
                <a:chOff x="9426" y="4623"/>
                <a:chExt cx="1240" cy="705"/>
              </a:xfrm>
            </p:grpSpPr>
            <p:sp>
              <p:nvSpPr>
                <p:cNvPr id="87079" name="AutoShape 39"/>
                <p:cNvSpPr>
                  <a:spLocks noChangeArrowheads="1"/>
                </p:cNvSpPr>
                <p:nvPr/>
              </p:nvSpPr>
              <p:spPr bwMode="auto">
                <a:xfrm>
                  <a:off x="9426" y="4623"/>
                  <a:ext cx="1240" cy="705"/>
                </a:xfrm>
                <a:prstGeom prst="roundRect">
                  <a:avLst>
                    <a:gd name="adj" fmla="val 16667"/>
                  </a:avLst>
                </a:prstGeom>
                <a:solidFill>
                  <a:srgbClr val="FFFFFF"/>
                </a:solidFill>
                <a:ln w="9525">
                  <a:solidFill>
                    <a:srgbClr val="000000"/>
                  </a:solidFill>
                  <a:round/>
                  <a:headEnd/>
                  <a:tailEnd/>
                </a:ln>
                <a:effectLst/>
              </p:spPr>
              <p:txBody>
                <a:bodyPr/>
                <a:lstStyle/>
                <a:p>
                  <a:endParaRPr lang="en-US" dirty="0"/>
                </a:p>
              </p:txBody>
            </p:sp>
            <p:sp>
              <p:nvSpPr>
                <p:cNvPr id="87080" name="AutoShape 40"/>
                <p:cNvSpPr>
                  <a:spLocks noChangeArrowheads="1"/>
                </p:cNvSpPr>
                <p:nvPr/>
              </p:nvSpPr>
              <p:spPr bwMode="auto">
                <a:xfrm>
                  <a:off x="9489" y="4706"/>
                  <a:ext cx="1099"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endParaRPr lang="en-GB" sz="1600" dirty="0">
                    <a:latin typeface="Times New Roman" pitchFamily="18" charset="0"/>
                  </a:endParaRPr>
                </a:p>
                <a:p>
                  <a:pPr algn="ctr"/>
                  <a:r>
                    <a:rPr lang="en-US" altLang="zh-CN" sz="1600" dirty="0">
                      <a:latin typeface="Times New Roman" pitchFamily="18" charset="0"/>
                    </a:rPr>
                    <a:t>Output </a:t>
                  </a:r>
                  <a:endParaRPr lang="en-US" altLang="zh-CN" dirty="0">
                    <a:latin typeface="Times New Roman" pitchFamily="18" charset="0"/>
                  </a:endParaRPr>
                </a:p>
              </p:txBody>
            </p:sp>
          </p:grpSp>
          <p:grpSp>
            <p:nvGrpSpPr>
              <p:cNvPr id="87081" name="Group 41"/>
              <p:cNvGrpSpPr>
                <a:grpSpLocks/>
              </p:cNvGrpSpPr>
              <p:nvPr/>
            </p:nvGrpSpPr>
            <p:grpSpPr bwMode="auto">
              <a:xfrm>
                <a:off x="4358" y="1884"/>
                <a:ext cx="925" cy="510"/>
                <a:chOff x="5295" y="8775"/>
                <a:chExt cx="1875" cy="705"/>
              </a:xfrm>
            </p:grpSpPr>
            <p:sp>
              <p:nvSpPr>
                <p:cNvPr id="87082" name="AutoShape 42"/>
                <p:cNvSpPr>
                  <a:spLocks noChangeArrowheads="1"/>
                </p:cNvSpPr>
                <p:nvPr/>
              </p:nvSpPr>
              <p:spPr bwMode="auto">
                <a:xfrm>
                  <a:off x="5295" y="8775"/>
                  <a:ext cx="1875" cy="705"/>
                </a:xfrm>
                <a:prstGeom prst="roundRect">
                  <a:avLst>
                    <a:gd name="adj" fmla="val 16667"/>
                  </a:avLst>
                </a:prstGeom>
                <a:solidFill>
                  <a:srgbClr val="FFFFFF"/>
                </a:solidFill>
                <a:ln w="9525">
                  <a:solidFill>
                    <a:srgbClr val="000000"/>
                  </a:solidFill>
                  <a:round/>
                  <a:headEnd/>
                  <a:tailEnd/>
                </a:ln>
                <a:effectLst/>
              </p:spPr>
              <p:txBody>
                <a:bodyPr/>
                <a:lstStyle/>
                <a:p>
                  <a:endParaRPr lang="en-US" dirty="0"/>
                </a:p>
              </p:txBody>
            </p:sp>
            <p:sp>
              <p:nvSpPr>
                <p:cNvPr id="87083" name="AutoShape 43"/>
                <p:cNvSpPr>
                  <a:spLocks noChangeArrowheads="1"/>
                </p:cNvSpPr>
                <p:nvPr/>
              </p:nvSpPr>
              <p:spPr bwMode="auto">
                <a:xfrm>
                  <a:off x="5363" y="8858"/>
                  <a:ext cx="174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lnSpc>
                      <a:spcPct val="65000"/>
                    </a:lnSpc>
                  </a:pPr>
                  <a:endParaRPr lang="en-GB" sz="1600" dirty="0">
                    <a:latin typeface="Times New Roman" pitchFamily="18" charset="0"/>
                  </a:endParaRPr>
                </a:p>
                <a:p>
                  <a:pPr algn="ctr">
                    <a:lnSpc>
                      <a:spcPct val="65000"/>
                    </a:lnSpc>
                  </a:pPr>
                  <a:r>
                    <a:rPr lang="en-US" altLang="zh-CN" sz="1600" dirty="0">
                      <a:latin typeface="Times New Roman" pitchFamily="18" charset="0"/>
                    </a:rPr>
                    <a:t>Sort according to frequency</a:t>
                  </a:r>
                  <a:r>
                    <a:rPr lang="en-US" altLang="zh-CN" dirty="0">
                      <a:latin typeface="Times New Roman" pitchFamily="18" charset="0"/>
                    </a:rPr>
                    <a:t> </a:t>
                  </a:r>
                </a:p>
              </p:txBody>
            </p:sp>
          </p:grpSp>
          <p:sp>
            <p:nvSpPr>
              <p:cNvPr id="87084" name="AutoShape 44"/>
              <p:cNvSpPr>
                <a:spLocks noChangeArrowheads="1"/>
              </p:cNvSpPr>
              <p:nvPr/>
            </p:nvSpPr>
            <p:spPr bwMode="auto">
              <a:xfrm>
                <a:off x="1232" y="2808"/>
                <a:ext cx="684" cy="424"/>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Bef>
                    <a:spcPts val="600"/>
                  </a:spcBef>
                  <a:spcAft>
                    <a:spcPts val="600"/>
                  </a:spcAft>
                </a:pPr>
                <a:r>
                  <a:rPr lang="en-US" altLang="zh-CN" sz="1600" dirty="0">
                    <a:latin typeface="Times New Roman" pitchFamily="18" charset="0"/>
                  </a:rPr>
                  <a:t>List of small words</a:t>
                </a:r>
                <a:r>
                  <a:rPr lang="en-US" altLang="zh-CN" dirty="0">
                    <a:latin typeface="Times New Roman" pitchFamily="18" charset="0"/>
                  </a:rPr>
                  <a:t> </a:t>
                </a:r>
              </a:p>
            </p:txBody>
          </p:sp>
          <p:sp>
            <p:nvSpPr>
              <p:cNvPr id="87085" name="Line 45"/>
              <p:cNvSpPr>
                <a:spLocks noChangeShapeType="1"/>
              </p:cNvSpPr>
              <p:nvPr/>
            </p:nvSpPr>
            <p:spPr bwMode="auto">
              <a:xfrm flipH="1">
                <a:off x="2507" y="2372"/>
                <a:ext cx="8" cy="1064"/>
              </a:xfrm>
              <a:prstGeom prst="line">
                <a:avLst/>
              </a:prstGeom>
              <a:noFill/>
              <a:ln w="9525">
                <a:solidFill>
                  <a:srgbClr val="000000"/>
                </a:solidFill>
                <a:prstDash val="dash"/>
                <a:round/>
                <a:headEnd type="triangle" w="med" len="med"/>
                <a:tailEnd type="triangle" w="med" len="med"/>
              </a:ln>
              <a:effectLst/>
            </p:spPr>
            <p:txBody>
              <a:bodyPr/>
              <a:lstStyle/>
              <a:p>
                <a:endParaRPr lang="en-US" dirty="0"/>
              </a:p>
            </p:txBody>
          </p:sp>
          <p:sp>
            <p:nvSpPr>
              <p:cNvPr id="87086" name="AutoShape 46"/>
              <p:cNvSpPr>
                <a:spLocks noChangeArrowheads="1"/>
              </p:cNvSpPr>
              <p:nvPr/>
            </p:nvSpPr>
            <p:spPr bwMode="auto">
              <a:xfrm>
                <a:off x="2650" y="2819"/>
                <a:ext cx="685" cy="423"/>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Aft>
                    <a:spcPts val="600"/>
                  </a:spcAft>
                </a:pPr>
                <a:endParaRPr lang="en-GB" sz="1600" dirty="0">
                  <a:latin typeface="Times New Roman" pitchFamily="18" charset="0"/>
                </a:endParaRPr>
              </a:p>
              <a:p>
                <a:pPr algn="ctr">
                  <a:spcAft>
                    <a:spcPts val="600"/>
                  </a:spcAft>
                </a:pPr>
                <a:r>
                  <a:rPr lang="en-US" altLang="zh-CN" sz="1600" dirty="0">
                    <a:latin typeface="Times New Roman" pitchFamily="18" charset="0"/>
                  </a:rPr>
                  <a:t>Dictionary  </a:t>
                </a:r>
              </a:p>
            </p:txBody>
          </p:sp>
          <p:sp>
            <p:nvSpPr>
              <p:cNvPr id="87087" name="Line 47"/>
              <p:cNvSpPr>
                <a:spLocks noChangeShapeType="1"/>
              </p:cNvSpPr>
              <p:nvPr/>
            </p:nvSpPr>
            <p:spPr bwMode="auto">
              <a:xfrm>
                <a:off x="6026" y="2164"/>
                <a:ext cx="214" cy="0"/>
              </a:xfrm>
              <a:prstGeom prst="line">
                <a:avLst/>
              </a:prstGeom>
              <a:noFill/>
              <a:ln w="9525">
                <a:solidFill>
                  <a:srgbClr val="000000"/>
                </a:solidFill>
                <a:prstDash val="dash"/>
                <a:round/>
                <a:headEnd/>
                <a:tailEnd type="triangle" w="med" len="med"/>
              </a:ln>
              <a:effectLst/>
            </p:spPr>
            <p:txBody>
              <a:bodyPr/>
              <a:lstStyle/>
              <a:p>
                <a:endParaRPr lang="en-US" dirty="0"/>
              </a:p>
            </p:txBody>
          </p:sp>
        </p:grpSp>
        <p:sp>
          <p:nvSpPr>
            <p:cNvPr id="87088" name="Text Box 48"/>
            <p:cNvSpPr txBox="1">
              <a:spLocks noChangeArrowheads="1"/>
            </p:cNvSpPr>
            <p:nvPr/>
          </p:nvSpPr>
          <p:spPr bwMode="auto">
            <a:xfrm>
              <a:off x="4670" y="932"/>
              <a:ext cx="386" cy="180"/>
            </a:xfrm>
            <a:prstGeom prst="rect">
              <a:avLst/>
            </a:prstGeom>
            <a:noFill/>
            <a:ln w="12700">
              <a:noFill/>
              <a:miter lim="800000"/>
              <a:headEnd/>
              <a:tailEnd/>
            </a:ln>
            <a:effectLst/>
          </p:spPr>
          <p:txBody>
            <a:bodyPr lIns="0" tIns="0" rIns="0" bIns="0"/>
            <a:lstStyle/>
            <a:p>
              <a:pPr algn="ctr"/>
              <a:r>
                <a:rPr lang="en-US" altLang="zh-CN" sz="1600" dirty="0">
                  <a:latin typeface="Times New Roman" pitchFamily="18" charset="0"/>
                </a:rPr>
                <a:t>1, 3, 9</a:t>
              </a:r>
            </a:p>
          </p:txBody>
        </p:sp>
        <p:sp>
          <p:nvSpPr>
            <p:cNvPr id="87089" name="Text Box 49"/>
            <p:cNvSpPr txBox="1">
              <a:spLocks noChangeArrowheads="1"/>
            </p:cNvSpPr>
            <p:nvPr/>
          </p:nvSpPr>
          <p:spPr bwMode="auto">
            <a:xfrm>
              <a:off x="704" y="1866"/>
              <a:ext cx="512" cy="192"/>
            </a:xfrm>
            <a:prstGeom prst="rect">
              <a:avLst/>
            </a:prstGeom>
            <a:noFill/>
            <a:ln w="12700">
              <a:noFill/>
              <a:miter lim="800000"/>
              <a:headEnd/>
              <a:tailEnd/>
            </a:ln>
            <a:effectLst/>
          </p:spPr>
          <p:txBody>
            <a:bodyPr lIns="0" tIns="0" rIns="0" bIns="0"/>
            <a:lstStyle/>
            <a:p>
              <a:pPr algn="ctr"/>
              <a:r>
                <a:rPr lang="en-US" altLang="zh-CN" sz="1600" dirty="0">
                  <a:latin typeface="Times New Roman" pitchFamily="18" charset="0"/>
                </a:rPr>
                <a:t>1,4,5,6,9</a:t>
              </a:r>
            </a:p>
          </p:txBody>
        </p:sp>
        <p:sp>
          <p:nvSpPr>
            <p:cNvPr id="87090" name="Text Box 50"/>
            <p:cNvSpPr txBox="1">
              <a:spLocks noChangeArrowheads="1"/>
            </p:cNvSpPr>
            <p:nvPr/>
          </p:nvSpPr>
          <p:spPr bwMode="auto">
            <a:xfrm>
              <a:off x="1680" y="1872"/>
              <a:ext cx="595" cy="191"/>
            </a:xfrm>
            <a:prstGeom prst="rect">
              <a:avLst/>
            </a:prstGeom>
            <a:noFill/>
            <a:ln w="12700">
              <a:noFill/>
              <a:miter lim="800000"/>
              <a:headEnd/>
              <a:tailEnd/>
            </a:ln>
            <a:effectLst/>
          </p:spPr>
          <p:txBody>
            <a:bodyPr lIns="0" tIns="0" rIns="0" bIns="0"/>
            <a:lstStyle/>
            <a:p>
              <a:pPr algn="ctr"/>
              <a:r>
                <a:rPr lang="en-US" altLang="zh-CN" sz="1600" dirty="0">
                  <a:latin typeface="Times New Roman" pitchFamily="18" charset="0"/>
                </a:rPr>
                <a:t>1, 4, 5, 6, 9</a:t>
              </a:r>
            </a:p>
          </p:txBody>
        </p:sp>
        <p:sp>
          <p:nvSpPr>
            <p:cNvPr id="87091" name="Text Box 51"/>
            <p:cNvSpPr txBox="1">
              <a:spLocks noChangeArrowheads="1"/>
            </p:cNvSpPr>
            <p:nvPr/>
          </p:nvSpPr>
          <p:spPr bwMode="auto">
            <a:xfrm>
              <a:off x="2448" y="1920"/>
              <a:ext cx="793" cy="191"/>
            </a:xfrm>
            <a:prstGeom prst="rect">
              <a:avLst/>
            </a:prstGeom>
            <a:noFill/>
            <a:ln w="12700">
              <a:noFill/>
              <a:miter lim="800000"/>
              <a:headEnd/>
              <a:tailEnd/>
            </a:ln>
            <a:effectLst/>
          </p:spPr>
          <p:txBody>
            <a:bodyPr lIns="0" tIns="0" rIns="0" bIns="0"/>
            <a:lstStyle/>
            <a:p>
              <a:pPr algn="ctr"/>
              <a:r>
                <a:rPr lang="en-US" altLang="zh-CN" sz="1600" dirty="0">
                  <a:latin typeface="Times New Roman" pitchFamily="18" charset="0"/>
                </a:rPr>
                <a:t>1, 4, 5, 6, 8, 9</a:t>
              </a:r>
            </a:p>
          </p:txBody>
        </p:sp>
        <p:sp>
          <p:nvSpPr>
            <p:cNvPr id="87092" name="Text Box 52"/>
            <p:cNvSpPr txBox="1">
              <a:spLocks noChangeArrowheads="1"/>
            </p:cNvSpPr>
            <p:nvPr/>
          </p:nvSpPr>
          <p:spPr bwMode="auto">
            <a:xfrm>
              <a:off x="3456" y="1920"/>
              <a:ext cx="745" cy="214"/>
            </a:xfrm>
            <a:prstGeom prst="rect">
              <a:avLst/>
            </a:prstGeom>
            <a:noFill/>
            <a:ln w="12700">
              <a:noFill/>
              <a:miter lim="800000"/>
              <a:headEnd/>
              <a:tailEnd/>
            </a:ln>
            <a:effectLst/>
          </p:spPr>
          <p:txBody>
            <a:bodyPr lIns="0" tIns="0" rIns="0" bIns="0"/>
            <a:lstStyle/>
            <a:p>
              <a:pPr algn="ctr"/>
              <a:r>
                <a:rPr lang="en-US" altLang="zh-CN" sz="1600" dirty="0">
                  <a:latin typeface="Times New Roman" pitchFamily="18" charset="0"/>
                </a:rPr>
                <a:t>1, 4, 5, 6, 7, 9</a:t>
              </a:r>
            </a:p>
          </p:txBody>
        </p:sp>
        <p:sp>
          <p:nvSpPr>
            <p:cNvPr id="87093" name="Text Box 53"/>
            <p:cNvSpPr txBox="1">
              <a:spLocks noChangeArrowheads="1"/>
            </p:cNvSpPr>
            <p:nvPr/>
          </p:nvSpPr>
          <p:spPr bwMode="auto">
            <a:xfrm>
              <a:off x="4922" y="1934"/>
              <a:ext cx="332" cy="191"/>
            </a:xfrm>
            <a:prstGeom prst="rect">
              <a:avLst/>
            </a:prstGeom>
            <a:noFill/>
            <a:ln w="12700">
              <a:noFill/>
              <a:miter lim="800000"/>
              <a:headEnd/>
              <a:tailEnd/>
            </a:ln>
            <a:effectLst/>
          </p:spPr>
          <p:txBody>
            <a:bodyPr lIns="0" tIns="0" rIns="0" bIns="0"/>
            <a:lstStyle/>
            <a:p>
              <a:pPr algn="ctr"/>
              <a:r>
                <a:rPr lang="en-US" altLang="zh-CN" sz="1600" dirty="0">
                  <a:latin typeface="Times New Roman" pitchFamily="18" charset="0"/>
                </a:rPr>
                <a:t>7, 9</a:t>
              </a:r>
            </a:p>
          </p:txBody>
        </p:sp>
        <p:sp>
          <p:nvSpPr>
            <p:cNvPr id="87094" name="Text Box 54"/>
            <p:cNvSpPr txBox="1">
              <a:spLocks noChangeArrowheads="1"/>
            </p:cNvSpPr>
            <p:nvPr/>
          </p:nvSpPr>
          <p:spPr bwMode="auto">
            <a:xfrm>
              <a:off x="5639" y="1956"/>
              <a:ext cx="332" cy="192"/>
            </a:xfrm>
            <a:prstGeom prst="rect">
              <a:avLst/>
            </a:prstGeom>
            <a:noFill/>
            <a:ln w="12700">
              <a:noFill/>
              <a:miter lim="800000"/>
              <a:headEnd/>
              <a:tailEnd/>
            </a:ln>
            <a:effectLst/>
          </p:spPr>
          <p:txBody>
            <a:bodyPr lIns="0" tIns="0" rIns="0" bIns="0"/>
            <a:lstStyle/>
            <a:p>
              <a:pPr algn="ctr"/>
              <a:r>
                <a:rPr lang="en-US" altLang="zh-CN" sz="1600" dirty="0">
                  <a:latin typeface="Times New Roman" pitchFamily="18" charset="0"/>
                </a:rPr>
                <a:t>7, 9</a:t>
              </a:r>
            </a:p>
          </p:txBody>
        </p:sp>
        <p:sp>
          <p:nvSpPr>
            <p:cNvPr id="87095" name="Text Box 55"/>
            <p:cNvSpPr txBox="1">
              <a:spLocks noChangeArrowheads="1"/>
            </p:cNvSpPr>
            <p:nvPr/>
          </p:nvSpPr>
          <p:spPr bwMode="auto">
            <a:xfrm>
              <a:off x="3091" y="2846"/>
              <a:ext cx="233" cy="191"/>
            </a:xfrm>
            <a:prstGeom prst="rect">
              <a:avLst/>
            </a:prstGeom>
            <a:noFill/>
            <a:ln w="12700">
              <a:noFill/>
              <a:miter lim="800000"/>
              <a:headEnd/>
              <a:tailEnd/>
            </a:ln>
            <a:effectLst/>
          </p:spPr>
          <p:txBody>
            <a:bodyPr lIns="0" tIns="0" rIns="0" bIns="0"/>
            <a:lstStyle/>
            <a:p>
              <a:pPr algn="ctr"/>
              <a:r>
                <a:rPr lang="en-US" altLang="zh-CN" sz="1600" dirty="0">
                  <a:latin typeface="Times New Roman" pitchFamily="18" charset="0"/>
                </a:rPr>
                <a:t>8</a:t>
              </a:r>
            </a:p>
          </p:txBody>
        </p:sp>
      </p:grpSp>
      <p:sp>
        <p:nvSpPr>
          <p:cNvPr id="87096" name="Text Box 56"/>
          <p:cNvSpPr txBox="1">
            <a:spLocks noChangeArrowheads="1"/>
          </p:cNvSpPr>
          <p:nvPr/>
        </p:nvSpPr>
        <p:spPr bwMode="auto">
          <a:xfrm>
            <a:off x="2216150" y="765175"/>
            <a:ext cx="5715000" cy="457200"/>
          </a:xfrm>
          <a:prstGeom prst="rect">
            <a:avLst/>
          </a:prstGeom>
          <a:noFill/>
          <a:ln w="25400">
            <a:noFill/>
            <a:miter lim="800000"/>
            <a:headEnd/>
            <a:tailEnd/>
          </a:ln>
          <a:effectLst/>
        </p:spPr>
        <p:txBody>
          <a:bodyPr>
            <a:spAutoFit/>
          </a:bodyPr>
          <a:lstStyle/>
          <a:p>
            <a:pPr algn="ctr">
              <a:spcBef>
                <a:spcPct val="50000"/>
              </a:spcBef>
            </a:pPr>
            <a:r>
              <a:rPr lang="en-GB" b="1" dirty="0">
                <a:latin typeface="Times New Roman" pitchFamily="18" charset="0"/>
                <a:cs typeface="Times New Roman" pitchFamily="18" charset="0"/>
              </a:rPr>
              <a:t>Shared data store architecture</a:t>
            </a:r>
            <a:r>
              <a:rPr lang="en-US" altLang="zh-CN" b="1" dirty="0">
                <a:latin typeface="Times New Roman" pitchFamily="18" charset="0"/>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Date Placeholder 2"/>
          <p:cNvSpPr>
            <a:spLocks noGrp="1"/>
          </p:cNvSpPr>
          <p:nvPr>
            <p:ph type="dt" sz="half" idx="10"/>
          </p:nvPr>
        </p:nvSpPr>
        <p:spPr/>
        <p:txBody>
          <a:bodyPr/>
          <a:lstStyle/>
          <a:p>
            <a:r>
              <a:rPr lang="en-GB" altLang="zh-CN" dirty="0" smtClean="0"/>
              <a:t>Mar. 2014</a:t>
            </a:r>
            <a:endParaRPr lang="en-US" altLang="zh-CN" dirty="0"/>
          </a:p>
        </p:txBody>
      </p:sp>
      <p:sp>
        <p:nvSpPr>
          <p:cNvPr id="81" name="Slide Number Placeholder 3"/>
          <p:cNvSpPr>
            <a:spLocks noGrp="1"/>
          </p:cNvSpPr>
          <p:nvPr>
            <p:ph type="sldNum" sz="quarter" idx="11"/>
          </p:nvPr>
        </p:nvSpPr>
        <p:spPr/>
        <p:txBody>
          <a:bodyPr/>
          <a:lstStyle/>
          <a:p>
            <a:fld id="{AC26E33B-E89B-462D-8160-AA040A25FE2F}" type="slidenum">
              <a:rPr lang="en-US" altLang="en-US"/>
              <a:pPr/>
              <a:t>37</a:t>
            </a:fld>
            <a:endParaRPr lang="en-US" altLang="en-US" dirty="0"/>
          </a:p>
        </p:txBody>
      </p:sp>
      <p:sp>
        <p:nvSpPr>
          <p:cNvPr id="82" name="Footer Placeholder 4"/>
          <p:cNvSpPr>
            <a:spLocks noGrp="1"/>
          </p:cNvSpPr>
          <p:nvPr>
            <p:ph type="ftr" sz="quarter" idx="12"/>
          </p:nvPr>
        </p:nvSpPr>
        <p:spPr/>
        <p:txBody>
          <a:bodyPr/>
          <a:lstStyle/>
          <a:p>
            <a:r>
              <a:rPr lang="en-GB" altLang="zh-CN" dirty="0"/>
              <a:t>U08182: Information Systems Design</a:t>
            </a:r>
          </a:p>
        </p:txBody>
      </p:sp>
      <p:sp>
        <p:nvSpPr>
          <p:cNvPr id="88066" name="Rectangle 2"/>
          <p:cNvSpPr>
            <a:spLocks noGrp="1" noChangeArrowheads="1"/>
          </p:cNvSpPr>
          <p:nvPr>
            <p:ph type="title"/>
          </p:nvPr>
        </p:nvSpPr>
        <p:spPr/>
        <p:txBody>
          <a:bodyPr/>
          <a:lstStyle/>
          <a:p>
            <a:r>
              <a:rPr lang="en-GB" dirty="0"/>
              <a:t>Evaluation of abstract data type architecture</a:t>
            </a:r>
            <a:endParaRPr lang="en-US" altLang="zh-CN" dirty="0">
              <a:ea typeface="SimSun" pitchFamily="2" charset="-122"/>
            </a:endParaRPr>
          </a:p>
        </p:txBody>
      </p:sp>
      <p:grpSp>
        <p:nvGrpSpPr>
          <p:cNvPr id="88143" name="Group 79"/>
          <p:cNvGrpSpPr>
            <a:grpSpLocks/>
          </p:cNvGrpSpPr>
          <p:nvPr/>
        </p:nvGrpSpPr>
        <p:grpSpPr bwMode="auto">
          <a:xfrm>
            <a:off x="838200" y="692150"/>
            <a:ext cx="8407400" cy="5410200"/>
            <a:chOff x="528" y="720"/>
            <a:chExt cx="5296" cy="3408"/>
          </a:xfrm>
        </p:grpSpPr>
        <p:grpSp>
          <p:nvGrpSpPr>
            <p:cNvPr id="88067" name="Group 3"/>
            <p:cNvGrpSpPr>
              <a:grpSpLocks/>
            </p:cNvGrpSpPr>
            <p:nvPr/>
          </p:nvGrpSpPr>
          <p:grpSpPr bwMode="auto">
            <a:xfrm>
              <a:off x="528" y="720"/>
              <a:ext cx="5296" cy="3408"/>
              <a:chOff x="576" y="720"/>
              <a:chExt cx="4800" cy="3408"/>
            </a:xfrm>
          </p:grpSpPr>
          <p:grpSp>
            <p:nvGrpSpPr>
              <p:cNvPr id="88068" name="Group 4"/>
              <p:cNvGrpSpPr>
                <a:grpSpLocks/>
              </p:cNvGrpSpPr>
              <p:nvPr/>
            </p:nvGrpSpPr>
            <p:grpSpPr bwMode="auto">
              <a:xfrm>
                <a:off x="960" y="720"/>
                <a:ext cx="4010" cy="314"/>
                <a:chOff x="2835" y="8625"/>
                <a:chExt cx="6270" cy="705"/>
              </a:xfrm>
            </p:grpSpPr>
            <p:sp>
              <p:nvSpPr>
                <p:cNvPr id="88069" name="AutoShape 5"/>
                <p:cNvSpPr>
                  <a:spLocks noChangeArrowheads="1"/>
                </p:cNvSpPr>
                <p:nvPr/>
              </p:nvSpPr>
              <p:spPr bwMode="auto">
                <a:xfrm>
                  <a:off x="2835" y="8625"/>
                  <a:ext cx="6270" cy="705"/>
                </a:xfrm>
                <a:prstGeom prst="roundRect">
                  <a:avLst>
                    <a:gd name="adj" fmla="val 16667"/>
                  </a:avLst>
                </a:prstGeom>
                <a:solidFill>
                  <a:srgbClr val="FFFFFF"/>
                </a:solidFill>
                <a:ln w="9525">
                  <a:solidFill>
                    <a:srgbClr val="000000"/>
                  </a:solidFill>
                  <a:round/>
                  <a:headEnd/>
                  <a:tailEnd/>
                </a:ln>
                <a:effectLst/>
              </p:spPr>
              <p:txBody>
                <a:bodyPr/>
                <a:lstStyle/>
                <a:p>
                  <a:endParaRPr lang="en-US" dirty="0"/>
                </a:p>
              </p:txBody>
            </p:sp>
            <p:sp>
              <p:nvSpPr>
                <p:cNvPr id="88070" name="AutoShape 6"/>
                <p:cNvSpPr>
                  <a:spLocks noChangeArrowheads="1"/>
                </p:cNvSpPr>
                <p:nvPr/>
              </p:nvSpPr>
              <p:spPr bwMode="auto">
                <a:xfrm>
                  <a:off x="2927" y="8708"/>
                  <a:ext cx="6089"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Bef>
                      <a:spcPts val="200"/>
                    </a:spcBef>
                    <a:spcAft>
                      <a:spcPts val="200"/>
                    </a:spcAft>
                  </a:pPr>
                  <a:r>
                    <a:rPr lang="en-US" altLang="zh-CN" sz="1800" dirty="0">
                      <a:latin typeface="Times New Roman" pitchFamily="18" charset="0"/>
                    </a:rPr>
                    <a:t>Master Control</a:t>
                  </a:r>
                </a:p>
              </p:txBody>
            </p:sp>
          </p:grpSp>
          <p:sp>
            <p:nvSpPr>
              <p:cNvPr id="88071" name="AutoShape 7"/>
              <p:cNvSpPr>
                <a:spLocks noChangeArrowheads="1"/>
              </p:cNvSpPr>
              <p:nvPr/>
            </p:nvSpPr>
            <p:spPr bwMode="auto">
              <a:xfrm>
                <a:off x="1193" y="2498"/>
                <a:ext cx="1710" cy="551"/>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endParaRPr lang="en-US" sz="1800" noProof="1">
                  <a:latin typeface="Times New Roman" pitchFamily="18" charset="0"/>
                </a:endParaRPr>
              </a:p>
              <a:p>
                <a:pPr algn="ctr"/>
                <a:endParaRPr lang="en-GB" sz="1800" dirty="0">
                  <a:latin typeface="Times New Roman" pitchFamily="18" charset="0"/>
                </a:endParaRPr>
              </a:p>
              <a:p>
                <a:pPr algn="ctr"/>
                <a:r>
                  <a:rPr lang="en-US" altLang="zh-CN" sz="1800" dirty="0">
                    <a:latin typeface="Times New Roman" pitchFamily="18" charset="0"/>
                  </a:rPr>
                  <a:t>Text </a:t>
                </a:r>
              </a:p>
            </p:txBody>
          </p:sp>
          <p:sp>
            <p:nvSpPr>
              <p:cNvPr id="88072" name="AutoShape 8"/>
              <p:cNvSpPr>
                <a:spLocks noChangeArrowheads="1"/>
              </p:cNvSpPr>
              <p:nvPr/>
            </p:nvSpPr>
            <p:spPr bwMode="auto">
              <a:xfrm>
                <a:off x="3165" y="2490"/>
                <a:ext cx="2067" cy="551"/>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endParaRPr lang="en-US" altLang="zh-CN" sz="1800" dirty="0">
                  <a:latin typeface="Times New Roman" pitchFamily="18" charset="0"/>
                </a:endParaRPr>
              </a:p>
              <a:p>
                <a:pPr algn="ctr"/>
                <a:endParaRPr lang="en-GB" sz="1800" dirty="0">
                  <a:latin typeface="Times New Roman" pitchFamily="18" charset="0"/>
                </a:endParaRPr>
              </a:p>
              <a:p>
                <a:pPr algn="ctr"/>
                <a:r>
                  <a:rPr lang="en-US" altLang="zh-CN" sz="1800" dirty="0">
                    <a:latin typeface="Times New Roman" pitchFamily="18" charset="0"/>
                  </a:rPr>
                  <a:t>Keyword Frequency Vector</a:t>
                </a:r>
              </a:p>
            </p:txBody>
          </p:sp>
          <p:grpSp>
            <p:nvGrpSpPr>
              <p:cNvPr id="88073" name="Group 9"/>
              <p:cNvGrpSpPr>
                <a:grpSpLocks/>
              </p:cNvGrpSpPr>
              <p:nvPr/>
            </p:nvGrpSpPr>
            <p:grpSpPr bwMode="auto">
              <a:xfrm>
                <a:off x="950" y="1225"/>
                <a:ext cx="953" cy="301"/>
                <a:chOff x="5295" y="8775"/>
                <a:chExt cx="1875" cy="705"/>
              </a:xfrm>
            </p:grpSpPr>
            <p:sp>
              <p:nvSpPr>
                <p:cNvPr id="88074" name="AutoShape 10"/>
                <p:cNvSpPr>
                  <a:spLocks noChangeArrowheads="1"/>
                </p:cNvSpPr>
                <p:nvPr/>
              </p:nvSpPr>
              <p:spPr bwMode="auto">
                <a:xfrm>
                  <a:off x="5295" y="8775"/>
                  <a:ext cx="1875" cy="705"/>
                </a:xfrm>
                <a:prstGeom prst="roundRect">
                  <a:avLst>
                    <a:gd name="adj" fmla="val 16667"/>
                  </a:avLst>
                </a:prstGeom>
                <a:solidFill>
                  <a:srgbClr val="FFFFFF"/>
                </a:solidFill>
                <a:ln w="9525">
                  <a:solidFill>
                    <a:srgbClr val="000000"/>
                  </a:solidFill>
                  <a:round/>
                  <a:headEnd/>
                  <a:tailEnd/>
                </a:ln>
                <a:effectLst/>
              </p:spPr>
              <p:txBody>
                <a:bodyPr/>
                <a:lstStyle/>
                <a:p>
                  <a:endParaRPr lang="en-US" dirty="0"/>
                </a:p>
              </p:txBody>
            </p:sp>
            <p:sp>
              <p:nvSpPr>
                <p:cNvPr id="88075" name="AutoShape 11"/>
                <p:cNvSpPr>
                  <a:spLocks noChangeArrowheads="1"/>
                </p:cNvSpPr>
                <p:nvPr/>
              </p:nvSpPr>
              <p:spPr bwMode="auto">
                <a:xfrm>
                  <a:off x="5363" y="8858"/>
                  <a:ext cx="174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Bef>
                      <a:spcPts val="200"/>
                    </a:spcBef>
                    <a:spcAft>
                      <a:spcPts val="200"/>
                    </a:spcAft>
                  </a:pPr>
                  <a:r>
                    <a:rPr lang="en-US" altLang="zh-CN" sz="1800" dirty="0">
                      <a:latin typeface="Times New Roman" pitchFamily="18" charset="0"/>
                    </a:rPr>
                    <a:t>Input </a:t>
                  </a:r>
                </a:p>
              </p:txBody>
            </p:sp>
          </p:grpSp>
          <p:grpSp>
            <p:nvGrpSpPr>
              <p:cNvPr id="88076" name="Group 12"/>
              <p:cNvGrpSpPr>
                <a:grpSpLocks/>
              </p:cNvGrpSpPr>
              <p:nvPr/>
            </p:nvGrpSpPr>
            <p:grpSpPr bwMode="auto">
              <a:xfrm>
                <a:off x="4210" y="1216"/>
                <a:ext cx="849" cy="301"/>
                <a:chOff x="5295" y="8775"/>
                <a:chExt cx="1875" cy="705"/>
              </a:xfrm>
            </p:grpSpPr>
            <p:sp>
              <p:nvSpPr>
                <p:cNvPr id="88077" name="AutoShape 13"/>
                <p:cNvSpPr>
                  <a:spLocks noChangeArrowheads="1"/>
                </p:cNvSpPr>
                <p:nvPr/>
              </p:nvSpPr>
              <p:spPr bwMode="auto">
                <a:xfrm>
                  <a:off x="5295" y="8775"/>
                  <a:ext cx="1875" cy="705"/>
                </a:xfrm>
                <a:prstGeom prst="roundRect">
                  <a:avLst>
                    <a:gd name="adj" fmla="val 16667"/>
                  </a:avLst>
                </a:prstGeom>
                <a:solidFill>
                  <a:srgbClr val="FFFFFF"/>
                </a:solidFill>
                <a:ln w="9525">
                  <a:solidFill>
                    <a:srgbClr val="000000"/>
                  </a:solidFill>
                  <a:round/>
                  <a:headEnd/>
                  <a:tailEnd/>
                </a:ln>
                <a:effectLst/>
              </p:spPr>
              <p:txBody>
                <a:bodyPr/>
                <a:lstStyle/>
                <a:p>
                  <a:endParaRPr lang="en-US" dirty="0"/>
                </a:p>
              </p:txBody>
            </p:sp>
            <p:sp>
              <p:nvSpPr>
                <p:cNvPr id="88078" name="AutoShape 14"/>
                <p:cNvSpPr>
                  <a:spLocks noChangeArrowheads="1"/>
                </p:cNvSpPr>
                <p:nvPr/>
              </p:nvSpPr>
              <p:spPr bwMode="auto">
                <a:xfrm>
                  <a:off x="5363" y="8858"/>
                  <a:ext cx="174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Bef>
                      <a:spcPts val="200"/>
                    </a:spcBef>
                    <a:spcAft>
                      <a:spcPts val="200"/>
                    </a:spcAft>
                  </a:pPr>
                  <a:r>
                    <a:rPr lang="en-US" altLang="zh-CN" sz="1800" dirty="0">
                      <a:latin typeface="Times New Roman" pitchFamily="18" charset="0"/>
                    </a:rPr>
                    <a:t>Output </a:t>
                  </a:r>
                </a:p>
              </p:txBody>
            </p:sp>
          </p:grpSp>
          <p:sp>
            <p:nvSpPr>
              <p:cNvPr id="88079" name="Line 15"/>
              <p:cNvSpPr>
                <a:spLocks noChangeShapeType="1"/>
              </p:cNvSpPr>
              <p:nvPr/>
            </p:nvSpPr>
            <p:spPr bwMode="auto">
              <a:xfrm flipH="1">
                <a:off x="1527" y="1526"/>
                <a:ext cx="0" cy="422"/>
              </a:xfrm>
              <a:prstGeom prst="line">
                <a:avLst/>
              </a:prstGeom>
              <a:noFill/>
              <a:ln w="9525">
                <a:solidFill>
                  <a:srgbClr val="000000"/>
                </a:solidFill>
                <a:round/>
                <a:headEnd type="none" w="med" len="med"/>
                <a:tailEnd type="triangle" w="med" len="med"/>
              </a:ln>
              <a:effectLst/>
            </p:spPr>
            <p:txBody>
              <a:bodyPr/>
              <a:lstStyle/>
              <a:p>
                <a:endParaRPr lang="en-US" dirty="0"/>
              </a:p>
            </p:txBody>
          </p:sp>
          <p:sp>
            <p:nvSpPr>
              <p:cNvPr id="88080" name="Line 16"/>
              <p:cNvSpPr>
                <a:spLocks noChangeShapeType="1"/>
              </p:cNvSpPr>
              <p:nvPr/>
            </p:nvSpPr>
            <p:spPr bwMode="auto">
              <a:xfrm>
                <a:off x="4560" y="1008"/>
                <a:ext cx="5" cy="225"/>
              </a:xfrm>
              <a:prstGeom prst="line">
                <a:avLst/>
              </a:prstGeom>
              <a:noFill/>
              <a:ln w="9525">
                <a:solidFill>
                  <a:srgbClr val="000000"/>
                </a:solidFill>
                <a:round/>
                <a:headEnd type="none" w="med" len="med"/>
                <a:tailEnd type="triangle" w="med" len="med"/>
              </a:ln>
              <a:effectLst/>
            </p:spPr>
            <p:txBody>
              <a:bodyPr/>
              <a:lstStyle/>
              <a:p>
                <a:endParaRPr lang="en-US" dirty="0"/>
              </a:p>
            </p:txBody>
          </p:sp>
          <p:sp>
            <p:nvSpPr>
              <p:cNvPr id="88081" name="Line 17"/>
              <p:cNvSpPr>
                <a:spLocks noChangeShapeType="1"/>
              </p:cNvSpPr>
              <p:nvPr/>
            </p:nvSpPr>
            <p:spPr bwMode="auto">
              <a:xfrm>
                <a:off x="1584" y="1056"/>
                <a:ext cx="0" cy="192"/>
              </a:xfrm>
              <a:prstGeom prst="line">
                <a:avLst/>
              </a:prstGeom>
              <a:noFill/>
              <a:ln w="9525">
                <a:solidFill>
                  <a:srgbClr val="000000"/>
                </a:solidFill>
                <a:round/>
                <a:headEnd type="none" w="med" len="med"/>
                <a:tailEnd type="triangle" w="med" len="med"/>
              </a:ln>
              <a:effectLst/>
            </p:spPr>
            <p:txBody>
              <a:bodyPr/>
              <a:lstStyle/>
              <a:p>
                <a:endParaRPr lang="en-US" dirty="0"/>
              </a:p>
            </p:txBody>
          </p:sp>
          <p:sp>
            <p:nvSpPr>
              <p:cNvPr id="88082" name="Line 18"/>
              <p:cNvSpPr>
                <a:spLocks noChangeShapeType="1"/>
              </p:cNvSpPr>
              <p:nvPr/>
            </p:nvSpPr>
            <p:spPr bwMode="auto">
              <a:xfrm>
                <a:off x="1569" y="1543"/>
                <a:ext cx="0" cy="405"/>
              </a:xfrm>
              <a:prstGeom prst="line">
                <a:avLst/>
              </a:prstGeom>
              <a:noFill/>
              <a:ln w="9525">
                <a:solidFill>
                  <a:srgbClr val="000000"/>
                </a:solidFill>
                <a:prstDash val="dash"/>
                <a:round/>
                <a:headEnd/>
                <a:tailEnd type="triangle" w="med" len="med"/>
              </a:ln>
              <a:effectLst/>
            </p:spPr>
            <p:txBody>
              <a:bodyPr/>
              <a:lstStyle/>
              <a:p>
                <a:endParaRPr lang="en-US" dirty="0"/>
              </a:p>
            </p:txBody>
          </p:sp>
          <p:sp>
            <p:nvSpPr>
              <p:cNvPr id="88083" name="Line 19"/>
              <p:cNvSpPr>
                <a:spLocks noChangeShapeType="1"/>
              </p:cNvSpPr>
              <p:nvPr/>
            </p:nvSpPr>
            <p:spPr bwMode="auto">
              <a:xfrm>
                <a:off x="5059" y="1431"/>
                <a:ext cx="317" cy="0"/>
              </a:xfrm>
              <a:prstGeom prst="line">
                <a:avLst/>
              </a:prstGeom>
              <a:noFill/>
              <a:ln w="9525">
                <a:solidFill>
                  <a:srgbClr val="000000"/>
                </a:solidFill>
                <a:prstDash val="dash"/>
                <a:round/>
                <a:headEnd/>
                <a:tailEnd type="triangle" w="med" len="med"/>
              </a:ln>
              <a:effectLst/>
            </p:spPr>
            <p:txBody>
              <a:bodyPr/>
              <a:lstStyle/>
              <a:p>
                <a:endParaRPr lang="en-US" dirty="0"/>
              </a:p>
            </p:txBody>
          </p:sp>
          <p:sp>
            <p:nvSpPr>
              <p:cNvPr id="88084" name="Line 20"/>
              <p:cNvSpPr>
                <a:spLocks noChangeShapeType="1"/>
              </p:cNvSpPr>
              <p:nvPr/>
            </p:nvSpPr>
            <p:spPr bwMode="auto">
              <a:xfrm>
                <a:off x="576" y="1431"/>
                <a:ext cx="374" cy="0"/>
              </a:xfrm>
              <a:prstGeom prst="line">
                <a:avLst/>
              </a:prstGeom>
              <a:noFill/>
              <a:ln w="9525">
                <a:solidFill>
                  <a:srgbClr val="000000"/>
                </a:solidFill>
                <a:prstDash val="dash"/>
                <a:round/>
                <a:headEnd/>
                <a:tailEnd type="triangle" w="med" len="med"/>
              </a:ln>
              <a:effectLst/>
            </p:spPr>
            <p:txBody>
              <a:bodyPr/>
              <a:lstStyle/>
              <a:p>
                <a:endParaRPr lang="en-US" dirty="0"/>
              </a:p>
            </p:txBody>
          </p:sp>
          <p:grpSp>
            <p:nvGrpSpPr>
              <p:cNvPr id="88085" name="Group 21"/>
              <p:cNvGrpSpPr>
                <a:grpSpLocks/>
              </p:cNvGrpSpPr>
              <p:nvPr/>
            </p:nvGrpSpPr>
            <p:grpSpPr bwMode="auto">
              <a:xfrm>
                <a:off x="1379" y="1978"/>
                <a:ext cx="359" cy="833"/>
                <a:chOff x="3272" y="11953"/>
                <a:chExt cx="705" cy="1076"/>
              </a:xfrm>
            </p:grpSpPr>
            <p:sp>
              <p:nvSpPr>
                <p:cNvPr id="88086" name="AutoShape 22"/>
                <p:cNvSpPr>
                  <a:spLocks noChangeArrowheads="1"/>
                </p:cNvSpPr>
                <p:nvPr/>
              </p:nvSpPr>
              <p:spPr bwMode="auto">
                <a:xfrm rot="-5409453">
                  <a:off x="3087" y="12138"/>
                  <a:ext cx="1076" cy="705"/>
                </a:xfrm>
                <a:prstGeom prst="roundRect">
                  <a:avLst>
                    <a:gd name="adj" fmla="val 16667"/>
                  </a:avLst>
                </a:prstGeom>
                <a:solidFill>
                  <a:srgbClr val="FFFFFF"/>
                </a:solidFill>
                <a:ln w="9525">
                  <a:solidFill>
                    <a:srgbClr val="000000"/>
                  </a:solidFill>
                  <a:round/>
                  <a:headEnd/>
                  <a:tailEnd/>
                </a:ln>
                <a:effectLst/>
              </p:spPr>
              <p:txBody>
                <a:bodyPr/>
                <a:lstStyle/>
                <a:p>
                  <a:endParaRPr lang="en-US" dirty="0"/>
                </a:p>
              </p:txBody>
            </p:sp>
            <p:sp>
              <p:nvSpPr>
                <p:cNvPr id="88087" name="AutoShape 23"/>
                <p:cNvSpPr>
                  <a:spLocks noChangeArrowheads="1"/>
                </p:cNvSpPr>
                <p:nvPr/>
              </p:nvSpPr>
              <p:spPr bwMode="auto">
                <a:xfrm rot="-5409453">
                  <a:off x="3162" y="12230"/>
                  <a:ext cx="93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Bef>
                      <a:spcPts val="200"/>
                    </a:spcBef>
                    <a:spcAft>
                      <a:spcPts val="200"/>
                    </a:spcAft>
                  </a:pPr>
                  <a:r>
                    <a:rPr lang="en-US" altLang="zh-CN" sz="1800" dirty="0">
                      <a:latin typeface="Times New Roman" pitchFamily="18" charset="0"/>
                    </a:rPr>
                    <a:t>Setup </a:t>
                  </a:r>
                </a:p>
              </p:txBody>
            </p:sp>
          </p:grpSp>
          <p:grpSp>
            <p:nvGrpSpPr>
              <p:cNvPr id="88088" name="Group 24"/>
              <p:cNvGrpSpPr>
                <a:grpSpLocks/>
              </p:cNvGrpSpPr>
              <p:nvPr/>
            </p:nvGrpSpPr>
            <p:grpSpPr bwMode="auto">
              <a:xfrm>
                <a:off x="1867" y="1970"/>
                <a:ext cx="358" cy="841"/>
                <a:chOff x="3272" y="11953"/>
                <a:chExt cx="705" cy="1076"/>
              </a:xfrm>
            </p:grpSpPr>
            <p:sp>
              <p:nvSpPr>
                <p:cNvPr id="88089" name="AutoShape 25"/>
                <p:cNvSpPr>
                  <a:spLocks noChangeArrowheads="1"/>
                </p:cNvSpPr>
                <p:nvPr/>
              </p:nvSpPr>
              <p:spPr bwMode="auto">
                <a:xfrm rot="-5409453">
                  <a:off x="3087" y="12138"/>
                  <a:ext cx="1076" cy="705"/>
                </a:xfrm>
                <a:prstGeom prst="roundRect">
                  <a:avLst>
                    <a:gd name="adj" fmla="val 16667"/>
                  </a:avLst>
                </a:prstGeom>
                <a:solidFill>
                  <a:srgbClr val="FFFFFF"/>
                </a:solidFill>
                <a:ln w="9525">
                  <a:solidFill>
                    <a:srgbClr val="000000"/>
                  </a:solidFill>
                  <a:round/>
                  <a:headEnd/>
                  <a:tailEnd/>
                </a:ln>
                <a:effectLst/>
              </p:spPr>
              <p:txBody>
                <a:bodyPr/>
                <a:lstStyle/>
                <a:p>
                  <a:endParaRPr lang="en-US" dirty="0"/>
                </a:p>
              </p:txBody>
            </p:sp>
            <p:sp>
              <p:nvSpPr>
                <p:cNvPr id="88090" name="AutoShape 26"/>
                <p:cNvSpPr>
                  <a:spLocks noChangeArrowheads="1"/>
                </p:cNvSpPr>
                <p:nvPr/>
              </p:nvSpPr>
              <p:spPr bwMode="auto">
                <a:xfrm rot="-5409453">
                  <a:off x="3162" y="12230"/>
                  <a:ext cx="93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Bef>
                      <a:spcPts val="200"/>
                    </a:spcBef>
                    <a:spcAft>
                      <a:spcPts val="200"/>
                    </a:spcAft>
                  </a:pPr>
                  <a:r>
                    <a:rPr lang="en-US" altLang="zh-CN" sz="1800" dirty="0">
                      <a:latin typeface="Times New Roman" pitchFamily="18" charset="0"/>
                    </a:rPr>
                    <a:t>Take Word</a:t>
                  </a:r>
                </a:p>
              </p:txBody>
            </p:sp>
          </p:grpSp>
          <p:grpSp>
            <p:nvGrpSpPr>
              <p:cNvPr id="88091" name="Group 27"/>
              <p:cNvGrpSpPr>
                <a:grpSpLocks/>
              </p:cNvGrpSpPr>
              <p:nvPr/>
            </p:nvGrpSpPr>
            <p:grpSpPr bwMode="auto">
              <a:xfrm>
                <a:off x="2355" y="1978"/>
                <a:ext cx="359" cy="998"/>
                <a:chOff x="3272" y="11953"/>
                <a:chExt cx="705" cy="1076"/>
              </a:xfrm>
            </p:grpSpPr>
            <p:sp>
              <p:nvSpPr>
                <p:cNvPr id="88092" name="AutoShape 28"/>
                <p:cNvSpPr>
                  <a:spLocks noChangeArrowheads="1"/>
                </p:cNvSpPr>
                <p:nvPr/>
              </p:nvSpPr>
              <p:spPr bwMode="auto">
                <a:xfrm rot="-5409453">
                  <a:off x="3087" y="12138"/>
                  <a:ext cx="1076" cy="705"/>
                </a:xfrm>
                <a:prstGeom prst="roundRect">
                  <a:avLst>
                    <a:gd name="adj" fmla="val 16667"/>
                  </a:avLst>
                </a:prstGeom>
                <a:solidFill>
                  <a:srgbClr val="FFFFFF"/>
                </a:solidFill>
                <a:ln w="9525">
                  <a:solidFill>
                    <a:srgbClr val="000000"/>
                  </a:solidFill>
                  <a:round/>
                  <a:headEnd/>
                  <a:tailEnd/>
                </a:ln>
                <a:effectLst/>
              </p:spPr>
              <p:txBody>
                <a:bodyPr/>
                <a:lstStyle/>
                <a:p>
                  <a:endParaRPr lang="en-US" dirty="0"/>
                </a:p>
              </p:txBody>
            </p:sp>
            <p:sp>
              <p:nvSpPr>
                <p:cNvPr id="88093" name="AutoShape 29"/>
                <p:cNvSpPr>
                  <a:spLocks noChangeArrowheads="1"/>
                </p:cNvSpPr>
                <p:nvPr/>
              </p:nvSpPr>
              <p:spPr bwMode="auto">
                <a:xfrm rot="-5409453">
                  <a:off x="3162" y="12230"/>
                  <a:ext cx="93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Bef>
                      <a:spcPts val="200"/>
                    </a:spcBef>
                    <a:spcAft>
                      <a:spcPts val="200"/>
                    </a:spcAft>
                  </a:pPr>
                  <a:r>
                    <a:rPr lang="en-US" altLang="zh-CN" sz="1800" dirty="0">
                      <a:latin typeface="Times New Roman" pitchFamily="18" charset="0"/>
                    </a:rPr>
                    <a:t>Is text empty?</a:t>
                  </a:r>
                </a:p>
              </p:txBody>
            </p:sp>
          </p:grpSp>
          <p:grpSp>
            <p:nvGrpSpPr>
              <p:cNvPr id="88094" name="Group 30"/>
              <p:cNvGrpSpPr>
                <a:grpSpLocks/>
              </p:cNvGrpSpPr>
              <p:nvPr/>
            </p:nvGrpSpPr>
            <p:grpSpPr bwMode="auto">
              <a:xfrm>
                <a:off x="3465" y="1974"/>
                <a:ext cx="358" cy="850"/>
                <a:chOff x="3272" y="11953"/>
                <a:chExt cx="705" cy="1076"/>
              </a:xfrm>
            </p:grpSpPr>
            <p:sp>
              <p:nvSpPr>
                <p:cNvPr id="88095" name="AutoShape 31"/>
                <p:cNvSpPr>
                  <a:spLocks noChangeArrowheads="1"/>
                </p:cNvSpPr>
                <p:nvPr/>
              </p:nvSpPr>
              <p:spPr bwMode="auto">
                <a:xfrm rot="-5409453">
                  <a:off x="3087" y="12138"/>
                  <a:ext cx="1076" cy="705"/>
                </a:xfrm>
                <a:prstGeom prst="roundRect">
                  <a:avLst>
                    <a:gd name="adj" fmla="val 16667"/>
                  </a:avLst>
                </a:prstGeom>
                <a:solidFill>
                  <a:srgbClr val="FFFFFF"/>
                </a:solidFill>
                <a:ln w="9525">
                  <a:solidFill>
                    <a:srgbClr val="000000"/>
                  </a:solidFill>
                  <a:round/>
                  <a:headEnd/>
                  <a:tailEnd/>
                </a:ln>
                <a:effectLst/>
              </p:spPr>
              <p:txBody>
                <a:bodyPr/>
                <a:lstStyle/>
                <a:p>
                  <a:endParaRPr lang="en-US" dirty="0"/>
                </a:p>
              </p:txBody>
            </p:sp>
            <p:sp>
              <p:nvSpPr>
                <p:cNvPr id="88096" name="AutoShape 32"/>
                <p:cNvSpPr>
                  <a:spLocks noChangeArrowheads="1"/>
                </p:cNvSpPr>
                <p:nvPr/>
              </p:nvSpPr>
              <p:spPr bwMode="auto">
                <a:xfrm rot="-5409453">
                  <a:off x="3162" y="12230"/>
                  <a:ext cx="93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Bef>
                      <a:spcPts val="200"/>
                    </a:spcBef>
                    <a:spcAft>
                      <a:spcPts val="200"/>
                    </a:spcAft>
                  </a:pPr>
                  <a:r>
                    <a:rPr lang="en-US" altLang="zh-CN" sz="1800" dirty="0" err="1">
                      <a:latin typeface="Times New Roman" pitchFamily="18" charset="0"/>
                    </a:rPr>
                    <a:t>Initialise</a:t>
                  </a:r>
                  <a:r>
                    <a:rPr lang="en-US" altLang="zh-CN" sz="1800" dirty="0">
                      <a:latin typeface="Times New Roman" pitchFamily="18" charset="0"/>
                    </a:rPr>
                    <a:t> </a:t>
                  </a:r>
                </a:p>
              </p:txBody>
            </p:sp>
          </p:grpSp>
          <p:grpSp>
            <p:nvGrpSpPr>
              <p:cNvPr id="88097" name="Group 33"/>
              <p:cNvGrpSpPr>
                <a:grpSpLocks/>
              </p:cNvGrpSpPr>
              <p:nvPr/>
            </p:nvGrpSpPr>
            <p:grpSpPr bwMode="auto">
              <a:xfrm>
                <a:off x="4336" y="1982"/>
                <a:ext cx="359" cy="842"/>
                <a:chOff x="3272" y="11953"/>
                <a:chExt cx="705" cy="1076"/>
              </a:xfrm>
            </p:grpSpPr>
            <p:sp>
              <p:nvSpPr>
                <p:cNvPr id="88098" name="AutoShape 34"/>
                <p:cNvSpPr>
                  <a:spLocks noChangeArrowheads="1"/>
                </p:cNvSpPr>
                <p:nvPr/>
              </p:nvSpPr>
              <p:spPr bwMode="auto">
                <a:xfrm rot="-5409453">
                  <a:off x="3087" y="12138"/>
                  <a:ext cx="1076"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88099" name="AutoShape 35"/>
                <p:cNvSpPr>
                  <a:spLocks noChangeArrowheads="1"/>
                </p:cNvSpPr>
                <p:nvPr/>
              </p:nvSpPr>
              <p:spPr bwMode="auto">
                <a:xfrm rot="-5409453">
                  <a:off x="3162" y="12230"/>
                  <a:ext cx="93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Bef>
                      <a:spcPts val="200"/>
                    </a:spcBef>
                    <a:spcAft>
                      <a:spcPts val="200"/>
                    </a:spcAft>
                  </a:pPr>
                  <a:r>
                    <a:rPr lang="en-US" altLang="zh-CN" sz="1800">
                      <a:latin typeface="Times New Roman" pitchFamily="18" charset="0"/>
                    </a:rPr>
                    <a:t>Take KWF</a:t>
                  </a:r>
                </a:p>
              </p:txBody>
            </p:sp>
          </p:grpSp>
          <p:grpSp>
            <p:nvGrpSpPr>
              <p:cNvPr id="88100" name="Group 36"/>
              <p:cNvGrpSpPr>
                <a:grpSpLocks/>
              </p:cNvGrpSpPr>
              <p:nvPr/>
            </p:nvGrpSpPr>
            <p:grpSpPr bwMode="auto">
              <a:xfrm rot="-11491">
                <a:off x="4752" y="1728"/>
                <a:ext cx="359" cy="1151"/>
                <a:chOff x="3272" y="11953"/>
                <a:chExt cx="705" cy="1076"/>
              </a:xfrm>
            </p:grpSpPr>
            <p:sp>
              <p:nvSpPr>
                <p:cNvPr id="88101" name="AutoShape 37"/>
                <p:cNvSpPr>
                  <a:spLocks noChangeArrowheads="1"/>
                </p:cNvSpPr>
                <p:nvPr/>
              </p:nvSpPr>
              <p:spPr bwMode="auto">
                <a:xfrm rot="-5409453">
                  <a:off x="3087" y="12138"/>
                  <a:ext cx="1076"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88102" name="AutoShape 38"/>
                <p:cNvSpPr>
                  <a:spLocks noChangeArrowheads="1"/>
                </p:cNvSpPr>
                <p:nvPr/>
              </p:nvSpPr>
              <p:spPr bwMode="auto">
                <a:xfrm rot="-5409453">
                  <a:off x="3162" y="12230"/>
                  <a:ext cx="93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Bef>
                      <a:spcPts val="200"/>
                    </a:spcBef>
                    <a:spcAft>
                      <a:spcPts val="200"/>
                    </a:spcAft>
                  </a:pPr>
                  <a:r>
                    <a:rPr lang="en-US" altLang="zh-CN" sz="1800">
                      <a:latin typeface="Times New Roman" pitchFamily="18" charset="0"/>
                    </a:rPr>
                    <a:t>Is KFV empty? </a:t>
                  </a:r>
                </a:p>
              </p:txBody>
            </p:sp>
          </p:grpSp>
          <p:sp>
            <p:nvSpPr>
              <p:cNvPr id="88103" name="Line 39"/>
              <p:cNvSpPr>
                <a:spLocks noChangeShapeType="1"/>
              </p:cNvSpPr>
              <p:nvPr/>
            </p:nvSpPr>
            <p:spPr bwMode="auto">
              <a:xfrm>
                <a:off x="4896" y="1536"/>
                <a:ext cx="0" cy="192"/>
              </a:xfrm>
              <a:prstGeom prst="line">
                <a:avLst/>
              </a:prstGeom>
              <a:noFill/>
              <a:ln w="9525">
                <a:solidFill>
                  <a:srgbClr val="000000"/>
                </a:solidFill>
                <a:round/>
                <a:headEnd type="none" w="med" len="med"/>
                <a:tailEnd type="triangle" w="med" len="med"/>
              </a:ln>
              <a:effectLst/>
            </p:spPr>
            <p:txBody>
              <a:bodyPr/>
              <a:lstStyle/>
              <a:p>
                <a:endParaRPr lang="en-US"/>
              </a:p>
            </p:txBody>
          </p:sp>
          <p:sp>
            <p:nvSpPr>
              <p:cNvPr id="88104" name="Line 40"/>
              <p:cNvSpPr>
                <a:spLocks noChangeShapeType="1"/>
              </p:cNvSpPr>
              <p:nvPr/>
            </p:nvSpPr>
            <p:spPr bwMode="auto">
              <a:xfrm>
                <a:off x="4944" y="1526"/>
                <a:ext cx="0" cy="202"/>
              </a:xfrm>
              <a:prstGeom prst="line">
                <a:avLst/>
              </a:prstGeom>
              <a:noFill/>
              <a:ln w="9525">
                <a:solidFill>
                  <a:srgbClr val="000000"/>
                </a:solidFill>
                <a:prstDash val="dash"/>
                <a:round/>
                <a:headEnd type="none" w="med" len="med"/>
                <a:tailEnd type="triangle" w="med" len="med"/>
              </a:ln>
              <a:effectLst/>
            </p:spPr>
            <p:txBody>
              <a:bodyPr/>
              <a:lstStyle/>
              <a:p>
                <a:endParaRPr lang="en-US"/>
              </a:p>
            </p:txBody>
          </p:sp>
          <p:sp>
            <p:nvSpPr>
              <p:cNvPr id="88105" name="Line 41"/>
              <p:cNvSpPr>
                <a:spLocks noChangeShapeType="1"/>
              </p:cNvSpPr>
              <p:nvPr/>
            </p:nvSpPr>
            <p:spPr bwMode="auto">
              <a:xfrm flipH="1">
                <a:off x="3665" y="1038"/>
                <a:ext cx="0" cy="907"/>
              </a:xfrm>
              <a:prstGeom prst="line">
                <a:avLst/>
              </a:prstGeom>
              <a:noFill/>
              <a:ln w="9525">
                <a:solidFill>
                  <a:srgbClr val="000000"/>
                </a:solidFill>
                <a:round/>
                <a:headEnd type="none" w="med" len="med"/>
                <a:tailEnd type="triangle" w="med" len="med"/>
              </a:ln>
              <a:effectLst/>
            </p:spPr>
            <p:txBody>
              <a:bodyPr/>
              <a:lstStyle/>
              <a:p>
                <a:endParaRPr lang="en-US"/>
              </a:p>
            </p:txBody>
          </p:sp>
          <p:sp>
            <p:nvSpPr>
              <p:cNvPr id="88106" name="Line 42"/>
              <p:cNvSpPr>
                <a:spLocks noChangeShapeType="1"/>
              </p:cNvSpPr>
              <p:nvPr/>
            </p:nvSpPr>
            <p:spPr bwMode="auto">
              <a:xfrm flipH="1">
                <a:off x="4487" y="1536"/>
                <a:ext cx="0" cy="432"/>
              </a:xfrm>
              <a:prstGeom prst="line">
                <a:avLst/>
              </a:prstGeom>
              <a:noFill/>
              <a:ln w="9525">
                <a:solidFill>
                  <a:srgbClr val="000000"/>
                </a:solidFill>
                <a:round/>
                <a:headEnd type="none" w="med" len="med"/>
                <a:tailEnd type="triangle" w="med" len="med"/>
              </a:ln>
              <a:effectLst/>
            </p:spPr>
            <p:txBody>
              <a:bodyPr/>
              <a:lstStyle/>
              <a:p>
                <a:endParaRPr lang="en-US"/>
              </a:p>
            </p:txBody>
          </p:sp>
          <p:sp>
            <p:nvSpPr>
              <p:cNvPr id="88107" name="Line 43"/>
              <p:cNvSpPr>
                <a:spLocks noChangeShapeType="1"/>
              </p:cNvSpPr>
              <p:nvPr/>
            </p:nvSpPr>
            <p:spPr bwMode="auto">
              <a:xfrm>
                <a:off x="4523" y="1509"/>
                <a:ext cx="0" cy="456"/>
              </a:xfrm>
              <a:prstGeom prst="line">
                <a:avLst/>
              </a:prstGeom>
              <a:noFill/>
              <a:ln w="9525">
                <a:solidFill>
                  <a:srgbClr val="000000"/>
                </a:solidFill>
                <a:prstDash val="dash"/>
                <a:round/>
                <a:headEnd type="none" w="med" len="med"/>
                <a:tailEnd type="triangle" w="med" len="med"/>
              </a:ln>
              <a:effectLst/>
            </p:spPr>
            <p:txBody>
              <a:bodyPr/>
              <a:lstStyle/>
              <a:p>
                <a:endParaRPr lang="en-US"/>
              </a:p>
            </p:txBody>
          </p:sp>
          <p:sp>
            <p:nvSpPr>
              <p:cNvPr id="88108" name="Freeform 44"/>
              <p:cNvSpPr>
                <a:spLocks/>
              </p:cNvSpPr>
              <p:nvPr/>
            </p:nvSpPr>
            <p:spPr bwMode="auto">
              <a:xfrm>
                <a:off x="2519" y="1619"/>
                <a:ext cx="832" cy="852"/>
              </a:xfrm>
              <a:custGeom>
                <a:avLst/>
                <a:gdLst/>
                <a:ahLst/>
                <a:cxnLst>
                  <a:cxn ang="0">
                    <a:pos x="1215" y="1485"/>
                  </a:cxn>
                  <a:cxn ang="0">
                    <a:pos x="1215" y="0"/>
                  </a:cxn>
                  <a:cxn ang="0">
                    <a:pos x="0" y="0"/>
                  </a:cxn>
                  <a:cxn ang="0">
                    <a:pos x="0" y="585"/>
                  </a:cxn>
                </a:cxnLst>
                <a:rect l="0" t="0" r="r" b="b"/>
                <a:pathLst>
                  <a:path w="1215" h="1485">
                    <a:moveTo>
                      <a:pt x="1215" y="1485"/>
                    </a:moveTo>
                    <a:lnTo>
                      <a:pt x="1215" y="0"/>
                    </a:lnTo>
                    <a:lnTo>
                      <a:pt x="0" y="0"/>
                    </a:lnTo>
                    <a:lnTo>
                      <a:pt x="0" y="585"/>
                    </a:lnTo>
                  </a:path>
                </a:pathLst>
              </a:custGeom>
              <a:noFill/>
              <a:ln w="9525" cap="flat" cmpd="sng">
                <a:solidFill>
                  <a:srgbClr val="000000"/>
                </a:solidFill>
                <a:prstDash val="dash"/>
                <a:round/>
                <a:headEnd type="none" w="med" len="med"/>
                <a:tailEnd type="triangle" w="med" len="med"/>
              </a:ln>
              <a:effectLst/>
            </p:spPr>
            <p:txBody>
              <a:bodyPr/>
              <a:lstStyle/>
              <a:p>
                <a:endParaRPr lang="en-US"/>
              </a:p>
            </p:txBody>
          </p:sp>
          <p:sp>
            <p:nvSpPr>
              <p:cNvPr id="88109" name="Freeform 45"/>
              <p:cNvSpPr>
                <a:spLocks/>
              </p:cNvSpPr>
              <p:nvPr/>
            </p:nvSpPr>
            <p:spPr bwMode="auto">
              <a:xfrm>
                <a:off x="2015" y="1628"/>
                <a:ext cx="504" cy="318"/>
              </a:xfrm>
              <a:custGeom>
                <a:avLst/>
                <a:gdLst/>
                <a:ahLst/>
                <a:cxnLst>
                  <a:cxn ang="0">
                    <a:pos x="735" y="0"/>
                  </a:cxn>
                  <a:cxn ang="0">
                    <a:pos x="0" y="0"/>
                  </a:cxn>
                  <a:cxn ang="0">
                    <a:pos x="0" y="555"/>
                  </a:cxn>
                </a:cxnLst>
                <a:rect l="0" t="0" r="r" b="b"/>
                <a:pathLst>
                  <a:path w="735" h="555">
                    <a:moveTo>
                      <a:pt x="735" y="0"/>
                    </a:moveTo>
                    <a:lnTo>
                      <a:pt x="0" y="0"/>
                    </a:lnTo>
                    <a:lnTo>
                      <a:pt x="0" y="555"/>
                    </a:lnTo>
                  </a:path>
                </a:pathLst>
              </a:custGeom>
              <a:noFill/>
              <a:ln w="9525" cap="flat" cmpd="sng">
                <a:solidFill>
                  <a:srgbClr val="000000"/>
                </a:solidFill>
                <a:prstDash val="dash"/>
                <a:round/>
                <a:headEnd type="none" w="med" len="med"/>
                <a:tailEnd type="triangle" w="med" len="med"/>
              </a:ln>
              <a:effectLst/>
            </p:spPr>
            <p:txBody>
              <a:bodyPr/>
              <a:lstStyle/>
              <a:p>
                <a:endParaRPr lang="en-US"/>
              </a:p>
            </p:txBody>
          </p:sp>
          <p:sp>
            <p:nvSpPr>
              <p:cNvPr id="88110" name="Freeform 46"/>
              <p:cNvSpPr>
                <a:spLocks/>
              </p:cNvSpPr>
              <p:nvPr/>
            </p:nvSpPr>
            <p:spPr bwMode="auto">
              <a:xfrm>
                <a:off x="2477" y="1576"/>
                <a:ext cx="905" cy="887"/>
              </a:xfrm>
              <a:custGeom>
                <a:avLst/>
                <a:gdLst/>
                <a:ahLst/>
                <a:cxnLst>
                  <a:cxn ang="0">
                    <a:pos x="1320" y="1545"/>
                  </a:cxn>
                  <a:cxn ang="0">
                    <a:pos x="1320" y="0"/>
                  </a:cxn>
                  <a:cxn ang="0">
                    <a:pos x="0" y="0"/>
                  </a:cxn>
                  <a:cxn ang="0">
                    <a:pos x="0" y="660"/>
                  </a:cxn>
                </a:cxnLst>
                <a:rect l="0" t="0" r="r" b="b"/>
                <a:pathLst>
                  <a:path w="1320" h="1545">
                    <a:moveTo>
                      <a:pt x="1320" y="1545"/>
                    </a:moveTo>
                    <a:lnTo>
                      <a:pt x="1320" y="0"/>
                    </a:lnTo>
                    <a:lnTo>
                      <a:pt x="0" y="0"/>
                    </a:lnTo>
                    <a:lnTo>
                      <a:pt x="0" y="660"/>
                    </a:lnTo>
                  </a:path>
                </a:pathLst>
              </a:custGeom>
              <a:noFill/>
              <a:ln w="9525" cap="flat" cmpd="sng">
                <a:solidFill>
                  <a:srgbClr val="000000"/>
                </a:solidFill>
                <a:prstDash val="solid"/>
                <a:round/>
                <a:headEnd type="none" w="med" len="med"/>
                <a:tailEnd type="triangle" w="med" len="med"/>
              </a:ln>
              <a:effectLst/>
            </p:spPr>
            <p:txBody>
              <a:bodyPr/>
              <a:lstStyle/>
              <a:p>
                <a:endParaRPr lang="en-US"/>
              </a:p>
            </p:txBody>
          </p:sp>
          <p:sp>
            <p:nvSpPr>
              <p:cNvPr id="88111" name="Freeform 47"/>
              <p:cNvSpPr>
                <a:spLocks/>
              </p:cNvSpPr>
              <p:nvPr/>
            </p:nvSpPr>
            <p:spPr bwMode="auto">
              <a:xfrm>
                <a:off x="1974" y="1576"/>
                <a:ext cx="503" cy="370"/>
              </a:xfrm>
              <a:custGeom>
                <a:avLst/>
                <a:gdLst/>
                <a:ahLst/>
                <a:cxnLst>
                  <a:cxn ang="0">
                    <a:pos x="735" y="0"/>
                  </a:cxn>
                  <a:cxn ang="0">
                    <a:pos x="0" y="0"/>
                  </a:cxn>
                  <a:cxn ang="0">
                    <a:pos x="0" y="645"/>
                  </a:cxn>
                </a:cxnLst>
                <a:rect l="0" t="0" r="r" b="b"/>
                <a:pathLst>
                  <a:path w="735" h="645">
                    <a:moveTo>
                      <a:pt x="735" y="0"/>
                    </a:moveTo>
                    <a:lnTo>
                      <a:pt x="0" y="0"/>
                    </a:lnTo>
                    <a:lnTo>
                      <a:pt x="0" y="645"/>
                    </a:lnTo>
                  </a:path>
                </a:pathLst>
              </a:custGeom>
              <a:noFill/>
              <a:ln w="9525" cap="flat" cmpd="sng">
                <a:solidFill>
                  <a:srgbClr val="000000"/>
                </a:solidFill>
                <a:prstDash val="solid"/>
                <a:round/>
                <a:headEnd type="none" w="med" len="med"/>
                <a:tailEnd type="triangle" w="med" len="med"/>
              </a:ln>
              <a:effectLst/>
            </p:spPr>
            <p:txBody>
              <a:bodyPr/>
              <a:lstStyle/>
              <a:p>
                <a:endParaRPr lang="en-US"/>
              </a:p>
            </p:txBody>
          </p:sp>
          <p:grpSp>
            <p:nvGrpSpPr>
              <p:cNvPr id="88112" name="Group 48"/>
              <p:cNvGrpSpPr>
                <a:grpSpLocks/>
              </p:cNvGrpSpPr>
              <p:nvPr/>
            </p:nvGrpSpPr>
            <p:grpSpPr bwMode="auto">
              <a:xfrm>
                <a:off x="1152" y="3181"/>
                <a:ext cx="2507" cy="947"/>
                <a:chOff x="3292" y="11448"/>
                <a:chExt cx="3659" cy="1650"/>
              </a:xfrm>
            </p:grpSpPr>
            <p:sp>
              <p:nvSpPr>
                <p:cNvPr id="88113" name="AutoShape 49"/>
                <p:cNvSpPr>
                  <a:spLocks noChangeArrowheads="1"/>
                </p:cNvSpPr>
                <p:nvPr/>
              </p:nvSpPr>
              <p:spPr bwMode="auto">
                <a:xfrm>
                  <a:off x="3292" y="11448"/>
                  <a:ext cx="3111" cy="165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r"/>
                  <a:r>
                    <a:rPr lang="en-US" altLang="zh-CN" sz="1800">
                      <a:latin typeface="Times New Roman" pitchFamily="18" charset="0"/>
                    </a:rPr>
                    <a:t>                            </a:t>
                  </a:r>
                </a:p>
              </p:txBody>
            </p:sp>
            <p:grpSp>
              <p:nvGrpSpPr>
                <p:cNvPr id="88114" name="Group 50"/>
                <p:cNvGrpSpPr>
                  <a:grpSpLocks/>
                </p:cNvGrpSpPr>
                <p:nvPr/>
              </p:nvGrpSpPr>
              <p:grpSpPr bwMode="auto">
                <a:xfrm rot="5400000">
                  <a:off x="5964" y="11263"/>
                  <a:ext cx="524" cy="1451"/>
                  <a:chOff x="3272" y="11953"/>
                  <a:chExt cx="705" cy="1076"/>
                </a:xfrm>
              </p:grpSpPr>
              <p:sp>
                <p:nvSpPr>
                  <p:cNvPr id="88115" name="AutoShape 51"/>
                  <p:cNvSpPr>
                    <a:spLocks noChangeArrowheads="1"/>
                  </p:cNvSpPr>
                  <p:nvPr/>
                </p:nvSpPr>
                <p:spPr bwMode="auto">
                  <a:xfrm rot="-5409453">
                    <a:off x="3087" y="12138"/>
                    <a:ext cx="1076"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88116" name="AutoShape 52"/>
                  <p:cNvSpPr>
                    <a:spLocks noChangeArrowheads="1"/>
                  </p:cNvSpPr>
                  <p:nvPr/>
                </p:nvSpPr>
                <p:spPr bwMode="auto">
                  <a:xfrm rot="-5409453">
                    <a:off x="3162" y="12230"/>
                    <a:ext cx="93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Bef>
                        <a:spcPts val="200"/>
                      </a:spcBef>
                      <a:spcAft>
                        <a:spcPts val="200"/>
                      </a:spcAft>
                    </a:pPr>
                    <a:r>
                      <a:rPr lang="en-US" altLang="zh-CN" sz="1800">
                        <a:latin typeface="Times New Roman" pitchFamily="18" charset="0"/>
                      </a:rPr>
                      <a:t>Is small word </a:t>
                    </a:r>
                  </a:p>
                </p:txBody>
              </p:sp>
            </p:grpSp>
            <p:grpSp>
              <p:nvGrpSpPr>
                <p:cNvPr id="88117" name="Group 53"/>
                <p:cNvGrpSpPr>
                  <a:grpSpLocks/>
                </p:cNvGrpSpPr>
                <p:nvPr/>
              </p:nvGrpSpPr>
              <p:grpSpPr bwMode="auto">
                <a:xfrm rot="5400000">
                  <a:off x="5941" y="11938"/>
                  <a:ext cx="523" cy="1466"/>
                  <a:chOff x="3272" y="11953"/>
                  <a:chExt cx="705" cy="1076"/>
                </a:xfrm>
              </p:grpSpPr>
              <p:sp>
                <p:nvSpPr>
                  <p:cNvPr id="88118" name="AutoShape 54"/>
                  <p:cNvSpPr>
                    <a:spLocks noChangeArrowheads="1"/>
                  </p:cNvSpPr>
                  <p:nvPr/>
                </p:nvSpPr>
                <p:spPr bwMode="auto">
                  <a:xfrm rot="-5409453">
                    <a:off x="3087" y="12138"/>
                    <a:ext cx="1076"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88119" name="AutoShape 55"/>
                  <p:cNvSpPr>
                    <a:spLocks noChangeArrowheads="1"/>
                  </p:cNvSpPr>
                  <p:nvPr/>
                </p:nvSpPr>
                <p:spPr bwMode="auto">
                  <a:xfrm rot="-5409453">
                    <a:off x="3162" y="12230"/>
                    <a:ext cx="93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Bef>
                        <a:spcPts val="200"/>
                      </a:spcBef>
                      <a:spcAft>
                        <a:spcPts val="200"/>
                      </a:spcAft>
                    </a:pPr>
                    <a:r>
                      <a:rPr lang="en-US" altLang="zh-CN" sz="1800">
                        <a:latin typeface="Times New Roman" pitchFamily="18" charset="0"/>
                      </a:rPr>
                      <a:t>Reduce </a:t>
                    </a:r>
                  </a:p>
                </p:txBody>
              </p:sp>
            </p:grpSp>
            <p:sp>
              <p:nvSpPr>
                <p:cNvPr id="88120" name="Text Box 56"/>
                <p:cNvSpPr txBox="1">
                  <a:spLocks noChangeArrowheads="1"/>
                </p:cNvSpPr>
                <p:nvPr/>
              </p:nvSpPr>
              <p:spPr bwMode="auto">
                <a:xfrm>
                  <a:off x="3450" y="12312"/>
                  <a:ext cx="1395" cy="675"/>
                </a:xfrm>
                <a:prstGeom prst="rect">
                  <a:avLst/>
                </a:prstGeom>
                <a:solidFill>
                  <a:srgbClr val="FFFFFF"/>
                </a:solidFill>
                <a:ln w="9525">
                  <a:solidFill>
                    <a:srgbClr val="000000"/>
                  </a:solidFill>
                  <a:prstDash val="dash"/>
                  <a:miter lim="800000"/>
                  <a:headEnd/>
                  <a:tailEnd/>
                </a:ln>
                <a:effectLst/>
              </p:spPr>
              <p:txBody>
                <a:bodyPr/>
                <a:lstStyle/>
                <a:p>
                  <a:pPr algn="ctr"/>
                  <a:r>
                    <a:rPr lang="en-GB" sz="1800">
                      <a:latin typeface="Times New Roman" pitchFamily="18" charset="0"/>
                    </a:rPr>
                    <a:t>Dictionary </a:t>
                  </a:r>
                  <a:endParaRPr lang="en-US" altLang="zh-CN" sz="1800">
                    <a:latin typeface="Times New Roman" pitchFamily="18" charset="0"/>
                  </a:endParaRPr>
                </a:p>
              </p:txBody>
            </p:sp>
            <p:sp>
              <p:nvSpPr>
                <p:cNvPr id="88121" name="Text Box 57"/>
                <p:cNvSpPr txBox="1">
                  <a:spLocks noChangeArrowheads="1"/>
                </p:cNvSpPr>
                <p:nvPr/>
              </p:nvSpPr>
              <p:spPr bwMode="auto">
                <a:xfrm>
                  <a:off x="3450" y="11607"/>
                  <a:ext cx="1395" cy="555"/>
                </a:xfrm>
                <a:prstGeom prst="rect">
                  <a:avLst/>
                </a:prstGeom>
                <a:solidFill>
                  <a:srgbClr val="FFFFFF"/>
                </a:solidFill>
                <a:ln w="9525">
                  <a:solidFill>
                    <a:srgbClr val="000000"/>
                  </a:solidFill>
                  <a:prstDash val="dash"/>
                  <a:miter lim="800000"/>
                  <a:headEnd/>
                  <a:tailEnd/>
                </a:ln>
                <a:effectLst/>
              </p:spPr>
              <p:txBody>
                <a:bodyPr/>
                <a:lstStyle/>
                <a:p>
                  <a:pPr algn="ctr">
                    <a:spcBef>
                      <a:spcPts val="200"/>
                    </a:spcBef>
                    <a:spcAft>
                      <a:spcPts val="200"/>
                    </a:spcAft>
                  </a:pPr>
                  <a:r>
                    <a:rPr lang="en-US" altLang="zh-CN" sz="1800">
                      <a:latin typeface="Times New Roman" pitchFamily="18" charset="0"/>
                    </a:rPr>
                    <a:t>List of small words</a:t>
                  </a:r>
                </a:p>
              </p:txBody>
            </p:sp>
            <p:sp>
              <p:nvSpPr>
                <p:cNvPr id="88122" name="Line 58"/>
                <p:cNvSpPr>
                  <a:spLocks noChangeShapeType="1"/>
                </p:cNvSpPr>
                <p:nvPr/>
              </p:nvSpPr>
              <p:spPr bwMode="auto">
                <a:xfrm rot="5400000" flipV="1">
                  <a:off x="5168" y="11644"/>
                  <a:ext cx="0" cy="600"/>
                </a:xfrm>
                <a:prstGeom prst="line">
                  <a:avLst/>
                </a:prstGeom>
                <a:noFill/>
                <a:ln w="9525">
                  <a:solidFill>
                    <a:srgbClr val="000000"/>
                  </a:solidFill>
                  <a:prstDash val="dash"/>
                  <a:round/>
                  <a:headEnd/>
                  <a:tailEnd type="triangle" w="med" len="med"/>
                </a:ln>
                <a:effectLst/>
              </p:spPr>
              <p:txBody>
                <a:bodyPr/>
                <a:lstStyle/>
                <a:p>
                  <a:endParaRPr lang="en-US"/>
                </a:p>
              </p:txBody>
            </p:sp>
            <p:sp>
              <p:nvSpPr>
                <p:cNvPr id="88123" name="Line 59"/>
                <p:cNvSpPr>
                  <a:spLocks noChangeShapeType="1"/>
                </p:cNvSpPr>
                <p:nvPr/>
              </p:nvSpPr>
              <p:spPr bwMode="auto">
                <a:xfrm rot="5400000" flipV="1">
                  <a:off x="5153" y="12319"/>
                  <a:ext cx="0" cy="600"/>
                </a:xfrm>
                <a:prstGeom prst="line">
                  <a:avLst/>
                </a:prstGeom>
                <a:noFill/>
                <a:ln w="9525">
                  <a:solidFill>
                    <a:srgbClr val="000000"/>
                  </a:solidFill>
                  <a:prstDash val="dash"/>
                  <a:round/>
                  <a:headEnd/>
                  <a:tailEnd type="triangle" w="med" len="med"/>
                </a:ln>
                <a:effectLst/>
              </p:spPr>
              <p:txBody>
                <a:bodyPr/>
                <a:lstStyle/>
                <a:p>
                  <a:endParaRPr lang="en-US"/>
                </a:p>
              </p:txBody>
            </p:sp>
          </p:grpSp>
          <p:sp>
            <p:nvSpPr>
              <p:cNvPr id="88124" name="Freeform 60"/>
              <p:cNvSpPr>
                <a:spLocks/>
              </p:cNvSpPr>
              <p:nvPr/>
            </p:nvSpPr>
            <p:spPr bwMode="auto">
              <a:xfrm>
                <a:off x="3655" y="3037"/>
                <a:ext cx="524" cy="413"/>
              </a:xfrm>
              <a:custGeom>
                <a:avLst/>
                <a:gdLst/>
                <a:ahLst/>
                <a:cxnLst>
                  <a:cxn ang="0">
                    <a:pos x="765" y="0"/>
                  </a:cxn>
                  <a:cxn ang="0">
                    <a:pos x="765" y="720"/>
                  </a:cxn>
                  <a:cxn ang="0">
                    <a:pos x="0" y="720"/>
                  </a:cxn>
                </a:cxnLst>
                <a:rect l="0" t="0" r="r" b="b"/>
                <a:pathLst>
                  <a:path w="765" h="720">
                    <a:moveTo>
                      <a:pt x="765" y="0"/>
                    </a:moveTo>
                    <a:lnTo>
                      <a:pt x="765" y="720"/>
                    </a:lnTo>
                    <a:lnTo>
                      <a:pt x="0" y="720"/>
                    </a:lnTo>
                  </a:path>
                </a:pathLst>
              </a:custGeom>
              <a:noFill/>
              <a:ln w="9525" cap="flat" cmpd="sng">
                <a:solidFill>
                  <a:srgbClr val="000000"/>
                </a:solidFill>
                <a:prstDash val="dash"/>
                <a:round/>
                <a:headEnd type="none" w="med" len="med"/>
                <a:tailEnd type="triangle" w="med" len="med"/>
              </a:ln>
              <a:effectLst/>
            </p:spPr>
            <p:txBody>
              <a:bodyPr/>
              <a:lstStyle/>
              <a:p>
                <a:endParaRPr lang="en-US"/>
              </a:p>
            </p:txBody>
          </p:sp>
          <p:sp>
            <p:nvSpPr>
              <p:cNvPr id="88125" name="Freeform 61"/>
              <p:cNvSpPr>
                <a:spLocks/>
              </p:cNvSpPr>
              <p:nvPr/>
            </p:nvSpPr>
            <p:spPr bwMode="auto">
              <a:xfrm>
                <a:off x="3644" y="3450"/>
                <a:ext cx="535" cy="422"/>
              </a:xfrm>
              <a:custGeom>
                <a:avLst/>
                <a:gdLst/>
                <a:ahLst/>
                <a:cxnLst>
                  <a:cxn ang="0">
                    <a:pos x="780" y="0"/>
                  </a:cxn>
                  <a:cxn ang="0">
                    <a:pos x="780" y="735"/>
                  </a:cxn>
                  <a:cxn ang="0">
                    <a:pos x="0" y="735"/>
                  </a:cxn>
                </a:cxnLst>
                <a:rect l="0" t="0" r="r" b="b"/>
                <a:pathLst>
                  <a:path w="780" h="735">
                    <a:moveTo>
                      <a:pt x="780" y="0"/>
                    </a:moveTo>
                    <a:lnTo>
                      <a:pt x="780" y="735"/>
                    </a:lnTo>
                    <a:lnTo>
                      <a:pt x="0" y="735"/>
                    </a:lnTo>
                  </a:path>
                </a:pathLst>
              </a:custGeom>
              <a:noFill/>
              <a:ln w="9525" cap="flat" cmpd="sng">
                <a:solidFill>
                  <a:srgbClr val="000000"/>
                </a:solidFill>
                <a:prstDash val="dash"/>
                <a:round/>
                <a:headEnd type="none" w="med" len="med"/>
                <a:tailEnd type="triangle" w="med" len="med"/>
              </a:ln>
              <a:effectLst/>
            </p:spPr>
            <p:txBody>
              <a:bodyPr/>
              <a:lstStyle/>
              <a:p>
                <a:endParaRPr lang="en-US"/>
              </a:p>
            </p:txBody>
          </p:sp>
          <p:sp>
            <p:nvSpPr>
              <p:cNvPr id="88126" name="Freeform 62"/>
              <p:cNvSpPr>
                <a:spLocks/>
              </p:cNvSpPr>
              <p:nvPr/>
            </p:nvSpPr>
            <p:spPr bwMode="auto">
              <a:xfrm>
                <a:off x="3655" y="3045"/>
                <a:ext cx="565" cy="870"/>
              </a:xfrm>
              <a:custGeom>
                <a:avLst/>
                <a:gdLst/>
                <a:ahLst/>
                <a:cxnLst>
                  <a:cxn ang="0">
                    <a:pos x="825" y="0"/>
                  </a:cxn>
                  <a:cxn ang="0">
                    <a:pos x="825" y="1515"/>
                  </a:cxn>
                  <a:cxn ang="0">
                    <a:pos x="0" y="1515"/>
                  </a:cxn>
                </a:cxnLst>
                <a:rect l="0" t="0" r="r" b="b"/>
                <a:pathLst>
                  <a:path w="825" h="1515">
                    <a:moveTo>
                      <a:pt x="825" y="0"/>
                    </a:moveTo>
                    <a:lnTo>
                      <a:pt x="825" y="1515"/>
                    </a:lnTo>
                    <a:lnTo>
                      <a:pt x="0" y="1515"/>
                    </a:lnTo>
                  </a:path>
                </a:pathLst>
              </a:custGeom>
              <a:noFill/>
              <a:ln w="9525" cap="flat" cmpd="sng">
                <a:solidFill>
                  <a:srgbClr val="000000"/>
                </a:solidFill>
                <a:prstDash val="solid"/>
                <a:round/>
                <a:headEnd type="none" w="med" len="med"/>
                <a:tailEnd type="triangle" w="med" len="med"/>
              </a:ln>
              <a:effectLst/>
            </p:spPr>
            <p:txBody>
              <a:bodyPr/>
              <a:lstStyle/>
              <a:p>
                <a:endParaRPr lang="en-US"/>
              </a:p>
            </p:txBody>
          </p:sp>
          <p:sp>
            <p:nvSpPr>
              <p:cNvPr id="88127" name="Line 63"/>
              <p:cNvSpPr>
                <a:spLocks noChangeShapeType="1"/>
              </p:cNvSpPr>
              <p:nvPr/>
            </p:nvSpPr>
            <p:spPr bwMode="auto">
              <a:xfrm flipH="1">
                <a:off x="3655" y="3502"/>
                <a:ext cx="565" cy="0"/>
              </a:xfrm>
              <a:prstGeom prst="line">
                <a:avLst/>
              </a:prstGeom>
              <a:noFill/>
              <a:ln w="9525">
                <a:solidFill>
                  <a:srgbClr val="000000"/>
                </a:solidFill>
                <a:round/>
                <a:headEnd/>
                <a:tailEnd type="triangle" w="med" len="med"/>
              </a:ln>
              <a:effectLst/>
            </p:spPr>
            <p:txBody>
              <a:bodyPr/>
              <a:lstStyle/>
              <a:p>
                <a:endParaRPr lang="en-US"/>
              </a:p>
            </p:txBody>
          </p:sp>
          <p:grpSp>
            <p:nvGrpSpPr>
              <p:cNvPr id="88128" name="Group 64"/>
              <p:cNvGrpSpPr>
                <a:grpSpLocks/>
              </p:cNvGrpSpPr>
              <p:nvPr/>
            </p:nvGrpSpPr>
            <p:grpSpPr bwMode="auto">
              <a:xfrm>
                <a:off x="3907" y="1974"/>
                <a:ext cx="358" cy="850"/>
                <a:chOff x="3272" y="11953"/>
                <a:chExt cx="705" cy="1076"/>
              </a:xfrm>
            </p:grpSpPr>
            <p:sp>
              <p:nvSpPr>
                <p:cNvPr id="88129" name="AutoShape 65"/>
                <p:cNvSpPr>
                  <a:spLocks noChangeArrowheads="1"/>
                </p:cNvSpPr>
                <p:nvPr/>
              </p:nvSpPr>
              <p:spPr bwMode="auto">
                <a:xfrm rot="-5409453">
                  <a:off x="3087" y="12138"/>
                  <a:ext cx="1076"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88130" name="AutoShape 66"/>
                <p:cNvSpPr>
                  <a:spLocks noChangeArrowheads="1"/>
                </p:cNvSpPr>
                <p:nvPr/>
              </p:nvSpPr>
              <p:spPr bwMode="auto">
                <a:xfrm rot="-5409453">
                  <a:off x="3162" y="12230"/>
                  <a:ext cx="93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Bef>
                      <a:spcPts val="200"/>
                    </a:spcBef>
                    <a:spcAft>
                      <a:spcPts val="200"/>
                    </a:spcAft>
                  </a:pPr>
                  <a:r>
                    <a:rPr lang="en-US" altLang="zh-CN" sz="1800">
                      <a:latin typeface="Times New Roman" pitchFamily="18" charset="0"/>
                    </a:rPr>
                    <a:t>Add Word</a:t>
                  </a:r>
                </a:p>
              </p:txBody>
            </p:sp>
          </p:grpSp>
          <p:sp>
            <p:nvSpPr>
              <p:cNvPr id="88131" name="Line 67"/>
              <p:cNvSpPr>
                <a:spLocks noChangeShapeType="1"/>
              </p:cNvSpPr>
              <p:nvPr/>
            </p:nvSpPr>
            <p:spPr bwMode="auto">
              <a:xfrm flipH="1">
                <a:off x="4076" y="1038"/>
                <a:ext cx="0" cy="952"/>
              </a:xfrm>
              <a:prstGeom prst="line">
                <a:avLst/>
              </a:prstGeom>
              <a:noFill/>
              <a:ln w="9525">
                <a:solidFill>
                  <a:srgbClr val="000000"/>
                </a:solidFill>
                <a:round/>
                <a:headEnd type="none" w="med" len="med"/>
                <a:tailEnd type="triangle" w="med" len="med"/>
              </a:ln>
              <a:effectLst/>
            </p:spPr>
            <p:txBody>
              <a:bodyPr/>
              <a:lstStyle/>
              <a:p>
                <a:endParaRPr lang="en-US"/>
              </a:p>
            </p:txBody>
          </p:sp>
        </p:grpSp>
        <p:sp>
          <p:nvSpPr>
            <p:cNvPr id="88132" name="Text Box 68"/>
            <p:cNvSpPr txBox="1">
              <a:spLocks noChangeArrowheads="1"/>
            </p:cNvSpPr>
            <p:nvPr/>
          </p:nvSpPr>
          <p:spPr bwMode="auto">
            <a:xfrm>
              <a:off x="4848" y="753"/>
              <a:ext cx="476" cy="231"/>
            </a:xfrm>
            <a:prstGeom prst="rect">
              <a:avLst/>
            </a:prstGeom>
            <a:noFill/>
            <a:ln w="25400">
              <a:noFill/>
              <a:miter lim="800000"/>
              <a:headEnd/>
              <a:tailEnd/>
            </a:ln>
            <a:effectLst/>
          </p:spPr>
          <p:txBody>
            <a:bodyPr wrap="none">
              <a:spAutoFit/>
            </a:bodyPr>
            <a:lstStyle/>
            <a:p>
              <a:r>
                <a:rPr lang="en-GB" sz="1800">
                  <a:latin typeface="Times New Roman" pitchFamily="18" charset="0"/>
                </a:rPr>
                <a:t>1, 3, 9</a:t>
              </a:r>
              <a:endParaRPr lang="en-US" altLang="zh-CN" sz="1800">
                <a:latin typeface="Times New Roman" pitchFamily="18" charset="0"/>
              </a:endParaRPr>
            </a:p>
          </p:txBody>
        </p:sp>
        <p:sp>
          <p:nvSpPr>
            <p:cNvPr id="88133" name="Text Box 69"/>
            <p:cNvSpPr txBox="1">
              <a:spLocks noChangeArrowheads="1"/>
            </p:cNvSpPr>
            <p:nvPr/>
          </p:nvSpPr>
          <p:spPr bwMode="auto">
            <a:xfrm>
              <a:off x="1728" y="1248"/>
              <a:ext cx="188" cy="231"/>
            </a:xfrm>
            <a:prstGeom prst="rect">
              <a:avLst/>
            </a:prstGeom>
            <a:noFill/>
            <a:ln w="25400">
              <a:noFill/>
              <a:miter lim="800000"/>
              <a:headEnd/>
              <a:tailEnd/>
            </a:ln>
            <a:effectLst/>
          </p:spPr>
          <p:txBody>
            <a:bodyPr wrap="none">
              <a:spAutoFit/>
            </a:bodyPr>
            <a:lstStyle/>
            <a:p>
              <a:r>
                <a:rPr lang="en-GB" sz="1800">
                  <a:latin typeface="Times New Roman" pitchFamily="18" charset="0"/>
                </a:rPr>
                <a:t>1</a:t>
              </a:r>
              <a:endParaRPr lang="en-US" altLang="zh-CN" sz="1800">
                <a:latin typeface="Times New Roman" pitchFamily="18" charset="0"/>
              </a:endParaRPr>
            </a:p>
          </p:txBody>
        </p:sp>
        <p:sp>
          <p:nvSpPr>
            <p:cNvPr id="88134" name="Text Box 70"/>
            <p:cNvSpPr txBox="1">
              <a:spLocks noChangeArrowheads="1"/>
            </p:cNvSpPr>
            <p:nvPr/>
          </p:nvSpPr>
          <p:spPr bwMode="auto">
            <a:xfrm>
              <a:off x="1392" y="1968"/>
              <a:ext cx="476" cy="231"/>
            </a:xfrm>
            <a:prstGeom prst="rect">
              <a:avLst/>
            </a:prstGeom>
            <a:noFill/>
            <a:ln w="25400">
              <a:noFill/>
              <a:miter lim="800000"/>
              <a:headEnd/>
              <a:tailEnd/>
            </a:ln>
            <a:effectLst/>
          </p:spPr>
          <p:txBody>
            <a:bodyPr wrap="none">
              <a:spAutoFit/>
            </a:bodyPr>
            <a:lstStyle/>
            <a:p>
              <a:r>
                <a:rPr lang="en-GB" sz="1800">
                  <a:latin typeface="Times New Roman" pitchFamily="18" charset="0"/>
                </a:rPr>
                <a:t>4, 6, 9</a:t>
              </a:r>
              <a:endParaRPr lang="en-US" altLang="zh-CN" sz="1800">
                <a:latin typeface="Times New Roman" pitchFamily="18" charset="0"/>
              </a:endParaRPr>
            </a:p>
          </p:txBody>
        </p:sp>
        <p:sp>
          <p:nvSpPr>
            <p:cNvPr id="88135" name="Text Box 71"/>
            <p:cNvSpPr txBox="1">
              <a:spLocks noChangeArrowheads="1"/>
            </p:cNvSpPr>
            <p:nvPr/>
          </p:nvSpPr>
          <p:spPr bwMode="auto">
            <a:xfrm>
              <a:off x="2016" y="1920"/>
              <a:ext cx="332" cy="231"/>
            </a:xfrm>
            <a:prstGeom prst="rect">
              <a:avLst/>
            </a:prstGeom>
            <a:noFill/>
            <a:ln w="25400">
              <a:noFill/>
              <a:miter lim="800000"/>
              <a:headEnd/>
              <a:tailEnd/>
            </a:ln>
            <a:effectLst/>
          </p:spPr>
          <p:txBody>
            <a:bodyPr wrap="none">
              <a:spAutoFit/>
            </a:bodyPr>
            <a:lstStyle/>
            <a:p>
              <a:r>
                <a:rPr lang="en-GB" sz="1800">
                  <a:latin typeface="Times New Roman" pitchFamily="18" charset="0"/>
                </a:rPr>
                <a:t>4, 6</a:t>
              </a:r>
              <a:endParaRPr lang="en-US" altLang="zh-CN" sz="1800">
                <a:latin typeface="Times New Roman" pitchFamily="18" charset="0"/>
              </a:endParaRPr>
            </a:p>
          </p:txBody>
        </p:sp>
        <p:sp>
          <p:nvSpPr>
            <p:cNvPr id="88136" name="Text Box 72"/>
            <p:cNvSpPr txBox="1">
              <a:spLocks noChangeArrowheads="1"/>
            </p:cNvSpPr>
            <p:nvPr/>
          </p:nvSpPr>
          <p:spPr bwMode="auto">
            <a:xfrm>
              <a:off x="2544" y="1920"/>
              <a:ext cx="332" cy="231"/>
            </a:xfrm>
            <a:prstGeom prst="rect">
              <a:avLst/>
            </a:prstGeom>
            <a:noFill/>
            <a:ln w="25400">
              <a:noFill/>
              <a:miter lim="800000"/>
              <a:headEnd/>
              <a:tailEnd/>
            </a:ln>
            <a:effectLst/>
          </p:spPr>
          <p:txBody>
            <a:bodyPr wrap="none">
              <a:spAutoFit/>
            </a:bodyPr>
            <a:lstStyle/>
            <a:p>
              <a:r>
                <a:rPr lang="en-GB" sz="1800">
                  <a:latin typeface="Times New Roman" pitchFamily="18" charset="0"/>
                </a:rPr>
                <a:t>4, 6</a:t>
              </a:r>
              <a:endParaRPr lang="en-US" altLang="zh-CN" sz="1800">
                <a:latin typeface="Times New Roman" pitchFamily="18" charset="0"/>
              </a:endParaRPr>
            </a:p>
          </p:txBody>
        </p:sp>
        <p:sp>
          <p:nvSpPr>
            <p:cNvPr id="88137" name="Text Box 73"/>
            <p:cNvSpPr txBox="1">
              <a:spLocks noChangeArrowheads="1"/>
            </p:cNvSpPr>
            <p:nvPr/>
          </p:nvSpPr>
          <p:spPr bwMode="auto">
            <a:xfrm>
              <a:off x="3792" y="1920"/>
              <a:ext cx="196" cy="250"/>
            </a:xfrm>
            <a:prstGeom prst="rect">
              <a:avLst/>
            </a:prstGeom>
            <a:noFill/>
            <a:ln w="25400">
              <a:noFill/>
              <a:miter lim="800000"/>
              <a:headEnd/>
              <a:tailEnd/>
            </a:ln>
            <a:effectLst/>
          </p:spPr>
          <p:txBody>
            <a:bodyPr wrap="none">
              <a:spAutoFit/>
            </a:bodyPr>
            <a:lstStyle/>
            <a:p>
              <a:r>
                <a:rPr lang="en-GB" sz="2000">
                  <a:latin typeface="Times New Roman" pitchFamily="18" charset="0"/>
                </a:rPr>
                <a:t>7</a:t>
              </a:r>
              <a:endParaRPr lang="en-US" altLang="zh-CN" sz="2000">
                <a:latin typeface="Times New Roman" pitchFamily="18" charset="0"/>
              </a:endParaRPr>
            </a:p>
          </p:txBody>
        </p:sp>
        <p:sp>
          <p:nvSpPr>
            <p:cNvPr id="88138" name="Text Box 74"/>
            <p:cNvSpPr txBox="1">
              <a:spLocks noChangeArrowheads="1"/>
            </p:cNvSpPr>
            <p:nvPr/>
          </p:nvSpPr>
          <p:spPr bwMode="auto">
            <a:xfrm>
              <a:off x="4320" y="1920"/>
              <a:ext cx="196" cy="250"/>
            </a:xfrm>
            <a:prstGeom prst="rect">
              <a:avLst/>
            </a:prstGeom>
            <a:noFill/>
            <a:ln w="25400">
              <a:noFill/>
              <a:miter lim="800000"/>
              <a:headEnd/>
              <a:tailEnd/>
            </a:ln>
            <a:effectLst/>
          </p:spPr>
          <p:txBody>
            <a:bodyPr wrap="none">
              <a:spAutoFit/>
            </a:bodyPr>
            <a:lstStyle/>
            <a:p>
              <a:r>
                <a:rPr lang="en-GB" sz="2000">
                  <a:latin typeface="Times New Roman" pitchFamily="18" charset="0"/>
                </a:rPr>
                <a:t>7</a:t>
              </a:r>
              <a:endParaRPr lang="en-US" altLang="zh-CN" sz="2000">
                <a:latin typeface="Times New Roman" pitchFamily="18" charset="0"/>
              </a:endParaRPr>
            </a:p>
          </p:txBody>
        </p:sp>
        <p:sp>
          <p:nvSpPr>
            <p:cNvPr id="88139" name="Text Box 75"/>
            <p:cNvSpPr txBox="1">
              <a:spLocks noChangeArrowheads="1"/>
            </p:cNvSpPr>
            <p:nvPr/>
          </p:nvSpPr>
          <p:spPr bwMode="auto">
            <a:xfrm>
              <a:off x="4800" y="1920"/>
              <a:ext cx="196" cy="250"/>
            </a:xfrm>
            <a:prstGeom prst="rect">
              <a:avLst/>
            </a:prstGeom>
            <a:noFill/>
            <a:ln w="25400">
              <a:noFill/>
              <a:miter lim="800000"/>
              <a:headEnd/>
              <a:tailEnd/>
            </a:ln>
            <a:effectLst/>
          </p:spPr>
          <p:txBody>
            <a:bodyPr wrap="none">
              <a:spAutoFit/>
            </a:bodyPr>
            <a:lstStyle/>
            <a:p>
              <a:r>
                <a:rPr lang="en-GB" sz="2000">
                  <a:latin typeface="Times New Roman" pitchFamily="18" charset="0"/>
                </a:rPr>
                <a:t>7</a:t>
              </a:r>
              <a:endParaRPr lang="en-US" altLang="zh-CN" sz="2000">
                <a:latin typeface="Times New Roman" pitchFamily="18" charset="0"/>
              </a:endParaRPr>
            </a:p>
          </p:txBody>
        </p:sp>
        <p:sp>
          <p:nvSpPr>
            <p:cNvPr id="88140" name="Text Box 76"/>
            <p:cNvSpPr txBox="1">
              <a:spLocks noChangeArrowheads="1"/>
            </p:cNvSpPr>
            <p:nvPr/>
          </p:nvSpPr>
          <p:spPr bwMode="auto">
            <a:xfrm>
              <a:off x="5232" y="1680"/>
              <a:ext cx="196" cy="250"/>
            </a:xfrm>
            <a:prstGeom prst="rect">
              <a:avLst/>
            </a:prstGeom>
            <a:noFill/>
            <a:ln w="25400">
              <a:noFill/>
              <a:miter lim="800000"/>
              <a:headEnd/>
              <a:tailEnd/>
            </a:ln>
            <a:effectLst/>
          </p:spPr>
          <p:txBody>
            <a:bodyPr wrap="none">
              <a:spAutoFit/>
            </a:bodyPr>
            <a:lstStyle/>
            <a:p>
              <a:r>
                <a:rPr lang="en-GB" sz="2000">
                  <a:latin typeface="Times New Roman" pitchFamily="18" charset="0"/>
                </a:rPr>
                <a:t>7</a:t>
              </a:r>
              <a:endParaRPr lang="en-US" altLang="zh-CN" sz="2000">
                <a:latin typeface="Times New Roman" pitchFamily="18" charset="0"/>
              </a:endParaRPr>
            </a:p>
          </p:txBody>
        </p:sp>
        <p:sp>
          <p:nvSpPr>
            <p:cNvPr id="88141" name="Text Box 77"/>
            <p:cNvSpPr txBox="1">
              <a:spLocks noChangeArrowheads="1"/>
            </p:cNvSpPr>
            <p:nvPr/>
          </p:nvSpPr>
          <p:spPr bwMode="auto">
            <a:xfrm>
              <a:off x="3744" y="3360"/>
              <a:ext cx="196" cy="250"/>
            </a:xfrm>
            <a:prstGeom prst="rect">
              <a:avLst/>
            </a:prstGeom>
            <a:noFill/>
            <a:ln w="25400">
              <a:noFill/>
              <a:miter lim="800000"/>
              <a:headEnd/>
              <a:tailEnd/>
            </a:ln>
            <a:effectLst/>
          </p:spPr>
          <p:txBody>
            <a:bodyPr wrap="none">
              <a:spAutoFit/>
            </a:bodyPr>
            <a:lstStyle/>
            <a:p>
              <a:r>
                <a:rPr lang="en-GB" sz="2000">
                  <a:latin typeface="Times New Roman" pitchFamily="18" charset="0"/>
                </a:rPr>
                <a:t>5</a:t>
              </a:r>
              <a:endParaRPr lang="en-US" altLang="zh-CN" sz="2000">
                <a:latin typeface="Times New Roman" pitchFamily="18" charset="0"/>
              </a:endParaRPr>
            </a:p>
          </p:txBody>
        </p:sp>
        <p:sp>
          <p:nvSpPr>
            <p:cNvPr id="88142" name="Text Box 78"/>
            <p:cNvSpPr txBox="1">
              <a:spLocks noChangeArrowheads="1"/>
            </p:cNvSpPr>
            <p:nvPr/>
          </p:nvSpPr>
          <p:spPr bwMode="auto">
            <a:xfrm>
              <a:off x="3648" y="3744"/>
              <a:ext cx="316" cy="250"/>
            </a:xfrm>
            <a:prstGeom prst="rect">
              <a:avLst/>
            </a:prstGeom>
            <a:noFill/>
            <a:ln w="25400">
              <a:noFill/>
              <a:miter lim="800000"/>
              <a:headEnd/>
              <a:tailEnd/>
            </a:ln>
            <a:effectLst/>
          </p:spPr>
          <p:txBody>
            <a:bodyPr wrap="none">
              <a:spAutoFit/>
            </a:bodyPr>
            <a:lstStyle/>
            <a:p>
              <a:r>
                <a:rPr lang="en-GB" sz="2000">
                  <a:latin typeface="Times New Roman" pitchFamily="18" charset="0"/>
                </a:rPr>
                <a:t>5,8</a:t>
              </a:r>
              <a:endParaRPr lang="en-US" altLang="zh-CN" sz="2000">
                <a:latin typeface="Times New Roman" pitchFamily="18" charset="0"/>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Date Placeholder 2"/>
          <p:cNvSpPr>
            <a:spLocks noGrp="1"/>
          </p:cNvSpPr>
          <p:nvPr>
            <p:ph type="dt" sz="half" idx="10"/>
          </p:nvPr>
        </p:nvSpPr>
        <p:spPr/>
        <p:txBody>
          <a:bodyPr/>
          <a:lstStyle/>
          <a:p>
            <a:r>
              <a:rPr lang="en-GB" altLang="zh-CN" smtClean="0"/>
              <a:t>Mar. 2014</a:t>
            </a:r>
            <a:endParaRPr lang="en-US" altLang="zh-CN"/>
          </a:p>
        </p:txBody>
      </p:sp>
      <p:sp>
        <p:nvSpPr>
          <p:cNvPr id="90" name="Slide Number Placeholder 3"/>
          <p:cNvSpPr>
            <a:spLocks noGrp="1"/>
          </p:cNvSpPr>
          <p:nvPr>
            <p:ph type="sldNum" sz="quarter" idx="11"/>
          </p:nvPr>
        </p:nvSpPr>
        <p:spPr/>
        <p:txBody>
          <a:bodyPr/>
          <a:lstStyle/>
          <a:p>
            <a:fld id="{F9139644-D984-4084-9481-60EC0626AECA}" type="slidenum">
              <a:rPr lang="en-US" altLang="en-US"/>
              <a:pPr/>
              <a:t>38</a:t>
            </a:fld>
            <a:endParaRPr lang="en-US" altLang="en-US"/>
          </a:p>
        </p:txBody>
      </p:sp>
      <p:sp>
        <p:nvSpPr>
          <p:cNvPr id="91" name="Footer Placeholder 4"/>
          <p:cNvSpPr>
            <a:spLocks noGrp="1"/>
          </p:cNvSpPr>
          <p:nvPr>
            <p:ph type="ftr" sz="quarter" idx="12"/>
          </p:nvPr>
        </p:nvSpPr>
        <p:spPr/>
        <p:txBody>
          <a:bodyPr/>
          <a:lstStyle/>
          <a:p>
            <a:r>
              <a:rPr lang="en-GB" altLang="zh-CN"/>
              <a:t>U08182: Information Systems Design</a:t>
            </a:r>
          </a:p>
        </p:txBody>
      </p:sp>
      <p:sp>
        <p:nvSpPr>
          <p:cNvPr id="89090" name="Rectangle 2"/>
          <p:cNvSpPr>
            <a:spLocks noGrp="1" noChangeArrowheads="1"/>
          </p:cNvSpPr>
          <p:nvPr>
            <p:ph type="title"/>
          </p:nvPr>
        </p:nvSpPr>
        <p:spPr/>
        <p:txBody>
          <a:bodyPr/>
          <a:lstStyle/>
          <a:p>
            <a:r>
              <a:rPr lang="en-GB"/>
              <a:t>Evaluation of implicit invocation architecture </a:t>
            </a:r>
            <a:endParaRPr lang="en-US" altLang="zh-CN">
              <a:ea typeface="SimSun" pitchFamily="2" charset="-122"/>
            </a:endParaRPr>
          </a:p>
        </p:txBody>
      </p:sp>
      <p:grpSp>
        <p:nvGrpSpPr>
          <p:cNvPr id="89176" name="Group 88"/>
          <p:cNvGrpSpPr>
            <a:grpSpLocks/>
          </p:cNvGrpSpPr>
          <p:nvPr/>
        </p:nvGrpSpPr>
        <p:grpSpPr bwMode="auto">
          <a:xfrm>
            <a:off x="488950" y="742950"/>
            <a:ext cx="9328150" cy="5638800"/>
            <a:chOff x="363" y="672"/>
            <a:chExt cx="5876" cy="3552"/>
          </a:xfrm>
        </p:grpSpPr>
        <p:grpSp>
          <p:nvGrpSpPr>
            <p:cNvPr id="89091" name="Group 3"/>
            <p:cNvGrpSpPr>
              <a:grpSpLocks/>
            </p:cNvGrpSpPr>
            <p:nvPr/>
          </p:nvGrpSpPr>
          <p:grpSpPr bwMode="auto">
            <a:xfrm>
              <a:off x="363" y="672"/>
              <a:ext cx="5876" cy="3552"/>
              <a:chOff x="336" y="720"/>
              <a:chExt cx="5424" cy="3600"/>
            </a:xfrm>
          </p:grpSpPr>
          <p:grpSp>
            <p:nvGrpSpPr>
              <p:cNvPr id="89092" name="Group 4"/>
              <p:cNvGrpSpPr>
                <a:grpSpLocks/>
              </p:cNvGrpSpPr>
              <p:nvPr/>
            </p:nvGrpSpPr>
            <p:grpSpPr bwMode="auto">
              <a:xfrm>
                <a:off x="1036" y="720"/>
                <a:ext cx="3915" cy="403"/>
                <a:chOff x="2835" y="8625"/>
                <a:chExt cx="6270" cy="705"/>
              </a:xfrm>
            </p:grpSpPr>
            <p:sp>
              <p:nvSpPr>
                <p:cNvPr id="89093" name="AutoShape 5"/>
                <p:cNvSpPr>
                  <a:spLocks noChangeArrowheads="1"/>
                </p:cNvSpPr>
                <p:nvPr/>
              </p:nvSpPr>
              <p:spPr bwMode="auto">
                <a:xfrm>
                  <a:off x="2835" y="8625"/>
                  <a:ext cx="6270"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89094" name="AutoShape 6"/>
                <p:cNvSpPr>
                  <a:spLocks noChangeArrowheads="1"/>
                </p:cNvSpPr>
                <p:nvPr/>
              </p:nvSpPr>
              <p:spPr bwMode="auto">
                <a:xfrm>
                  <a:off x="2927" y="8708"/>
                  <a:ext cx="6089"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r>
                    <a:rPr lang="en-US" altLang="zh-CN" sz="1800">
                      <a:latin typeface="Times New Roman" pitchFamily="18" charset="0"/>
                    </a:rPr>
                    <a:t>Master Control</a:t>
                  </a:r>
                </a:p>
              </p:txBody>
            </p:sp>
          </p:grpSp>
          <p:sp>
            <p:nvSpPr>
              <p:cNvPr id="89095" name="AutoShape 7"/>
              <p:cNvSpPr>
                <a:spLocks noChangeArrowheads="1"/>
              </p:cNvSpPr>
              <p:nvPr/>
            </p:nvSpPr>
            <p:spPr bwMode="auto">
              <a:xfrm>
                <a:off x="809" y="2687"/>
                <a:ext cx="2263" cy="549"/>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endParaRPr lang="en-US" sz="1800" noProof="1">
                  <a:latin typeface="Times New Roman" pitchFamily="18" charset="0"/>
                </a:endParaRPr>
              </a:p>
              <a:p>
                <a:pPr algn="ctr"/>
                <a:endParaRPr lang="en-GB" sz="1800">
                  <a:latin typeface="Times New Roman" pitchFamily="18" charset="0"/>
                </a:endParaRPr>
              </a:p>
              <a:p>
                <a:pPr algn="ctr"/>
                <a:r>
                  <a:rPr lang="en-US" altLang="zh-CN" sz="1800">
                    <a:latin typeface="Times New Roman" pitchFamily="18" charset="0"/>
                  </a:rPr>
                  <a:t>Text </a:t>
                </a:r>
              </a:p>
            </p:txBody>
          </p:sp>
          <p:sp>
            <p:nvSpPr>
              <p:cNvPr id="89096" name="AutoShape 8"/>
              <p:cNvSpPr>
                <a:spLocks noChangeArrowheads="1"/>
              </p:cNvSpPr>
              <p:nvPr/>
            </p:nvSpPr>
            <p:spPr bwMode="auto">
              <a:xfrm>
                <a:off x="3343" y="2679"/>
                <a:ext cx="2129" cy="549"/>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endParaRPr lang="en-US" altLang="zh-CN" sz="1800">
                  <a:latin typeface="Times New Roman" pitchFamily="18" charset="0"/>
                </a:endParaRPr>
              </a:p>
              <a:p>
                <a:pPr algn="ctr"/>
                <a:endParaRPr lang="en-GB" sz="1800">
                  <a:latin typeface="Times New Roman" pitchFamily="18" charset="0"/>
                </a:endParaRPr>
              </a:p>
              <a:p>
                <a:pPr algn="ctr"/>
                <a:r>
                  <a:rPr lang="en-US" altLang="zh-CN" sz="1800">
                    <a:latin typeface="Times New Roman" pitchFamily="18" charset="0"/>
                  </a:rPr>
                  <a:t>Keyword Frequency Vector</a:t>
                </a:r>
              </a:p>
            </p:txBody>
          </p:sp>
          <p:grpSp>
            <p:nvGrpSpPr>
              <p:cNvPr id="89097" name="Group 9"/>
              <p:cNvGrpSpPr>
                <a:grpSpLocks/>
              </p:cNvGrpSpPr>
              <p:nvPr/>
            </p:nvGrpSpPr>
            <p:grpSpPr bwMode="auto">
              <a:xfrm>
                <a:off x="705" y="1392"/>
                <a:ext cx="914" cy="378"/>
                <a:chOff x="5295" y="8775"/>
                <a:chExt cx="1875" cy="705"/>
              </a:xfrm>
            </p:grpSpPr>
            <p:sp>
              <p:nvSpPr>
                <p:cNvPr id="89098" name="AutoShape 10"/>
                <p:cNvSpPr>
                  <a:spLocks noChangeArrowheads="1"/>
                </p:cNvSpPr>
                <p:nvPr/>
              </p:nvSpPr>
              <p:spPr bwMode="auto">
                <a:xfrm>
                  <a:off x="5295" y="8775"/>
                  <a:ext cx="1875"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89099" name="AutoShape 11"/>
                <p:cNvSpPr>
                  <a:spLocks noChangeArrowheads="1"/>
                </p:cNvSpPr>
                <p:nvPr/>
              </p:nvSpPr>
              <p:spPr bwMode="auto">
                <a:xfrm>
                  <a:off x="5363" y="8858"/>
                  <a:ext cx="174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r>
                    <a:rPr lang="en-US" altLang="zh-CN" sz="1800">
                      <a:latin typeface="Times New Roman" pitchFamily="18" charset="0"/>
                    </a:rPr>
                    <a:t>Input </a:t>
                  </a:r>
                </a:p>
              </p:txBody>
            </p:sp>
          </p:grpSp>
          <p:grpSp>
            <p:nvGrpSpPr>
              <p:cNvPr id="89100" name="Group 12"/>
              <p:cNvGrpSpPr>
                <a:grpSpLocks/>
              </p:cNvGrpSpPr>
              <p:nvPr/>
            </p:nvGrpSpPr>
            <p:grpSpPr bwMode="auto">
              <a:xfrm>
                <a:off x="4375" y="1409"/>
                <a:ext cx="1052" cy="404"/>
                <a:chOff x="5295" y="8775"/>
                <a:chExt cx="1875" cy="705"/>
              </a:xfrm>
            </p:grpSpPr>
            <p:sp>
              <p:nvSpPr>
                <p:cNvPr id="89101" name="AutoShape 13"/>
                <p:cNvSpPr>
                  <a:spLocks noChangeArrowheads="1"/>
                </p:cNvSpPr>
                <p:nvPr/>
              </p:nvSpPr>
              <p:spPr bwMode="auto">
                <a:xfrm>
                  <a:off x="5295" y="8775"/>
                  <a:ext cx="1875"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89102" name="AutoShape 14"/>
                <p:cNvSpPr>
                  <a:spLocks noChangeArrowheads="1"/>
                </p:cNvSpPr>
                <p:nvPr/>
              </p:nvSpPr>
              <p:spPr bwMode="auto">
                <a:xfrm>
                  <a:off x="5363" y="8858"/>
                  <a:ext cx="174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r>
                    <a:rPr lang="en-US" altLang="zh-CN" sz="1800">
                      <a:latin typeface="Times New Roman" pitchFamily="18" charset="0"/>
                    </a:rPr>
                    <a:t>Output </a:t>
                  </a:r>
                </a:p>
              </p:txBody>
            </p:sp>
          </p:grpSp>
          <p:sp>
            <p:nvSpPr>
              <p:cNvPr id="89103" name="Line 15"/>
              <p:cNvSpPr>
                <a:spLocks noChangeShapeType="1"/>
              </p:cNvSpPr>
              <p:nvPr/>
            </p:nvSpPr>
            <p:spPr bwMode="auto">
              <a:xfrm flipH="1">
                <a:off x="1128" y="1787"/>
                <a:ext cx="10" cy="369"/>
              </a:xfrm>
              <a:prstGeom prst="line">
                <a:avLst/>
              </a:prstGeom>
              <a:noFill/>
              <a:ln w="9525">
                <a:solidFill>
                  <a:srgbClr val="000000"/>
                </a:solidFill>
                <a:round/>
                <a:headEnd/>
                <a:tailEnd type="triangle" w="med" len="med"/>
              </a:ln>
              <a:effectLst/>
            </p:spPr>
            <p:txBody>
              <a:bodyPr/>
              <a:lstStyle/>
              <a:p>
                <a:endParaRPr lang="en-US"/>
              </a:p>
            </p:txBody>
          </p:sp>
          <p:sp>
            <p:nvSpPr>
              <p:cNvPr id="89104" name="Line 16"/>
              <p:cNvSpPr>
                <a:spLocks noChangeShapeType="1"/>
              </p:cNvSpPr>
              <p:nvPr/>
            </p:nvSpPr>
            <p:spPr bwMode="auto">
              <a:xfrm>
                <a:off x="4755" y="1143"/>
                <a:ext cx="0" cy="283"/>
              </a:xfrm>
              <a:prstGeom prst="line">
                <a:avLst/>
              </a:prstGeom>
              <a:noFill/>
              <a:ln w="9525">
                <a:solidFill>
                  <a:srgbClr val="000000"/>
                </a:solidFill>
                <a:round/>
                <a:headEnd type="none" w="med" len="med"/>
                <a:tailEnd type="triangle" w="med" len="med"/>
              </a:ln>
              <a:effectLst/>
            </p:spPr>
            <p:txBody>
              <a:bodyPr/>
              <a:lstStyle/>
              <a:p>
                <a:endParaRPr lang="en-US"/>
              </a:p>
            </p:txBody>
          </p:sp>
          <p:sp>
            <p:nvSpPr>
              <p:cNvPr id="89105" name="Line 17"/>
              <p:cNvSpPr>
                <a:spLocks noChangeShapeType="1"/>
              </p:cNvSpPr>
              <p:nvPr/>
            </p:nvSpPr>
            <p:spPr bwMode="auto">
              <a:xfrm>
                <a:off x="1361" y="1135"/>
                <a:ext cx="0" cy="257"/>
              </a:xfrm>
              <a:prstGeom prst="line">
                <a:avLst/>
              </a:prstGeom>
              <a:noFill/>
              <a:ln w="9525">
                <a:solidFill>
                  <a:srgbClr val="000000"/>
                </a:solidFill>
                <a:round/>
                <a:headEnd type="none" w="med" len="med"/>
                <a:tailEnd type="triangle" w="med" len="med"/>
              </a:ln>
              <a:effectLst/>
            </p:spPr>
            <p:txBody>
              <a:bodyPr/>
              <a:lstStyle/>
              <a:p>
                <a:endParaRPr lang="en-US"/>
              </a:p>
            </p:txBody>
          </p:sp>
          <p:sp>
            <p:nvSpPr>
              <p:cNvPr id="89106" name="Line 18"/>
              <p:cNvSpPr>
                <a:spLocks noChangeShapeType="1"/>
              </p:cNvSpPr>
              <p:nvPr/>
            </p:nvSpPr>
            <p:spPr bwMode="auto">
              <a:xfrm>
                <a:off x="1189" y="1778"/>
                <a:ext cx="0" cy="395"/>
              </a:xfrm>
              <a:prstGeom prst="line">
                <a:avLst/>
              </a:prstGeom>
              <a:noFill/>
              <a:ln w="9525">
                <a:solidFill>
                  <a:srgbClr val="000000"/>
                </a:solidFill>
                <a:prstDash val="dash"/>
                <a:round/>
                <a:headEnd/>
                <a:tailEnd type="triangle" w="med" len="med"/>
              </a:ln>
              <a:effectLst/>
            </p:spPr>
            <p:txBody>
              <a:bodyPr/>
              <a:lstStyle/>
              <a:p>
                <a:endParaRPr lang="en-US"/>
              </a:p>
            </p:txBody>
          </p:sp>
          <p:sp>
            <p:nvSpPr>
              <p:cNvPr id="89107" name="Line 19"/>
              <p:cNvSpPr>
                <a:spLocks noChangeShapeType="1"/>
              </p:cNvSpPr>
              <p:nvPr/>
            </p:nvSpPr>
            <p:spPr bwMode="auto">
              <a:xfrm>
                <a:off x="5456" y="1624"/>
                <a:ext cx="304" cy="0"/>
              </a:xfrm>
              <a:prstGeom prst="line">
                <a:avLst/>
              </a:prstGeom>
              <a:noFill/>
              <a:ln w="9525">
                <a:solidFill>
                  <a:srgbClr val="000000"/>
                </a:solidFill>
                <a:prstDash val="dash"/>
                <a:round/>
                <a:headEnd/>
                <a:tailEnd type="triangle" w="med" len="med"/>
              </a:ln>
              <a:effectLst/>
            </p:spPr>
            <p:txBody>
              <a:bodyPr/>
              <a:lstStyle/>
              <a:p>
                <a:endParaRPr lang="en-US"/>
              </a:p>
            </p:txBody>
          </p:sp>
          <p:sp>
            <p:nvSpPr>
              <p:cNvPr id="89108" name="Line 20"/>
              <p:cNvSpPr>
                <a:spLocks noChangeShapeType="1"/>
              </p:cNvSpPr>
              <p:nvPr/>
            </p:nvSpPr>
            <p:spPr bwMode="auto">
              <a:xfrm>
                <a:off x="336" y="1564"/>
                <a:ext cx="359" cy="0"/>
              </a:xfrm>
              <a:prstGeom prst="line">
                <a:avLst/>
              </a:prstGeom>
              <a:noFill/>
              <a:ln w="9525">
                <a:solidFill>
                  <a:srgbClr val="000000"/>
                </a:solidFill>
                <a:prstDash val="dash"/>
                <a:round/>
                <a:headEnd/>
                <a:tailEnd type="triangle" w="med" len="med"/>
              </a:ln>
              <a:effectLst/>
            </p:spPr>
            <p:txBody>
              <a:bodyPr/>
              <a:lstStyle/>
              <a:p>
                <a:endParaRPr lang="en-US"/>
              </a:p>
            </p:txBody>
          </p:sp>
          <p:grpSp>
            <p:nvGrpSpPr>
              <p:cNvPr id="89109" name="Group 21"/>
              <p:cNvGrpSpPr>
                <a:grpSpLocks/>
              </p:cNvGrpSpPr>
              <p:nvPr/>
            </p:nvGrpSpPr>
            <p:grpSpPr bwMode="auto">
              <a:xfrm>
                <a:off x="968" y="2160"/>
                <a:ext cx="345" cy="831"/>
                <a:chOff x="3272" y="11953"/>
                <a:chExt cx="705" cy="1076"/>
              </a:xfrm>
            </p:grpSpPr>
            <p:sp>
              <p:nvSpPr>
                <p:cNvPr id="89110" name="AutoShape 22"/>
                <p:cNvSpPr>
                  <a:spLocks noChangeArrowheads="1"/>
                </p:cNvSpPr>
                <p:nvPr/>
              </p:nvSpPr>
              <p:spPr bwMode="auto">
                <a:xfrm rot="-5409453">
                  <a:off x="3087" y="12138"/>
                  <a:ext cx="1076"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89111" name="AutoShape 23"/>
                <p:cNvSpPr>
                  <a:spLocks noChangeArrowheads="1"/>
                </p:cNvSpPr>
                <p:nvPr/>
              </p:nvSpPr>
              <p:spPr bwMode="auto">
                <a:xfrm rot="-5409453">
                  <a:off x="3162" y="12230"/>
                  <a:ext cx="93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Bef>
                      <a:spcPts val="200"/>
                    </a:spcBef>
                    <a:spcAft>
                      <a:spcPts val="200"/>
                    </a:spcAft>
                  </a:pPr>
                  <a:r>
                    <a:rPr lang="en-US" altLang="zh-CN" sz="1800">
                      <a:latin typeface="Times New Roman" pitchFamily="18" charset="0"/>
                    </a:rPr>
                    <a:t>Insert </a:t>
                  </a:r>
                </a:p>
              </p:txBody>
            </p:sp>
          </p:grpSp>
          <p:grpSp>
            <p:nvGrpSpPr>
              <p:cNvPr id="89112" name="Group 24"/>
              <p:cNvGrpSpPr>
                <a:grpSpLocks/>
              </p:cNvGrpSpPr>
              <p:nvPr/>
            </p:nvGrpSpPr>
            <p:grpSpPr bwMode="auto">
              <a:xfrm>
                <a:off x="1910" y="2160"/>
                <a:ext cx="344" cy="839"/>
                <a:chOff x="3272" y="11953"/>
                <a:chExt cx="705" cy="1076"/>
              </a:xfrm>
            </p:grpSpPr>
            <p:sp>
              <p:nvSpPr>
                <p:cNvPr id="89113" name="AutoShape 25"/>
                <p:cNvSpPr>
                  <a:spLocks noChangeArrowheads="1"/>
                </p:cNvSpPr>
                <p:nvPr/>
              </p:nvSpPr>
              <p:spPr bwMode="auto">
                <a:xfrm rot="-5409453">
                  <a:off x="3087" y="12138"/>
                  <a:ext cx="1076"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89114" name="AutoShape 26"/>
                <p:cNvSpPr>
                  <a:spLocks noChangeArrowheads="1"/>
                </p:cNvSpPr>
                <p:nvPr/>
              </p:nvSpPr>
              <p:spPr bwMode="auto">
                <a:xfrm rot="-5409453">
                  <a:off x="3162" y="12230"/>
                  <a:ext cx="93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Bef>
                      <a:spcPts val="200"/>
                    </a:spcBef>
                    <a:spcAft>
                      <a:spcPts val="200"/>
                    </a:spcAft>
                  </a:pPr>
                  <a:r>
                    <a:rPr lang="en-US" altLang="zh-CN" sz="1800">
                      <a:latin typeface="Times New Roman" pitchFamily="18" charset="0"/>
                    </a:rPr>
                    <a:t>Take Word</a:t>
                  </a:r>
                </a:p>
              </p:txBody>
            </p:sp>
          </p:grpSp>
          <p:grpSp>
            <p:nvGrpSpPr>
              <p:cNvPr id="89115" name="Group 27"/>
              <p:cNvGrpSpPr>
                <a:grpSpLocks/>
              </p:cNvGrpSpPr>
              <p:nvPr/>
            </p:nvGrpSpPr>
            <p:grpSpPr bwMode="auto">
              <a:xfrm>
                <a:off x="2378" y="2169"/>
                <a:ext cx="502" cy="830"/>
                <a:chOff x="3272" y="11953"/>
                <a:chExt cx="705" cy="1076"/>
              </a:xfrm>
            </p:grpSpPr>
            <p:sp>
              <p:nvSpPr>
                <p:cNvPr id="89116" name="AutoShape 28"/>
                <p:cNvSpPr>
                  <a:spLocks noChangeArrowheads="1"/>
                </p:cNvSpPr>
                <p:nvPr/>
              </p:nvSpPr>
              <p:spPr bwMode="auto">
                <a:xfrm rot="-5409453">
                  <a:off x="3087" y="12138"/>
                  <a:ext cx="1076"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89117" name="AutoShape 29"/>
                <p:cNvSpPr>
                  <a:spLocks noChangeArrowheads="1"/>
                </p:cNvSpPr>
                <p:nvPr/>
              </p:nvSpPr>
              <p:spPr bwMode="auto">
                <a:xfrm rot="-5409453">
                  <a:off x="3162" y="12230"/>
                  <a:ext cx="93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Bef>
                      <a:spcPts val="200"/>
                    </a:spcBef>
                    <a:spcAft>
                      <a:spcPts val="200"/>
                    </a:spcAft>
                  </a:pPr>
                  <a:r>
                    <a:rPr lang="en-US" altLang="zh-CN" sz="1800">
                      <a:latin typeface="Times New Roman" pitchFamily="18" charset="0"/>
                    </a:rPr>
                    <a:t>Is text empty?</a:t>
                  </a:r>
                </a:p>
              </p:txBody>
            </p:sp>
          </p:grpSp>
          <p:grpSp>
            <p:nvGrpSpPr>
              <p:cNvPr id="89118" name="Group 30"/>
              <p:cNvGrpSpPr>
                <a:grpSpLocks/>
              </p:cNvGrpSpPr>
              <p:nvPr/>
            </p:nvGrpSpPr>
            <p:grpSpPr bwMode="auto">
              <a:xfrm>
                <a:off x="3709" y="2165"/>
                <a:ext cx="344" cy="847"/>
                <a:chOff x="3272" y="11953"/>
                <a:chExt cx="705" cy="1076"/>
              </a:xfrm>
            </p:grpSpPr>
            <p:sp>
              <p:nvSpPr>
                <p:cNvPr id="89119" name="AutoShape 31"/>
                <p:cNvSpPr>
                  <a:spLocks noChangeArrowheads="1"/>
                </p:cNvSpPr>
                <p:nvPr/>
              </p:nvSpPr>
              <p:spPr bwMode="auto">
                <a:xfrm rot="-5409453">
                  <a:off x="3087" y="12138"/>
                  <a:ext cx="1076"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89120" name="AutoShape 32"/>
                <p:cNvSpPr>
                  <a:spLocks noChangeArrowheads="1"/>
                </p:cNvSpPr>
                <p:nvPr/>
              </p:nvSpPr>
              <p:spPr bwMode="auto">
                <a:xfrm rot="-5409453">
                  <a:off x="3162" y="12230"/>
                  <a:ext cx="93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Bef>
                      <a:spcPts val="200"/>
                    </a:spcBef>
                    <a:spcAft>
                      <a:spcPts val="200"/>
                    </a:spcAft>
                  </a:pPr>
                  <a:r>
                    <a:rPr lang="en-US" altLang="zh-CN" sz="1800">
                      <a:latin typeface="Times New Roman" pitchFamily="18" charset="0"/>
                    </a:rPr>
                    <a:t>Add Word</a:t>
                  </a:r>
                </a:p>
              </p:txBody>
            </p:sp>
          </p:grpSp>
          <p:grpSp>
            <p:nvGrpSpPr>
              <p:cNvPr id="89121" name="Group 33"/>
              <p:cNvGrpSpPr>
                <a:grpSpLocks/>
              </p:cNvGrpSpPr>
              <p:nvPr/>
            </p:nvGrpSpPr>
            <p:grpSpPr bwMode="auto">
              <a:xfrm>
                <a:off x="4515" y="2173"/>
                <a:ext cx="345" cy="839"/>
                <a:chOff x="3272" y="11953"/>
                <a:chExt cx="705" cy="1076"/>
              </a:xfrm>
            </p:grpSpPr>
            <p:sp>
              <p:nvSpPr>
                <p:cNvPr id="89122" name="AutoShape 34"/>
                <p:cNvSpPr>
                  <a:spLocks noChangeArrowheads="1"/>
                </p:cNvSpPr>
                <p:nvPr/>
              </p:nvSpPr>
              <p:spPr bwMode="auto">
                <a:xfrm rot="-5409453">
                  <a:off x="3087" y="12138"/>
                  <a:ext cx="1076"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89123" name="AutoShape 35"/>
                <p:cNvSpPr>
                  <a:spLocks noChangeArrowheads="1"/>
                </p:cNvSpPr>
                <p:nvPr/>
              </p:nvSpPr>
              <p:spPr bwMode="auto">
                <a:xfrm rot="-5409453">
                  <a:off x="3162" y="12230"/>
                  <a:ext cx="93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Bef>
                      <a:spcPts val="200"/>
                    </a:spcBef>
                    <a:spcAft>
                      <a:spcPts val="200"/>
                    </a:spcAft>
                  </a:pPr>
                  <a:r>
                    <a:rPr lang="en-US" altLang="zh-CN" sz="1800">
                      <a:latin typeface="Times New Roman" pitchFamily="18" charset="0"/>
                    </a:rPr>
                    <a:t>Take KWF</a:t>
                  </a:r>
                </a:p>
              </p:txBody>
            </p:sp>
          </p:grpSp>
          <p:grpSp>
            <p:nvGrpSpPr>
              <p:cNvPr id="89124" name="Group 36"/>
              <p:cNvGrpSpPr>
                <a:grpSpLocks/>
              </p:cNvGrpSpPr>
              <p:nvPr/>
            </p:nvGrpSpPr>
            <p:grpSpPr bwMode="auto">
              <a:xfrm rot="-11491">
                <a:off x="4936" y="2129"/>
                <a:ext cx="439" cy="916"/>
                <a:chOff x="3272" y="11953"/>
                <a:chExt cx="705" cy="1076"/>
              </a:xfrm>
            </p:grpSpPr>
            <p:sp>
              <p:nvSpPr>
                <p:cNvPr id="89125" name="AutoShape 37"/>
                <p:cNvSpPr>
                  <a:spLocks noChangeArrowheads="1"/>
                </p:cNvSpPr>
                <p:nvPr/>
              </p:nvSpPr>
              <p:spPr bwMode="auto">
                <a:xfrm rot="-5409453">
                  <a:off x="3087" y="12138"/>
                  <a:ext cx="1076"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89126" name="AutoShape 38"/>
                <p:cNvSpPr>
                  <a:spLocks noChangeArrowheads="1"/>
                </p:cNvSpPr>
                <p:nvPr/>
              </p:nvSpPr>
              <p:spPr bwMode="auto">
                <a:xfrm rot="-5409453">
                  <a:off x="3162" y="12230"/>
                  <a:ext cx="93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Bef>
                      <a:spcPts val="200"/>
                    </a:spcBef>
                    <a:spcAft>
                      <a:spcPts val="200"/>
                    </a:spcAft>
                  </a:pPr>
                  <a:r>
                    <a:rPr lang="en-US" altLang="zh-CN" sz="1800">
                      <a:latin typeface="Times New Roman" pitchFamily="18" charset="0"/>
                    </a:rPr>
                    <a:t>Is KFV empty? </a:t>
                  </a:r>
                </a:p>
              </p:txBody>
            </p:sp>
          </p:grpSp>
          <p:sp>
            <p:nvSpPr>
              <p:cNvPr id="89127" name="Line 39"/>
              <p:cNvSpPr>
                <a:spLocks noChangeShapeType="1"/>
              </p:cNvSpPr>
              <p:nvPr/>
            </p:nvSpPr>
            <p:spPr bwMode="auto">
              <a:xfrm>
                <a:off x="5089" y="1821"/>
                <a:ext cx="0" cy="283"/>
              </a:xfrm>
              <a:prstGeom prst="line">
                <a:avLst/>
              </a:prstGeom>
              <a:noFill/>
              <a:ln w="9525">
                <a:solidFill>
                  <a:srgbClr val="000000"/>
                </a:solidFill>
                <a:round/>
                <a:headEnd type="none" w="med" len="med"/>
                <a:tailEnd type="triangle" w="med" len="med"/>
              </a:ln>
              <a:effectLst/>
            </p:spPr>
            <p:txBody>
              <a:bodyPr/>
              <a:lstStyle/>
              <a:p>
                <a:endParaRPr lang="en-US"/>
              </a:p>
            </p:txBody>
          </p:sp>
          <p:sp>
            <p:nvSpPr>
              <p:cNvPr id="89128" name="Line 40"/>
              <p:cNvSpPr>
                <a:spLocks noChangeShapeType="1"/>
              </p:cNvSpPr>
              <p:nvPr/>
            </p:nvSpPr>
            <p:spPr bwMode="auto">
              <a:xfrm>
                <a:off x="5109" y="1821"/>
                <a:ext cx="0" cy="292"/>
              </a:xfrm>
              <a:prstGeom prst="line">
                <a:avLst/>
              </a:prstGeom>
              <a:noFill/>
              <a:ln w="9525">
                <a:solidFill>
                  <a:srgbClr val="000000"/>
                </a:solidFill>
                <a:prstDash val="dash"/>
                <a:round/>
                <a:headEnd type="none" w="med" len="med"/>
                <a:tailEnd type="triangle" w="med" len="med"/>
              </a:ln>
              <a:effectLst/>
            </p:spPr>
            <p:txBody>
              <a:bodyPr/>
              <a:lstStyle/>
              <a:p>
                <a:endParaRPr lang="en-US"/>
              </a:p>
            </p:txBody>
          </p:sp>
          <p:sp>
            <p:nvSpPr>
              <p:cNvPr id="89129" name="Line 41"/>
              <p:cNvSpPr>
                <a:spLocks noChangeShapeType="1"/>
              </p:cNvSpPr>
              <p:nvPr/>
            </p:nvSpPr>
            <p:spPr bwMode="auto">
              <a:xfrm>
                <a:off x="4626" y="1804"/>
                <a:ext cx="0" cy="352"/>
              </a:xfrm>
              <a:prstGeom prst="line">
                <a:avLst/>
              </a:prstGeom>
              <a:noFill/>
              <a:ln w="9525">
                <a:solidFill>
                  <a:srgbClr val="000000"/>
                </a:solidFill>
                <a:round/>
                <a:headEnd type="none" w="med" len="med"/>
                <a:tailEnd type="triangle" w="med" len="med"/>
              </a:ln>
              <a:effectLst/>
            </p:spPr>
            <p:txBody>
              <a:bodyPr/>
              <a:lstStyle/>
              <a:p>
                <a:endParaRPr lang="en-US"/>
              </a:p>
            </p:txBody>
          </p:sp>
          <p:sp>
            <p:nvSpPr>
              <p:cNvPr id="89130" name="Line 42"/>
              <p:cNvSpPr>
                <a:spLocks noChangeShapeType="1"/>
              </p:cNvSpPr>
              <p:nvPr/>
            </p:nvSpPr>
            <p:spPr bwMode="auto">
              <a:xfrm>
                <a:off x="4648" y="1821"/>
                <a:ext cx="0" cy="335"/>
              </a:xfrm>
              <a:prstGeom prst="line">
                <a:avLst/>
              </a:prstGeom>
              <a:noFill/>
              <a:ln w="9525">
                <a:solidFill>
                  <a:srgbClr val="000000"/>
                </a:solidFill>
                <a:prstDash val="dash"/>
                <a:round/>
                <a:headEnd type="none" w="med" len="med"/>
                <a:tailEnd type="triangle" w="med" len="med"/>
              </a:ln>
              <a:effectLst/>
            </p:spPr>
            <p:txBody>
              <a:bodyPr/>
              <a:lstStyle/>
              <a:p>
                <a:endParaRPr lang="en-US"/>
              </a:p>
            </p:txBody>
          </p:sp>
          <p:sp>
            <p:nvSpPr>
              <p:cNvPr id="89131" name="Freeform 43"/>
              <p:cNvSpPr>
                <a:spLocks/>
              </p:cNvSpPr>
              <p:nvPr/>
            </p:nvSpPr>
            <p:spPr bwMode="auto">
              <a:xfrm>
                <a:off x="2535" y="1811"/>
                <a:ext cx="947" cy="849"/>
              </a:xfrm>
              <a:custGeom>
                <a:avLst/>
                <a:gdLst/>
                <a:ahLst/>
                <a:cxnLst>
                  <a:cxn ang="0">
                    <a:pos x="1215" y="1485"/>
                  </a:cxn>
                  <a:cxn ang="0">
                    <a:pos x="1215" y="0"/>
                  </a:cxn>
                  <a:cxn ang="0">
                    <a:pos x="0" y="0"/>
                  </a:cxn>
                  <a:cxn ang="0">
                    <a:pos x="0" y="585"/>
                  </a:cxn>
                </a:cxnLst>
                <a:rect l="0" t="0" r="r" b="b"/>
                <a:pathLst>
                  <a:path w="1215" h="1485">
                    <a:moveTo>
                      <a:pt x="1215" y="1485"/>
                    </a:moveTo>
                    <a:lnTo>
                      <a:pt x="1215" y="0"/>
                    </a:lnTo>
                    <a:lnTo>
                      <a:pt x="0" y="0"/>
                    </a:lnTo>
                    <a:lnTo>
                      <a:pt x="0" y="585"/>
                    </a:lnTo>
                  </a:path>
                </a:pathLst>
              </a:custGeom>
              <a:noFill/>
              <a:ln w="9525" cap="flat" cmpd="sng">
                <a:solidFill>
                  <a:srgbClr val="000000"/>
                </a:solidFill>
                <a:prstDash val="dash"/>
                <a:round/>
                <a:headEnd type="none" w="med" len="med"/>
                <a:tailEnd type="triangle" w="med" len="med"/>
              </a:ln>
              <a:effectLst/>
            </p:spPr>
            <p:txBody>
              <a:bodyPr/>
              <a:lstStyle/>
              <a:p>
                <a:endParaRPr lang="en-US"/>
              </a:p>
            </p:txBody>
          </p:sp>
          <p:sp>
            <p:nvSpPr>
              <p:cNvPr id="89132" name="Freeform 44"/>
              <p:cNvSpPr>
                <a:spLocks/>
              </p:cNvSpPr>
              <p:nvPr/>
            </p:nvSpPr>
            <p:spPr bwMode="auto">
              <a:xfrm>
                <a:off x="2052" y="1820"/>
                <a:ext cx="483" cy="317"/>
              </a:xfrm>
              <a:custGeom>
                <a:avLst/>
                <a:gdLst/>
                <a:ahLst/>
                <a:cxnLst>
                  <a:cxn ang="0">
                    <a:pos x="735" y="0"/>
                  </a:cxn>
                  <a:cxn ang="0">
                    <a:pos x="0" y="0"/>
                  </a:cxn>
                  <a:cxn ang="0">
                    <a:pos x="0" y="555"/>
                  </a:cxn>
                </a:cxnLst>
                <a:rect l="0" t="0" r="r" b="b"/>
                <a:pathLst>
                  <a:path w="735" h="555">
                    <a:moveTo>
                      <a:pt x="735" y="0"/>
                    </a:moveTo>
                    <a:lnTo>
                      <a:pt x="0" y="0"/>
                    </a:lnTo>
                    <a:lnTo>
                      <a:pt x="0" y="555"/>
                    </a:lnTo>
                  </a:path>
                </a:pathLst>
              </a:custGeom>
              <a:noFill/>
              <a:ln w="9525" cap="flat" cmpd="sng">
                <a:solidFill>
                  <a:srgbClr val="000000"/>
                </a:solidFill>
                <a:prstDash val="dash"/>
                <a:round/>
                <a:headEnd type="none" w="med" len="med"/>
                <a:tailEnd type="triangle" w="med" len="med"/>
              </a:ln>
              <a:effectLst/>
            </p:spPr>
            <p:txBody>
              <a:bodyPr/>
              <a:lstStyle/>
              <a:p>
                <a:endParaRPr lang="en-US"/>
              </a:p>
            </p:txBody>
          </p:sp>
          <p:sp>
            <p:nvSpPr>
              <p:cNvPr id="89133" name="Freeform 45"/>
              <p:cNvSpPr>
                <a:spLocks/>
              </p:cNvSpPr>
              <p:nvPr/>
            </p:nvSpPr>
            <p:spPr bwMode="auto">
              <a:xfrm>
                <a:off x="2496" y="1768"/>
                <a:ext cx="1035" cy="884"/>
              </a:xfrm>
              <a:custGeom>
                <a:avLst/>
                <a:gdLst/>
                <a:ahLst/>
                <a:cxnLst>
                  <a:cxn ang="0">
                    <a:pos x="1320" y="1545"/>
                  </a:cxn>
                  <a:cxn ang="0">
                    <a:pos x="1320" y="0"/>
                  </a:cxn>
                  <a:cxn ang="0">
                    <a:pos x="0" y="0"/>
                  </a:cxn>
                  <a:cxn ang="0">
                    <a:pos x="0" y="660"/>
                  </a:cxn>
                </a:cxnLst>
                <a:rect l="0" t="0" r="r" b="b"/>
                <a:pathLst>
                  <a:path w="1320" h="1545">
                    <a:moveTo>
                      <a:pt x="1320" y="1545"/>
                    </a:moveTo>
                    <a:lnTo>
                      <a:pt x="1320" y="0"/>
                    </a:lnTo>
                    <a:lnTo>
                      <a:pt x="0" y="0"/>
                    </a:lnTo>
                    <a:lnTo>
                      <a:pt x="0" y="660"/>
                    </a:lnTo>
                  </a:path>
                </a:pathLst>
              </a:custGeom>
              <a:noFill/>
              <a:ln w="9525" cap="flat" cmpd="sng">
                <a:solidFill>
                  <a:srgbClr val="000000"/>
                </a:solidFill>
                <a:prstDash val="solid"/>
                <a:round/>
                <a:headEnd type="none" w="med" len="med"/>
                <a:tailEnd type="triangle" w="med" len="med"/>
              </a:ln>
              <a:effectLst/>
            </p:spPr>
            <p:txBody>
              <a:bodyPr/>
              <a:lstStyle/>
              <a:p>
                <a:endParaRPr lang="en-US"/>
              </a:p>
            </p:txBody>
          </p:sp>
          <p:sp>
            <p:nvSpPr>
              <p:cNvPr id="89134" name="Freeform 46"/>
              <p:cNvSpPr>
                <a:spLocks/>
              </p:cNvSpPr>
              <p:nvPr/>
            </p:nvSpPr>
            <p:spPr bwMode="auto">
              <a:xfrm>
                <a:off x="2013" y="1768"/>
                <a:ext cx="483" cy="369"/>
              </a:xfrm>
              <a:custGeom>
                <a:avLst/>
                <a:gdLst/>
                <a:ahLst/>
                <a:cxnLst>
                  <a:cxn ang="0">
                    <a:pos x="735" y="0"/>
                  </a:cxn>
                  <a:cxn ang="0">
                    <a:pos x="0" y="0"/>
                  </a:cxn>
                  <a:cxn ang="0">
                    <a:pos x="0" y="645"/>
                  </a:cxn>
                </a:cxnLst>
                <a:rect l="0" t="0" r="r" b="b"/>
                <a:pathLst>
                  <a:path w="735" h="645">
                    <a:moveTo>
                      <a:pt x="735" y="0"/>
                    </a:moveTo>
                    <a:lnTo>
                      <a:pt x="0" y="0"/>
                    </a:lnTo>
                    <a:lnTo>
                      <a:pt x="0" y="645"/>
                    </a:lnTo>
                  </a:path>
                </a:pathLst>
              </a:custGeom>
              <a:noFill/>
              <a:ln w="9525" cap="flat" cmpd="sng">
                <a:solidFill>
                  <a:srgbClr val="000000"/>
                </a:solidFill>
                <a:prstDash val="solid"/>
                <a:round/>
                <a:headEnd type="none" w="med" len="med"/>
                <a:tailEnd type="triangle" w="med" len="med"/>
              </a:ln>
              <a:effectLst/>
            </p:spPr>
            <p:txBody>
              <a:bodyPr/>
              <a:lstStyle/>
              <a:p>
                <a:endParaRPr lang="en-US"/>
              </a:p>
            </p:txBody>
          </p:sp>
          <p:grpSp>
            <p:nvGrpSpPr>
              <p:cNvPr id="89135" name="Group 47"/>
              <p:cNvGrpSpPr>
                <a:grpSpLocks/>
              </p:cNvGrpSpPr>
              <p:nvPr/>
            </p:nvGrpSpPr>
            <p:grpSpPr bwMode="auto">
              <a:xfrm>
                <a:off x="1460" y="3376"/>
                <a:ext cx="2406" cy="944"/>
                <a:chOff x="4417" y="13286"/>
                <a:chExt cx="3659" cy="1650"/>
              </a:xfrm>
            </p:grpSpPr>
            <p:sp>
              <p:nvSpPr>
                <p:cNvPr id="89136" name="AutoShape 48"/>
                <p:cNvSpPr>
                  <a:spLocks noChangeArrowheads="1"/>
                </p:cNvSpPr>
                <p:nvPr/>
              </p:nvSpPr>
              <p:spPr bwMode="auto">
                <a:xfrm>
                  <a:off x="4417" y="13286"/>
                  <a:ext cx="3111" cy="165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r"/>
                  <a:r>
                    <a:rPr lang="en-US" altLang="zh-CN" sz="1800">
                      <a:latin typeface="Times New Roman" pitchFamily="18" charset="0"/>
                    </a:rPr>
                    <a:t>                            </a:t>
                  </a:r>
                </a:p>
              </p:txBody>
            </p:sp>
            <p:grpSp>
              <p:nvGrpSpPr>
                <p:cNvPr id="89137" name="Group 49"/>
                <p:cNvGrpSpPr>
                  <a:grpSpLocks/>
                </p:cNvGrpSpPr>
                <p:nvPr/>
              </p:nvGrpSpPr>
              <p:grpSpPr bwMode="auto">
                <a:xfrm rot="5400000">
                  <a:off x="7089" y="13101"/>
                  <a:ext cx="524" cy="1451"/>
                  <a:chOff x="3272" y="11953"/>
                  <a:chExt cx="705" cy="1076"/>
                </a:xfrm>
              </p:grpSpPr>
              <p:sp>
                <p:nvSpPr>
                  <p:cNvPr id="89138" name="AutoShape 50"/>
                  <p:cNvSpPr>
                    <a:spLocks noChangeArrowheads="1"/>
                  </p:cNvSpPr>
                  <p:nvPr/>
                </p:nvSpPr>
                <p:spPr bwMode="auto">
                  <a:xfrm rot="-5409453">
                    <a:off x="3087" y="12138"/>
                    <a:ext cx="1076"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89139" name="AutoShape 51"/>
                  <p:cNvSpPr>
                    <a:spLocks noChangeArrowheads="1"/>
                  </p:cNvSpPr>
                  <p:nvPr/>
                </p:nvSpPr>
                <p:spPr bwMode="auto">
                  <a:xfrm rot="-5409453">
                    <a:off x="3162" y="12230"/>
                    <a:ext cx="93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Bef>
                        <a:spcPts val="200"/>
                      </a:spcBef>
                      <a:spcAft>
                        <a:spcPts val="200"/>
                      </a:spcAft>
                    </a:pPr>
                    <a:r>
                      <a:rPr lang="en-US" altLang="zh-CN" sz="1800">
                        <a:latin typeface="Times New Roman" pitchFamily="18" charset="0"/>
                      </a:rPr>
                      <a:t>Is small word </a:t>
                    </a:r>
                  </a:p>
                </p:txBody>
              </p:sp>
            </p:grpSp>
            <p:grpSp>
              <p:nvGrpSpPr>
                <p:cNvPr id="89140" name="Group 52"/>
                <p:cNvGrpSpPr>
                  <a:grpSpLocks/>
                </p:cNvGrpSpPr>
                <p:nvPr/>
              </p:nvGrpSpPr>
              <p:grpSpPr bwMode="auto">
                <a:xfrm rot="5400000">
                  <a:off x="7066" y="13776"/>
                  <a:ext cx="523" cy="1466"/>
                  <a:chOff x="3272" y="11953"/>
                  <a:chExt cx="705" cy="1076"/>
                </a:xfrm>
              </p:grpSpPr>
              <p:sp>
                <p:nvSpPr>
                  <p:cNvPr id="89141" name="AutoShape 53"/>
                  <p:cNvSpPr>
                    <a:spLocks noChangeArrowheads="1"/>
                  </p:cNvSpPr>
                  <p:nvPr/>
                </p:nvSpPr>
                <p:spPr bwMode="auto">
                  <a:xfrm rot="-5409453">
                    <a:off x="3087" y="12138"/>
                    <a:ext cx="1076"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89142" name="AutoShape 54"/>
                  <p:cNvSpPr>
                    <a:spLocks noChangeArrowheads="1"/>
                  </p:cNvSpPr>
                  <p:nvPr/>
                </p:nvSpPr>
                <p:spPr bwMode="auto">
                  <a:xfrm rot="-5409453">
                    <a:off x="3162" y="12230"/>
                    <a:ext cx="93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Bef>
                        <a:spcPts val="200"/>
                      </a:spcBef>
                      <a:spcAft>
                        <a:spcPts val="200"/>
                      </a:spcAft>
                    </a:pPr>
                    <a:r>
                      <a:rPr lang="en-US" altLang="zh-CN" sz="1800">
                        <a:latin typeface="Times New Roman" pitchFamily="18" charset="0"/>
                      </a:rPr>
                      <a:t>Reduce </a:t>
                    </a:r>
                  </a:p>
                </p:txBody>
              </p:sp>
            </p:grpSp>
            <p:sp>
              <p:nvSpPr>
                <p:cNvPr id="89143" name="Text Box 55"/>
                <p:cNvSpPr txBox="1">
                  <a:spLocks noChangeArrowheads="1"/>
                </p:cNvSpPr>
                <p:nvPr/>
              </p:nvSpPr>
              <p:spPr bwMode="auto">
                <a:xfrm>
                  <a:off x="4575" y="14150"/>
                  <a:ext cx="1395" cy="675"/>
                </a:xfrm>
                <a:prstGeom prst="rect">
                  <a:avLst/>
                </a:prstGeom>
                <a:solidFill>
                  <a:srgbClr val="FFFFFF"/>
                </a:solidFill>
                <a:ln w="9525">
                  <a:solidFill>
                    <a:srgbClr val="000000"/>
                  </a:solidFill>
                  <a:prstDash val="dash"/>
                  <a:miter lim="800000"/>
                  <a:headEnd/>
                  <a:tailEnd/>
                </a:ln>
                <a:effectLst/>
              </p:spPr>
              <p:txBody>
                <a:bodyPr/>
                <a:lstStyle/>
                <a:p>
                  <a:pPr algn="ctr"/>
                  <a:r>
                    <a:rPr lang="en-GB" sz="1800">
                      <a:latin typeface="Times New Roman" pitchFamily="18" charset="0"/>
                    </a:rPr>
                    <a:t>Dictionary </a:t>
                  </a:r>
                  <a:endParaRPr lang="en-US" altLang="zh-CN" sz="1800">
                    <a:latin typeface="Times New Roman" pitchFamily="18" charset="0"/>
                  </a:endParaRPr>
                </a:p>
              </p:txBody>
            </p:sp>
            <p:sp>
              <p:nvSpPr>
                <p:cNvPr id="89144" name="Text Box 56"/>
                <p:cNvSpPr txBox="1">
                  <a:spLocks noChangeArrowheads="1"/>
                </p:cNvSpPr>
                <p:nvPr/>
              </p:nvSpPr>
              <p:spPr bwMode="auto">
                <a:xfrm>
                  <a:off x="4575" y="13430"/>
                  <a:ext cx="1395" cy="675"/>
                </a:xfrm>
                <a:prstGeom prst="rect">
                  <a:avLst/>
                </a:prstGeom>
                <a:solidFill>
                  <a:srgbClr val="FFFFFF"/>
                </a:solidFill>
                <a:ln w="9525">
                  <a:solidFill>
                    <a:srgbClr val="000000"/>
                  </a:solidFill>
                  <a:prstDash val="dash"/>
                  <a:miter lim="800000"/>
                  <a:headEnd/>
                  <a:tailEnd/>
                </a:ln>
                <a:effectLst/>
              </p:spPr>
              <p:txBody>
                <a:bodyPr/>
                <a:lstStyle/>
                <a:p>
                  <a:pPr algn="ctr"/>
                  <a:r>
                    <a:rPr lang="en-US" altLang="zh-CN" sz="1800">
                      <a:latin typeface="Times New Roman" pitchFamily="18" charset="0"/>
                    </a:rPr>
                    <a:t>List of small words</a:t>
                  </a:r>
                </a:p>
              </p:txBody>
            </p:sp>
            <p:sp>
              <p:nvSpPr>
                <p:cNvPr id="89145" name="Line 57"/>
                <p:cNvSpPr>
                  <a:spLocks noChangeShapeType="1"/>
                </p:cNvSpPr>
                <p:nvPr/>
              </p:nvSpPr>
              <p:spPr bwMode="auto">
                <a:xfrm rot="5400000" flipV="1">
                  <a:off x="6293" y="13482"/>
                  <a:ext cx="0" cy="600"/>
                </a:xfrm>
                <a:prstGeom prst="line">
                  <a:avLst/>
                </a:prstGeom>
                <a:noFill/>
                <a:ln w="9525">
                  <a:solidFill>
                    <a:srgbClr val="000000"/>
                  </a:solidFill>
                  <a:prstDash val="dash"/>
                  <a:round/>
                  <a:headEnd/>
                  <a:tailEnd type="triangle" w="med" len="med"/>
                </a:ln>
                <a:effectLst/>
              </p:spPr>
              <p:txBody>
                <a:bodyPr/>
                <a:lstStyle/>
                <a:p>
                  <a:endParaRPr lang="en-US"/>
                </a:p>
              </p:txBody>
            </p:sp>
            <p:sp>
              <p:nvSpPr>
                <p:cNvPr id="89146" name="Line 58"/>
                <p:cNvSpPr>
                  <a:spLocks noChangeShapeType="1"/>
                </p:cNvSpPr>
                <p:nvPr/>
              </p:nvSpPr>
              <p:spPr bwMode="auto">
                <a:xfrm rot="5400000" flipV="1">
                  <a:off x="6278" y="14157"/>
                  <a:ext cx="0" cy="600"/>
                </a:xfrm>
                <a:prstGeom prst="line">
                  <a:avLst/>
                </a:prstGeom>
                <a:noFill/>
                <a:ln w="9525">
                  <a:solidFill>
                    <a:srgbClr val="000000"/>
                  </a:solidFill>
                  <a:prstDash val="dash"/>
                  <a:round/>
                  <a:headEnd/>
                  <a:tailEnd type="triangle" w="med" len="med"/>
                </a:ln>
                <a:effectLst/>
              </p:spPr>
              <p:txBody>
                <a:bodyPr/>
                <a:lstStyle/>
                <a:p>
                  <a:endParaRPr lang="en-US"/>
                </a:p>
              </p:txBody>
            </p:sp>
          </p:grpSp>
          <p:sp>
            <p:nvSpPr>
              <p:cNvPr id="89147" name="Freeform 59"/>
              <p:cNvSpPr>
                <a:spLocks/>
              </p:cNvSpPr>
              <p:nvPr/>
            </p:nvSpPr>
            <p:spPr bwMode="auto">
              <a:xfrm>
                <a:off x="3862" y="3233"/>
                <a:ext cx="503" cy="411"/>
              </a:xfrm>
              <a:custGeom>
                <a:avLst/>
                <a:gdLst/>
                <a:ahLst/>
                <a:cxnLst>
                  <a:cxn ang="0">
                    <a:pos x="765" y="0"/>
                  </a:cxn>
                  <a:cxn ang="0">
                    <a:pos x="765" y="720"/>
                  </a:cxn>
                  <a:cxn ang="0">
                    <a:pos x="0" y="720"/>
                  </a:cxn>
                </a:cxnLst>
                <a:rect l="0" t="0" r="r" b="b"/>
                <a:pathLst>
                  <a:path w="765" h="720">
                    <a:moveTo>
                      <a:pt x="765" y="0"/>
                    </a:moveTo>
                    <a:lnTo>
                      <a:pt x="765" y="720"/>
                    </a:lnTo>
                    <a:lnTo>
                      <a:pt x="0" y="720"/>
                    </a:lnTo>
                  </a:path>
                </a:pathLst>
              </a:custGeom>
              <a:noFill/>
              <a:ln w="9525" cap="flat" cmpd="sng">
                <a:solidFill>
                  <a:srgbClr val="000000"/>
                </a:solidFill>
                <a:prstDash val="dash"/>
                <a:round/>
                <a:headEnd type="none" w="med" len="med"/>
                <a:tailEnd type="triangle" w="med" len="med"/>
              </a:ln>
              <a:effectLst/>
            </p:spPr>
            <p:txBody>
              <a:bodyPr/>
              <a:lstStyle/>
              <a:p>
                <a:endParaRPr lang="en-US"/>
              </a:p>
            </p:txBody>
          </p:sp>
          <p:sp>
            <p:nvSpPr>
              <p:cNvPr id="89148" name="Freeform 60"/>
              <p:cNvSpPr>
                <a:spLocks/>
              </p:cNvSpPr>
              <p:nvPr/>
            </p:nvSpPr>
            <p:spPr bwMode="auto">
              <a:xfrm>
                <a:off x="3852" y="3644"/>
                <a:ext cx="513" cy="421"/>
              </a:xfrm>
              <a:custGeom>
                <a:avLst/>
                <a:gdLst/>
                <a:ahLst/>
                <a:cxnLst>
                  <a:cxn ang="0">
                    <a:pos x="780" y="0"/>
                  </a:cxn>
                  <a:cxn ang="0">
                    <a:pos x="780" y="735"/>
                  </a:cxn>
                  <a:cxn ang="0">
                    <a:pos x="0" y="735"/>
                  </a:cxn>
                </a:cxnLst>
                <a:rect l="0" t="0" r="r" b="b"/>
                <a:pathLst>
                  <a:path w="780" h="735">
                    <a:moveTo>
                      <a:pt x="780" y="0"/>
                    </a:moveTo>
                    <a:lnTo>
                      <a:pt x="780" y="735"/>
                    </a:lnTo>
                    <a:lnTo>
                      <a:pt x="0" y="735"/>
                    </a:lnTo>
                  </a:path>
                </a:pathLst>
              </a:custGeom>
              <a:noFill/>
              <a:ln w="9525" cap="flat" cmpd="sng">
                <a:solidFill>
                  <a:srgbClr val="000000"/>
                </a:solidFill>
                <a:prstDash val="dash"/>
                <a:round/>
                <a:headEnd type="none" w="med" len="med"/>
                <a:tailEnd type="triangle" w="med" len="med"/>
              </a:ln>
              <a:effectLst/>
            </p:spPr>
            <p:txBody>
              <a:bodyPr/>
              <a:lstStyle/>
              <a:p>
                <a:endParaRPr lang="en-US"/>
              </a:p>
            </p:txBody>
          </p:sp>
          <p:sp>
            <p:nvSpPr>
              <p:cNvPr id="89149" name="Freeform 61"/>
              <p:cNvSpPr>
                <a:spLocks/>
              </p:cNvSpPr>
              <p:nvPr/>
            </p:nvSpPr>
            <p:spPr bwMode="auto">
              <a:xfrm>
                <a:off x="3862" y="3241"/>
                <a:ext cx="542" cy="867"/>
              </a:xfrm>
              <a:custGeom>
                <a:avLst/>
                <a:gdLst/>
                <a:ahLst/>
                <a:cxnLst>
                  <a:cxn ang="0">
                    <a:pos x="825" y="0"/>
                  </a:cxn>
                  <a:cxn ang="0">
                    <a:pos x="825" y="1515"/>
                  </a:cxn>
                  <a:cxn ang="0">
                    <a:pos x="0" y="1515"/>
                  </a:cxn>
                </a:cxnLst>
                <a:rect l="0" t="0" r="r" b="b"/>
                <a:pathLst>
                  <a:path w="825" h="1515">
                    <a:moveTo>
                      <a:pt x="825" y="0"/>
                    </a:moveTo>
                    <a:lnTo>
                      <a:pt x="825" y="1515"/>
                    </a:lnTo>
                    <a:lnTo>
                      <a:pt x="0" y="1515"/>
                    </a:lnTo>
                  </a:path>
                </a:pathLst>
              </a:custGeom>
              <a:noFill/>
              <a:ln w="9525" cap="flat" cmpd="sng">
                <a:solidFill>
                  <a:srgbClr val="000000"/>
                </a:solidFill>
                <a:prstDash val="solid"/>
                <a:round/>
                <a:headEnd type="none" w="med" len="med"/>
                <a:tailEnd type="triangle" w="med" len="med"/>
              </a:ln>
              <a:effectLst/>
            </p:spPr>
            <p:txBody>
              <a:bodyPr/>
              <a:lstStyle/>
              <a:p>
                <a:endParaRPr lang="en-US"/>
              </a:p>
            </p:txBody>
          </p:sp>
          <p:sp>
            <p:nvSpPr>
              <p:cNvPr id="89150" name="Line 62"/>
              <p:cNvSpPr>
                <a:spLocks noChangeShapeType="1"/>
              </p:cNvSpPr>
              <p:nvPr/>
            </p:nvSpPr>
            <p:spPr bwMode="auto">
              <a:xfrm flipH="1">
                <a:off x="3862" y="3696"/>
                <a:ext cx="542" cy="0"/>
              </a:xfrm>
              <a:prstGeom prst="line">
                <a:avLst/>
              </a:prstGeom>
              <a:noFill/>
              <a:ln w="9525">
                <a:solidFill>
                  <a:srgbClr val="000000"/>
                </a:solidFill>
                <a:round/>
                <a:headEnd/>
                <a:tailEnd type="triangle" w="med" len="med"/>
              </a:ln>
              <a:effectLst/>
            </p:spPr>
            <p:txBody>
              <a:bodyPr/>
              <a:lstStyle/>
              <a:p>
                <a:endParaRPr lang="en-US"/>
              </a:p>
            </p:txBody>
          </p:sp>
          <p:grpSp>
            <p:nvGrpSpPr>
              <p:cNvPr id="89151" name="Group 63"/>
              <p:cNvGrpSpPr>
                <a:grpSpLocks/>
              </p:cNvGrpSpPr>
              <p:nvPr/>
            </p:nvGrpSpPr>
            <p:grpSpPr bwMode="auto">
              <a:xfrm>
                <a:off x="1422" y="2178"/>
                <a:ext cx="345" cy="830"/>
                <a:chOff x="3272" y="11953"/>
                <a:chExt cx="705" cy="1076"/>
              </a:xfrm>
            </p:grpSpPr>
            <p:sp>
              <p:nvSpPr>
                <p:cNvPr id="89152" name="AutoShape 64"/>
                <p:cNvSpPr>
                  <a:spLocks noChangeArrowheads="1"/>
                </p:cNvSpPr>
                <p:nvPr/>
              </p:nvSpPr>
              <p:spPr bwMode="auto">
                <a:xfrm rot="-5409453">
                  <a:off x="3087" y="12138"/>
                  <a:ext cx="1076"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89153" name="AutoShape 65"/>
                <p:cNvSpPr>
                  <a:spLocks noChangeArrowheads="1"/>
                </p:cNvSpPr>
                <p:nvPr/>
              </p:nvSpPr>
              <p:spPr bwMode="auto">
                <a:xfrm rot="-5409453">
                  <a:off x="3162" y="12230"/>
                  <a:ext cx="93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Bef>
                      <a:spcPts val="200"/>
                    </a:spcBef>
                    <a:spcAft>
                      <a:spcPts val="200"/>
                    </a:spcAft>
                  </a:pPr>
                  <a:r>
                    <a:rPr lang="en-US" altLang="zh-CN" sz="1800">
                      <a:latin typeface="Times New Roman" pitchFamily="18" charset="0"/>
                    </a:rPr>
                    <a:t>Delete  </a:t>
                  </a:r>
                </a:p>
              </p:txBody>
            </p:sp>
          </p:grpSp>
          <p:sp>
            <p:nvSpPr>
              <p:cNvPr id="89154" name="Line 66"/>
              <p:cNvSpPr>
                <a:spLocks noChangeShapeType="1"/>
              </p:cNvSpPr>
              <p:nvPr/>
            </p:nvSpPr>
            <p:spPr bwMode="auto">
              <a:xfrm flipH="1">
                <a:off x="1572" y="1753"/>
                <a:ext cx="0" cy="420"/>
              </a:xfrm>
              <a:prstGeom prst="line">
                <a:avLst/>
              </a:prstGeom>
              <a:noFill/>
              <a:ln w="9525">
                <a:solidFill>
                  <a:srgbClr val="000000"/>
                </a:solidFill>
                <a:round/>
                <a:headEnd/>
                <a:tailEnd type="triangle" w="med" len="med"/>
              </a:ln>
              <a:effectLst/>
            </p:spPr>
            <p:txBody>
              <a:bodyPr/>
              <a:lstStyle/>
              <a:p>
                <a:endParaRPr lang="en-US"/>
              </a:p>
            </p:txBody>
          </p:sp>
          <p:sp>
            <p:nvSpPr>
              <p:cNvPr id="89155" name="Line 67"/>
              <p:cNvSpPr>
                <a:spLocks noChangeShapeType="1"/>
              </p:cNvSpPr>
              <p:nvPr/>
            </p:nvSpPr>
            <p:spPr bwMode="auto">
              <a:xfrm>
                <a:off x="1603" y="1744"/>
                <a:ext cx="20" cy="438"/>
              </a:xfrm>
              <a:prstGeom prst="line">
                <a:avLst/>
              </a:prstGeom>
              <a:noFill/>
              <a:ln w="9525">
                <a:solidFill>
                  <a:srgbClr val="000000"/>
                </a:solidFill>
                <a:prstDash val="dash"/>
                <a:round/>
                <a:headEnd/>
                <a:tailEnd type="triangle" w="med" len="med"/>
              </a:ln>
              <a:effectLst/>
            </p:spPr>
            <p:txBody>
              <a:bodyPr/>
              <a:lstStyle/>
              <a:p>
                <a:endParaRPr lang="en-US"/>
              </a:p>
            </p:txBody>
          </p:sp>
          <p:grpSp>
            <p:nvGrpSpPr>
              <p:cNvPr id="89156" name="Group 68"/>
              <p:cNvGrpSpPr>
                <a:grpSpLocks/>
              </p:cNvGrpSpPr>
              <p:nvPr/>
            </p:nvGrpSpPr>
            <p:grpSpPr bwMode="auto">
              <a:xfrm>
                <a:off x="2490" y="1246"/>
                <a:ext cx="914" cy="404"/>
                <a:chOff x="5295" y="8775"/>
                <a:chExt cx="1875" cy="705"/>
              </a:xfrm>
            </p:grpSpPr>
            <p:sp>
              <p:nvSpPr>
                <p:cNvPr id="89157" name="AutoShape 69"/>
                <p:cNvSpPr>
                  <a:spLocks noChangeArrowheads="1"/>
                </p:cNvSpPr>
                <p:nvPr/>
              </p:nvSpPr>
              <p:spPr bwMode="auto">
                <a:xfrm>
                  <a:off x="5295" y="8775"/>
                  <a:ext cx="1875"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89158" name="AutoShape 70"/>
                <p:cNvSpPr>
                  <a:spLocks noChangeArrowheads="1"/>
                </p:cNvSpPr>
                <p:nvPr/>
              </p:nvSpPr>
              <p:spPr bwMode="auto">
                <a:xfrm>
                  <a:off x="5363" y="8858"/>
                  <a:ext cx="174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r>
                    <a:rPr lang="en-US" altLang="zh-CN" sz="1800">
                      <a:latin typeface="Times New Roman" pitchFamily="18" charset="0"/>
                    </a:rPr>
                    <a:t>Extract  </a:t>
                  </a:r>
                </a:p>
              </p:txBody>
            </p:sp>
          </p:grpSp>
          <p:sp>
            <p:nvSpPr>
              <p:cNvPr id="89159" name="Freeform 71"/>
              <p:cNvSpPr>
                <a:spLocks/>
              </p:cNvSpPr>
              <p:nvPr/>
            </p:nvSpPr>
            <p:spPr bwMode="auto">
              <a:xfrm>
                <a:off x="1732" y="1458"/>
                <a:ext cx="749" cy="729"/>
              </a:xfrm>
              <a:custGeom>
                <a:avLst/>
                <a:gdLst/>
                <a:ahLst/>
                <a:cxnLst>
                  <a:cxn ang="0">
                    <a:pos x="0" y="1275"/>
                  </a:cxn>
                  <a:cxn ang="0">
                    <a:pos x="120" y="765"/>
                  </a:cxn>
                  <a:cxn ang="0">
                    <a:pos x="360" y="375"/>
                  </a:cxn>
                  <a:cxn ang="0">
                    <a:pos x="690" y="120"/>
                  </a:cxn>
                  <a:cxn ang="0">
                    <a:pos x="1140" y="0"/>
                  </a:cxn>
                </a:cxnLst>
                <a:rect l="0" t="0" r="r" b="b"/>
                <a:pathLst>
                  <a:path w="1140" h="1275">
                    <a:moveTo>
                      <a:pt x="0" y="1275"/>
                    </a:moveTo>
                    <a:cubicBezTo>
                      <a:pt x="20" y="1190"/>
                      <a:pt x="60" y="915"/>
                      <a:pt x="120" y="765"/>
                    </a:cubicBezTo>
                    <a:cubicBezTo>
                      <a:pt x="180" y="615"/>
                      <a:pt x="265" y="482"/>
                      <a:pt x="360" y="375"/>
                    </a:cubicBezTo>
                    <a:cubicBezTo>
                      <a:pt x="455" y="268"/>
                      <a:pt x="560" y="182"/>
                      <a:pt x="690" y="120"/>
                    </a:cubicBezTo>
                    <a:cubicBezTo>
                      <a:pt x="820" y="58"/>
                      <a:pt x="1046" y="25"/>
                      <a:pt x="1140" y="0"/>
                    </a:cubicBezTo>
                  </a:path>
                </a:pathLst>
              </a:custGeom>
              <a:noFill/>
              <a:ln w="9525" cap="flat" cmpd="sng">
                <a:solidFill>
                  <a:srgbClr val="000000"/>
                </a:solidFill>
                <a:prstDash val="solid"/>
                <a:round/>
                <a:headEnd type="none" w="med" len="med"/>
                <a:tailEnd type="triangle" w="med" len="med"/>
              </a:ln>
              <a:effectLst/>
            </p:spPr>
            <p:txBody>
              <a:bodyPr/>
              <a:lstStyle/>
              <a:p>
                <a:endParaRPr lang="en-US"/>
              </a:p>
            </p:txBody>
          </p:sp>
          <p:sp>
            <p:nvSpPr>
              <p:cNvPr id="89160" name="Freeform 72"/>
              <p:cNvSpPr>
                <a:spLocks/>
              </p:cNvSpPr>
              <p:nvPr/>
            </p:nvSpPr>
            <p:spPr bwMode="auto">
              <a:xfrm>
                <a:off x="3408" y="1478"/>
                <a:ext cx="484" cy="675"/>
              </a:xfrm>
              <a:custGeom>
                <a:avLst/>
                <a:gdLst/>
                <a:ahLst/>
                <a:cxnLst>
                  <a:cxn ang="0">
                    <a:pos x="0" y="0"/>
                  </a:cxn>
                  <a:cxn ang="0">
                    <a:pos x="300" y="135"/>
                  </a:cxn>
                  <a:cxn ang="0">
                    <a:pos x="570" y="435"/>
                  </a:cxn>
                  <a:cxn ang="0">
                    <a:pos x="690" y="750"/>
                  </a:cxn>
                  <a:cxn ang="0">
                    <a:pos x="735" y="1180"/>
                  </a:cxn>
                </a:cxnLst>
                <a:rect l="0" t="0" r="r" b="b"/>
                <a:pathLst>
                  <a:path w="735" h="1180">
                    <a:moveTo>
                      <a:pt x="0" y="0"/>
                    </a:moveTo>
                    <a:cubicBezTo>
                      <a:pt x="50" y="22"/>
                      <a:pt x="205" y="63"/>
                      <a:pt x="300" y="135"/>
                    </a:cubicBezTo>
                    <a:cubicBezTo>
                      <a:pt x="395" y="207"/>
                      <a:pt x="505" y="333"/>
                      <a:pt x="570" y="435"/>
                    </a:cubicBezTo>
                    <a:cubicBezTo>
                      <a:pt x="635" y="537"/>
                      <a:pt x="663" y="626"/>
                      <a:pt x="690" y="750"/>
                    </a:cubicBezTo>
                    <a:cubicBezTo>
                      <a:pt x="717" y="874"/>
                      <a:pt x="726" y="1091"/>
                      <a:pt x="735" y="1180"/>
                    </a:cubicBezTo>
                  </a:path>
                </a:pathLst>
              </a:custGeom>
              <a:noFill/>
              <a:ln w="9525" cap="flat" cmpd="sng">
                <a:solidFill>
                  <a:srgbClr val="000000"/>
                </a:solidFill>
                <a:prstDash val="solid"/>
                <a:round/>
                <a:headEnd type="none" w="med" len="med"/>
                <a:tailEnd type="triangle" w="med" len="med"/>
              </a:ln>
              <a:effectLst/>
            </p:spPr>
            <p:txBody>
              <a:bodyPr/>
              <a:lstStyle/>
              <a:p>
                <a:endParaRPr lang="en-US"/>
              </a:p>
            </p:txBody>
          </p:sp>
          <p:sp>
            <p:nvSpPr>
              <p:cNvPr id="89161" name="Freeform 73"/>
              <p:cNvSpPr>
                <a:spLocks/>
              </p:cNvSpPr>
              <p:nvPr/>
            </p:nvSpPr>
            <p:spPr bwMode="auto">
              <a:xfrm>
                <a:off x="1298" y="1398"/>
                <a:ext cx="1183" cy="789"/>
              </a:xfrm>
              <a:custGeom>
                <a:avLst/>
                <a:gdLst/>
                <a:ahLst/>
                <a:cxnLst>
                  <a:cxn ang="0">
                    <a:pos x="0" y="1380"/>
                  </a:cxn>
                  <a:cxn ang="0">
                    <a:pos x="330" y="825"/>
                  </a:cxn>
                  <a:cxn ang="0">
                    <a:pos x="585" y="525"/>
                  </a:cxn>
                  <a:cxn ang="0">
                    <a:pos x="870" y="285"/>
                  </a:cxn>
                  <a:cxn ang="0">
                    <a:pos x="1335" y="60"/>
                  </a:cxn>
                  <a:cxn ang="0">
                    <a:pos x="1800" y="0"/>
                  </a:cxn>
                </a:cxnLst>
                <a:rect l="0" t="0" r="r" b="b"/>
                <a:pathLst>
                  <a:path w="1800" h="1380">
                    <a:moveTo>
                      <a:pt x="0" y="1380"/>
                    </a:moveTo>
                    <a:cubicBezTo>
                      <a:pt x="55" y="1288"/>
                      <a:pt x="233" y="967"/>
                      <a:pt x="330" y="825"/>
                    </a:cubicBezTo>
                    <a:cubicBezTo>
                      <a:pt x="427" y="683"/>
                      <a:pt x="495" y="615"/>
                      <a:pt x="585" y="525"/>
                    </a:cubicBezTo>
                    <a:cubicBezTo>
                      <a:pt x="675" y="435"/>
                      <a:pt x="745" y="362"/>
                      <a:pt x="870" y="285"/>
                    </a:cubicBezTo>
                    <a:cubicBezTo>
                      <a:pt x="995" y="208"/>
                      <a:pt x="1180" y="107"/>
                      <a:pt x="1335" y="60"/>
                    </a:cubicBezTo>
                    <a:cubicBezTo>
                      <a:pt x="1490" y="13"/>
                      <a:pt x="1703" y="13"/>
                      <a:pt x="1800" y="0"/>
                    </a:cubicBezTo>
                  </a:path>
                </a:pathLst>
              </a:custGeom>
              <a:noFill/>
              <a:ln w="9525" cap="flat" cmpd="sng">
                <a:solidFill>
                  <a:srgbClr val="000000"/>
                </a:solidFill>
                <a:prstDash val="solid"/>
                <a:round/>
                <a:headEnd type="none" w="med" len="med"/>
                <a:tailEnd type="triangle" w="med" len="med"/>
              </a:ln>
              <a:effectLst/>
            </p:spPr>
            <p:txBody>
              <a:bodyPr/>
              <a:lstStyle/>
              <a:p>
                <a:endParaRPr lang="en-US"/>
              </a:p>
            </p:txBody>
          </p:sp>
          <p:grpSp>
            <p:nvGrpSpPr>
              <p:cNvPr id="89162" name="Group 74"/>
              <p:cNvGrpSpPr>
                <a:grpSpLocks/>
              </p:cNvGrpSpPr>
              <p:nvPr/>
            </p:nvGrpSpPr>
            <p:grpSpPr bwMode="auto">
              <a:xfrm>
                <a:off x="4114" y="2112"/>
                <a:ext cx="344" cy="909"/>
                <a:chOff x="3272" y="11953"/>
                <a:chExt cx="705" cy="1076"/>
              </a:xfrm>
            </p:grpSpPr>
            <p:sp>
              <p:nvSpPr>
                <p:cNvPr id="89163" name="AutoShape 75"/>
                <p:cNvSpPr>
                  <a:spLocks noChangeArrowheads="1"/>
                </p:cNvSpPr>
                <p:nvPr/>
              </p:nvSpPr>
              <p:spPr bwMode="auto">
                <a:xfrm rot="-5409453">
                  <a:off x="3087" y="12138"/>
                  <a:ext cx="1076"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89164" name="AutoShape 76"/>
                <p:cNvSpPr>
                  <a:spLocks noChangeArrowheads="1"/>
                </p:cNvSpPr>
                <p:nvPr/>
              </p:nvSpPr>
              <p:spPr bwMode="auto">
                <a:xfrm rot="-5409453">
                  <a:off x="3162" y="12230"/>
                  <a:ext cx="93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Bef>
                      <a:spcPts val="200"/>
                    </a:spcBef>
                    <a:spcAft>
                      <a:spcPts val="200"/>
                    </a:spcAft>
                  </a:pPr>
                  <a:r>
                    <a:rPr lang="en-US" altLang="zh-CN" sz="1800">
                      <a:latin typeface="Times New Roman" pitchFamily="18" charset="0"/>
                    </a:rPr>
                    <a:t>Delete Word</a:t>
                  </a:r>
                </a:p>
              </p:txBody>
            </p:sp>
          </p:grpSp>
          <p:sp>
            <p:nvSpPr>
              <p:cNvPr id="89165" name="Freeform 77"/>
              <p:cNvSpPr>
                <a:spLocks/>
              </p:cNvSpPr>
              <p:nvPr/>
            </p:nvSpPr>
            <p:spPr bwMode="auto">
              <a:xfrm>
                <a:off x="3428" y="1418"/>
                <a:ext cx="844" cy="694"/>
              </a:xfrm>
              <a:custGeom>
                <a:avLst/>
                <a:gdLst/>
                <a:ahLst/>
                <a:cxnLst>
                  <a:cxn ang="0">
                    <a:pos x="0" y="0"/>
                  </a:cxn>
                  <a:cxn ang="0">
                    <a:pos x="630" y="150"/>
                  </a:cxn>
                  <a:cxn ang="0">
                    <a:pos x="1170" y="660"/>
                  </a:cxn>
                  <a:cxn ang="0">
                    <a:pos x="1320" y="1305"/>
                  </a:cxn>
                </a:cxnLst>
                <a:rect l="0" t="0" r="r" b="b"/>
                <a:pathLst>
                  <a:path w="1320" h="1305">
                    <a:moveTo>
                      <a:pt x="0" y="0"/>
                    </a:moveTo>
                    <a:cubicBezTo>
                      <a:pt x="105" y="25"/>
                      <a:pt x="435" y="40"/>
                      <a:pt x="630" y="150"/>
                    </a:cubicBezTo>
                    <a:cubicBezTo>
                      <a:pt x="825" y="260"/>
                      <a:pt x="1055" y="468"/>
                      <a:pt x="1170" y="660"/>
                    </a:cubicBezTo>
                    <a:cubicBezTo>
                      <a:pt x="1285" y="852"/>
                      <a:pt x="1289" y="1171"/>
                      <a:pt x="1320" y="1305"/>
                    </a:cubicBezTo>
                  </a:path>
                </a:pathLst>
              </a:custGeom>
              <a:noFill/>
              <a:ln w="9525" cap="flat" cmpd="sng">
                <a:solidFill>
                  <a:srgbClr val="000000"/>
                </a:solidFill>
                <a:prstDash val="solid"/>
                <a:round/>
                <a:headEnd type="none" w="med" len="med"/>
                <a:tailEnd type="triangle" w="med" len="med"/>
              </a:ln>
              <a:effectLst/>
            </p:spPr>
            <p:txBody>
              <a:bodyPr/>
              <a:lstStyle/>
              <a:p>
                <a:endParaRPr lang="en-US"/>
              </a:p>
            </p:txBody>
          </p:sp>
        </p:grpSp>
        <p:sp>
          <p:nvSpPr>
            <p:cNvPr id="89166" name="Text Box 78"/>
            <p:cNvSpPr txBox="1">
              <a:spLocks noChangeArrowheads="1"/>
            </p:cNvSpPr>
            <p:nvPr/>
          </p:nvSpPr>
          <p:spPr bwMode="auto">
            <a:xfrm>
              <a:off x="1056" y="2112"/>
              <a:ext cx="332" cy="231"/>
            </a:xfrm>
            <a:prstGeom prst="rect">
              <a:avLst/>
            </a:prstGeom>
            <a:noFill/>
            <a:ln w="25400">
              <a:noFill/>
              <a:miter lim="800000"/>
              <a:headEnd/>
              <a:tailEnd/>
            </a:ln>
            <a:effectLst/>
          </p:spPr>
          <p:txBody>
            <a:bodyPr wrap="none">
              <a:spAutoFit/>
            </a:bodyPr>
            <a:lstStyle/>
            <a:p>
              <a:r>
                <a:rPr lang="en-GB" sz="1800">
                  <a:latin typeface="Times New Roman" pitchFamily="18" charset="0"/>
                </a:rPr>
                <a:t>4, 6</a:t>
              </a:r>
              <a:endParaRPr lang="en-US" altLang="zh-CN" sz="1800">
                <a:latin typeface="Times New Roman" pitchFamily="18" charset="0"/>
              </a:endParaRPr>
            </a:p>
          </p:txBody>
        </p:sp>
        <p:sp>
          <p:nvSpPr>
            <p:cNvPr id="89167" name="Text Box 79"/>
            <p:cNvSpPr txBox="1">
              <a:spLocks noChangeArrowheads="1"/>
            </p:cNvSpPr>
            <p:nvPr/>
          </p:nvSpPr>
          <p:spPr bwMode="auto">
            <a:xfrm>
              <a:off x="1584" y="2112"/>
              <a:ext cx="332" cy="231"/>
            </a:xfrm>
            <a:prstGeom prst="rect">
              <a:avLst/>
            </a:prstGeom>
            <a:noFill/>
            <a:ln w="25400">
              <a:noFill/>
              <a:miter lim="800000"/>
              <a:headEnd/>
              <a:tailEnd/>
            </a:ln>
            <a:effectLst/>
          </p:spPr>
          <p:txBody>
            <a:bodyPr wrap="none">
              <a:spAutoFit/>
            </a:bodyPr>
            <a:lstStyle/>
            <a:p>
              <a:r>
                <a:rPr lang="en-GB" sz="1800">
                  <a:latin typeface="Times New Roman" pitchFamily="18" charset="0"/>
                </a:rPr>
                <a:t>4, 6</a:t>
              </a:r>
              <a:endParaRPr lang="en-US" altLang="zh-CN" sz="1800">
                <a:latin typeface="Times New Roman" pitchFamily="18" charset="0"/>
              </a:endParaRPr>
            </a:p>
          </p:txBody>
        </p:sp>
        <p:sp>
          <p:nvSpPr>
            <p:cNvPr id="89168" name="Text Box 80"/>
            <p:cNvSpPr txBox="1">
              <a:spLocks noChangeArrowheads="1"/>
            </p:cNvSpPr>
            <p:nvPr/>
          </p:nvSpPr>
          <p:spPr bwMode="auto">
            <a:xfrm>
              <a:off x="2064" y="2064"/>
              <a:ext cx="332" cy="231"/>
            </a:xfrm>
            <a:prstGeom prst="rect">
              <a:avLst/>
            </a:prstGeom>
            <a:noFill/>
            <a:ln w="25400">
              <a:noFill/>
              <a:miter lim="800000"/>
              <a:headEnd/>
              <a:tailEnd/>
            </a:ln>
            <a:effectLst/>
          </p:spPr>
          <p:txBody>
            <a:bodyPr wrap="none">
              <a:spAutoFit/>
            </a:bodyPr>
            <a:lstStyle/>
            <a:p>
              <a:r>
                <a:rPr lang="en-GB" sz="1800">
                  <a:latin typeface="Times New Roman" pitchFamily="18" charset="0"/>
                </a:rPr>
                <a:t>4, 6</a:t>
              </a:r>
              <a:endParaRPr lang="en-US" altLang="zh-CN" sz="1800">
                <a:latin typeface="Times New Roman" pitchFamily="18" charset="0"/>
              </a:endParaRPr>
            </a:p>
          </p:txBody>
        </p:sp>
        <p:sp>
          <p:nvSpPr>
            <p:cNvPr id="89169" name="Text Box 81"/>
            <p:cNvSpPr txBox="1">
              <a:spLocks noChangeArrowheads="1"/>
            </p:cNvSpPr>
            <p:nvPr/>
          </p:nvSpPr>
          <p:spPr bwMode="auto">
            <a:xfrm>
              <a:off x="2688" y="2112"/>
              <a:ext cx="332" cy="231"/>
            </a:xfrm>
            <a:prstGeom prst="rect">
              <a:avLst/>
            </a:prstGeom>
            <a:noFill/>
            <a:ln w="25400">
              <a:noFill/>
              <a:miter lim="800000"/>
              <a:headEnd/>
              <a:tailEnd/>
            </a:ln>
            <a:effectLst/>
          </p:spPr>
          <p:txBody>
            <a:bodyPr wrap="none">
              <a:spAutoFit/>
            </a:bodyPr>
            <a:lstStyle/>
            <a:p>
              <a:r>
                <a:rPr lang="en-GB" sz="1800">
                  <a:latin typeface="Times New Roman" pitchFamily="18" charset="0"/>
                </a:rPr>
                <a:t>4, 6</a:t>
              </a:r>
              <a:endParaRPr lang="en-US" altLang="zh-CN" sz="1800">
                <a:latin typeface="Times New Roman" pitchFamily="18" charset="0"/>
              </a:endParaRPr>
            </a:p>
          </p:txBody>
        </p:sp>
        <p:sp>
          <p:nvSpPr>
            <p:cNvPr id="89170" name="Text Box 82"/>
            <p:cNvSpPr txBox="1">
              <a:spLocks noChangeArrowheads="1"/>
            </p:cNvSpPr>
            <p:nvPr/>
          </p:nvSpPr>
          <p:spPr bwMode="auto">
            <a:xfrm>
              <a:off x="4128" y="2064"/>
              <a:ext cx="188" cy="231"/>
            </a:xfrm>
            <a:prstGeom prst="rect">
              <a:avLst/>
            </a:prstGeom>
            <a:noFill/>
            <a:ln w="25400">
              <a:noFill/>
              <a:miter lim="800000"/>
              <a:headEnd/>
              <a:tailEnd/>
            </a:ln>
            <a:effectLst/>
          </p:spPr>
          <p:txBody>
            <a:bodyPr wrap="none">
              <a:spAutoFit/>
            </a:bodyPr>
            <a:lstStyle/>
            <a:p>
              <a:r>
                <a:rPr lang="en-GB" sz="1800">
                  <a:latin typeface="Times New Roman" pitchFamily="18" charset="0"/>
                </a:rPr>
                <a:t>7</a:t>
              </a:r>
              <a:endParaRPr lang="en-US" altLang="zh-CN" sz="1800">
                <a:latin typeface="Times New Roman" pitchFamily="18" charset="0"/>
              </a:endParaRPr>
            </a:p>
          </p:txBody>
        </p:sp>
        <p:sp>
          <p:nvSpPr>
            <p:cNvPr id="89171" name="Text Box 83"/>
            <p:cNvSpPr txBox="1">
              <a:spLocks noChangeArrowheads="1"/>
            </p:cNvSpPr>
            <p:nvPr/>
          </p:nvSpPr>
          <p:spPr bwMode="auto">
            <a:xfrm>
              <a:off x="4608" y="1968"/>
              <a:ext cx="188" cy="231"/>
            </a:xfrm>
            <a:prstGeom prst="rect">
              <a:avLst/>
            </a:prstGeom>
            <a:noFill/>
            <a:ln w="25400">
              <a:noFill/>
              <a:miter lim="800000"/>
              <a:headEnd/>
              <a:tailEnd/>
            </a:ln>
            <a:effectLst/>
          </p:spPr>
          <p:txBody>
            <a:bodyPr wrap="none">
              <a:spAutoFit/>
            </a:bodyPr>
            <a:lstStyle/>
            <a:p>
              <a:r>
                <a:rPr lang="en-GB" sz="1800">
                  <a:latin typeface="Times New Roman" pitchFamily="18" charset="0"/>
                </a:rPr>
                <a:t>7</a:t>
              </a:r>
              <a:endParaRPr lang="en-US" altLang="zh-CN" sz="1800">
                <a:latin typeface="Times New Roman" pitchFamily="18" charset="0"/>
              </a:endParaRPr>
            </a:p>
          </p:txBody>
        </p:sp>
        <p:sp>
          <p:nvSpPr>
            <p:cNvPr id="89172" name="Text Box 84"/>
            <p:cNvSpPr txBox="1">
              <a:spLocks noChangeArrowheads="1"/>
            </p:cNvSpPr>
            <p:nvPr/>
          </p:nvSpPr>
          <p:spPr bwMode="auto">
            <a:xfrm>
              <a:off x="5040" y="2064"/>
              <a:ext cx="188" cy="231"/>
            </a:xfrm>
            <a:prstGeom prst="rect">
              <a:avLst/>
            </a:prstGeom>
            <a:noFill/>
            <a:ln w="25400">
              <a:noFill/>
              <a:miter lim="800000"/>
              <a:headEnd/>
              <a:tailEnd/>
            </a:ln>
            <a:effectLst/>
          </p:spPr>
          <p:txBody>
            <a:bodyPr wrap="none">
              <a:spAutoFit/>
            </a:bodyPr>
            <a:lstStyle/>
            <a:p>
              <a:r>
                <a:rPr lang="en-GB" sz="1800">
                  <a:latin typeface="Times New Roman" pitchFamily="18" charset="0"/>
                </a:rPr>
                <a:t>7</a:t>
              </a:r>
              <a:endParaRPr lang="en-US" altLang="zh-CN" sz="1800">
                <a:latin typeface="Times New Roman" pitchFamily="18" charset="0"/>
              </a:endParaRPr>
            </a:p>
          </p:txBody>
        </p:sp>
        <p:sp>
          <p:nvSpPr>
            <p:cNvPr id="89173" name="Text Box 85"/>
            <p:cNvSpPr txBox="1">
              <a:spLocks noChangeArrowheads="1"/>
            </p:cNvSpPr>
            <p:nvPr/>
          </p:nvSpPr>
          <p:spPr bwMode="auto">
            <a:xfrm>
              <a:off x="5472" y="2064"/>
              <a:ext cx="188" cy="231"/>
            </a:xfrm>
            <a:prstGeom prst="rect">
              <a:avLst/>
            </a:prstGeom>
            <a:noFill/>
            <a:ln w="25400">
              <a:noFill/>
              <a:miter lim="800000"/>
              <a:headEnd/>
              <a:tailEnd/>
            </a:ln>
            <a:effectLst/>
          </p:spPr>
          <p:txBody>
            <a:bodyPr wrap="none">
              <a:spAutoFit/>
            </a:bodyPr>
            <a:lstStyle/>
            <a:p>
              <a:r>
                <a:rPr lang="en-GB" sz="1800">
                  <a:latin typeface="Times New Roman" pitchFamily="18" charset="0"/>
                </a:rPr>
                <a:t>7</a:t>
              </a:r>
              <a:endParaRPr lang="en-US" altLang="zh-CN" sz="1800">
                <a:latin typeface="Times New Roman" pitchFamily="18" charset="0"/>
              </a:endParaRPr>
            </a:p>
          </p:txBody>
        </p:sp>
        <p:sp>
          <p:nvSpPr>
            <p:cNvPr id="89174" name="Text Box 86"/>
            <p:cNvSpPr txBox="1">
              <a:spLocks noChangeArrowheads="1"/>
            </p:cNvSpPr>
            <p:nvPr/>
          </p:nvSpPr>
          <p:spPr bwMode="auto">
            <a:xfrm>
              <a:off x="4032" y="3504"/>
              <a:ext cx="188" cy="231"/>
            </a:xfrm>
            <a:prstGeom prst="rect">
              <a:avLst/>
            </a:prstGeom>
            <a:noFill/>
            <a:ln w="25400">
              <a:noFill/>
              <a:miter lim="800000"/>
              <a:headEnd/>
              <a:tailEnd/>
            </a:ln>
            <a:effectLst/>
          </p:spPr>
          <p:txBody>
            <a:bodyPr wrap="none">
              <a:spAutoFit/>
            </a:bodyPr>
            <a:lstStyle/>
            <a:p>
              <a:r>
                <a:rPr lang="en-GB" sz="1800">
                  <a:latin typeface="Times New Roman" pitchFamily="18" charset="0"/>
                </a:rPr>
                <a:t>5</a:t>
              </a:r>
              <a:endParaRPr lang="en-US" altLang="zh-CN" sz="1800">
                <a:latin typeface="Times New Roman" pitchFamily="18" charset="0"/>
              </a:endParaRPr>
            </a:p>
          </p:txBody>
        </p:sp>
        <p:sp>
          <p:nvSpPr>
            <p:cNvPr id="89175" name="Text Box 87"/>
            <p:cNvSpPr txBox="1">
              <a:spLocks noChangeArrowheads="1"/>
            </p:cNvSpPr>
            <p:nvPr/>
          </p:nvSpPr>
          <p:spPr bwMode="auto">
            <a:xfrm>
              <a:off x="3840" y="3840"/>
              <a:ext cx="332" cy="231"/>
            </a:xfrm>
            <a:prstGeom prst="rect">
              <a:avLst/>
            </a:prstGeom>
            <a:noFill/>
            <a:ln w="25400">
              <a:noFill/>
              <a:miter lim="800000"/>
              <a:headEnd/>
              <a:tailEnd/>
            </a:ln>
            <a:effectLst/>
          </p:spPr>
          <p:txBody>
            <a:bodyPr wrap="none">
              <a:spAutoFit/>
            </a:bodyPr>
            <a:lstStyle/>
            <a:p>
              <a:r>
                <a:rPr lang="en-GB" sz="1800">
                  <a:latin typeface="Times New Roman" pitchFamily="18" charset="0"/>
                </a:rPr>
                <a:t>5, 8</a:t>
              </a:r>
              <a:endParaRPr lang="en-US" altLang="zh-CN" sz="1800">
                <a:latin typeface="Times New Roman" pitchFamily="18" charset="0"/>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Date Placeholder 2"/>
          <p:cNvSpPr>
            <a:spLocks noGrp="1"/>
          </p:cNvSpPr>
          <p:nvPr>
            <p:ph type="dt" sz="half" idx="10"/>
          </p:nvPr>
        </p:nvSpPr>
        <p:spPr/>
        <p:txBody>
          <a:bodyPr/>
          <a:lstStyle/>
          <a:p>
            <a:r>
              <a:rPr lang="en-GB" altLang="zh-CN" smtClean="0"/>
              <a:t>Mar. 2014</a:t>
            </a:r>
            <a:endParaRPr lang="en-US" altLang="zh-CN"/>
          </a:p>
        </p:txBody>
      </p:sp>
      <p:sp>
        <p:nvSpPr>
          <p:cNvPr id="58" name="Slide Number Placeholder 3"/>
          <p:cNvSpPr>
            <a:spLocks noGrp="1"/>
          </p:cNvSpPr>
          <p:nvPr>
            <p:ph type="sldNum" sz="quarter" idx="11"/>
          </p:nvPr>
        </p:nvSpPr>
        <p:spPr/>
        <p:txBody>
          <a:bodyPr/>
          <a:lstStyle/>
          <a:p>
            <a:fld id="{02E43D61-A832-42F4-9AA2-49367C2B4044}" type="slidenum">
              <a:rPr lang="en-US" altLang="en-US"/>
              <a:pPr/>
              <a:t>39</a:t>
            </a:fld>
            <a:endParaRPr lang="en-US" altLang="en-US"/>
          </a:p>
        </p:txBody>
      </p:sp>
      <p:sp>
        <p:nvSpPr>
          <p:cNvPr id="59" name="Footer Placeholder 4"/>
          <p:cNvSpPr>
            <a:spLocks noGrp="1"/>
          </p:cNvSpPr>
          <p:nvPr>
            <p:ph type="ftr" sz="quarter" idx="12"/>
          </p:nvPr>
        </p:nvSpPr>
        <p:spPr/>
        <p:txBody>
          <a:bodyPr/>
          <a:lstStyle/>
          <a:p>
            <a:r>
              <a:rPr lang="en-GB" altLang="zh-CN"/>
              <a:t>U08182: Information Systems Design</a:t>
            </a:r>
          </a:p>
        </p:txBody>
      </p:sp>
      <p:sp>
        <p:nvSpPr>
          <p:cNvPr id="90114" name="Rectangle 2"/>
          <p:cNvSpPr>
            <a:spLocks noGrp="1" noChangeArrowheads="1"/>
          </p:cNvSpPr>
          <p:nvPr>
            <p:ph type="title"/>
          </p:nvPr>
        </p:nvSpPr>
        <p:spPr/>
        <p:txBody>
          <a:bodyPr/>
          <a:lstStyle/>
          <a:p>
            <a:r>
              <a:rPr lang="en-GB"/>
              <a:t>Evaluation of pipe-and-filter architecture</a:t>
            </a:r>
            <a:endParaRPr lang="en-US" altLang="zh-CN">
              <a:ea typeface="SimSun" pitchFamily="2" charset="-122"/>
            </a:endParaRPr>
          </a:p>
        </p:txBody>
      </p:sp>
      <p:grpSp>
        <p:nvGrpSpPr>
          <p:cNvPr id="90168" name="Group 56"/>
          <p:cNvGrpSpPr>
            <a:grpSpLocks/>
          </p:cNvGrpSpPr>
          <p:nvPr/>
        </p:nvGrpSpPr>
        <p:grpSpPr bwMode="auto">
          <a:xfrm>
            <a:off x="914400" y="1052513"/>
            <a:ext cx="8772525" cy="4570412"/>
            <a:chOff x="576" y="912"/>
            <a:chExt cx="5526" cy="2879"/>
          </a:xfrm>
        </p:grpSpPr>
        <p:grpSp>
          <p:nvGrpSpPr>
            <p:cNvPr id="90115" name="Group 3"/>
            <p:cNvGrpSpPr>
              <a:grpSpLocks/>
            </p:cNvGrpSpPr>
            <p:nvPr/>
          </p:nvGrpSpPr>
          <p:grpSpPr bwMode="auto">
            <a:xfrm>
              <a:off x="576" y="912"/>
              <a:ext cx="5526" cy="2879"/>
              <a:chOff x="576" y="912"/>
              <a:chExt cx="5057" cy="2879"/>
            </a:xfrm>
          </p:grpSpPr>
          <p:grpSp>
            <p:nvGrpSpPr>
              <p:cNvPr id="90116" name="Group 4"/>
              <p:cNvGrpSpPr>
                <a:grpSpLocks/>
              </p:cNvGrpSpPr>
              <p:nvPr/>
            </p:nvGrpSpPr>
            <p:grpSpPr bwMode="auto">
              <a:xfrm>
                <a:off x="852" y="1735"/>
                <a:ext cx="604" cy="460"/>
                <a:chOff x="1938" y="3265"/>
                <a:chExt cx="1023" cy="705"/>
              </a:xfrm>
            </p:grpSpPr>
            <p:sp>
              <p:nvSpPr>
                <p:cNvPr id="90117" name="AutoShape 5"/>
                <p:cNvSpPr>
                  <a:spLocks noChangeArrowheads="1"/>
                </p:cNvSpPr>
                <p:nvPr/>
              </p:nvSpPr>
              <p:spPr bwMode="auto">
                <a:xfrm>
                  <a:off x="1938" y="3265"/>
                  <a:ext cx="1023"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90118" name="AutoShape 6"/>
                <p:cNvSpPr>
                  <a:spLocks noChangeArrowheads="1"/>
                </p:cNvSpPr>
                <p:nvPr/>
              </p:nvSpPr>
              <p:spPr bwMode="auto">
                <a:xfrm>
                  <a:off x="2013" y="3348"/>
                  <a:ext cx="886"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r>
                    <a:rPr lang="en-US" altLang="zh-CN" sz="1800">
                      <a:latin typeface="Times New Roman" pitchFamily="18" charset="0"/>
                    </a:rPr>
                    <a:t>Input </a:t>
                  </a:r>
                </a:p>
              </p:txBody>
            </p:sp>
          </p:grpSp>
          <p:grpSp>
            <p:nvGrpSpPr>
              <p:cNvPr id="90119" name="Group 7"/>
              <p:cNvGrpSpPr>
                <a:grpSpLocks/>
              </p:cNvGrpSpPr>
              <p:nvPr/>
            </p:nvGrpSpPr>
            <p:grpSpPr bwMode="auto">
              <a:xfrm>
                <a:off x="1854" y="2538"/>
                <a:ext cx="884" cy="461"/>
                <a:chOff x="3635" y="4495"/>
                <a:chExt cx="1498" cy="705"/>
              </a:xfrm>
            </p:grpSpPr>
            <p:sp>
              <p:nvSpPr>
                <p:cNvPr id="90120" name="AutoShape 8"/>
                <p:cNvSpPr>
                  <a:spLocks noChangeArrowheads="1"/>
                </p:cNvSpPr>
                <p:nvPr/>
              </p:nvSpPr>
              <p:spPr bwMode="auto">
                <a:xfrm>
                  <a:off x="3635" y="4495"/>
                  <a:ext cx="1498"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90121" name="AutoShape 9"/>
                <p:cNvSpPr>
                  <a:spLocks noChangeArrowheads="1"/>
                </p:cNvSpPr>
                <p:nvPr/>
              </p:nvSpPr>
              <p:spPr bwMode="auto">
                <a:xfrm>
                  <a:off x="3689" y="4578"/>
                  <a:ext cx="139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Bef>
                      <a:spcPts val="600"/>
                    </a:spcBef>
                    <a:spcAft>
                      <a:spcPts val="600"/>
                    </a:spcAft>
                  </a:pPr>
                  <a:r>
                    <a:rPr lang="en-US" altLang="zh-CN" sz="1800">
                      <a:latin typeface="Times New Roman" pitchFamily="18" charset="0"/>
                    </a:rPr>
                    <a:t>Statistics of frequency </a:t>
                  </a:r>
                </a:p>
              </p:txBody>
            </p:sp>
          </p:grpSp>
          <p:sp>
            <p:nvSpPr>
              <p:cNvPr id="90122" name="Line 10"/>
              <p:cNvSpPr>
                <a:spLocks noChangeShapeType="1"/>
              </p:cNvSpPr>
              <p:nvPr/>
            </p:nvSpPr>
            <p:spPr bwMode="auto">
              <a:xfrm flipV="1">
                <a:off x="1464" y="1960"/>
                <a:ext cx="394" cy="10"/>
              </a:xfrm>
              <a:prstGeom prst="line">
                <a:avLst/>
              </a:prstGeom>
              <a:noFill/>
              <a:ln w="9525">
                <a:solidFill>
                  <a:srgbClr val="000000"/>
                </a:solidFill>
                <a:prstDash val="dash"/>
                <a:round/>
                <a:headEnd/>
                <a:tailEnd type="triangle" w="med" len="med"/>
              </a:ln>
              <a:effectLst/>
            </p:spPr>
            <p:txBody>
              <a:bodyPr/>
              <a:lstStyle/>
              <a:p>
                <a:endParaRPr lang="en-US"/>
              </a:p>
            </p:txBody>
          </p:sp>
          <p:sp>
            <p:nvSpPr>
              <p:cNvPr id="90123" name="Line 11"/>
              <p:cNvSpPr>
                <a:spLocks noChangeShapeType="1"/>
              </p:cNvSpPr>
              <p:nvPr/>
            </p:nvSpPr>
            <p:spPr bwMode="auto">
              <a:xfrm>
                <a:off x="576" y="1965"/>
                <a:ext cx="276" cy="0"/>
              </a:xfrm>
              <a:prstGeom prst="line">
                <a:avLst/>
              </a:prstGeom>
              <a:noFill/>
              <a:ln w="9525">
                <a:solidFill>
                  <a:srgbClr val="000000"/>
                </a:solidFill>
                <a:prstDash val="dash"/>
                <a:round/>
                <a:headEnd/>
                <a:tailEnd type="triangle" w="med" len="med"/>
              </a:ln>
              <a:effectLst/>
            </p:spPr>
            <p:txBody>
              <a:bodyPr/>
              <a:lstStyle/>
              <a:p>
                <a:endParaRPr lang="en-US"/>
              </a:p>
            </p:txBody>
          </p:sp>
          <p:grpSp>
            <p:nvGrpSpPr>
              <p:cNvPr id="90124" name="Group 12"/>
              <p:cNvGrpSpPr>
                <a:grpSpLocks/>
              </p:cNvGrpSpPr>
              <p:nvPr/>
            </p:nvGrpSpPr>
            <p:grpSpPr bwMode="auto">
              <a:xfrm>
                <a:off x="1861" y="1735"/>
                <a:ext cx="930" cy="460"/>
                <a:chOff x="3646" y="3265"/>
                <a:chExt cx="1576" cy="705"/>
              </a:xfrm>
            </p:grpSpPr>
            <p:sp>
              <p:nvSpPr>
                <p:cNvPr id="90125" name="AutoShape 13"/>
                <p:cNvSpPr>
                  <a:spLocks noChangeArrowheads="1"/>
                </p:cNvSpPr>
                <p:nvPr/>
              </p:nvSpPr>
              <p:spPr bwMode="auto">
                <a:xfrm>
                  <a:off x="3646" y="3265"/>
                  <a:ext cx="1576"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90126" name="AutoShape 14"/>
                <p:cNvSpPr>
                  <a:spLocks noChangeArrowheads="1"/>
                </p:cNvSpPr>
                <p:nvPr/>
              </p:nvSpPr>
              <p:spPr bwMode="auto">
                <a:xfrm>
                  <a:off x="3703" y="3348"/>
                  <a:ext cx="1463"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Bef>
                      <a:spcPts val="600"/>
                    </a:spcBef>
                    <a:spcAft>
                      <a:spcPts val="600"/>
                    </a:spcAft>
                  </a:pPr>
                  <a:r>
                    <a:rPr lang="en-US" altLang="zh-CN" sz="1800">
                      <a:latin typeface="Times New Roman" pitchFamily="18" charset="0"/>
                    </a:rPr>
                    <a:t>Delete             small words </a:t>
                  </a:r>
                </a:p>
              </p:txBody>
            </p:sp>
          </p:grpSp>
          <p:grpSp>
            <p:nvGrpSpPr>
              <p:cNvPr id="90127" name="Group 15"/>
              <p:cNvGrpSpPr>
                <a:grpSpLocks/>
              </p:cNvGrpSpPr>
              <p:nvPr/>
            </p:nvGrpSpPr>
            <p:grpSpPr bwMode="auto">
              <a:xfrm>
                <a:off x="3120" y="1728"/>
                <a:ext cx="996" cy="460"/>
                <a:chOff x="5881" y="3265"/>
                <a:chExt cx="1499" cy="705"/>
              </a:xfrm>
            </p:grpSpPr>
            <p:sp>
              <p:nvSpPr>
                <p:cNvPr id="90128" name="AutoShape 16"/>
                <p:cNvSpPr>
                  <a:spLocks noChangeArrowheads="1"/>
                </p:cNvSpPr>
                <p:nvPr/>
              </p:nvSpPr>
              <p:spPr bwMode="auto">
                <a:xfrm>
                  <a:off x="5881" y="3265"/>
                  <a:ext cx="1499"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90129" name="AutoShape 17"/>
                <p:cNvSpPr>
                  <a:spLocks noChangeArrowheads="1"/>
                </p:cNvSpPr>
                <p:nvPr/>
              </p:nvSpPr>
              <p:spPr bwMode="auto">
                <a:xfrm>
                  <a:off x="5935" y="3348"/>
                  <a:ext cx="1391"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Bef>
                      <a:spcPts val="600"/>
                    </a:spcBef>
                    <a:spcAft>
                      <a:spcPts val="600"/>
                    </a:spcAft>
                  </a:pPr>
                  <a:r>
                    <a:rPr lang="en-US" altLang="zh-CN" sz="1800">
                      <a:latin typeface="Times New Roman" pitchFamily="18" charset="0"/>
                    </a:rPr>
                    <a:t>Reduce word to original form </a:t>
                  </a:r>
                </a:p>
              </p:txBody>
            </p:sp>
          </p:grpSp>
          <p:grpSp>
            <p:nvGrpSpPr>
              <p:cNvPr id="90130" name="Group 18"/>
              <p:cNvGrpSpPr>
                <a:grpSpLocks/>
              </p:cNvGrpSpPr>
              <p:nvPr/>
            </p:nvGrpSpPr>
            <p:grpSpPr bwMode="auto">
              <a:xfrm>
                <a:off x="4522" y="2538"/>
                <a:ext cx="627" cy="461"/>
                <a:chOff x="8155" y="4495"/>
                <a:chExt cx="1061" cy="705"/>
              </a:xfrm>
            </p:grpSpPr>
            <p:sp>
              <p:nvSpPr>
                <p:cNvPr id="90131" name="AutoShape 19"/>
                <p:cNvSpPr>
                  <a:spLocks noChangeArrowheads="1"/>
                </p:cNvSpPr>
                <p:nvPr/>
              </p:nvSpPr>
              <p:spPr bwMode="auto">
                <a:xfrm>
                  <a:off x="8155" y="4495"/>
                  <a:ext cx="1061"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90132" name="AutoShape 20"/>
                <p:cNvSpPr>
                  <a:spLocks noChangeArrowheads="1"/>
                </p:cNvSpPr>
                <p:nvPr/>
              </p:nvSpPr>
              <p:spPr bwMode="auto">
                <a:xfrm>
                  <a:off x="8209" y="4578"/>
                  <a:ext cx="94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r>
                    <a:rPr lang="en-US" altLang="zh-CN" sz="1800">
                      <a:latin typeface="Times New Roman" pitchFamily="18" charset="0"/>
                    </a:rPr>
                    <a:t>Output </a:t>
                  </a:r>
                </a:p>
              </p:txBody>
            </p:sp>
          </p:grpSp>
          <p:grpSp>
            <p:nvGrpSpPr>
              <p:cNvPr id="90133" name="Group 21"/>
              <p:cNvGrpSpPr>
                <a:grpSpLocks/>
              </p:cNvGrpSpPr>
              <p:nvPr/>
            </p:nvGrpSpPr>
            <p:grpSpPr bwMode="auto">
              <a:xfrm>
                <a:off x="3189" y="2538"/>
                <a:ext cx="884" cy="461"/>
                <a:chOff x="5896" y="4495"/>
                <a:chExt cx="1498" cy="705"/>
              </a:xfrm>
            </p:grpSpPr>
            <p:sp>
              <p:nvSpPr>
                <p:cNvPr id="90134" name="AutoShape 22"/>
                <p:cNvSpPr>
                  <a:spLocks noChangeArrowheads="1"/>
                </p:cNvSpPr>
                <p:nvPr/>
              </p:nvSpPr>
              <p:spPr bwMode="auto">
                <a:xfrm>
                  <a:off x="5896" y="4495"/>
                  <a:ext cx="1498"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90135" name="AutoShape 23"/>
                <p:cNvSpPr>
                  <a:spLocks noChangeArrowheads="1"/>
                </p:cNvSpPr>
                <p:nvPr/>
              </p:nvSpPr>
              <p:spPr bwMode="auto">
                <a:xfrm>
                  <a:off x="5950" y="4578"/>
                  <a:ext cx="1390"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Bef>
                      <a:spcPts val="600"/>
                    </a:spcBef>
                    <a:spcAft>
                      <a:spcPts val="600"/>
                    </a:spcAft>
                  </a:pPr>
                  <a:r>
                    <a:rPr lang="en-US" altLang="zh-CN" sz="1800">
                      <a:latin typeface="Times New Roman" pitchFamily="18" charset="0"/>
                    </a:rPr>
                    <a:t>Sort according to frequency </a:t>
                  </a:r>
                </a:p>
              </p:txBody>
            </p:sp>
          </p:grpSp>
          <p:sp>
            <p:nvSpPr>
              <p:cNvPr id="90136" name="Line 24"/>
              <p:cNvSpPr>
                <a:spLocks noChangeShapeType="1"/>
              </p:cNvSpPr>
              <p:nvPr/>
            </p:nvSpPr>
            <p:spPr bwMode="auto">
              <a:xfrm flipV="1">
                <a:off x="2798" y="1968"/>
                <a:ext cx="322" cy="2"/>
              </a:xfrm>
              <a:prstGeom prst="line">
                <a:avLst/>
              </a:prstGeom>
              <a:noFill/>
              <a:ln w="9525">
                <a:solidFill>
                  <a:srgbClr val="000000"/>
                </a:solidFill>
                <a:prstDash val="dash"/>
                <a:round/>
                <a:headEnd/>
                <a:tailEnd type="triangle" w="med" len="med"/>
              </a:ln>
              <a:effectLst/>
            </p:spPr>
            <p:txBody>
              <a:bodyPr/>
              <a:lstStyle/>
              <a:p>
                <a:endParaRPr lang="en-US"/>
              </a:p>
            </p:txBody>
          </p:sp>
          <p:grpSp>
            <p:nvGrpSpPr>
              <p:cNvPr id="90137" name="Group 25"/>
              <p:cNvGrpSpPr>
                <a:grpSpLocks/>
              </p:cNvGrpSpPr>
              <p:nvPr/>
            </p:nvGrpSpPr>
            <p:grpSpPr bwMode="auto">
              <a:xfrm>
                <a:off x="4424" y="1735"/>
                <a:ext cx="885" cy="460"/>
                <a:chOff x="7989" y="3265"/>
                <a:chExt cx="1499" cy="705"/>
              </a:xfrm>
            </p:grpSpPr>
            <p:sp>
              <p:nvSpPr>
                <p:cNvPr id="90138" name="AutoShape 26"/>
                <p:cNvSpPr>
                  <a:spLocks noChangeArrowheads="1"/>
                </p:cNvSpPr>
                <p:nvPr/>
              </p:nvSpPr>
              <p:spPr bwMode="auto">
                <a:xfrm>
                  <a:off x="7989" y="3265"/>
                  <a:ext cx="1499" cy="705"/>
                </a:xfrm>
                <a:prstGeom prst="roundRect">
                  <a:avLst>
                    <a:gd name="adj" fmla="val 16667"/>
                  </a:avLst>
                </a:prstGeom>
                <a:solidFill>
                  <a:srgbClr val="FFFFFF"/>
                </a:solidFill>
                <a:ln w="9525">
                  <a:solidFill>
                    <a:srgbClr val="000000"/>
                  </a:solidFill>
                  <a:round/>
                  <a:headEnd/>
                  <a:tailEnd/>
                </a:ln>
                <a:effectLst/>
              </p:spPr>
              <p:txBody>
                <a:bodyPr/>
                <a:lstStyle/>
                <a:p>
                  <a:endParaRPr lang="en-US"/>
                </a:p>
              </p:txBody>
            </p:sp>
            <p:sp>
              <p:nvSpPr>
                <p:cNvPr id="90139" name="AutoShape 27"/>
                <p:cNvSpPr>
                  <a:spLocks noChangeArrowheads="1"/>
                </p:cNvSpPr>
                <p:nvPr/>
              </p:nvSpPr>
              <p:spPr bwMode="auto">
                <a:xfrm>
                  <a:off x="8043" y="3348"/>
                  <a:ext cx="1391" cy="540"/>
                </a:xfrm>
                <a:prstGeom prst="roundRect">
                  <a:avLst>
                    <a:gd name="adj" fmla="val 16667"/>
                  </a:avLst>
                </a:prstGeom>
                <a:solidFill>
                  <a:srgbClr val="FFFFFF"/>
                </a:solidFill>
                <a:ln w="9525">
                  <a:solidFill>
                    <a:srgbClr val="000000"/>
                  </a:solidFill>
                  <a:prstDash val="dash"/>
                  <a:round/>
                  <a:headEnd/>
                  <a:tailEnd/>
                </a:ln>
                <a:effectLst/>
              </p:spPr>
              <p:txBody>
                <a:bodyPr lIns="0" tIns="0" rIns="0" bIns="0"/>
                <a:lstStyle/>
                <a:p>
                  <a:pPr algn="ctr">
                    <a:spcBef>
                      <a:spcPts val="600"/>
                    </a:spcBef>
                    <a:spcAft>
                      <a:spcPts val="600"/>
                    </a:spcAft>
                  </a:pPr>
                  <a:r>
                    <a:rPr lang="en-US" altLang="zh-CN" sz="1800">
                      <a:latin typeface="Times New Roman" pitchFamily="18" charset="0"/>
                    </a:rPr>
                    <a:t>Sort words alphabetically  </a:t>
                  </a:r>
                </a:p>
              </p:txBody>
            </p:sp>
          </p:grpSp>
          <p:sp>
            <p:nvSpPr>
              <p:cNvPr id="90140" name="Line 28"/>
              <p:cNvSpPr>
                <a:spLocks noChangeShapeType="1"/>
              </p:cNvSpPr>
              <p:nvPr/>
            </p:nvSpPr>
            <p:spPr bwMode="auto">
              <a:xfrm flipV="1">
                <a:off x="4080" y="1965"/>
                <a:ext cx="348" cy="3"/>
              </a:xfrm>
              <a:prstGeom prst="line">
                <a:avLst/>
              </a:prstGeom>
              <a:noFill/>
              <a:ln w="9525">
                <a:solidFill>
                  <a:srgbClr val="000000"/>
                </a:solidFill>
                <a:prstDash val="dash"/>
                <a:round/>
                <a:headEnd/>
                <a:tailEnd type="triangle" w="med" len="med"/>
              </a:ln>
              <a:effectLst/>
            </p:spPr>
            <p:txBody>
              <a:bodyPr/>
              <a:lstStyle/>
              <a:p>
                <a:endParaRPr lang="en-US"/>
              </a:p>
            </p:txBody>
          </p:sp>
          <p:sp>
            <p:nvSpPr>
              <p:cNvPr id="90141" name="Line 29"/>
              <p:cNvSpPr>
                <a:spLocks noChangeShapeType="1"/>
              </p:cNvSpPr>
              <p:nvPr/>
            </p:nvSpPr>
            <p:spPr bwMode="auto">
              <a:xfrm>
                <a:off x="2737" y="2769"/>
                <a:ext cx="455" cy="0"/>
              </a:xfrm>
              <a:prstGeom prst="line">
                <a:avLst/>
              </a:prstGeom>
              <a:noFill/>
              <a:ln w="9525">
                <a:solidFill>
                  <a:srgbClr val="000000"/>
                </a:solidFill>
                <a:prstDash val="dash"/>
                <a:round/>
                <a:headEnd/>
                <a:tailEnd type="triangle" w="med" len="med"/>
              </a:ln>
              <a:effectLst/>
            </p:spPr>
            <p:txBody>
              <a:bodyPr/>
              <a:lstStyle/>
              <a:p>
                <a:endParaRPr lang="en-US"/>
              </a:p>
            </p:txBody>
          </p:sp>
          <p:sp>
            <p:nvSpPr>
              <p:cNvPr id="90142" name="Line 30"/>
              <p:cNvSpPr>
                <a:spLocks noChangeShapeType="1"/>
              </p:cNvSpPr>
              <p:nvPr/>
            </p:nvSpPr>
            <p:spPr bwMode="auto">
              <a:xfrm>
                <a:off x="4072" y="2769"/>
                <a:ext cx="440" cy="0"/>
              </a:xfrm>
              <a:prstGeom prst="line">
                <a:avLst/>
              </a:prstGeom>
              <a:noFill/>
              <a:ln w="9525">
                <a:solidFill>
                  <a:srgbClr val="000000"/>
                </a:solidFill>
                <a:prstDash val="dash"/>
                <a:round/>
                <a:headEnd/>
                <a:tailEnd type="triangle" w="med" len="med"/>
              </a:ln>
              <a:effectLst/>
            </p:spPr>
            <p:txBody>
              <a:bodyPr/>
              <a:lstStyle/>
              <a:p>
                <a:endParaRPr lang="en-US"/>
              </a:p>
            </p:txBody>
          </p:sp>
          <p:sp>
            <p:nvSpPr>
              <p:cNvPr id="90143" name="Line 31"/>
              <p:cNvSpPr>
                <a:spLocks noChangeShapeType="1"/>
              </p:cNvSpPr>
              <p:nvPr/>
            </p:nvSpPr>
            <p:spPr bwMode="auto">
              <a:xfrm>
                <a:off x="5149" y="2769"/>
                <a:ext cx="371" cy="0"/>
              </a:xfrm>
              <a:prstGeom prst="line">
                <a:avLst/>
              </a:prstGeom>
              <a:noFill/>
              <a:ln w="9525">
                <a:solidFill>
                  <a:srgbClr val="000000"/>
                </a:solidFill>
                <a:prstDash val="dash"/>
                <a:round/>
                <a:headEnd/>
                <a:tailEnd type="triangle" w="med" len="med"/>
              </a:ln>
              <a:effectLst/>
            </p:spPr>
            <p:txBody>
              <a:bodyPr/>
              <a:lstStyle/>
              <a:p>
                <a:endParaRPr lang="en-US"/>
              </a:p>
            </p:txBody>
          </p:sp>
          <p:sp>
            <p:nvSpPr>
              <p:cNvPr id="90144" name="Freeform 32"/>
              <p:cNvSpPr>
                <a:spLocks/>
              </p:cNvSpPr>
              <p:nvPr/>
            </p:nvSpPr>
            <p:spPr bwMode="auto">
              <a:xfrm>
                <a:off x="1600" y="2205"/>
                <a:ext cx="3260" cy="559"/>
              </a:xfrm>
              <a:custGeom>
                <a:avLst/>
                <a:gdLst/>
                <a:ahLst/>
                <a:cxnLst>
                  <a:cxn ang="0">
                    <a:pos x="6450" y="0"/>
                  </a:cxn>
                  <a:cxn ang="0">
                    <a:pos x="6450" y="480"/>
                  </a:cxn>
                  <a:cxn ang="0">
                    <a:pos x="0" y="450"/>
                  </a:cxn>
                  <a:cxn ang="0">
                    <a:pos x="0" y="1470"/>
                  </a:cxn>
                  <a:cxn ang="0">
                    <a:pos x="510" y="1470"/>
                  </a:cxn>
                </a:cxnLst>
                <a:rect l="0" t="0" r="r" b="b"/>
                <a:pathLst>
                  <a:path w="6450" h="1470">
                    <a:moveTo>
                      <a:pt x="6450" y="0"/>
                    </a:moveTo>
                    <a:lnTo>
                      <a:pt x="6450" y="480"/>
                    </a:lnTo>
                    <a:lnTo>
                      <a:pt x="0" y="450"/>
                    </a:lnTo>
                    <a:lnTo>
                      <a:pt x="0" y="1470"/>
                    </a:lnTo>
                    <a:lnTo>
                      <a:pt x="510" y="1470"/>
                    </a:lnTo>
                  </a:path>
                </a:pathLst>
              </a:custGeom>
              <a:noFill/>
              <a:ln w="9525" cap="flat" cmpd="sng">
                <a:solidFill>
                  <a:srgbClr val="000000"/>
                </a:solidFill>
                <a:prstDash val="dash"/>
                <a:round/>
                <a:headEnd type="none" w="med" len="med"/>
                <a:tailEnd type="triangle" w="med" len="med"/>
              </a:ln>
              <a:effectLst/>
            </p:spPr>
            <p:txBody>
              <a:bodyPr/>
              <a:lstStyle/>
              <a:p>
                <a:endParaRPr lang="en-US"/>
              </a:p>
            </p:txBody>
          </p:sp>
          <p:sp>
            <p:nvSpPr>
              <p:cNvPr id="90145" name="Line 33"/>
              <p:cNvSpPr>
                <a:spLocks noChangeShapeType="1"/>
              </p:cNvSpPr>
              <p:nvPr/>
            </p:nvSpPr>
            <p:spPr bwMode="auto">
              <a:xfrm flipV="1">
                <a:off x="667" y="1412"/>
                <a:ext cx="0" cy="548"/>
              </a:xfrm>
              <a:prstGeom prst="line">
                <a:avLst/>
              </a:prstGeom>
              <a:noFill/>
              <a:ln w="9525">
                <a:solidFill>
                  <a:srgbClr val="000000"/>
                </a:solidFill>
                <a:prstDash val="dash"/>
                <a:round/>
                <a:headEnd type="oval" w="med" len="med"/>
                <a:tailEnd type="oval" w="med" len="med"/>
              </a:ln>
              <a:effectLst/>
            </p:spPr>
            <p:txBody>
              <a:bodyPr/>
              <a:lstStyle/>
              <a:p>
                <a:endParaRPr lang="en-US"/>
              </a:p>
            </p:txBody>
          </p:sp>
          <p:sp>
            <p:nvSpPr>
              <p:cNvPr id="90146" name="Line 34"/>
              <p:cNvSpPr>
                <a:spLocks noChangeShapeType="1"/>
              </p:cNvSpPr>
              <p:nvPr/>
            </p:nvSpPr>
            <p:spPr bwMode="auto">
              <a:xfrm flipV="1">
                <a:off x="1630" y="1402"/>
                <a:ext cx="0" cy="548"/>
              </a:xfrm>
              <a:prstGeom prst="line">
                <a:avLst/>
              </a:prstGeom>
              <a:noFill/>
              <a:ln w="9525">
                <a:solidFill>
                  <a:srgbClr val="000000"/>
                </a:solidFill>
                <a:prstDash val="dash"/>
                <a:round/>
                <a:headEnd type="oval" w="med" len="med"/>
                <a:tailEnd type="oval" w="med" len="med"/>
              </a:ln>
              <a:effectLst/>
            </p:spPr>
            <p:txBody>
              <a:bodyPr/>
              <a:lstStyle/>
              <a:p>
                <a:endParaRPr lang="en-US"/>
              </a:p>
            </p:txBody>
          </p:sp>
          <p:sp>
            <p:nvSpPr>
              <p:cNvPr id="90147" name="Line 35"/>
              <p:cNvSpPr>
                <a:spLocks noChangeShapeType="1"/>
              </p:cNvSpPr>
              <p:nvPr/>
            </p:nvSpPr>
            <p:spPr bwMode="auto">
              <a:xfrm flipV="1">
                <a:off x="2980" y="1402"/>
                <a:ext cx="0" cy="548"/>
              </a:xfrm>
              <a:prstGeom prst="line">
                <a:avLst/>
              </a:prstGeom>
              <a:noFill/>
              <a:ln w="9525">
                <a:solidFill>
                  <a:srgbClr val="000000"/>
                </a:solidFill>
                <a:prstDash val="dash"/>
                <a:round/>
                <a:headEnd type="oval" w="med" len="med"/>
                <a:tailEnd type="oval" w="med" len="med"/>
              </a:ln>
              <a:effectLst/>
            </p:spPr>
            <p:txBody>
              <a:bodyPr/>
              <a:lstStyle/>
              <a:p>
                <a:endParaRPr lang="en-US"/>
              </a:p>
            </p:txBody>
          </p:sp>
          <p:sp>
            <p:nvSpPr>
              <p:cNvPr id="90148" name="Line 36"/>
              <p:cNvSpPr>
                <a:spLocks noChangeShapeType="1"/>
              </p:cNvSpPr>
              <p:nvPr/>
            </p:nvSpPr>
            <p:spPr bwMode="auto">
              <a:xfrm flipV="1">
                <a:off x="4223" y="1392"/>
                <a:ext cx="0" cy="549"/>
              </a:xfrm>
              <a:prstGeom prst="line">
                <a:avLst/>
              </a:prstGeom>
              <a:noFill/>
              <a:ln w="9525">
                <a:solidFill>
                  <a:srgbClr val="000000"/>
                </a:solidFill>
                <a:prstDash val="dash"/>
                <a:round/>
                <a:headEnd type="oval" w="med" len="med"/>
                <a:tailEnd type="oval" w="med" len="med"/>
              </a:ln>
              <a:effectLst/>
            </p:spPr>
            <p:txBody>
              <a:bodyPr/>
              <a:lstStyle/>
              <a:p>
                <a:endParaRPr lang="en-US"/>
              </a:p>
            </p:txBody>
          </p:sp>
          <p:sp>
            <p:nvSpPr>
              <p:cNvPr id="90149" name="Line 37"/>
              <p:cNvSpPr>
                <a:spLocks noChangeShapeType="1"/>
              </p:cNvSpPr>
              <p:nvPr/>
            </p:nvSpPr>
            <p:spPr bwMode="auto">
              <a:xfrm flipV="1">
                <a:off x="2964" y="2764"/>
                <a:ext cx="0" cy="548"/>
              </a:xfrm>
              <a:prstGeom prst="line">
                <a:avLst/>
              </a:prstGeom>
              <a:noFill/>
              <a:ln w="9525">
                <a:solidFill>
                  <a:srgbClr val="000000"/>
                </a:solidFill>
                <a:prstDash val="dash"/>
                <a:round/>
                <a:headEnd type="oval" w="med" len="med"/>
                <a:tailEnd type="oval" w="med" len="med"/>
              </a:ln>
              <a:effectLst/>
            </p:spPr>
            <p:txBody>
              <a:bodyPr/>
              <a:lstStyle/>
              <a:p>
                <a:endParaRPr lang="en-US"/>
              </a:p>
            </p:txBody>
          </p:sp>
          <p:sp>
            <p:nvSpPr>
              <p:cNvPr id="90150" name="Line 38"/>
              <p:cNvSpPr>
                <a:spLocks noChangeShapeType="1"/>
              </p:cNvSpPr>
              <p:nvPr/>
            </p:nvSpPr>
            <p:spPr bwMode="auto">
              <a:xfrm flipV="1">
                <a:off x="4284" y="2764"/>
                <a:ext cx="0" cy="548"/>
              </a:xfrm>
              <a:prstGeom prst="line">
                <a:avLst/>
              </a:prstGeom>
              <a:noFill/>
              <a:ln w="9525">
                <a:solidFill>
                  <a:srgbClr val="000000"/>
                </a:solidFill>
                <a:prstDash val="dash"/>
                <a:round/>
                <a:headEnd type="oval" w="med" len="med"/>
                <a:tailEnd type="oval" w="med" len="med"/>
              </a:ln>
              <a:effectLst/>
            </p:spPr>
            <p:txBody>
              <a:bodyPr/>
              <a:lstStyle/>
              <a:p>
                <a:endParaRPr lang="en-US"/>
              </a:p>
            </p:txBody>
          </p:sp>
          <p:sp>
            <p:nvSpPr>
              <p:cNvPr id="90151" name="Line 39"/>
              <p:cNvSpPr>
                <a:spLocks noChangeShapeType="1"/>
              </p:cNvSpPr>
              <p:nvPr/>
            </p:nvSpPr>
            <p:spPr bwMode="auto">
              <a:xfrm flipV="1">
                <a:off x="5331" y="2773"/>
                <a:ext cx="0" cy="549"/>
              </a:xfrm>
              <a:prstGeom prst="line">
                <a:avLst/>
              </a:prstGeom>
              <a:noFill/>
              <a:ln w="9525">
                <a:solidFill>
                  <a:srgbClr val="000000"/>
                </a:solidFill>
                <a:prstDash val="dash"/>
                <a:round/>
                <a:headEnd type="oval" w="med" len="med"/>
                <a:tailEnd type="oval" w="med" len="med"/>
              </a:ln>
              <a:effectLst/>
            </p:spPr>
            <p:txBody>
              <a:bodyPr/>
              <a:lstStyle/>
              <a:p>
                <a:endParaRPr lang="en-US"/>
              </a:p>
            </p:txBody>
          </p:sp>
          <p:sp>
            <p:nvSpPr>
              <p:cNvPr id="90152" name="Line 40"/>
              <p:cNvSpPr>
                <a:spLocks noChangeShapeType="1"/>
              </p:cNvSpPr>
              <p:nvPr/>
            </p:nvSpPr>
            <p:spPr bwMode="auto">
              <a:xfrm flipV="1">
                <a:off x="1706" y="2754"/>
                <a:ext cx="0" cy="548"/>
              </a:xfrm>
              <a:prstGeom prst="line">
                <a:avLst/>
              </a:prstGeom>
              <a:noFill/>
              <a:ln w="9525">
                <a:solidFill>
                  <a:srgbClr val="000000"/>
                </a:solidFill>
                <a:prstDash val="dash"/>
                <a:round/>
                <a:headEnd type="oval" w="med" len="med"/>
                <a:tailEnd type="oval" w="med" len="med"/>
              </a:ln>
              <a:effectLst/>
            </p:spPr>
            <p:txBody>
              <a:bodyPr/>
              <a:lstStyle/>
              <a:p>
                <a:endParaRPr lang="en-US"/>
              </a:p>
            </p:txBody>
          </p:sp>
          <p:sp>
            <p:nvSpPr>
              <p:cNvPr id="90153" name="Text Box 41"/>
              <p:cNvSpPr txBox="1">
                <a:spLocks noChangeArrowheads="1"/>
              </p:cNvSpPr>
              <p:nvPr/>
            </p:nvSpPr>
            <p:spPr bwMode="auto">
              <a:xfrm>
                <a:off x="576" y="912"/>
                <a:ext cx="672" cy="421"/>
              </a:xfrm>
              <a:prstGeom prst="rect">
                <a:avLst/>
              </a:prstGeom>
              <a:noFill/>
              <a:ln w="9525">
                <a:noFill/>
                <a:prstDash val="dash"/>
                <a:miter lim="800000"/>
                <a:headEnd/>
                <a:tailEnd/>
              </a:ln>
              <a:effectLst/>
            </p:spPr>
            <p:txBody>
              <a:bodyPr/>
              <a:lstStyle/>
              <a:p>
                <a:r>
                  <a:rPr lang="en-US" altLang="zh-CN" sz="1800">
                    <a:latin typeface="Times New Roman" pitchFamily="18" charset="0"/>
                  </a:rPr>
                  <a:t>Stream of characters </a:t>
                </a:r>
              </a:p>
            </p:txBody>
          </p:sp>
          <p:sp>
            <p:nvSpPr>
              <p:cNvPr id="90154" name="Text Box 42"/>
              <p:cNvSpPr txBox="1">
                <a:spLocks noChangeArrowheads="1"/>
              </p:cNvSpPr>
              <p:nvPr/>
            </p:nvSpPr>
            <p:spPr bwMode="auto">
              <a:xfrm>
                <a:off x="1440" y="912"/>
                <a:ext cx="624" cy="431"/>
              </a:xfrm>
              <a:prstGeom prst="rect">
                <a:avLst/>
              </a:prstGeom>
              <a:noFill/>
              <a:ln w="9525">
                <a:noFill/>
                <a:prstDash val="dash"/>
                <a:miter lim="800000"/>
                <a:headEnd/>
                <a:tailEnd/>
              </a:ln>
              <a:effectLst/>
            </p:spPr>
            <p:txBody>
              <a:bodyPr/>
              <a:lstStyle/>
              <a:p>
                <a:r>
                  <a:rPr lang="en-US" altLang="zh-CN" sz="1800">
                    <a:latin typeface="Times New Roman" pitchFamily="18" charset="0"/>
                  </a:rPr>
                  <a:t>Stream of words</a:t>
                </a:r>
              </a:p>
            </p:txBody>
          </p:sp>
          <p:sp>
            <p:nvSpPr>
              <p:cNvPr id="90155" name="Text Box 43"/>
              <p:cNvSpPr txBox="1">
                <a:spLocks noChangeArrowheads="1"/>
              </p:cNvSpPr>
              <p:nvPr/>
            </p:nvSpPr>
            <p:spPr bwMode="auto">
              <a:xfrm>
                <a:off x="2544" y="960"/>
                <a:ext cx="1190" cy="421"/>
              </a:xfrm>
              <a:prstGeom prst="rect">
                <a:avLst/>
              </a:prstGeom>
              <a:noFill/>
              <a:ln w="9525">
                <a:noFill/>
                <a:prstDash val="dash"/>
                <a:miter lim="800000"/>
                <a:headEnd/>
                <a:tailEnd/>
              </a:ln>
              <a:effectLst/>
            </p:spPr>
            <p:txBody>
              <a:bodyPr/>
              <a:lstStyle/>
              <a:p>
                <a:r>
                  <a:rPr lang="en-US" altLang="zh-CN" sz="1800">
                    <a:latin typeface="Times New Roman" pitchFamily="18" charset="0"/>
                  </a:rPr>
                  <a:t>Stream of words without small words</a:t>
                </a:r>
              </a:p>
            </p:txBody>
          </p:sp>
          <p:sp>
            <p:nvSpPr>
              <p:cNvPr id="90156" name="Text Box 44"/>
              <p:cNvSpPr txBox="1">
                <a:spLocks noChangeArrowheads="1"/>
              </p:cNvSpPr>
              <p:nvPr/>
            </p:nvSpPr>
            <p:spPr bwMode="auto">
              <a:xfrm>
                <a:off x="3792" y="960"/>
                <a:ext cx="1203" cy="421"/>
              </a:xfrm>
              <a:prstGeom prst="rect">
                <a:avLst/>
              </a:prstGeom>
              <a:noFill/>
              <a:ln w="9525">
                <a:noFill/>
                <a:prstDash val="dash"/>
                <a:miter lim="800000"/>
                <a:headEnd/>
                <a:tailEnd/>
              </a:ln>
              <a:effectLst/>
            </p:spPr>
            <p:txBody>
              <a:bodyPr/>
              <a:lstStyle/>
              <a:p>
                <a:r>
                  <a:rPr lang="en-US" altLang="zh-CN" sz="1800">
                    <a:latin typeface="Times New Roman" pitchFamily="18" charset="0"/>
                  </a:rPr>
                  <a:t>Stream of words in original forms</a:t>
                </a:r>
              </a:p>
            </p:txBody>
          </p:sp>
          <p:sp>
            <p:nvSpPr>
              <p:cNvPr id="90157" name="Text Box 45"/>
              <p:cNvSpPr txBox="1">
                <a:spLocks noChangeArrowheads="1"/>
              </p:cNvSpPr>
              <p:nvPr/>
            </p:nvSpPr>
            <p:spPr bwMode="auto">
              <a:xfrm>
                <a:off x="816" y="3360"/>
                <a:ext cx="1296" cy="431"/>
              </a:xfrm>
              <a:prstGeom prst="rect">
                <a:avLst/>
              </a:prstGeom>
              <a:noFill/>
              <a:ln w="9525">
                <a:noFill/>
                <a:prstDash val="dash"/>
                <a:miter lim="800000"/>
                <a:headEnd/>
                <a:tailEnd/>
              </a:ln>
              <a:effectLst/>
            </p:spPr>
            <p:txBody>
              <a:bodyPr/>
              <a:lstStyle/>
              <a:p>
                <a:r>
                  <a:rPr lang="en-US" altLang="zh-CN" sz="1800">
                    <a:latin typeface="Times New Roman" pitchFamily="18" charset="0"/>
                  </a:rPr>
                  <a:t>Stream of words in the alphabetic order </a:t>
                </a:r>
              </a:p>
            </p:txBody>
          </p:sp>
          <p:sp>
            <p:nvSpPr>
              <p:cNvPr id="90158" name="Text Box 46"/>
              <p:cNvSpPr txBox="1">
                <a:spLocks noChangeArrowheads="1"/>
              </p:cNvSpPr>
              <p:nvPr/>
            </p:nvSpPr>
            <p:spPr bwMode="auto">
              <a:xfrm>
                <a:off x="2352" y="3360"/>
                <a:ext cx="982" cy="421"/>
              </a:xfrm>
              <a:prstGeom prst="rect">
                <a:avLst/>
              </a:prstGeom>
              <a:noFill/>
              <a:ln w="9525">
                <a:noFill/>
                <a:prstDash val="dash"/>
                <a:miter lim="800000"/>
                <a:headEnd/>
                <a:tailEnd/>
              </a:ln>
              <a:effectLst/>
            </p:spPr>
            <p:txBody>
              <a:bodyPr/>
              <a:lstStyle/>
              <a:p>
                <a:r>
                  <a:rPr lang="en-US" altLang="zh-CN" sz="1800">
                    <a:latin typeface="Times New Roman" pitchFamily="18" charset="0"/>
                  </a:rPr>
                  <a:t>Stream of word-frequency pairs</a:t>
                </a:r>
              </a:p>
            </p:txBody>
          </p:sp>
          <p:sp>
            <p:nvSpPr>
              <p:cNvPr id="90159" name="Text Box 47"/>
              <p:cNvSpPr txBox="1">
                <a:spLocks noChangeArrowheads="1"/>
              </p:cNvSpPr>
              <p:nvPr/>
            </p:nvSpPr>
            <p:spPr bwMode="auto">
              <a:xfrm>
                <a:off x="3552" y="3360"/>
                <a:ext cx="1008" cy="421"/>
              </a:xfrm>
              <a:prstGeom prst="rect">
                <a:avLst/>
              </a:prstGeom>
              <a:noFill/>
              <a:ln w="9525">
                <a:noFill/>
                <a:prstDash val="dash"/>
                <a:miter lim="800000"/>
                <a:headEnd/>
                <a:tailEnd/>
              </a:ln>
              <a:effectLst/>
            </p:spPr>
            <p:txBody>
              <a:bodyPr/>
              <a:lstStyle/>
              <a:p>
                <a:r>
                  <a:rPr lang="en-US" altLang="zh-CN" sz="1800">
                    <a:latin typeface="Times New Roman" pitchFamily="18" charset="0"/>
                  </a:rPr>
                  <a:t>Keyword frequency vector</a:t>
                </a:r>
              </a:p>
            </p:txBody>
          </p:sp>
          <p:sp>
            <p:nvSpPr>
              <p:cNvPr id="90160" name="Text Box 48"/>
              <p:cNvSpPr txBox="1">
                <a:spLocks noChangeArrowheads="1"/>
              </p:cNvSpPr>
              <p:nvPr/>
            </p:nvSpPr>
            <p:spPr bwMode="auto">
              <a:xfrm>
                <a:off x="4656" y="3360"/>
                <a:ext cx="977" cy="421"/>
              </a:xfrm>
              <a:prstGeom prst="rect">
                <a:avLst/>
              </a:prstGeom>
              <a:noFill/>
              <a:ln w="9525">
                <a:noFill/>
                <a:prstDash val="dash"/>
                <a:miter lim="800000"/>
                <a:headEnd/>
                <a:tailEnd/>
              </a:ln>
              <a:effectLst/>
            </p:spPr>
            <p:txBody>
              <a:bodyPr/>
              <a:lstStyle/>
              <a:p>
                <a:r>
                  <a:rPr lang="en-US" altLang="zh-CN" sz="1800">
                    <a:latin typeface="Times New Roman" pitchFamily="18" charset="0"/>
                  </a:rPr>
                  <a:t>KFV in required output format</a:t>
                </a:r>
              </a:p>
            </p:txBody>
          </p:sp>
        </p:grpSp>
        <p:sp>
          <p:nvSpPr>
            <p:cNvPr id="90161" name="Text Box 49"/>
            <p:cNvSpPr txBox="1">
              <a:spLocks noChangeArrowheads="1"/>
            </p:cNvSpPr>
            <p:nvPr/>
          </p:nvSpPr>
          <p:spPr bwMode="auto">
            <a:xfrm>
              <a:off x="1152" y="1920"/>
              <a:ext cx="332" cy="231"/>
            </a:xfrm>
            <a:prstGeom prst="rect">
              <a:avLst/>
            </a:prstGeom>
            <a:noFill/>
            <a:ln w="25400">
              <a:noFill/>
              <a:miter lim="800000"/>
              <a:headEnd/>
              <a:tailEnd/>
            </a:ln>
            <a:effectLst/>
          </p:spPr>
          <p:txBody>
            <a:bodyPr wrap="none">
              <a:spAutoFit/>
            </a:bodyPr>
            <a:lstStyle/>
            <a:p>
              <a:r>
                <a:rPr lang="en-GB" sz="1800">
                  <a:latin typeface="Times New Roman" pitchFamily="18" charset="0"/>
                </a:rPr>
                <a:t>3, 9</a:t>
              </a:r>
              <a:endParaRPr lang="en-US" altLang="zh-CN" sz="1800">
                <a:latin typeface="Times New Roman" pitchFamily="18" charset="0"/>
              </a:endParaRPr>
            </a:p>
          </p:txBody>
        </p:sp>
        <p:sp>
          <p:nvSpPr>
            <p:cNvPr id="90162" name="Text Box 50"/>
            <p:cNvSpPr txBox="1">
              <a:spLocks noChangeArrowheads="1"/>
            </p:cNvSpPr>
            <p:nvPr/>
          </p:nvSpPr>
          <p:spPr bwMode="auto">
            <a:xfrm>
              <a:off x="2784" y="1776"/>
              <a:ext cx="188" cy="231"/>
            </a:xfrm>
            <a:prstGeom prst="rect">
              <a:avLst/>
            </a:prstGeom>
            <a:noFill/>
            <a:ln w="25400">
              <a:noFill/>
              <a:miter lim="800000"/>
              <a:headEnd/>
              <a:tailEnd/>
            </a:ln>
            <a:effectLst/>
          </p:spPr>
          <p:txBody>
            <a:bodyPr wrap="none">
              <a:spAutoFit/>
            </a:bodyPr>
            <a:lstStyle/>
            <a:p>
              <a:r>
                <a:rPr lang="en-GB" sz="1800">
                  <a:latin typeface="Times New Roman" pitchFamily="18" charset="0"/>
                </a:rPr>
                <a:t>9</a:t>
              </a:r>
              <a:endParaRPr lang="en-US" altLang="zh-CN" sz="1800">
                <a:latin typeface="Times New Roman" pitchFamily="18" charset="0"/>
              </a:endParaRPr>
            </a:p>
          </p:txBody>
        </p:sp>
        <p:sp>
          <p:nvSpPr>
            <p:cNvPr id="90163" name="Text Box 51"/>
            <p:cNvSpPr txBox="1">
              <a:spLocks noChangeArrowheads="1"/>
            </p:cNvSpPr>
            <p:nvPr/>
          </p:nvSpPr>
          <p:spPr bwMode="auto">
            <a:xfrm>
              <a:off x="4224" y="1632"/>
              <a:ext cx="188" cy="231"/>
            </a:xfrm>
            <a:prstGeom prst="rect">
              <a:avLst/>
            </a:prstGeom>
            <a:noFill/>
            <a:ln w="25400">
              <a:noFill/>
              <a:miter lim="800000"/>
              <a:headEnd/>
              <a:tailEnd/>
            </a:ln>
            <a:effectLst/>
          </p:spPr>
          <p:txBody>
            <a:bodyPr wrap="none">
              <a:spAutoFit/>
            </a:bodyPr>
            <a:lstStyle/>
            <a:p>
              <a:r>
                <a:rPr lang="en-GB" sz="1800">
                  <a:latin typeface="Times New Roman" pitchFamily="18" charset="0"/>
                </a:rPr>
                <a:t>9</a:t>
              </a:r>
              <a:endParaRPr lang="en-US" altLang="zh-CN" sz="1800">
                <a:latin typeface="Times New Roman" pitchFamily="18" charset="0"/>
              </a:endParaRPr>
            </a:p>
          </p:txBody>
        </p:sp>
        <p:sp>
          <p:nvSpPr>
            <p:cNvPr id="90164" name="Text Box 52"/>
            <p:cNvSpPr txBox="1">
              <a:spLocks noChangeArrowheads="1"/>
            </p:cNvSpPr>
            <p:nvPr/>
          </p:nvSpPr>
          <p:spPr bwMode="auto">
            <a:xfrm>
              <a:off x="5568" y="1728"/>
              <a:ext cx="188" cy="231"/>
            </a:xfrm>
            <a:prstGeom prst="rect">
              <a:avLst/>
            </a:prstGeom>
            <a:noFill/>
            <a:ln w="25400">
              <a:noFill/>
              <a:miter lim="800000"/>
              <a:headEnd/>
              <a:tailEnd/>
            </a:ln>
            <a:effectLst/>
          </p:spPr>
          <p:txBody>
            <a:bodyPr wrap="none">
              <a:spAutoFit/>
            </a:bodyPr>
            <a:lstStyle/>
            <a:p>
              <a:r>
                <a:rPr lang="en-GB" sz="1800">
                  <a:latin typeface="Times New Roman" pitchFamily="18" charset="0"/>
                </a:rPr>
                <a:t>9</a:t>
              </a:r>
              <a:endParaRPr lang="en-US" altLang="zh-CN" sz="1800">
                <a:latin typeface="Times New Roman" pitchFamily="18" charset="0"/>
              </a:endParaRPr>
            </a:p>
          </p:txBody>
        </p:sp>
        <p:sp>
          <p:nvSpPr>
            <p:cNvPr id="90165" name="Text Box 53"/>
            <p:cNvSpPr txBox="1">
              <a:spLocks noChangeArrowheads="1"/>
            </p:cNvSpPr>
            <p:nvPr/>
          </p:nvSpPr>
          <p:spPr bwMode="auto">
            <a:xfrm>
              <a:off x="2736" y="2496"/>
              <a:ext cx="188" cy="231"/>
            </a:xfrm>
            <a:prstGeom prst="rect">
              <a:avLst/>
            </a:prstGeom>
            <a:noFill/>
            <a:ln w="25400">
              <a:noFill/>
              <a:miter lim="800000"/>
              <a:headEnd/>
              <a:tailEnd/>
            </a:ln>
            <a:effectLst/>
          </p:spPr>
          <p:txBody>
            <a:bodyPr wrap="none">
              <a:spAutoFit/>
            </a:bodyPr>
            <a:lstStyle/>
            <a:p>
              <a:r>
                <a:rPr lang="en-GB" sz="1800">
                  <a:latin typeface="Times New Roman" pitchFamily="18" charset="0"/>
                </a:rPr>
                <a:t>9</a:t>
              </a:r>
              <a:endParaRPr lang="en-US" altLang="zh-CN" sz="1800">
                <a:latin typeface="Times New Roman" pitchFamily="18" charset="0"/>
              </a:endParaRPr>
            </a:p>
          </p:txBody>
        </p:sp>
        <p:sp>
          <p:nvSpPr>
            <p:cNvPr id="90166" name="Text Box 54"/>
            <p:cNvSpPr txBox="1">
              <a:spLocks noChangeArrowheads="1"/>
            </p:cNvSpPr>
            <p:nvPr/>
          </p:nvSpPr>
          <p:spPr bwMode="auto">
            <a:xfrm>
              <a:off x="4176" y="2448"/>
              <a:ext cx="188" cy="231"/>
            </a:xfrm>
            <a:prstGeom prst="rect">
              <a:avLst/>
            </a:prstGeom>
            <a:noFill/>
            <a:ln w="25400">
              <a:noFill/>
              <a:miter lim="800000"/>
              <a:headEnd/>
              <a:tailEnd/>
            </a:ln>
            <a:effectLst/>
          </p:spPr>
          <p:txBody>
            <a:bodyPr wrap="none">
              <a:spAutoFit/>
            </a:bodyPr>
            <a:lstStyle/>
            <a:p>
              <a:r>
                <a:rPr lang="en-GB" sz="1800">
                  <a:latin typeface="Times New Roman" pitchFamily="18" charset="0"/>
                </a:rPr>
                <a:t>9</a:t>
              </a:r>
              <a:endParaRPr lang="en-US" altLang="zh-CN" sz="1800">
                <a:latin typeface="Times New Roman" pitchFamily="18" charset="0"/>
              </a:endParaRPr>
            </a:p>
          </p:txBody>
        </p:sp>
        <p:sp>
          <p:nvSpPr>
            <p:cNvPr id="90167" name="Text Box 55"/>
            <p:cNvSpPr txBox="1">
              <a:spLocks noChangeArrowheads="1"/>
            </p:cNvSpPr>
            <p:nvPr/>
          </p:nvSpPr>
          <p:spPr bwMode="auto">
            <a:xfrm>
              <a:off x="5280" y="2496"/>
              <a:ext cx="296" cy="231"/>
            </a:xfrm>
            <a:prstGeom prst="rect">
              <a:avLst/>
            </a:prstGeom>
            <a:noFill/>
            <a:ln w="25400">
              <a:noFill/>
              <a:miter lim="800000"/>
              <a:headEnd/>
              <a:tailEnd/>
            </a:ln>
            <a:effectLst/>
          </p:spPr>
          <p:txBody>
            <a:bodyPr wrap="none">
              <a:spAutoFit/>
            </a:bodyPr>
            <a:lstStyle/>
            <a:p>
              <a:r>
                <a:rPr lang="en-GB" sz="1800">
                  <a:latin typeface="Times New Roman" pitchFamily="18" charset="0"/>
                </a:rPr>
                <a:t>7,9</a:t>
              </a:r>
              <a:endParaRPr lang="en-US" altLang="zh-CN" sz="1800">
                <a:latin typeface="Times New Roman" pitchFamily="18"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ltLang="zh-CN" dirty="0" smtClean="0"/>
              <a:t>Mar. 2014</a:t>
            </a:r>
            <a:endParaRPr lang="en-US" altLang="zh-CN" dirty="0"/>
          </a:p>
        </p:txBody>
      </p:sp>
      <p:sp>
        <p:nvSpPr>
          <p:cNvPr id="5" name="Slide Number Placeholder 4"/>
          <p:cNvSpPr>
            <a:spLocks noGrp="1"/>
          </p:cNvSpPr>
          <p:nvPr>
            <p:ph type="sldNum" sz="quarter" idx="11"/>
          </p:nvPr>
        </p:nvSpPr>
        <p:spPr/>
        <p:txBody>
          <a:bodyPr/>
          <a:lstStyle/>
          <a:p>
            <a:fld id="{B61C3F32-08F6-4496-96B1-A418B41D240D}" type="slidenum">
              <a:rPr lang="en-US" altLang="en-US"/>
              <a:pPr/>
              <a:t>4</a:t>
            </a:fld>
            <a:endParaRPr lang="en-US" altLang="en-US" dirty="0"/>
          </a:p>
        </p:txBody>
      </p:sp>
      <p:sp>
        <p:nvSpPr>
          <p:cNvPr id="6" name="Footer Placeholder 5"/>
          <p:cNvSpPr>
            <a:spLocks noGrp="1"/>
          </p:cNvSpPr>
          <p:nvPr>
            <p:ph type="ftr" sz="quarter" idx="12"/>
          </p:nvPr>
        </p:nvSpPr>
        <p:spPr/>
        <p:txBody>
          <a:bodyPr/>
          <a:lstStyle/>
          <a:p>
            <a:r>
              <a:rPr lang="en-GB" altLang="zh-CN" dirty="0"/>
              <a:t>U08182: Information Systems Design</a:t>
            </a:r>
          </a:p>
        </p:txBody>
      </p:sp>
      <p:sp>
        <p:nvSpPr>
          <p:cNvPr id="92162" name="Rectangle 2"/>
          <p:cNvSpPr>
            <a:spLocks noGrp="1" noChangeArrowheads="1"/>
          </p:cNvSpPr>
          <p:nvPr>
            <p:ph type="title"/>
          </p:nvPr>
        </p:nvSpPr>
        <p:spPr/>
        <p:txBody>
          <a:bodyPr/>
          <a:lstStyle/>
          <a:p>
            <a:r>
              <a:rPr lang="en-US" altLang="zh-CN" sz="3200" dirty="0">
                <a:ea typeface="SimSun" pitchFamily="2" charset="-122"/>
              </a:rPr>
              <a:t>Evaluation of architectural designs (II)</a:t>
            </a:r>
            <a:endParaRPr lang="zh-CN" altLang="en-US" sz="3200">
              <a:ea typeface="SimSun" pitchFamily="2" charset="-122"/>
            </a:endParaRPr>
          </a:p>
        </p:txBody>
      </p:sp>
      <p:sp>
        <p:nvSpPr>
          <p:cNvPr id="92163" name="Rectangle 3"/>
          <p:cNvSpPr>
            <a:spLocks noGrp="1" noChangeArrowheads="1"/>
          </p:cNvSpPr>
          <p:nvPr>
            <p:ph type="body" idx="1"/>
          </p:nvPr>
        </p:nvSpPr>
        <p:spPr/>
        <p:txBody>
          <a:bodyPr/>
          <a:lstStyle/>
          <a:p>
            <a:r>
              <a:rPr lang="en-US" altLang="zh-CN" dirty="0">
                <a:latin typeface="Times New Roman" pitchFamily="18" charset="0"/>
                <a:ea typeface="SimSun" pitchFamily="2" charset="-122"/>
              </a:rPr>
              <a:t>Model-based approaches</a:t>
            </a:r>
          </a:p>
          <a:p>
            <a:pPr lvl="1"/>
            <a:r>
              <a:rPr lang="en-US" altLang="zh-CN" dirty="0">
                <a:latin typeface="Times New Roman" pitchFamily="18" charset="0"/>
                <a:ea typeface="SimSun" pitchFamily="2" charset="-122"/>
              </a:rPr>
              <a:t>A quality model of the system is derived from architectural design</a:t>
            </a:r>
          </a:p>
          <a:p>
            <a:pPr lvl="1"/>
            <a:r>
              <a:rPr lang="en-US" altLang="zh-CN" dirty="0">
                <a:latin typeface="Times New Roman" pitchFamily="18" charset="0"/>
                <a:ea typeface="SimSun" pitchFamily="2" charset="-122"/>
              </a:rPr>
              <a:t>Quality related features are deduced from the model</a:t>
            </a:r>
          </a:p>
          <a:p>
            <a:pPr lvl="1"/>
            <a:r>
              <a:rPr lang="en-US" altLang="zh-CN" dirty="0">
                <a:latin typeface="Times New Roman" pitchFamily="18" charset="0"/>
                <a:ea typeface="SimSun" pitchFamily="2" charset="-122"/>
              </a:rPr>
              <a:t>Capable of discovering unknown quality problems prior to the evaluation</a:t>
            </a:r>
            <a:endParaRPr lang="zh-CN" altLang="en-US">
              <a:ea typeface="SimSun"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ltLang="zh-CN" smtClean="0"/>
              <a:t>Mar. 2014</a:t>
            </a:r>
            <a:endParaRPr lang="en-US" altLang="zh-CN"/>
          </a:p>
        </p:txBody>
      </p:sp>
      <p:sp>
        <p:nvSpPr>
          <p:cNvPr id="5" name="Slide Number Placeholder 4"/>
          <p:cNvSpPr>
            <a:spLocks noGrp="1"/>
          </p:cNvSpPr>
          <p:nvPr>
            <p:ph type="sldNum" sz="quarter" idx="11"/>
          </p:nvPr>
        </p:nvSpPr>
        <p:spPr/>
        <p:txBody>
          <a:bodyPr/>
          <a:lstStyle/>
          <a:p>
            <a:fld id="{8F31C9A7-1A2A-4EBF-84AA-35640595D448}" type="slidenum">
              <a:rPr lang="en-US" altLang="en-US"/>
              <a:pPr/>
              <a:t>40</a:t>
            </a:fld>
            <a:endParaRPr lang="en-US" altLang="en-US"/>
          </a:p>
        </p:txBody>
      </p:sp>
      <p:sp>
        <p:nvSpPr>
          <p:cNvPr id="6" name="Footer Placeholder 5"/>
          <p:cNvSpPr>
            <a:spLocks noGrp="1"/>
          </p:cNvSpPr>
          <p:nvPr>
            <p:ph type="ftr" sz="quarter" idx="12"/>
          </p:nvPr>
        </p:nvSpPr>
        <p:spPr/>
        <p:txBody>
          <a:bodyPr/>
          <a:lstStyle/>
          <a:p>
            <a:r>
              <a:rPr lang="en-GB" altLang="zh-CN"/>
              <a:t>U08182: Information Systems Design</a:t>
            </a:r>
          </a:p>
        </p:txBody>
      </p:sp>
      <p:sp>
        <p:nvSpPr>
          <p:cNvPr id="26626" name="Rectangle 2"/>
          <p:cNvSpPr>
            <a:spLocks noGrp="1" noChangeArrowheads="1"/>
          </p:cNvSpPr>
          <p:nvPr>
            <p:ph type="title"/>
          </p:nvPr>
        </p:nvSpPr>
        <p:spPr/>
        <p:txBody>
          <a:bodyPr/>
          <a:lstStyle/>
          <a:p>
            <a:r>
              <a:rPr lang="en-GB"/>
              <a:t>Overall Evaluation</a:t>
            </a:r>
            <a:endParaRPr lang="en-US" altLang="zh-CN">
              <a:ea typeface="SimSun" pitchFamily="2" charset="-122"/>
            </a:endParaRPr>
          </a:p>
        </p:txBody>
      </p:sp>
      <p:sp>
        <p:nvSpPr>
          <p:cNvPr id="26627" name="Rectangle 3"/>
          <p:cNvSpPr>
            <a:spLocks noGrp="1" noChangeArrowheads="1"/>
          </p:cNvSpPr>
          <p:nvPr>
            <p:ph type="body" idx="1"/>
          </p:nvPr>
        </p:nvSpPr>
        <p:spPr>
          <a:xfrm>
            <a:off x="415925" y="620713"/>
            <a:ext cx="9490075" cy="5472112"/>
          </a:xfrm>
        </p:spPr>
        <p:txBody>
          <a:bodyPr/>
          <a:lstStyle/>
          <a:p>
            <a:pPr marL="0" indent="0">
              <a:lnSpc>
                <a:spcPct val="85000"/>
              </a:lnSpc>
              <a:spcBef>
                <a:spcPct val="15000"/>
              </a:spcBef>
              <a:buFont typeface="Wingdings" pitchFamily="2" charset="2"/>
              <a:buNone/>
            </a:pPr>
            <a:r>
              <a:rPr lang="en-GB" sz="2800">
                <a:latin typeface="Times New Roman" pitchFamily="18" charset="0"/>
                <a:cs typeface="Times New Roman" pitchFamily="18" charset="0"/>
              </a:rPr>
              <a:t>The steps</a:t>
            </a:r>
          </a:p>
          <a:p>
            <a:pPr marL="514350" lvl="1">
              <a:lnSpc>
                <a:spcPct val="85000"/>
              </a:lnSpc>
              <a:spcBef>
                <a:spcPct val="15000"/>
              </a:spcBef>
              <a:buFont typeface="Wingdings" pitchFamily="2" charset="2"/>
              <a:buChar char="Ø"/>
            </a:pPr>
            <a:r>
              <a:rPr lang="en-GB" sz="2400">
                <a:latin typeface="Times New Roman" pitchFamily="18" charset="0"/>
                <a:cs typeface="Times New Roman" pitchFamily="18" charset="0"/>
              </a:rPr>
              <a:t>Assign weight to each scenario </a:t>
            </a:r>
          </a:p>
          <a:p>
            <a:pPr marL="857250" lvl="2">
              <a:lnSpc>
                <a:spcPct val="85000"/>
              </a:lnSpc>
              <a:spcBef>
                <a:spcPct val="15000"/>
              </a:spcBef>
              <a:buFont typeface="Wingdings" pitchFamily="2" charset="2"/>
              <a:buChar char="§"/>
            </a:pPr>
            <a:r>
              <a:rPr lang="en-GB" sz="2400">
                <a:latin typeface="Times New Roman" pitchFamily="18" charset="0"/>
                <a:cs typeface="Times New Roman" pitchFamily="18" charset="0"/>
              </a:rPr>
              <a:t>The weight represent the importance of the scenario</a:t>
            </a:r>
          </a:p>
          <a:p>
            <a:pPr marL="857250" lvl="2">
              <a:lnSpc>
                <a:spcPct val="85000"/>
              </a:lnSpc>
              <a:spcBef>
                <a:spcPct val="15000"/>
              </a:spcBef>
              <a:buFont typeface="Wingdings" pitchFamily="2" charset="2"/>
              <a:buChar char="§"/>
            </a:pPr>
            <a:r>
              <a:rPr lang="en-GB" sz="2400">
                <a:latin typeface="Times New Roman" pitchFamily="18" charset="0"/>
                <a:cs typeface="Times New Roman" pitchFamily="18" charset="0"/>
              </a:rPr>
              <a:t>The purpose of assigning weights is to resolve conflict situations</a:t>
            </a:r>
          </a:p>
          <a:p>
            <a:pPr marL="857250" lvl="2">
              <a:lnSpc>
                <a:spcPct val="85000"/>
              </a:lnSpc>
              <a:spcBef>
                <a:spcPct val="15000"/>
              </a:spcBef>
              <a:buFont typeface="Wingdings" pitchFamily="2" charset="2"/>
              <a:buChar char="§"/>
            </a:pPr>
            <a:r>
              <a:rPr lang="en-GB" sz="2400">
                <a:latin typeface="Times New Roman" pitchFamily="18" charset="0"/>
                <a:cs typeface="Times New Roman" pitchFamily="18" charset="0"/>
              </a:rPr>
              <a:t>Assigning weights is a subjective process  </a:t>
            </a:r>
          </a:p>
          <a:p>
            <a:pPr marL="857250" lvl="2">
              <a:lnSpc>
                <a:spcPct val="85000"/>
              </a:lnSpc>
              <a:spcBef>
                <a:spcPct val="15000"/>
              </a:spcBef>
              <a:buFont typeface="Wingdings" pitchFamily="2" charset="2"/>
              <a:buChar char="§"/>
            </a:pPr>
            <a:r>
              <a:rPr lang="en-GB" sz="2400">
                <a:latin typeface="Times New Roman" pitchFamily="18" charset="0"/>
                <a:cs typeface="Times New Roman" pitchFamily="18" charset="0"/>
              </a:rPr>
              <a:t>The analyst has the freedom of chose the weights</a:t>
            </a:r>
          </a:p>
          <a:p>
            <a:pPr marL="514350" lvl="1">
              <a:lnSpc>
                <a:spcPct val="85000"/>
              </a:lnSpc>
              <a:spcBef>
                <a:spcPct val="15000"/>
              </a:spcBef>
              <a:buFont typeface="Wingdings" pitchFamily="2" charset="2"/>
              <a:buChar char="Ø"/>
            </a:pPr>
            <a:r>
              <a:rPr lang="en-GB" sz="2400">
                <a:latin typeface="Times New Roman" pitchFamily="18" charset="0"/>
                <a:cs typeface="Times New Roman" pitchFamily="18" charset="0"/>
              </a:rPr>
              <a:t>Measure the architecture on each scenario </a:t>
            </a:r>
          </a:p>
          <a:p>
            <a:pPr marL="857250" lvl="2">
              <a:lnSpc>
                <a:spcPct val="85000"/>
              </a:lnSpc>
              <a:spcBef>
                <a:spcPct val="15000"/>
              </a:spcBef>
              <a:buFont typeface="Wingdings" pitchFamily="2" charset="2"/>
              <a:buChar char="§"/>
            </a:pPr>
            <a:r>
              <a:rPr lang="en-GB" sz="2400">
                <a:latin typeface="Times New Roman" pitchFamily="18" charset="0"/>
                <a:cs typeface="Times New Roman" pitchFamily="18" charset="0"/>
              </a:rPr>
              <a:t>Such measurement is usually coarse grained </a:t>
            </a:r>
          </a:p>
          <a:p>
            <a:pPr marL="857250" lvl="2">
              <a:lnSpc>
                <a:spcPct val="85000"/>
              </a:lnSpc>
              <a:spcBef>
                <a:spcPct val="15000"/>
              </a:spcBef>
              <a:buFont typeface="Wingdings" pitchFamily="2" charset="2"/>
              <a:buChar char="§"/>
            </a:pPr>
            <a:r>
              <a:rPr lang="en-GB" sz="2400">
                <a:latin typeface="Times New Roman" pitchFamily="18" charset="0"/>
                <a:cs typeface="Times New Roman" pitchFamily="18" charset="0"/>
              </a:rPr>
              <a:t>Measurement should be based on the analysis of the architecture on each scenario</a:t>
            </a:r>
          </a:p>
          <a:p>
            <a:pPr marL="857250" lvl="2">
              <a:lnSpc>
                <a:spcPct val="85000"/>
              </a:lnSpc>
              <a:spcBef>
                <a:spcPct val="15000"/>
              </a:spcBef>
              <a:buFont typeface="Wingdings" pitchFamily="2" charset="2"/>
              <a:buChar char="§"/>
            </a:pPr>
            <a:r>
              <a:rPr lang="en-GB" sz="2400">
                <a:latin typeface="Times New Roman" pitchFamily="18" charset="0"/>
                <a:cs typeface="Times New Roman" pitchFamily="18" charset="0"/>
              </a:rPr>
              <a:t>The analyst has the freedom to chose the metric</a:t>
            </a:r>
          </a:p>
          <a:p>
            <a:pPr marL="857250" lvl="2">
              <a:lnSpc>
                <a:spcPct val="85000"/>
              </a:lnSpc>
              <a:spcBef>
                <a:spcPct val="15000"/>
              </a:spcBef>
              <a:buFont typeface="Wingdings" pitchFamily="2" charset="2"/>
              <a:buChar char="§"/>
            </a:pPr>
            <a:r>
              <a:rPr lang="en-GB" sz="2400">
                <a:latin typeface="Times New Roman" pitchFamily="18" charset="0"/>
                <a:cs typeface="Times New Roman" pitchFamily="18" charset="0"/>
              </a:rPr>
              <a:t>The metric should be used consistently for all candidates</a:t>
            </a:r>
          </a:p>
          <a:p>
            <a:pPr marL="514350" lvl="1">
              <a:lnSpc>
                <a:spcPct val="85000"/>
              </a:lnSpc>
              <a:spcBef>
                <a:spcPct val="15000"/>
              </a:spcBef>
              <a:buFont typeface="Wingdings" pitchFamily="2" charset="2"/>
              <a:buChar char="Ø"/>
            </a:pPr>
            <a:r>
              <a:rPr lang="en-GB" sz="2400">
                <a:latin typeface="Times New Roman" pitchFamily="18" charset="0"/>
                <a:cs typeface="Times New Roman" pitchFamily="18" charset="0"/>
              </a:rPr>
              <a:t>Calculate the overall evaluation</a:t>
            </a:r>
          </a:p>
          <a:p>
            <a:pPr marL="857250" lvl="2">
              <a:lnSpc>
                <a:spcPct val="85000"/>
              </a:lnSpc>
              <a:spcBef>
                <a:spcPct val="15000"/>
              </a:spcBef>
              <a:buFont typeface="Wingdings" pitchFamily="2" charset="2"/>
              <a:buChar char="§"/>
            </a:pPr>
            <a:r>
              <a:rPr lang="en-GB" sz="2400">
                <a:latin typeface="Times New Roman" pitchFamily="18" charset="0"/>
                <a:cs typeface="Times New Roman" pitchFamily="18" charset="0"/>
              </a:rPr>
              <a:t>The evaluation is the weighted sum of the measurements on the scenarios</a:t>
            </a:r>
            <a:endParaRPr lang="en-US" altLang="zh-CN" sz="2400">
              <a:latin typeface="Times New Roman" pitchFamily="18" charset="0"/>
              <a:ea typeface="SimSun" pitchFamily="2" charset="-122"/>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Date Placeholder 2"/>
          <p:cNvSpPr>
            <a:spLocks noGrp="1"/>
          </p:cNvSpPr>
          <p:nvPr>
            <p:ph type="dt" sz="half" idx="10"/>
          </p:nvPr>
        </p:nvSpPr>
        <p:spPr/>
        <p:txBody>
          <a:bodyPr/>
          <a:lstStyle/>
          <a:p>
            <a:r>
              <a:rPr lang="en-GB" altLang="zh-CN" smtClean="0"/>
              <a:t>Mar. 2014</a:t>
            </a:r>
            <a:endParaRPr lang="en-US" altLang="zh-CN"/>
          </a:p>
        </p:txBody>
      </p:sp>
      <p:sp>
        <p:nvSpPr>
          <p:cNvPr id="213" name="Slide Number Placeholder 3"/>
          <p:cNvSpPr>
            <a:spLocks noGrp="1"/>
          </p:cNvSpPr>
          <p:nvPr>
            <p:ph type="sldNum" sz="quarter" idx="11"/>
          </p:nvPr>
        </p:nvSpPr>
        <p:spPr/>
        <p:txBody>
          <a:bodyPr/>
          <a:lstStyle/>
          <a:p>
            <a:fld id="{5102D998-768F-4399-AADE-D7B487FF2BD2}" type="slidenum">
              <a:rPr lang="en-US" altLang="en-US"/>
              <a:pPr/>
              <a:t>41</a:t>
            </a:fld>
            <a:endParaRPr lang="en-US" altLang="en-US"/>
          </a:p>
        </p:txBody>
      </p:sp>
      <p:sp>
        <p:nvSpPr>
          <p:cNvPr id="214" name="Footer Placeholder 4"/>
          <p:cNvSpPr>
            <a:spLocks noGrp="1"/>
          </p:cNvSpPr>
          <p:nvPr>
            <p:ph type="ftr" sz="quarter" idx="12"/>
          </p:nvPr>
        </p:nvSpPr>
        <p:spPr/>
        <p:txBody>
          <a:bodyPr/>
          <a:lstStyle/>
          <a:p>
            <a:r>
              <a:rPr lang="en-GB" altLang="zh-CN"/>
              <a:t>U08182: Information Systems Design</a:t>
            </a:r>
          </a:p>
        </p:txBody>
      </p:sp>
      <p:sp>
        <p:nvSpPr>
          <p:cNvPr id="91139" name="Rectangle 3"/>
          <p:cNvSpPr>
            <a:spLocks noGrp="1" noChangeArrowheads="1"/>
          </p:cNvSpPr>
          <p:nvPr>
            <p:ph type="title"/>
          </p:nvPr>
        </p:nvSpPr>
        <p:spPr/>
        <p:txBody>
          <a:bodyPr/>
          <a:lstStyle/>
          <a:p>
            <a:r>
              <a:rPr lang="en-GB">
                <a:cs typeface="Times New Roman" pitchFamily="18" charset="0"/>
              </a:rPr>
              <a:t>Evaluation of KFV Architectures</a:t>
            </a:r>
            <a:r>
              <a:rPr lang="en-US" altLang="zh-CN">
                <a:ea typeface="SimSun" pitchFamily="2" charset="-122"/>
              </a:rPr>
              <a:t> </a:t>
            </a:r>
          </a:p>
        </p:txBody>
      </p:sp>
      <p:grpSp>
        <p:nvGrpSpPr>
          <p:cNvPr id="91347" name="Group 211"/>
          <p:cNvGrpSpPr>
            <a:grpSpLocks/>
          </p:cNvGrpSpPr>
          <p:nvPr/>
        </p:nvGrpSpPr>
        <p:grpSpPr bwMode="auto">
          <a:xfrm>
            <a:off x="0" y="692150"/>
            <a:ext cx="9906000" cy="6165850"/>
            <a:chOff x="444" y="618"/>
            <a:chExt cx="5488" cy="3492"/>
          </a:xfrm>
        </p:grpSpPr>
        <p:sp>
          <p:nvSpPr>
            <p:cNvPr id="91138" name="Rectangle 2"/>
            <p:cNvSpPr>
              <a:spLocks noChangeArrowheads="1"/>
            </p:cNvSpPr>
            <p:nvPr/>
          </p:nvSpPr>
          <p:spPr bwMode="auto">
            <a:xfrm>
              <a:off x="444" y="618"/>
              <a:ext cx="5488" cy="3492"/>
            </a:xfrm>
            <a:prstGeom prst="rect">
              <a:avLst/>
            </a:prstGeom>
            <a:solidFill>
              <a:srgbClr val="FFFFFF"/>
            </a:solidFill>
            <a:ln w="25400">
              <a:noFill/>
              <a:miter lim="800000"/>
              <a:headEnd/>
              <a:tailEnd/>
            </a:ln>
            <a:effectLst/>
          </p:spPr>
          <p:txBody>
            <a:bodyPr anchor="ctr">
              <a:spAutoFit/>
            </a:bodyPr>
            <a:lstStyle/>
            <a:p>
              <a:endParaRPr lang="en-US"/>
            </a:p>
          </p:txBody>
        </p:sp>
        <p:grpSp>
          <p:nvGrpSpPr>
            <p:cNvPr id="91140" name="Group 4"/>
            <p:cNvGrpSpPr>
              <a:grpSpLocks/>
            </p:cNvGrpSpPr>
            <p:nvPr/>
          </p:nvGrpSpPr>
          <p:grpSpPr bwMode="auto">
            <a:xfrm>
              <a:off x="535" y="663"/>
              <a:ext cx="5280" cy="3408"/>
              <a:chOff x="-3" y="-3"/>
              <a:chExt cx="4129" cy="4806"/>
            </a:xfrm>
          </p:grpSpPr>
          <p:grpSp>
            <p:nvGrpSpPr>
              <p:cNvPr id="91141" name="Group 5"/>
              <p:cNvGrpSpPr>
                <a:grpSpLocks/>
              </p:cNvGrpSpPr>
              <p:nvPr/>
            </p:nvGrpSpPr>
            <p:grpSpPr bwMode="auto">
              <a:xfrm>
                <a:off x="0" y="0"/>
                <a:ext cx="4123" cy="4800"/>
                <a:chOff x="0" y="0"/>
                <a:chExt cx="4123" cy="4800"/>
              </a:xfrm>
            </p:grpSpPr>
            <p:grpSp>
              <p:nvGrpSpPr>
                <p:cNvPr id="91142" name="Group 6"/>
                <p:cNvGrpSpPr>
                  <a:grpSpLocks/>
                </p:cNvGrpSpPr>
                <p:nvPr/>
              </p:nvGrpSpPr>
              <p:grpSpPr bwMode="auto">
                <a:xfrm>
                  <a:off x="0" y="0"/>
                  <a:ext cx="864" cy="384"/>
                  <a:chOff x="0" y="0"/>
                  <a:chExt cx="864" cy="384"/>
                </a:xfrm>
              </p:grpSpPr>
              <p:sp>
                <p:nvSpPr>
                  <p:cNvPr id="91143" name="Rectangle 7"/>
                  <p:cNvSpPr>
                    <a:spLocks noChangeArrowheads="1"/>
                  </p:cNvSpPr>
                  <p:nvPr/>
                </p:nvSpPr>
                <p:spPr bwMode="auto">
                  <a:xfrm>
                    <a:off x="43" y="0"/>
                    <a:ext cx="778"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Scenarios</a:t>
                    </a:r>
                  </a:p>
                  <a:p>
                    <a:pPr algn="ctr"/>
                    <a:endParaRPr lang="en-GB" sz="4800">
                      <a:latin typeface="Times New Roman" pitchFamily="18" charset="0"/>
                    </a:endParaRPr>
                  </a:p>
                </p:txBody>
              </p:sp>
              <p:sp>
                <p:nvSpPr>
                  <p:cNvPr id="91144" name="Rectangle 8"/>
                  <p:cNvSpPr>
                    <a:spLocks noChangeArrowheads="1"/>
                  </p:cNvSpPr>
                  <p:nvPr/>
                </p:nvSpPr>
                <p:spPr bwMode="auto">
                  <a:xfrm>
                    <a:off x="0" y="0"/>
                    <a:ext cx="864"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145" name="Group 9"/>
                <p:cNvGrpSpPr>
                  <a:grpSpLocks/>
                </p:cNvGrpSpPr>
                <p:nvPr/>
              </p:nvGrpSpPr>
              <p:grpSpPr bwMode="auto">
                <a:xfrm>
                  <a:off x="864" y="0"/>
                  <a:ext cx="3259" cy="384"/>
                  <a:chOff x="864" y="0"/>
                  <a:chExt cx="3259" cy="384"/>
                </a:xfrm>
              </p:grpSpPr>
              <p:sp>
                <p:nvSpPr>
                  <p:cNvPr id="91146" name="Rectangle 10"/>
                  <p:cNvSpPr>
                    <a:spLocks noChangeArrowheads="1"/>
                  </p:cNvSpPr>
                  <p:nvPr/>
                </p:nvSpPr>
                <p:spPr bwMode="auto">
                  <a:xfrm>
                    <a:off x="907" y="0"/>
                    <a:ext cx="3173"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Architectures</a:t>
                    </a:r>
                  </a:p>
                  <a:p>
                    <a:pPr algn="ctr"/>
                    <a:endParaRPr lang="en-GB" sz="4800">
                      <a:latin typeface="Times New Roman" pitchFamily="18" charset="0"/>
                    </a:endParaRPr>
                  </a:p>
                </p:txBody>
              </p:sp>
              <p:sp>
                <p:nvSpPr>
                  <p:cNvPr id="91147" name="Rectangle 11"/>
                  <p:cNvSpPr>
                    <a:spLocks noChangeArrowheads="1"/>
                  </p:cNvSpPr>
                  <p:nvPr/>
                </p:nvSpPr>
                <p:spPr bwMode="auto">
                  <a:xfrm>
                    <a:off x="864" y="0"/>
                    <a:ext cx="3259"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148" name="Group 12"/>
                <p:cNvGrpSpPr>
                  <a:grpSpLocks/>
                </p:cNvGrpSpPr>
                <p:nvPr/>
              </p:nvGrpSpPr>
              <p:grpSpPr bwMode="auto">
                <a:xfrm>
                  <a:off x="0" y="384"/>
                  <a:ext cx="429" cy="480"/>
                  <a:chOff x="0" y="384"/>
                  <a:chExt cx="429" cy="480"/>
                </a:xfrm>
              </p:grpSpPr>
              <p:sp>
                <p:nvSpPr>
                  <p:cNvPr id="91149" name="Rectangle 13"/>
                  <p:cNvSpPr>
                    <a:spLocks noChangeArrowheads="1"/>
                  </p:cNvSpPr>
                  <p:nvPr/>
                </p:nvSpPr>
                <p:spPr bwMode="auto">
                  <a:xfrm>
                    <a:off x="43" y="384"/>
                    <a:ext cx="343" cy="480"/>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No.</a:t>
                    </a:r>
                    <a:endParaRPr lang="en-GB" sz="4800">
                      <a:latin typeface="Times New Roman" pitchFamily="18" charset="0"/>
                    </a:endParaRPr>
                  </a:p>
                </p:txBody>
              </p:sp>
              <p:sp>
                <p:nvSpPr>
                  <p:cNvPr id="91150" name="Rectangle 14"/>
                  <p:cNvSpPr>
                    <a:spLocks noChangeArrowheads="1"/>
                  </p:cNvSpPr>
                  <p:nvPr/>
                </p:nvSpPr>
                <p:spPr bwMode="auto">
                  <a:xfrm>
                    <a:off x="0" y="384"/>
                    <a:ext cx="429" cy="480"/>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151" name="Group 15"/>
                <p:cNvGrpSpPr>
                  <a:grpSpLocks/>
                </p:cNvGrpSpPr>
                <p:nvPr/>
              </p:nvGrpSpPr>
              <p:grpSpPr bwMode="auto">
                <a:xfrm>
                  <a:off x="429" y="384"/>
                  <a:ext cx="435" cy="480"/>
                  <a:chOff x="429" y="384"/>
                  <a:chExt cx="435" cy="480"/>
                </a:xfrm>
              </p:grpSpPr>
              <p:sp>
                <p:nvSpPr>
                  <p:cNvPr id="91152" name="Rectangle 16"/>
                  <p:cNvSpPr>
                    <a:spLocks noChangeArrowheads="1"/>
                  </p:cNvSpPr>
                  <p:nvPr/>
                </p:nvSpPr>
                <p:spPr bwMode="auto">
                  <a:xfrm>
                    <a:off x="472" y="384"/>
                    <a:ext cx="349" cy="480"/>
                  </a:xfrm>
                  <a:prstGeom prst="rect">
                    <a:avLst/>
                  </a:prstGeom>
                  <a:noFill/>
                  <a:ln w="25400">
                    <a:noFill/>
                    <a:miter lim="800000"/>
                    <a:headEnd/>
                    <a:tailEnd/>
                  </a:ln>
                  <a:effectLst/>
                </p:spPr>
                <p:txBody>
                  <a:bodyPr lIns="0" tIns="0" rIns="0" bIns="0"/>
                  <a:lstStyle/>
                  <a:p>
                    <a:pPr algn="ctr" eaLnBrk="1" hangingPunct="1"/>
                    <a:r>
                      <a:rPr lang="en-GB" sz="2000">
                        <a:latin typeface="Times New Roman" pitchFamily="18" charset="0"/>
                        <a:cs typeface="Times New Roman" pitchFamily="18" charset="0"/>
                      </a:rPr>
                      <a:t>Weight</a:t>
                    </a:r>
                    <a:endParaRPr lang="en-GB" sz="4400">
                      <a:latin typeface="Times New Roman" pitchFamily="18" charset="0"/>
                    </a:endParaRPr>
                  </a:p>
                </p:txBody>
              </p:sp>
              <p:sp>
                <p:nvSpPr>
                  <p:cNvPr id="91153" name="Rectangle 17"/>
                  <p:cNvSpPr>
                    <a:spLocks noChangeArrowheads="1"/>
                  </p:cNvSpPr>
                  <p:nvPr/>
                </p:nvSpPr>
                <p:spPr bwMode="auto">
                  <a:xfrm>
                    <a:off x="429" y="384"/>
                    <a:ext cx="435" cy="480"/>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154" name="Group 18"/>
                <p:cNvGrpSpPr>
                  <a:grpSpLocks/>
                </p:cNvGrpSpPr>
                <p:nvPr/>
              </p:nvGrpSpPr>
              <p:grpSpPr bwMode="auto">
                <a:xfrm>
                  <a:off x="864" y="384"/>
                  <a:ext cx="733" cy="480"/>
                  <a:chOff x="864" y="384"/>
                  <a:chExt cx="733" cy="480"/>
                </a:xfrm>
              </p:grpSpPr>
              <p:sp>
                <p:nvSpPr>
                  <p:cNvPr id="91155" name="Rectangle 19"/>
                  <p:cNvSpPr>
                    <a:spLocks noChangeArrowheads="1"/>
                  </p:cNvSpPr>
                  <p:nvPr/>
                </p:nvSpPr>
                <p:spPr bwMode="auto">
                  <a:xfrm>
                    <a:off x="907" y="384"/>
                    <a:ext cx="647" cy="480"/>
                  </a:xfrm>
                  <a:prstGeom prst="rect">
                    <a:avLst/>
                  </a:prstGeom>
                  <a:noFill/>
                  <a:ln w="25400">
                    <a:noFill/>
                    <a:miter lim="800000"/>
                    <a:headEnd/>
                    <a:tailEnd/>
                  </a:ln>
                  <a:effectLst/>
                </p:spPr>
                <p:txBody>
                  <a:bodyPr lIns="0" tIns="0" rIns="0" bIns="0"/>
                  <a:lstStyle/>
                  <a:p>
                    <a:pPr algn="ctr" eaLnBrk="1" hangingPunct="1"/>
                    <a:r>
                      <a:rPr lang="en-GB" sz="2000">
                        <a:latin typeface="Times New Roman" pitchFamily="18" charset="0"/>
                        <a:cs typeface="Times New Roman" pitchFamily="18" charset="0"/>
                      </a:rPr>
                      <a:t>Shared data</a:t>
                    </a:r>
                    <a:endParaRPr lang="en-GB" sz="4800">
                      <a:latin typeface="Times New Roman" pitchFamily="18" charset="0"/>
                    </a:endParaRPr>
                  </a:p>
                </p:txBody>
              </p:sp>
              <p:sp>
                <p:nvSpPr>
                  <p:cNvPr id="91156" name="Rectangle 20"/>
                  <p:cNvSpPr>
                    <a:spLocks noChangeArrowheads="1"/>
                  </p:cNvSpPr>
                  <p:nvPr/>
                </p:nvSpPr>
                <p:spPr bwMode="auto">
                  <a:xfrm>
                    <a:off x="864" y="384"/>
                    <a:ext cx="733" cy="480"/>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157" name="Group 21"/>
                <p:cNvGrpSpPr>
                  <a:grpSpLocks/>
                </p:cNvGrpSpPr>
                <p:nvPr/>
              </p:nvGrpSpPr>
              <p:grpSpPr bwMode="auto">
                <a:xfrm>
                  <a:off x="1597" y="384"/>
                  <a:ext cx="842" cy="480"/>
                  <a:chOff x="1597" y="384"/>
                  <a:chExt cx="842" cy="480"/>
                </a:xfrm>
              </p:grpSpPr>
              <p:sp>
                <p:nvSpPr>
                  <p:cNvPr id="91158" name="Rectangle 22"/>
                  <p:cNvSpPr>
                    <a:spLocks noChangeArrowheads="1"/>
                  </p:cNvSpPr>
                  <p:nvPr/>
                </p:nvSpPr>
                <p:spPr bwMode="auto">
                  <a:xfrm>
                    <a:off x="1640" y="384"/>
                    <a:ext cx="756" cy="480"/>
                  </a:xfrm>
                  <a:prstGeom prst="rect">
                    <a:avLst/>
                  </a:prstGeom>
                  <a:noFill/>
                  <a:ln w="25400">
                    <a:noFill/>
                    <a:miter lim="800000"/>
                    <a:headEnd/>
                    <a:tailEnd/>
                  </a:ln>
                  <a:effectLst/>
                </p:spPr>
                <p:txBody>
                  <a:bodyPr lIns="0" tIns="0" rIns="0" bIns="0"/>
                  <a:lstStyle/>
                  <a:p>
                    <a:pPr algn="ctr" eaLnBrk="1" hangingPunct="1"/>
                    <a:r>
                      <a:rPr lang="en-GB" sz="2000">
                        <a:latin typeface="Times New Roman" pitchFamily="18" charset="0"/>
                        <a:cs typeface="Times New Roman" pitchFamily="18" charset="0"/>
                      </a:rPr>
                      <a:t>Abstract data type</a:t>
                    </a:r>
                    <a:endParaRPr lang="en-GB" sz="4800">
                      <a:latin typeface="Times New Roman" pitchFamily="18" charset="0"/>
                    </a:endParaRPr>
                  </a:p>
                </p:txBody>
              </p:sp>
              <p:sp>
                <p:nvSpPr>
                  <p:cNvPr id="91159" name="Rectangle 23"/>
                  <p:cNvSpPr>
                    <a:spLocks noChangeArrowheads="1"/>
                  </p:cNvSpPr>
                  <p:nvPr/>
                </p:nvSpPr>
                <p:spPr bwMode="auto">
                  <a:xfrm>
                    <a:off x="1597" y="384"/>
                    <a:ext cx="842" cy="480"/>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160" name="Group 24"/>
                <p:cNvGrpSpPr>
                  <a:grpSpLocks/>
                </p:cNvGrpSpPr>
                <p:nvPr/>
              </p:nvGrpSpPr>
              <p:grpSpPr bwMode="auto">
                <a:xfrm>
                  <a:off x="2439" y="384"/>
                  <a:ext cx="878" cy="480"/>
                  <a:chOff x="2439" y="384"/>
                  <a:chExt cx="878" cy="480"/>
                </a:xfrm>
              </p:grpSpPr>
              <p:sp>
                <p:nvSpPr>
                  <p:cNvPr id="91161" name="Rectangle 25"/>
                  <p:cNvSpPr>
                    <a:spLocks noChangeArrowheads="1"/>
                  </p:cNvSpPr>
                  <p:nvPr/>
                </p:nvSpPr>
                <p:spPr bwMode="auto">
                  <a:xfrm>
                    <a:off x="2482" y="384"/>
                    <a:ext cx="792" cy="480"/>
                  </a:xfrm>
                  <a:prstGeom prst="rect">
                    <a:avLst/>
                  </a:prstGeom>
                  <a:noFill/>
                  <a:ln w="25400">
                    <a:noFill/>
                    <a:miter lim="800000"/>
                    <a:headEnd/>
                    <a:tailEnd/>
                  </a:ln>
                  <a:effectLst/>
                </p:spPr>
                <p:txBody>
                  <a:bodyPr lIns="0" tIns="0" rIns="0" bIns="0"/>
                  <a:lstStyle/>
                  <a:p>
                    <a:pPr algn="ctr" eaLnBrk="1" hangingPunct="1"/>
                    <a:r>
                      <a:rPr lang="en-GB" sz="2000">
                        <a:latin typeface="Times New Roman" pitchFamily="18" charset="0"/>
                        <a:cs typeface="Times New Roman" pitchFamily="18" charset="0"/>
                      </a:rPr>
                      <a:t>Implicit invocation</a:t>
                    </a:r>
                    <a:endParaRPr lang="en-GB" sz="4800">
                      <a:latin typeface="Times New Roman" pitchFamily="18" charset="0"/>
                    </a:endParaRPr>
                  </a:p>
                </p:txBody>
              </p:sp>
              <p:sp>
                <p:nvSpPr>
                  <p:cNvPr id="91162" name="Rectangle 26"/>
                  <p:cNvSpPr>
                    <a:spLocks noChangeArrowheads="1"/>
                  </p:cNvSpPr>
                  <p:nvPr/>
                </p:nvSpPr>
                <p:spPr bwMode="auto">
                  <a:xfrm>
                    <a:off x="2439" y="384"/>
                    <a:ext cx="878" cy="480"/>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163" name="Group 27"/>
                <p:cNvGrpSpPr>
                  <a:grpSpLocks/>
                </p:cNvGrpSpPr>
                <p:nvPr/>
              </p:nvGrpSpPr>
              <p:grpSpPr bwMode="auto">
                <a:xfrm>
                  <a:off x="3317" y="384"/>
                  <a:ext cx="806" cy="480"/>
                  <a:chOff x="3317" y="384"/>
                  <a:chExt cx="806" cy="480"/>
                </a:xfrm>
              </p:grpSpPr>
              <p:sp>
                <p:nvSpPr>
                  <p:cNvPr id="91164" name="Rectangle 28"/>
                  <p:cNvSpPr>
                    <a:spLocks noChangeArrowheads="1"/>
                  </p:cNvSpPr>
                  <p:nvPr/>
                </p:nvSpPr>
                <p:spPr bwMode="auto">
                  <a:xfrm>
                    <a:off x="3360" y="384"/>
                    <a:ext cx="720" cy="480"/>
                  </a:xfrm>
                  <a:prstGeom prst="rect">
                    <a:avLst/>
                  </a:prstGeom>
                  <a:noFill/>
                  <a:ln w="25400">
                    <a:noFill/>
                    <a:miter lim="800000"/>
                    <a:headEnd/>
                    <a:tailEnd/>
                  </a:ln>
                  <a:effectLst/>
                </p:spPr>
                <p:txBody>
                  <a:bodyPr lIns="0" tIns="0" rIns="0" bIns="0"/>
                  <a:lstStyle/>
                  <a:p>
                    <a:pPr algn="ctr" eaLnBrk="1" hangingPunct="1"/>
                    <a:r>
                      <a:rPr lang="en-GB" sz="2000">
                        <a:latin typeface="Times New Roman" pitchFamily="18" charset="0"/>
                        <a:cs typeface="Times New Roman" pitchFamily="18" charset="0"/>
                      </a:rPr>
                      <a:t>Pipe-and-filter</a:t>
                    </a:r>
                    <a:endParaRPr lang="en-GB" sz="4400">
                      <a:latin typeface="Times New Roman" pitchFamily="18" charset="0"/>
                    </a:endParaRPr>
                  </a:p>
                </p:txBody>
              </p:sp>
              <p:sp>
                <p:nvSpPr>
                  <p:cNvPr id="91165" name="Rectangle 29"/>
                  <p:cNvSpPr>
                    <a:spLocks noChangeArrowheads="1"/>
                  </p:cNvSpPr>
                  <p:nvPr/>
                </p:nvSpPr>
                <p:spPr bwMode="auto">
                  <a:xfrm>
                    <a:off x="3317" y="384"/>
                    <a:ext cx="806" cy="480"/>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166" name="Group 30"/>
                <p:cNvGrpSpPr>
                  <a:grpSpLocks/>
                </p:cNvGrpSpPr>
                <p:nvPr/>
              </p:nvGrpSpPr>
              <p:grpSpPr bwMode="auto">
                <a:xfrm>
                  <a:off x="0" y="864"/>
                  <a:ext cx="429" cy="384"/>
                  <a:chOff x="0" y="864"/>
                  <a:chExt cx="429" cy="384"/>
                </a:xfrm>
              </p:grpSpPr>
              <p:sp>
                <p:nvSpPr>
                  <p:cNvPr id="91167" name="Rectangle 31"/>
                  <p:cNvSpPr>
                    <a:spLocks noChangeArrowheads="1"/>
                  </p:cNvSpPr>
                  <p:nvPr/>
                </p:nvSpPr>
                <p:spPr bwMode="auto">
                  <a:xfrm>
                    <a:off x="43" y="864"/>
                    <a:ext cx="343"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1</a:t>
                    </a:r>
                  </a:p>
                  <a:p>
                    <a:pPr algn="ctr"/>
                    <a:endParaRPr lang="en-GB" sz="4800">
                      <a:latin typeface="Times New Roman" pitchFamily="18" charset="0"/>
                    </a:endParaRPr>
                  </a:p>
                </p:txBody>
              </p:sp>
              <p:sp>
                <p:nvSpPr>
                  <p:cNvPr id="91168" name="Rectangle 32"/>
                  <p:cNvSpPr>
                    <a:spLocks noChangeArrowheads="1"/>
                  </p:cNvSpPr>
                  <p:nvPr/>
                </p:nvSpPr>
                <p:spPr bwMode="auto">
                  <a:xfrm>
                    <a:off x="0" y="864"/>
                    <a:ext cx="429"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169" name="Group 33"/>
                <p:cNvGrpSpPr>
                  <a:grpSpLocks/>
                </p:cNvGrpSpPr>
                <p:nvPr/>
              </p:nvGrpSpPr>
              <p:grpSpPr bwMode="auto">
                <a:xfrm>
                  <a:off x="429" y="864"/>
                  <a:ext cx="435" cy="384"/>
                  <a:chOff x="429" y="864"/>
                  <a:chExt cx="435" cy="384"/>
                </a:xfrm>
              </p:grpSpPr>
              <p:sp>
                <p:nvSpPr>
                  <p:cNvPr id="91170" name="Rectangle 34"/>
                  <p:cNvSpPr>
                    <a:spLocks noChangeArrowheads="1"/>
                  </p:cNvSpPr>
                  <p:nvPr/>
                </p:nvSpPr>
                <p:spPr bwMode="auto">
                  <a:xfrm>
                    <a:off x="472" y="864"/>
                    <a:ext cx="349"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20</a:t>
                    </a:r>
                  </a:p>
                  <a:p>
                    <a:pPr algn="ctr"/>
                    <a:endParaRPr lang="en-GB" sz="4800">
                      <a:latin typeface="Times New Roman" pitchFamily="18" charset="0"/>
                    </a:endParaRPr>
                  </a:p>
                </p:txBody>
              </p:sp>
              <p:sp>
                <p:nvSpPr>
                  <p:cNvPr id="91171" name="Rectangle 35"/>
                  <p:cNvSpPr>
                    <a:spLocks noChangeArrowheads="1"/>
                  </p:cNvSpPr>
                  <p:nvPr/>
                </p:nvSpPr>
                <p:spPr bwMode="auto">
                  <a:xfrm>
                    <a:off x="429" y="864"/>
                    <a:ext cx="435"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172" name="Group 36"/>
                <p:cNvGrpSpPr>
                  <a:grpSpLocks/>
                </p:cNvGrpSpPr>
                <p:nvPr/>
              </p:nvGrpSpPr>
              <p:grpSpPr bwMode="auto">
                <a:xfrm>
                  <a:off x="864" y="864"/>
                  <a:ext cx="733" cy="384"/>
                  <a:chOff x="864" y="864"/>
                  <a:chExt cx="733" cy="384"/>
                </a:xfrm>
              </p:grpSpPr>
              <p:sp>
                <p:nvSpPr>
                  <p:cNvPr id="91173" name="Rectangle 37"/>
                  <p:cNvSpPr>
                    <a:spLocks noChangeArrowheads="1"/>
                  </p:cNvSpPr>
                  <p:nvPr/>
                </p:nvSpPr>
                <p:spPr bwMode="auto">
                  <a:xfrm>
                    <a:off x="907" y="864"/>
                    <a:ext cx="647"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5/7</a:t>
                    </a:r>
                  </a:p>
                  <a:p>
                    <a:pPr algn="ctr"/>
                    <a:endParaRPr lang="en-GB" sz="4800">
                      <a:latin typeface="Times New Roman" pitchFamily="18" charset="0"/>
                    </a:endParaRPr>
                  </a:p>
                </p:txBody>
              </p:sp>
              <p:sp>
                <p:nvSpPr>
                  <p:cNvPr id="91174" name="Rectangle 38"/>
                  <p:cNvSpPr>
                    <a:spLocks noChangeArrowheads="1"/>
                  </p:cNvSpPr>
                  <p:nvPr/>
                </p:nvSpPr>
                <p:spPr bwMode="auto">
                  <a:xfrm>
                    <a:off x="864" y="864"/>
                    <a:ext cx="733"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175" name="Group 39"/>
                <p:cNvGrpSpPr>
                  <a:grpSpLocks/>
                </p:cNvGrpSpPr>
                <p:nvPr/>
              </p:nvGrpSpPr>
              <p:grpSpPr bwMode="auto">
                <a:xfrm>
                  <a:off x="1597" y="864"/>
                  <a:ext cx="842" cy="384"/>
                  <a:chOff x="1597" y="864"/>
                  <a:chExt cx="842" cy="384"/>
                </a:xfrm>
              </p:grpSpPr>
              <p:sp>
                <p:nvSpPr>
                  <p:cNvPr id="91176" name="Rectangle 40"/>
                  <p:cNvSpPr>
                    <a:spLocks noChangeArrowheads="1"/>
                  </p:cNvSpPr>
                  <p:nvPr/>
                </p:nvSpPr>
                <p:spPr bwMode="auto">
                  <a:xfrm>
                    <a:off x="1640" y="864"/>
                    <a:ext cx="756"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2/12</a:t>
                    </a:r>
                  </a:p>
                  <a:p>
                    <a:pPr algn="ctr"/>
                    <a:endParaRPr lang="en-GB" sz="4800">
                      <a:latin typeface="Times New Roman" pitchFamily="18" charset="0"/>
                    </a:endParaRPr>
                  </a:p>
                </p:txBody>
              </p:sp>
              <p:sp>
                <p:nvSpPr>
                  <p:cNvPr id="91177" name="Rectangle 41"/>
                  <p:cNvSpPr>
                    <a:spLocks noChangeArrowheads="1"/>
                  </p:cNvSpPr>
                  <p:nvPr/>
                </p:nvSpPr>
                <p:spPr bwMode="auto">
                  <a:xfrm>
                    <a:off x="1597" y="864"/>
                    <a:ext cx="842"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178" name="Group 42"/>
                <p:cNvGrpSpPr>
                  <a:grpSpLocks/>
                </p:cNvGrpSpPr>
                <p:nvPr/>
              </p:nvGrpSpPr>
              <p:grpSpPr bwMode="auto">
                <a:xfrm>
                  <a:off x="2439" y="864"/>
                  <a:ext cx="878" cy="384"/>
                  <a:chOff x="2439" y="864"/>
                  <a:chExt cx="878" cy="384"/>
                </a:xfrm>
              </p:grpSpPr>
              <p:sp>
                <p:nvSpPr>
                  <p:cNvPr id="91179" name="Rectangle 43"/>
                  <p:cNvSpPr>
                    <a:spLocks noChangeArrowheads="1"/>
                  </p:cNvSpPr>
                  <p:nvPr/>
                </p:nvSpPr>
                <p:spPr bwMode="auto">
                  <a:xfrm>
                    <a:off x="2482" y="864"/>
                    <a:ext cx="792"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0</a:t>
                    </a:r>
                  </a:p>
                  <a:p>
                    <a:pPr algn="ctr"/>
                    <a:endParaRPr lang="en-GB" sz="4800">
                      <a:latin typeface="Times New Roman" pitchFamily="18" charset="0"/>
                    </a:endParaRPr>
                  </a:p>
                </p:txBody>
              </p:sp>
              <p:sp>
                <p:nvSpPr>
                  <p:cNvPr id="91180" name="Rectangle 44"/>
                  <p:cNvSpPr>
                    <a:spLocks noChangeArrowheads="1"/>
                  </p:cNvSpPr>
                  <p:nvPr/>
                </p:nvSpPr>
                <p:spPr bwMode="auto">
                  <a:xfrm>
                    <a:off x="2439" y="864"/>
                    <a:ext cx="878"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181" name="Group 45"/>
                <p:cNvGrpSpPr>
                  <a:grpSpLocks/>
                </p:cNvGrpSpPr>
                <p:nvPr/>
              </p:nvGrpSpPr>
              <p:grpSpPr bwMode="auto">
                <a:xfrm>
                  <a:off x="3317" y="864"/>
                  <a:ext cx="806" cy="384"/>
                  <a:chOff x="3317" y="864"/>
                  <a:chExt cx="806" cy="384"/>
                </a:xfrm>
              </p:grpSpPr>
              <p:sp>
                <p:nvSpPr>
                  <p:cNvPr id="91182" name="Rectangle 46"/>
                  <p:cNvSpPr>
                    <a:spLocks noChangeArrowheads="1"/>
                  </p:cNvSpPr>
                  <p:nvPr/>
                </p:nvSpPr>
                <p:spPr bwMode="auto">
                  <a:xfrm>
                    <a:off x="3360" y="864"/>
                    <a:ext cx="720"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0</a:t>
                    </a:r>
                  </a:p>
                  <a:p>
                    <a:pPr algn="ctr"/>
                    <a:endParaRPr lang="en-GB" sz="4800">
                      <a:latin typeface="Times New Roman" pitchFamily="18" charset="0"/>
                    </a:endParaRPr>
                  </a:p>
                </p:txBody>
              </p:sp>
              <p:sp>
                <p:nvSpPr>
                  <p:cNvPr id="91183" name="Rectangle 47"/>
                  <p:cNvSpPr>
                    <a:spLocks noChangeArrowheads="1"/>
                  </p:cNvSpPr>
                  <p:nvPr/>
                </p:nvSpPr>
                <p:spPr bwMode="auto">
                  <a:xfrm>
                    <a:off x="3317" y="864"/>
                    <a:ext cx="806"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184" name="Group 48"/>
                <p:cNvGrpSpPr>
                  <a:grpSpLocks/>
                </p:cNvGrpSpPr>
                <p:nvPr/>
              </p:nvGrpSpPr>
              <p:grpSpPr bwMode="auto">
                <a:xfrm>
                  <a:off x="0" y="1248"/>
                  <a:ext cx="429" cy="384"/>
                  <a:chOff x="0" y="1248"/>
                  <a:chExt cx="429" cy="384"/>
                </a:xfrm>
              </p:grpSpPr>
              <p:sp>
                <p:nvSpPr>
                  <p:cNvPr id="91185" name="Rectangle 49"/>
                  <p:cNvSpPr>
                    <a:spLocks noChangeArrowheads="1"/>
                  </p:cNvSpPr>
                  <p:nvPr/>
                </p:nvSpPr>
                <p:spPr bwMode="auto">
                  <a:xfrm>
                    <a:off x="43" y="1248"/>
                    <a:ext cx="343"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2</a:t>
                    </a:r>
                  </a:p>
                  <a:p>
                    <a:pPr algn="ctr"/>
                    <a:endParaRPr lang="en-GB" sz="4800">
                      <a:latin typeface="Times New Roman" pitchFamily="18" charset="0"/>
                    </a:endParaRPr>
                  </a:p>
                </p:txBody>
              </p:sp>
              <p:sp>
                <p:nvSpPr>
                  <p:cNvPr id="91186" name="Rectangle 50"/>
                  <p:cNvSpPr>
                    <a:spLocks noChangeArrowheads="1"/>
                  </p:cNvSpPr>
                  <p:nvPr/>
                </p:nvSpPr>
                <p:spPr bwMode="auto">
                  <a:xfrm>
                    <a:off x="0" y="1248"/>
                    <a:ext cx="429"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187" name="Group 51"/>
                <p:cNvGrpSpPr>
                  <a:grpSpLocks/>
                </p:cNvGrpSpPr>
                <p:nvPr/>
              </p:nvGrpSpPr>
              <p:grpSpPr bwMode="auto">
                <a:xfrm>
                  <a:off x="429" y="1248"/>
                  <a:ext cx="435" cy="384"/>
                  <a:chOff x="429" y="1248"/>
                  <a:chExt cx="435" cy="384"/>
                </a:xfrm>
              </p:grpSpPr>
              <p:sp>
                <p:nvSpPr>
                  <p:cNvPr id="91188" name="Rectangle 52"/>
                  <p:cNvSpPr>
                    <a:spLocks noChangeArrowheads="1"/>
                  </p:cNvSpPr>
                  <p:nvPr/>
                </p:nvSpPr>
                <p:spPr bwMode="auto">
                  <a:xfrm>
                    <a:off x="472" y="1248"/>
                    <a:ext cx="349"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5</a:t>
                    </a:r>
                  </a:p>
                  <a:p>
                    <a:pPr algn="ctr"/>
                    <a:endParaRPr lang="en-GB" sz="4800">
                      <a:latin typeface="Times New Roman" pitchFamily="18" charset="0"/>
                    </a:endParaRPr>
                  </a:p>
                </p:txBody>
              </p:sp>
              <p:sp>
                <p:nvSpPr>
                  <p:cNvPr id="91189" name="Rectangle 53"/>
                  <p:cNvSpPr>
                    <a:spLocks noChangeArrowheads="1"/>
                  </p:cNvSpPr>
                  <p:nvPr/>
                </p:nvSpPr>
                <p:spPr bwMode="auto">
                  <a:xfrm>
                    <a:off x="429" y="1248"/>
                    <a:ext cx="435"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190" name="Group 54"/>
                <p:cNvGrpSpPr>
                  <a:grpSpLocks/>
                </p:cNvGrpSpPr>
                <p:nvPr/>
              </p:nvGrpSpPr>
              <p:grpSpPr bwMode="auto">
                <a:xfrm>
                  <a:off x="864" y="1248"/>
                  <a:ext cx="733" cy="384"/>
                  <a:chOff x="864" y="1248"/>
                  <a:chExt cx="733" cy="384"/>
                </a:xfrm>
              </p:grpSpPr>
              <p:sp>
                <p:nvSpPr>
                  <p:cNvPr id="91191" name="Rectangle 55"/>
                  <p:cNvSpPr>
                    <a:spLocks noChangeArrowheads="1"/>
                  </p:cNvSpPr>
                  <p:nvPr/>
                </p:nvSpPr>
                <p:spPr bwMode="auto">
                  <a:xfrm>
                    <a:off x="907" y="1248"/>
                    <a:ext cx="647"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0</a:t>
                    </a:r>
                  </a:p>
                  <a:p>
                    <a:pPr algn="ctr"/>
                    <a:endParaRPr lang="en-GB" sz="4800">
                      <a:latin typeface="Times New Roman" pitchFamily="18" charset="0"/>
                    </a:endParaRPr>
                  </a:p>
                </p:txBody>
              </p:sp>
              <p:sp>
                <p:nvSpPr>
                  <p:cNvPr id="91192" name="Rectangle 56"/>
                  <p:cNvSpPr>
                    <a:spLocks noChangeArrowheads="1"/>
                  </p:cNvSpPr>
                  <p:nvPr/>
                </p:nvSpPr>
                <p:spPr bwMode="auto">
                  <a:xfrm>
                    <a:off x="864" y="1248"/>
                    <a:ext cx="733"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193" name="Group 57"/>
                <p:cNvGrpSpPr>
                  <a:grpSpLocks/>
                </p:cNvGrpSpPr>
                <p:nvPr/>
              </p:nvGrpSpPr>
              <p:grpSpPr bwMode="auto">
                <a:xfrm>
                  <a:off x="1597" y="1248"/>
                  <a:ext cx="842" cy="384"/>
                  <a:chOff x="1597" y="1248"/>
                  <a:chExt cx="842" cy="384"/>
                </a:xfrm>
              </p:grpSpPr>
              <p:sp>
                <p:nvSpPr>
                  <p:cNvPr id="91194" name="Rectangle 58"/>
                  <p:cNvSpPr>
                    <a:spLocks noChangeArrowheads="1"/>
                  </p:cNvSpPr>
                  <p:nvPr/>
                </p:nvSpPr>
                <p:spPr bwMode="auto">
                  <a:xfrm>
                    <a:off x="1640" y="1248"/>
                    <a:ext cx="756"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0</a:t>
                    </a:r>
                  </a:p>
                  <a:p>
                    <a:pPr algn="ctr"/>
                    <a:endParaRPr lang="en-GB" sz="4800">
                      <a:latin typeface="Times New Roman" pitchFamily="18" charset="0"/>
                    </a:endParaRPr>
                  </a:p>
                </p:txBody>
              </p:sp>
              <p:sp>
                <p:nvSpPr>
                  <p:cNvPr id="91195" name="Rectangle 59"/>
                  <p:cNvSpPr>
                    <a:spLocks noChangeArrowheads="1"/>
                  </p:cNvSpPr>
                  <p:nvPr/>
                </p:nvSpPr>
                <p:spPr bwMode="auto">
                  <a:xfrm>
                    <a:off x="1597" y="1248"/>
                    <a:ext cx="842"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196" name="Group 60"/>
                <p:cNvGrpSpPr>
                  <a:grpSpLocks/>
                </p:cNvGrpSpPr>
                <p:nvPr/>
              </p:nvGrpSpPr>
              <p:grpSpPr bwMode="auto">
                <a:xfrm>
                  <a:off x="2439" y="1248"/>
                  <a:ext cx="878" cy="384"/>
                  <a:chOff x="2439" y="1248"/>
                  <a:chExt cx="878" cy="384"/>
                </a:xfrm>
              </p:grpSpPr>
              <p:sp>
                <p:nvSpPr>
                  <p:cNvPr id="91197" name="Rectangle 61"/>
                  <p:cNvSpPr>
                    <a:spLocks noChangeArrowheads="1"/>
                  </p:cNvSpPr>
                  <p:nvPr/>
                </p:nvSpPr>
                <p:spPr bwMode="auto">
                  <a:xfrm>
                    <a:off x="2482" y="1248"/>
                    <a:ext cx="792"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0</a:t>
                    </a:r>
                  </a:p>
                  <a:p>
                    <a:pPr algn="ctr"/>
                    <a:endParaRPr lang="en-GB" sz="4800">
                      <a:latin typeface="Times New Roman" pitchFamily="18" charset="0"/>
                    </a:endParaRPr>
                  </a:p>
                </p:txBody>
              </p:sp>
              <p:sp>
                <p:nvSpPr>
                  <p:cNvPr id="91198" name="Rectangle 62"/>
                  <p:cNvSpPr>
                    <a:spLocks noChangeArrowheads="1"/>
                  </p:cNvSpPr>
                  <p:nvPr/>
                </p:nvSpPr>
                <p:spPr bwMode="auto">
                  <a:xfrm>
                    <a:off x="2439" y="1248"/>
                    <a:ext cx="878"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199" name="Group 63"/>
                <p:cNvGrpSpPr>
                  <a:grpSpLocks/>
                </p:cNvGrpSpPr>
                <p:nvPr/>
              </p:nvGrpSpPr>
              <p:grpSpPr bwMode="auto">
                <a:xfrm>
                  <a:off x="3317" y="1248"/>
                  <a:ext cx="806" cy="384"/>
                  <a:chOff x="3317" y="1248"/>
                  <a:chExt cx="806" cy="384"/>
                </a:xfrm>
              </p:grpSpPr>
              <p:sp>
                <p:nvSpPr>
                  <p:cNvPr id="91200" name="Rectangle 64"/>
                  <p:cNvSpPr>
                    <a:spLocks noChangeArrowheads="1"/>
                  </p:cNvSpPr>
                  <p:nvPr/>
                </p:nvSpPr>
                <p:spPr bwMode="auto">
                  <a:xfrm>
                    <a:off x="3360" y="1248"/>
                    <a:ext cx="720"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0</a:t>
                    </a:r>
                  </a:p>
                  <a:p>
                    <a:pPr algn="ctr"/>
                    <a:endParaRPr lang="en-GB" sz="4800">
                      <a:latin typeface="Times New Roman" pitchFamily="18" charset="0"/>
                    </a:endParaRPr>
                  </a:p>
                </p:txBody>
              </p:sp>
              <p:sp>
                <p:nvSpPr>
                  <p:cNvPr id="91201" name="Rectangle 65"/>
                  <p:cNvSpPr>
                    <a:spLocks noChangeArrowheads="1"/>
                  </p:cNvSpPr>
                  <p:nvPr/>
                </p:nvSpPr>
                <p:spPr bwMode="auto">
                  <a:xfrm>
                    <a:off x="3317" y="1248"/>
                    <a:ext cx="806"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02" name="Group 66"/>
                <p:cNvGrpSpPr>
                  <a:grpSpLocks/>
                </p:cNvGrpSpPr>
                <p:nvPr/>
              </p:nvGrpSpPr>
              <p:grpSpPr bwMode="auto">
                <a:xfrm>
                  <a:off x="0" y="1632"/>
                  <a:ext cx="429" cy="384"/>
                  <a:chOff x="0" y="1632"/>
                  <a:chExt cx="429" cy="384"/>
                </a:xfrm>
              </p:grpSpPr>
              <p:sp>
                <p:nvSpPr>
                  <p:cNvPr id="91203" name="Rectangle 67"/>
                  <p:cNvSpPr>
                    <a:spLocks noChangeArrowheads="1"/>
                  </p:cNvSpPr>
                  <p:nvPr/>
                </p:nvSpPr>
                <p:spPr bwMode="auto">
                  <a:xfrm>
                    <a:off x="43" y="1632"/>
                    <a:ext cx="343"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3</a:t>
                    </a:r>
                  </a:p>
                  <a:p>
                    <a:pPr algn="ctr"/>
                    <a:endParaRPr lang="en-GB" sz="4800">
                      <a:latin typeface="Times New Roman" pitchFamily="18" charset="0"/>
                    </a:endParaRPr>
                  </a:p>
                </p:txBody>
              </p:sp>
              <p:sp>
                <p:nvSpPr>
                  <p:cNvPr id="91204" name="Rectangle 68"/>
                  <p:cNvSpPr>
                    <a:spLocks noChangeArrowheads="1"/>
                  </p:cNvSpPr>
                  <p:nvPr/>
                </p:nvSpPr>
                <p:spPr bwMode="auto">
                  <a:xfrm>
                    <a:off x="0" y="1632"/>
                    <a:ext cx="429"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05" name="Group 69"/>
                <p:cNvGrpSpPr>
                  <a:grpSpLocks/>
                </p:cNvGrpSpPr>
                <p:nvPr/>
              </p:nvGrpSpPr>
              <p:grpSpPr bwMode="auto">
                <a:xfrm>
                  <a:off x="429" y="1632"/>
                  <a:ext cx="435" cy="384"/>
                  <a:chOff x="429" y="1632"/>
                  <a:chExt cx="435" cy="384"/>
                </a:xfrm>
              </p:grpSpPr>
              <p:sp>
                <p:nvSpPr>
                  <p:cNvPr id="91206" name="Rectangle 70"/>
                  <p:cNvSpPr>
                    <a:spLocks noChangeArrowheads="1"/>
                  </p:cNvSpPr>
                  <p:nvPr/>
                </p:nvSpPr>
                <p:spPr bwMode="auto">
                  <a:xfrm>
                    <a:off x="472" y="1632"/>
                    <a:ext cx="349"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15</a:t>
                    </a:r>
                  </a:p>
                  <a:p>
                    <a:pPr algn="ctr"/>
                    <a:endParaRPr lang="en-GB" sz="4800">
                      <a:latin typeface="Times New Roman" pitchFamily="18" charset="0"/>
                    </a:endParaRPr>
                  </a:p>
                </p:txBody>
              </p:sp>
              <p:sp>
                <p:nvSpPr>
                  <p:cNvPr id="91207" name="Rectangle 71"/>
                  <p:cNvSpPr>
                    <a:spLocks noChangeArrowheads="1"/>
                  </p:cNvSpPr>
                  <p:nvPr/>
                </p:nvSpPr>
                <p:spPr bwMode="auto">
                  <a:xfrm>
                    <a:off x="429" y="1632"/>
                    <a:ext cx="435"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08" name="Group 72"/>
                <p:cNvGrpSpPr>
                  <a:grpSpLocks/>
                </p:cNvGrpSpPr>
                <p:nvPr/>
              </p:nvGrpSpPr>
              <p:grpSpPr bwMode="auto">
                <a:xfrm>
                  <a:off x="864" y="1632"/>
                  <a:ext cx="733" cy="384"/>
                  <a:chOff x="864" y="1632"/>
                  <a:chExt cx="733" cy="384"/>
                </a:xfrm>
              </p:grpSpPr>
              <p:sp>
                <p:nvSpPr>
                  <p:cNvPr id="91209" name="Rectangle 73"/>
                  <p:cNvSpPr>
                    <a:spLocks noChangeArrowheads="1"/>
                  </p:cNvSpPr>
                  <p:nvPr/>
                </p:nvSpPr>
                <p:spPr bwMode="auto">
                  <a:xfrm>
                    <a:off x="907" y="1632"/>
                    <a:ext cx="647"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1/7</a:t>
                    </a:r>
                  </a:p>
                  <a:p>
                    <a:pPr algn="ctr"/>
                    <a:endParaRPr lang="en-GB" sz="4800">
                      <a:latin typeface="Times New Roman" pitchFamily="18" charset="0"/>
                    </a:endParaRPr>
                  </a:p>
                </p:txBody>
              </p:sp>
              <p:sp>
                <p:nvSpPr>
                  <p:cNvPr id="91210" name="Rectangle 74"/>
                  <p:cNvSpPr>
                    <a:spLocks noChangeArrowheads="1"/>
                  </p:cNvSpPr>
                  <p:nvPr/>
                </p:nvSpPr>
                <p:spPr bwMode="auto">
                  <a:xfrm>
                    <a:off x="864" y="1632"/>
                    <a:ext cx="733"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11" name="Group 75"/>
                <p:cNvGrpSpPr>
                  <a:grpSpLocks/>
                </p:cNvGrpSpPr>
                <p:nvPr/>
              </p:nvGrpSpPr>
              <p:grpSpPr bwMode="auto">
                <a:xfrm>
                  <a:off x="1597" y="1632"/>
                  <a:ext cx="842" cy="384"/>
                  <a:chOff x="1597" y="1632"/>
                  <a:chExt cx="842" cy="384"/>
                </a:xfrm>
              </p:grpSpPr>
              <p:sp>
                <p:nvSpPr>
                  <p:cNvPr id="91212" name="Rectangle 76"/>
                  <p:cNvSpPr>
                    <a:spLocks noChangeArrowheads="1"/>
                  </p:cNvSpPr>
                  <p:nvPr/>
                </p:nvSpPr>
                <p:spPr bwMode="auto">
                  <a:xfrm>
                    <a:off x="1640" y="1632"/>
                    <a:ext cx="756"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1/12</a:t>
                    </a:r>
                  </a:p>
                  <a:p>
                    <a:pPr algn="ctr"/>
                    <a:endParaRPr lang="en-GB" sz="4800">
                      <a:latin typeface="Times New Roman" pitchFamily="18" charset="0"/>
                    </a:endParaRPr>
                  </a:p>
                </p:txBody>
              </p:sp>
              <p:sp>
                <p:nvSpPr>
                  <p:cNvPr id="91213" name="Rectangle 77"/>
                  <p:cNvSpPr>
                    <a:spLocks noChangeArrowheads="1"/>
                  </p:cNvSpPr>
                  <p:nvPr/>
                </p:nvSpPr>
                <p:spPr bwMode="auto">
                  <a:xfrm>
                    <a:off x="1597" y="1632"/>
                    <a:ext cx="842"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14" name="Group 78"/>
                <p:cNvGrpSpPr>
                  <a:grpSpLocks/>
                </p:cNvGrpSpPr>
                <p:nvPr/>
              </p:nvGrpSpPr>
              <p:grpSpPr bwMode="auto">
                <a:xfrm>
                  <a:off x="2439" y="1632"/>
                  <a:ext cx="878" cy="384"/>
                  <a:chOff x="2439" y="1632"/>
                  <a:chExt cx="878" cy="384"/>
                </a:xfrm>
              </p:grpSpPr>
              <p:sp>
                <p:nvSpPr>
                  <p:cNvPr id="91215" name="Rectangle 79"/>
                  <p:cNvSpPr>
                    <a:spLocks noChangeArrowheads="1"/>
                  </p:cNvSpPr>
                  <p:nvPr/>
                </p:nvSpPr>
                <p:spPr bwMode="auto">
                  <a:xfrm>
                    <a:off x="2482" y="1632"/>
                    <a:ext cx="792"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0</a:t>
                    </a:r>
                  </a:p>
                  <a:p>
                    <a:pPr algn="ctr"/>
                    <a:endParaRPr lang="en-GB" sz="4800">
                      <a:latin typeface="Times New Roman" pitchFamily="18" charset="0"/>
                    </a:endParaRPr>
                  </a:p>
                </p:txBody>
              </p:sp>
              <p:sp>
                <p:nvSpPr>
                  <p:cNvPr id="91216" name="Rectangle 80"/>
                  <p:cNvSpPr>
                    <a:spLocks noChangeArrowheads="1"/>
                  </p:cNvSpPr>
                  <p:nvPr/>
                </p:nvSpPr>
                <p:spPr bwMode="auto">
                  <a:xfrm>
                    <a:off x="2439" y="1632"/>
                    <a:ext cx="878"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17" name="Group 81"/>
                <p:cNvGrpSpPr>
                  <a:grpSpLocks/>
                </p:cNvGrpSpPr>
                <p:nvPr/>
              </p:nvGrpSpPr>
              <p:grpSpPr bwMode="auto">
                <a:xfrm>
                  <a:off x="3317" y="1632"/>
                  <a:ext cx="806" cy="384"/>
                  <a:chOff x="3317" y="1632"/>
                  <a:chExt cx="806" cy="384"/>
                </a:xfrm>
              </p:grpSpPr>
              <p:sp>
                <p:nvSpPr>
                  <p:cNvPr id="91218" name="Rectangle 82"/>
                  <p:cNvSpPr>
                    <a:spLocks noChangeArrowheads="1"/>
                  </p:cNvSpPr>
                  <p:nvPr/>
                </p:nvSpPr>
                <p:spPr bwMode="auto">
                  <a:xfrm>
                    <a:off x="3360" y="1632"/>
                    <a:ext cx="720"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1/7</a:t>
                    </a:r>
                  </a:p>
                  <a:p>
                    <a:pPr algn="ctr"/>
                    <a:endParaRPr lang="en-GB" sz="4800">
                      <a:latin typeface="Times New Roman" pitchFamily="18" charset="0"/>
                    </a:endParaRPr>
                  </a:p>
                </p:txBody>
              </p:sp>
              <p:sp>
                <p:nvSpPr>
                  <p:cNvPr id="91219" name="Rectangle 83"/>
                  <p:cNvSpPr>
                    <a:spLocks noChangeArrowheads="1"/>
                  </p:cNvSpPr>
                  <p:nvPr/>
                </p:nvSpPr>
                <p:spPr bwMode="auto">
                  <a:xfrm>
                    <a:off x="3317" y="1632"/>
                    <a:ext cx="806"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20" name="Group 84"/>
                <p:cNvGrpSpPr>
                  <a:grpSpLocks/>
                </p:cNvGrpSpPr>
                <p:nvPr/>
              </p:nvGrpSpPr>
              <p:grpSpPr bwMode="auto">
                <a:xfrm>
                  <a:off x="0" y="2016"/>
                  <a:ext cx="429" cy="384"/>
                  <a:chOff x="0" y="2016"/>
                  <a:chExt cx="429" cy="384"/>
                </a:xfrm>
              </p:grpSpPr>
              <p:sp>
                <p:nvSpPr>
                  <p:cNvPr id="91221" name="Rectangle 85"/>
                  <p:cNvSpPr>
                    <a:spLocks noChangeArrowheads="1"/>
                  </p:cNvSpPr>
                  <p:nvPr/>
                </p:nvSpPr>
                <p:spPr bwMode="auto">
                  <a:xfrm>
                    <a:off x="43" y="2016"/>
                    <a:ext cx="343"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4</a:t>
                    </a:r>
                  </a:p>
                  <a:p>
                    <a:pPr algn="ctr"/>
                    <a:endParaRPr lang="en-GB" sz="4800">
                      <a:latin typeface="Times New Roman" pitchFamily="18" charset="0"/>
                    </a:endParaRPr>
                  </a:p>
                </p:txBody>
              </p:sp>
              <p:sp>
                <p:nvSpPr>
                  <p:cNvPr id="91222" name="Rectangle 86"/>
                  <p:cNvSpPr>
                    <a:spLocks noChangeArrowheads="1"/>
                  </p:cNvSpPr>
                  <p:nvPr/>
                </p:nvSpPr>
                <p:spPr bwMode="auto">
                  <a:xfrm>
                    <a:off x="0" y="2016"/>
                    <a:ext cx="429"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23" name="Group 87"/>
                <p:cNvGrpSpPr>
                  <a:grpSpLocks/>
                </p:cNvGrpSpPr>
                <p:nvPr/>
              </p:nvGrpSpPr>
              <p:grpSpPr bwMode="auto">
                <a:xfrm>
                  <a:off x="429" y="2016"/>
                  <a:ext cx="435" cy="384"/>
                  <a:chOff x="429" y="2016"/>
                  <a:chExt cx="435" cy="384"/>
                </a:xfrm>
              </p:grpSpPr>
              <p:sp>
                <p:nvSpPr>
                  <p:cNvPr id="91224" name="Rectangle 88"/>
                  <p:cNvSpPr>
                    <a:spLocks noChangeArrowheads="1"/>
                  </p:cNvSpPr>
                  <p:nvPr/>
                </p:nvSpPr>
                <p:spPr bwMode="auto">
                  <a:xfrm>
                    <a:off x="472" y="2016"/>
                    <a:ext cx="349"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5</a:t>
                    </a:r>
                  </a:p>
                  <a:p>
                    <a:pPr algn="ctr"/>
                    <a:endParaRPr lang="en-GB" sz="4800">
                      <a:latin typeface="Times New Roman" pitchFamily="18" charset="0"/>
                    </a:endParaRPr>
                  </a:p>
                </p:txBody>
              </p:sp>
              <p:sp>
                <p:nvSpPr>
                  <p:cNvPr id="91225" name="Rectangle 89"/>
                  <p:cNvSpPr>
                    <a:spLocks noChangeArrowheads="1"/>
                  </p:cNvSpPr>
                  <p:nvPr/>
                </p:nvSpPr>
                <p:spPr bwMode="auto">
                  <a:xfrm>
                    <a:off x="429" y="2016"/>
                    <a:ext cx="435"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26" name="Group 90"/>
                <p:cNvGrpSpPr>
                  <a:grpSpLocks/>
                </p:cNvGrpSpPr>
                <p:nvPr/>
              </p:nvGrpSpPr>
              <p:grpSpPr bwMode="auto">
                <a:xfrm>
                  <a:off x="864" y="2016"/>
                  <a:ext cx="733" cy="384"/>
                  <a:chOff x="864" y="2016"/>
                  <a:chExt cx="733" cy="384"/>
                </a:xfrm>
              </p:grpSpPr>
              <p:sp>
                <p:nvSpPr>
                  <p:cNvPr id="91227" name="Rectangle 91"/>
                  <p:cNvSpPr>
                    <a:spLocks noChangeArrowheads="1"/>
                  </p:cNvSpPr>
                  <p:nvPr/>
                </p:nvSpPr>
                <p:spPr bwMode="auto">
                  <a:xfrm>
                    <a:off x="907" y="2016"/>
                    <a:ext cx="647"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4/7</a:t>
                    </a:r>
                  </a:p>
                  <a:p>
                    <a:pPr algn="ctr"/>
                    <a:endParaRPr lang="en-GB" sz="4800">
                      <a:latin typeface="Times New Roman" pitchFamily="18" charset="0"/>
                    </a:endParaRPr>
                  </a:p>
                </p:txBody>
              </p:sp>
              <p:sp>
                <p:nvSpPr>
                  <p:cNvPr id="91228" name="Rectangle 92"/>
                  <p:cNvSpPr>
                    <a:spLocks noChangeArrowheads="1"/>
                  </p:cNvSpPr>
                  <p:nvPr/>
                </p:nvSpPr>
                <p:spPr bwMode="auto">
                  <a:xfrm>
                    <a:off x="864" y="2016"/>
                    <a:ext cx="733"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29" name="Group 93"/>
                <p:cNvGrpSpPr>
                  <a:grpSpLocks/>
                </p:cNvGrpSpPr>
                <p:nvPr/>
              </p:nvGrpSpPr>
              <p:grpSpPr bwMode="auto">
                <a:xfrm>
                  <a:off x="1597" y="2016"/>
                  <a:ext cx="842" cy="384"/>
                  <a:chOff x="1597" y="2016"/>
                  <a:chExt cx="842" cy="384"/>
                </a:xfrm>
              </p:grpSpPr>
              <p:sp>
                <p:nvSpPr>
                  <p:cNvPr id="91230" name="Rectangle 94"/>
                  <p:cNvSpPr>
                    <a:spLocks noChangeArrowheads="1"/>
                  </p:cNvSpPr>
                  <p:nvPr/>
                </p:nvSpPr>
                <p:spPr bwMode="auto">
                  <a:xfrm>
                    <a:off x="1640" y="2016"/>
                    <a:ext cx="756"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3/12</a:t>
                    </a:r>
                  </a:p>
                  <a:p>
                    <a:pPr algn="ctr"/>
                    <a:endParaRPr lang="en-GB" sz="4800">
                      <a:latin typeface="Times New Roman" pitchFamily="18" charset="0"/>
                    </a:endParaRPr>
                  </a:p>
                </p:txBody>
              </p:sp>
              <p:sp>
                <p:nvSpPr>
                  <p:cNvPr id="91231" name="Rectangle 95"/>
                  <p:cNvSpPr>
                    <a:spLocks noChangeArrowheads="1"/>
                  </p:cNvSpPr>
                  <p:nvPr/>
                </p:nvSpPr>
                <p:spPr bwMode="auto">
                  <a:xfrm>
                    <a:off x="1597" y="2016"/>
                    <a:ext cx="842"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32" name="Group 96"/>
                <p:cNvGrpSpPr>
                  <a:grpSpLocks/>
                </p:cNvGrpSpPr>
                <p:nvPr/>
              </p:nvGrpSpPr>
              <p:grpSpPr bwMode="auto">
                <a:xfrm>
                  <a:off x="2439" y="2016"/>
                  <a:ext cx="878" cy="384"/>
                  <a:chOff x="2439" y="2016"/>
                  <a:chExt cx="878" cy="384"/>
                </a:xfrm>
              </p:grpSpPr>
              <p:sp>
                <p:nvSpPr>
                  <p:cNvPr id="91233" name="Rectangle 97"/>
                  <p:cNvSpPr>
                    <a:spLocks noChangeArrowheads="1"/>
                  </p:cNvSpPr>
                  <p:nvPr/>
                </p:nvSpPr>
                <p:spPr bwMode="auto">
                  <a:xfrm>
                    <a:off x="2482" y="2016"/>
                    <a:ext cx="792"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4/14</a:t>
                    </a:r>
                  </a:p>
                  <a:p>
                    <a:pPr algn="ctr"/>
                    <a:endParaRPr lang="en-GB" sz="4800">
                      <a:latin typeface="Times New Roman" pitchFamily="18" charset="0"/>
                    </a:endParaRPr>
                  </a:p>
                </p:txBody>
              </p:sp>
              <p:sp>
                <p:nvSpPr>
                  <p:cNvPr id="91234" name="Rectangle 98"/>
                  <p:cNvSpPr>
                    <a:spLocks noChangeArrowheads="1"/>
                  </p:cNvSpPr>
                  <p:nvPr/>
                </p:nvSpPr>
                <p:spPr bwMode="auto">
                  <a:xfrm>
                    <a:off x="2439" y="2016"/>
                    <a:ext cx="878"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35" name="Group 99"/>
                <p:cNvGrpSpPr>
                  <a:grpSpLocks/>
                </p:cNvGrpSpPr>
                <p:nvPr/>
              </p:nvGrpSpPr>
              <p:grpSpPr bwMode="auto">
                <a:xfrm>
                  <a:off x="3317" y="2016"/>
                  <a:ext cx="806" cy="384"/>
                  <a:chOff x="3317" y="2016"/>
                  <a:chExt cx="806" cy="384"/>
                </a:xfrm>
              </p:grpSpPr>
              <p:sp>
                <p:nvSpPr>
                  <p:cNvPr id="91236" name="Rectangle 100"/>
                  <p:cNvSpPr>
                    <a:spLocks noChangeArrowheads="1"/>
                  </p:cNvSpPr>
                  <p:nvPr/>
                </p:nvSpPr>
                <p:spPr bwMode="auto">
                  <a:xfrm>
                    <a:off x="3360" y="2016"/>
                    <a:ext cx="720"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2/7</a:t>
                    </a:r>
                  </a:p>
                  <a:p>
                    <a:pPr algn="ctr"/>
                    <a:endParaRPr lang="en-GB" sz="4800">
                      <a:latin typeface="Times New Roman" pitchFamily="18" charset="0"/>
                    </a:endParaRPr>
                  </a:p>
                </p:txBody>
              </p:sp>
              <p:sp>
                <p:nvSpPr>
                  <p:cNvPr id="91237" name="Rectangle 101"/>
                  <p:cNvSpPr>
                    <a:spLocks noChangeArrowheads="1"/>
                  </p:cNvSpPr>
                  <p:nvPr/>
                </p:nvSpPr>
                <p:spPr bwMode="auto">
                  <a:xfrm>
                    <a:off x="3317" y="2016"/>
                    <a:ext cx="806"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38" name="Group 102"/>
                <p:cNvGrpSpPr>
                  <a:grpSpLocks/>
                </p:cNvGrpSpPr>
                <p:nvPr/>
              </p:nvGrpSpPr>
              <p:grpSpPr bwMode="auto">
                <a:xfrm>
                  <a:off x="0" y="2400"/>
                  <a:ext cx="429" cy="384"/>
                  <a:chOff x="0" y="2400"/>
                  <a:chExt cx="429" cy="384"/>
                </a:xfrm>
              </p:grpSpPr>
              <p:sp>
                <p:nvSpPr>
                  <p:cNvPr id="91239" name="Rectangle 103"/>
                  <p:cNvSpPr>
                    <a:spLocks noChangeArrowheads="1"/>
                  </p:cNvSpPr>
                  <p:nvPr/>
                </p:nvSpPr>
                <p:spPr bwMode="auto">
                  <a:xfrm>
                    <a:off x="43" y="2400"/>
                    <a:ext cx="343"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5</a:t>
                    </a:r>
                  </a:p>
                  <a:p>
                    <a:pPr algn="ctr"/>
                    <a:endParaRPr lang="en-GB" sz="4800">
                      <a:latin typeface="Times New Roman" pitchFamily="18" charset="0"/>
                    </a:endParaRPr>
                  </a:p>
                </p:txBody>
              </p:sp>
              <p:sp>
                <p:nvSpPr>
                  <p:cNvPr id="91240" name="Rectangle 104"/>
                  <p:cNvSpPr>
                    <a:spLocks noChangeArrowheads="1"/>
                  </p:cNvSpPr>
                  <p:nvPr/>
                </p:nvSpPr>
                <p:spPr bwMode="auto">
                  <a:xfrm>
                    <a:off x="0" y="2400"/>
                    <a:ext cx="429"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41" name="Group 105"/>
                <p:cNvGrpSpPr>
                  <a:grpSpLocks/>
                </p:cNvGrpSpPr>
                <p:nvPr/>
              </p:nvGrpSpPr>
              <p:grpSpPr bwMode="auto">
                <a:xfrm>
                  <a:off x="429" y="2400"/>
                  <a:ext cx="435" cy="384"/>
                  <a:chOff x="429" y="2400"/>
                  <a:chExt cx="435" cy="384"/>
                </a:xfrm>
              </p:grpSpPr>
              <p:sp>
                <p:nvSpPr>
                  <p:cNvPr id="91242" name="Rectangle 106"/>
                  <p:cNvSpPr>
                    <a:spLocks noChangeArrowheads="1"/>
                  </p:cNvSpPr>
                  <p:nvPr/>
                </p:nvSpPr>
                <p:spPr bwMode="auto">
                  <a:xfrm>
                    <a:off x="472" y="2400"/>
                    <a:ext cx="349"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5</a:t>
                    </a:r>
                  </a:p>
                  <a:p>
                    <a:pPr algn="ctr"/>
                    <a:endParaRPr lang="en-GB" sz="4800">
                      <a:latin typeface="Times New Roman" pitchFamily="18" charset="0"/>
                    </a:endParaRPr>
                  </a:p>
                </p:txBody>
              </p:sp>
              <p:sp>
                <p:nvSpPr>
                  <p:cNvPr id="91243" name="Rectangle 107"/>
                  <p:cNvSpPr>
                    <a:spLocks noChangeArrowheads="1"/>
                  </p:cNvSpPr>
                  <p:nvPr/>
                </p:nvSpPr>
                <p:spPr bwMode="auto">
                  <a:xfrm>
                    <a:off x="429" y="2400"/>
                    <a:ext cx="435"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44" name="Group 108"/>
                <p:cNvGrpSpPr>
                  <a:grpSpLocks/>
                </p:cNvGrpSpPr>
                <p:nvPr/>
              </p:nvGrpSpPr>
              <p:grpSpPr bwMode="auto">
                <a:xfrm>
                  <a:off x="864" y="2400"/>
                  <a:ext cx="733" cy="384"/>
                  <a:chOff x="864" y="2400"/>
                  <a:chExt cx="733" cy="384"/>
                </a:xfrm>
              </p:grpSpPr>
              <p:sp>
                <p:nvSpPr>
                  <p:cNvPr id="91245" name="Rectangle 109"/>
                  <p:cNvSpPr>
                    <a:spLocks noChangeArrowheads="1"/>
                  </p:cNvSpPr>
                  <p:nvPr/>
                </p:nvSpPr>
                <p:spPr bwMode="auto">
                  <a:xfrm>
                    <a:off x="907" y="2400"/>
                    <a:ext cx="647"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4/7</a:t>
                    </a:r>
                  </a:p>
                  <a:p>
                    <a:pPr algn="ctr"/>
                    <a:endParaRPr lang="en-GB" sz="4800">
                      <a:latin typeface="Times New Roman" pitchFamily="18" charset="0"/>
                    </a:endParaRPr>
                  </a:p>
                </p:txBody>
              </p:sp>
              <p:sp>
                <p:nvSpPr>
                  <p:cNvPr id="91246" name="Rectangle 110"/>
                  <p:cNvSpPr>
                    <a:spLocks noChangeArrowheads="1"/>
                  </p:cNvSpPr>
                  <p:nvPr/>
                </p:nvSpPr>
                <p:spPr bwMode="auto">
                  <a:xfrm>
                    <a:off x="864" y="2400"/>
                    <a:ext cx="733"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47" name="Group 111"/>
                <p:cNvGrpSpPr>
                  <a:grpSpLocks/>
                </p:cNvGrpSpPr>
                <p:nvPr/>
              </p:nvGrpSpPr>
              <p:grpSpPr bwMode="auto">
                <a:xfrm>
                  <a:off x="1597" y="2400"/>
                  <a:ext cx="842" cy="384"/>
                  <a:chOff x="1597" y="2400"/>
                  <a:chExt cx="842" cy="384"/>
                </a:xfrm>
              </p:grpSpPr>
              <p:sp>
                <p:nvSpPr>
                  <p:cNvPr id="91248" name="Rectangle 112"/>
                  <p:cNvSpPr>
                    <a:spLocks noChangeArrowheads="1"/>
                  </p:cNvSpPr>
                  <p:nvPr/>
                </p:nvSpPr>
                <p:spPr bwMode="auto">
                  <a:xfrm>
                    <a:off x="1640" y="2400"/>
                    <a:ext cx="756"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2/12</a:t>
                    </a:r>
                  </a:p>
                  <a:p>
                    <a:pPr algn="ctr"/>
                    <a:endParaRPr lang="en-GB" sz="4800">
                      <a:latin typeface="Times New Roman" pitchFamily="18" charset="0"/>
                    </a:endParaRPr>
                  </a:p>
                </p:txBody>
              </p:sp>
              <p:sp>
                <p:nvSpPr>
                  <p:cNvPr id="91249" name="Rectangle 113"/>
                  <p:cNvSpPr>
                    <a:spLocks noChangeArrowheads="1"/>
                  </p:cNvSpPr>
                  <p:nvPr/>
                </p:nvSpPr>
                <p:spPr bwMode="auto">
                  <a:xfrm>
                    <a:off x="1597" y="2400"/>
                    <a:ext cx="842"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50" name="Group 114"/>
                <p:cNvGrpSpPr>
                  <a:grpSpLocks/>
                </p:cNvGrpSpPr>
                <p:nvPr/>
              </p:nvGrpSpPr>
              <p:grpSpPr bwMode="auto">
                <a:xfrm>
                  <a:off x="2439" y="2400"/>
                  <a:ext cx="878" cy="384"/>
                  <a:chOff x="2439" y="2400"/>
                  <a:chExt cx="878" cy="384"/>
                </a:xfrm>
              </p:grpSpPr>
              <p:sp>
                <p:nvSpPr>
                  <p:cNvPr id="91251" name="Rectangle 115"/>
                  <p:cNvSpPr>
                    <a:spLocks noChangeArrowheads="1"/>
                  </p:cNvSpPr>
                  <p:nvPr/>
                </p:nvSpPr>
                <p:spPr bwMode="auto">
                  <a:xfrm>
                    <a:off x="2482" y="2400"/>
                    <a:ext cx="792"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2/14</a:t>
                    </a:r>
                  </a:p>
                  <a:p>
                    <a:pPr algn="ctr"/>
                    <a:endParaRPr lang="en-GB" sz="4800">
                      <a:latin typeface="Times New Roman" pitchFamily="18" charset="0"/>
                    </a:endParaRPr>
                  </a:p>
                </p:txBody>
              </p:sp>
              <p:sp>
                <p:nvSpPr>
                  <p:cNvPr id="91252" name="Rectangle 116"/>
                  <p:cNvSpPr>
                    <a:spLocks noChangeArrowheads="1"/>
                  </p:cNvSpPr>
                  <p:nvPr/>
                </p:nvSpPr>
                <p:spPr bwMode="auto">
                  <a:xfrm>
                    <a:off x="2439" y="2400"/>
                    <a:ext cx="878"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53" name="Group 117"/>
                <p:cNvGrpSpPr>
                  <a:grpSpLocks/>
                </p:cNvGrpSpPr>
                <p:nvPr/>
              </p:nvGrpSpPr>
              <p:grpSpPr bwMode="auto">
                <a:xfrm>
                  <a:off x="3317" y="2400"/>
                  <a:ext cx="806" cy="384"/>
                  <a:chOff x="3317" y="2400"/>
                  <a:chExt cx="806" cy="384"/>
                </a:xfrm>
              </p:grpSpPr>
              <p:sp>
                <p:nvSpPr>
                  <p:cNvPr id="91254" name="Rectangle 118"/>
                  <p:cNvSpPr>
                    <a:spLocks noChangeArrowheads="1"/>
                  </p:cNvSpPr>
                  <p:nvPr/>
                </p:nvSpPr>
                <p:spPr bwMode="auto">
                  <a:xfrm>
                    <a:off x="3360" y="2400"/>
                    <a:ext cx="720"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2/7</a:t>
                    </a:r>
                  </a:p>
                  <a:p>
                    <a:pPr algn="ctr"/>
                    <a:endParaRPr lang="en-GB" sz="4800">
                      <a:latin typeface="Times New Roman" pitchFamily="18" charset="0"/>
                    </a:endParaRPr>
                  </a:p>
                </p:txBody>
              </p:sp>
              <p:sp>
                <p:nvSpPr>
                  <p:cNvPr id="91255" name="Rectangle 119"/>
                  <p:cNvSpPr>
                    <a:spLocks noChangeArrowheads="1"/>
                  </p:cNvSpPr>
                  <p:nvPr/>
                </p:nvSpPr>
                <p:spPr bwMode="auto">
                  <a:xfrm>
                    <a:off x="3317" y="2400"/>
                    <a:ext cx="806"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56" name="Group 120"/>
                <p:cNvGrpSpPr>
                  <a:grpSpLocks/>
                </p:cNvGrpSpPr>
                <p:nvPr/>
              </p:nvGrpSpPr>
              <p:grpSpPr bwMode="auto">
                <a:xfrm>
                  <a:off x="0" y="2784"/>
                  <a:ext cx="429" cy="384"/>
                  <a:chOff x="0" y="2784"/>
                  <a:chExt cx="429" cy="384"/>
                </a:xfrm>
              </p:grpSpPr>
              <p:sp>
                <p:nvSpPr>
                  <p:cNvPr id="91257" name="Rectangle 121"/>
                  <p:cNvSpPr>
                    <a:spLocks noChangeArrowheads="1"/>
                  </p:cNvSpPr>
                  <p:nvPr/>
                </p:nvSpPr>
                <p:spPr bwMode="auto">
                  <a:xfrm>
                    <a:off x="43" y="2784"/>
                    <a:ext cx="343"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6</a:t>
                    </a:r>
                  </a:p>
                  <a:p>
                    <a:pPr algn="ctr"/>
                    <a:endParaRPr lang="en-GB" sz="4800">
                      <a:latin typeface="Times New Roman" pitchFamily="18" charset="0"/>
                    </a:endParaRPr>
                  </a:p>
                </p:txBody>
              </p:sp>
              <p:sp>
                <p:nvSpPr>
                  <p:cNvPr id="91258" name="Rectangle 122"/>
                  <p:cNvSpPr>
                    <a:spLocks noChangeArrowheads="1"/>
                  </p:cNvSpPr>
                  <p:nvPr/>
                </p:nvSpPr>
                <p:spPr bwMode="auto">
                  <a:xfrm>
                    <a:off x="0" y="2784"/>
                    <a:ext cx="429"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59" name="Group 123"/>
                <p:cNvGrpSpPr>
                  <a:grpSpLocks/>
                </p:cNvGrpSpPr>
                <p:nvPr/>
              </p:nvGrpSpPr>
              <p:grpSpPr bwMode="auto">
                <a:xfrm>
                  <a:off x="429" y="2784"/>
                  <a:ext cx="435" cy="384"/>
                  <a:chOff x="429" y="2784"/>
                  <a:chExt cx="435" cy="384"/>
                </a:xfrm>
              </p:grpSpPr>
              <p:sp>
                <p:nvSpPr>
                  <p:cNvPr id="91260" name="Rectangle 124"/>
                  <p:cNvSpPr>
                    <a:spLocks noChangeArrowheads="1"/>
                  </p:cNvSpPr>
                  <p:nvPr/>
                </p:nvSpPr>
                <p:spPr bwMode="auto">
                  <a:xfrm>
                    <a:off x="472" y="2784"/>
                    <a:ext cx="349"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5</a:t>
                    </a:r>
                  </a:p>
                  <a:p>
                    <a:pPr algn="ctr"/>
                    <a:endParaRPr lang="en-GB" sz="4800">
                      <a:latin typeface="Times New Roman" pitchFamily="18" charset="0"/>
                    </a:endParaRPr>
                  </a:p>
                </p:txBody>
              </p:sp>
              <p:sp>
                <p:nvSpPr>
                  <p:cNvPr id="91261" name="Rectangle 125"/>
                  <p:cNvSpPr>
                    <a:spLocks noChangeArrowheads="1"/>
                  </p:cNvSpPr>
                  <p:nvPr/>
                </p:nvSpPr>
                <p:spPr bwMode="auto">
                  <a:xfrm>
                    <a:off x="429" y="2784"/>
                    <a:ext cx="435"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62" name="Group 126"/>
                <p:cNvGrpSpPr>
                  <a:grpSpLocks/>
                </p:cNvGrpSpPr>
                <p:nvPr/>
              </p:nvGrpSpPr>
              <p:grpSpPr bwMode="auto">
                <a:xfrm>
                  <a:off x="864" y="2784"/>
                  <a:ext cx="733" cy="384"/>
                  <a:chOff x="864" y="2784"/>
                  <a:chExt cx="733" cy="384"/>
                </a:xfrm>
              </p:grpSpPr>
              <p:sp>
                <p:nvSpPr>
                  <p:cNvPr id="91263" name="Rectangle 127"/>
                  <p:cNvSpPr>
                    <a:spLocks noChangeArrowheads="1"/>
                  </p:cNvSpPr>
                  <p:nvPr/>
                </p:nvSpPr>
                <p:spPr bwMode="auto">
                  <a:xfrm>
                    <a:off x="907" y="2784"/>
                    <a:ext cx="647"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4/7</a:t>
                    </a:r>
                  </a:p>
                  <a:p>
                    <a:pPr algn="ctr"/>
                    <a:endParaRPr lang="en-GB" sz="4800">
                      <a:latin typeface="Times New Roman" pitchFamily="18" charset="0"/>
                    </a:endParaRPr>
                  </a:p>
                </p:txBody>
              </p:sp>
              <p:sp>
                <p:nvSpPr>
                  <p:cNvPr id="91264" name="Rectangle 128"/>
                  <p:cNvSpPr>
                    <a:spLocks noChangeArrowheads="1"/>
                  </p:cNvSpPr>
                  <p:nvPr/>
                </p:nvSpPr>
                <p:spPr bwMode="auto">
                  <a:xfrm>
                    <a:off x="864" y="2784"/>
                    <a:ext cx="733"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65" name="Group 129"/>
                <p:cNvGrpSpPr>
                  <a:grpSpLocks/>
                </p:cNvGrpSpPr>
                <p:nvPr/>
              </p:nvGrpSpPr>
              <p:grpSpPr bwMode="auto">
                <a:xfrm>
                  <a:off x="1597" y="2784"/>
                  <a:ext cx="842" cy="384"/>
                  <a:chOff x="1597" y="2784"/>
                  <a:chExt cx="842" cy="384"/>
                </a:xfrm>
              </p:grpSpPr>
              <p:sp>
                <p:nvSpPr>
                  <p:cNvPr id="91266" name="Rectangle 130"/>
                  <p:cNvSpPr>
                    <a:spLocks noChangeArrowheads="1"/>
                  </p:cNvSpPr>
                  <p:nvPr/>
                </p:nvSpPr>
                <p:spPr bwMode="auto">
                  <a:xfrm>
                    <a:off x="1640" y="2784"/>
                    <a:ext cx="756"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3/12</a:t>
                    </a:r>
                  </a:p>
                  <a:p>
                    <a:pPr algn="ctr"/>
                    <a:endParaRPr lang="en-GB" sz="4800">
                      <a:latin typeface="Times New Roman" pitchFamily="18" charset="0"/>
                    </a:endParaRPr>
                  </a:p>
                </p:txBody>
              </p:sp>
              <p:sp>
                <p:nvSpPr>
                  <p:cNvPr id="91267" name="Rectangle 131"/>
                  <p:cNvSpPr>
                    <a:spLocks noChangeArrowheads="1"/>
                  </p:cNvSpPr>
                  <p:nvPr/>
                </p:nvSpPr>
                <p:spPr bwMode="auto">
                  <a:xfrm>
                    <a:off x="1597" y="2784"/>
                    <a:ext cx="842"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68" name="Group 132"/>
                <p:cNvGrpSpPr>
                  <a:grpSpLocks/>
                </p:cNvGrpSpPr>
                <p:nvPr/>
              </p:nvGrpSpPr>
              <p:grpSpPr bwMode="auto">
                <a:xfrm>
                  <a:off x="2439" y="2784"/>
                  <a:ext cx="878" cy="384"/>
                  <a:chOff x="2439" y="2784"/>
                  <a:chExt cx="878" cy="384"/>
                </a:xfrm>
              </p:grpSpPr>
              <p:sp>
                <p:nvSpPr>
                  <p:cNvPr id="91269" name="Rectangle 133"/>
                  <p:cNvSpPr>
                    <a:spLocks noChangeArrowheads="1"/>
                  </p:cNvSpPr>
                  <p:nvPr/>
                </p:nvSpPr>
                <p:spPr bwMode="auto">
                  <a:xfrm>
                    <a:off x="2482" y="2784"/>
                    <a:ext cx="792"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4/14</a:t>
                    </a:r>
                  </a:p>
                  <a:p>
                    <a:pPr algn="ctr"/>
                    <a:endParaRPr lang="en-GB" sz="4800">
                      <a:latin typeface="Times New Roman" pitchFamily="18" charset="0"/>
                    </a:endParaRPr>
                  </a:p>
                </p:txBody>
              </p:sp>
              <p:sp>
                <p:nvSpPr>
                  <p:cNvPr id="91270" name="Rectangle 134"/>
                  <p:cNvSpPr>
                    <a:spLocks noChangeArrowheads="1"/>
                  </p:cNvSpPr>
                  <p:nvPr/>
                </p:nvSpPr>
                <p:spPr bwMode="auto">
                  <a:xfrm>
                    <a:off x="2439" y="2784"/>
                    <a:ext cx="878"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71" name="Group 135"/>
                <p:cNvGrpSpPr>
                  <a:grpSpLocks/>
                </p:cNvGrpSpPr>
                <p:nvPr/>
              </p:nvGrpSpPr>
              <p:grpSpPr bwMode="auto">
                <a:xfrm>
                  <a:off x="3317" y="2784"/>
                  <a:ext cx="806" cy="384"/>
                  <a:chOff x="3317" y="2784"/>
                  <a:chExt cx="806" cy="384"/>
                </a:xfrm>
              </p:grpSpPr>
              <p:sp>
                <p:nvSpPr>
                  <p:cNvPr id="91272" name="Rectangle 136"/>
                  <p:cNvSpPr>
                    <a:spLocks noChangeArrowheads="1"/>
                  </p:cNvSpPr>
                  <p:nvPr/>
                </p:nvSpPr>
                <p:spPr bwMode="auto">
                  <a:xfrm>
                    <a:off x="3360" y="2784"/>
                    <a:ext cx="720"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2/7</a:t>
                    </a:r>
                  </a:p>
                  <a:p>
                    <a:pPr algn="ctr"/>
                    <a:endParaRPr lang="en-GB" sz="4800">
                      <a:latin typeface="Times New Roman" pitchFamily="18" charset="0"/>
                    </a:endParaRPr>
                  </a:p>
                </p:txBody>
              </p:sp>
              <p:sp>
                <p:nvSpPr>
                  <p:cNvPr id="91273" name="Rectangle 137"/>
                  <p:cNvSpPr>
                    <a:spLocks noChangeArrowheads="1"/>
                  </p:cNvSpPr>
                  <p:nvPr/>
                </p:nvSpPr>
                <p:spPr bwMode="auto">
                  <a:xfrm>
                    <a:off x="3317" y="2784"/>
                    <a:ext cx="806"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74" name="Group 138"/>
                <p:cNvGrpSpPr>
                  <a:grpSpLocks/>
                </p:cNvGrpSpPr>
                <p:nvPr/>
              </p:nvGrpSpPr>
              <p:grpSpPr bwMode="auto">
                <a:xfrm>
                  <a:off x="0" y="3168"/>
                  <a:ext cx="429" cy="384"/>
                  <a:chOff x="0" y="3168"/>
                  <a:chExt cx="429" cy="384"/>
                </a:xfrm>
              </p:grpSpPr>
              <p:sp>
                <p:nvSpPr>
                  <p:cNvPr id="91275" name="Rectangle 139"/>
                  <p:cNvSpPr>
                    <a:spLocks noChangeArrowheads="1"/>
                  </p:cNvSpPr>
                  <p:nvPr/>
                </p:nvSpPr>
                <p:spPr bwMode="auto">
                  <a:xfrm>
                    <a:off x="43" y="3168"/>
                    <a:ext cx="343"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7</a:t>
                    </a:r>
                  </a:p>
                  <a:p>
                    <a:pPr algn="ctr"/>
                    <a:endParaRPr lang="en-GB" sz="4800">
                      <a:latin typeface="Times New Roman" pitchFamily="18" charset="0"/>
                    </a:endParaRPr>
                  </a:p>
                </p:txBody>
              </p:sp>
              <p:sp>
                <p:nvSpPr>
                  <p:cNvPr id="91276" name="Rectangle 140"/>
                  <p:cNvSpPr>
                    <a:spLocks noChangeArrowheads="1"/>
                  </p:cNvSpPr>
                  <p:nvPr/>
                </p:nvSpPr>
                <p:spPr bwMode="auto">
                  <a:xfrm>
                    <a:off x="0" y="3168"/>
                    <a:ext cx="429"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77" name="Group 141"/>
                <p:cNvGrpSpPr>
                  <a:grpSpLocks/>
                </p:cNvGrpSpPr>
                <p:nvPr/>
              </p:nvGrpSpPr>
              <p:grpSpPr bwMode="auto">
                <a:xfrm>
                  <a:off x="429" y="3168"/>
                  <a:ext cx="435" cy="384"/>
                  <a:chOff x="429" y="3168"/>
                  <a:chExt cx="435" cy="384"/>
                </a:xfrm>
              </p:grpSpPr>
              <p:sp>
                <p:nvSpPr>
                  <p:cNvPr id="91278" name="Rectangle 142"/>
                  <p:cNvSpPr>
                    <a:spLocks noChangeArrowheads="1"/>
                  </p:cNvSpPr>
                  <p:nvPr/>
                </p:nvSpPr>
                <p:spPr bwMode="auto">
                  <a:xfrm>
                    <a:off x="472" y="3168"/>
                    <a:ext cx="349"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10</a:t>
                    </a:r>
                  </a:p>
                  <a:p>
                    <a:pPr algn="ctr"/>
                    <a:endParaRPr lang="en-GB" sz="4800">
                      <a:latin typeface="Times New Roman" pitchFamily="18" charset="0"/>
                    </a:endParaRPr>
                  </a:p>
                </p:txBody>
              </p:sp>
              <p:sp>
                <p:nvSpPr>
                  <p:cNvPr id="91279" name="Rectangle 143"/>
                  <p:cNvSpPr>
                    <a:spLocks noChangeArrowheads="1"/>
                  </p:cNvSpPr>
                  <p:nvPr/>
                </p:nvSpPr>
                <p:spPr bwMode="auto">
                  <a:xfrm>
                    <a:off x="429" y="3168"/>
                    <a:ext cx="435"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80" name="Group 144"/>
                <p:cNvGrpSpPr>
                  <a:grpSpLocks/>
                </p:cNvGrpSpPr>
                <p:nvPr/>
              </p:nvGrpSpPr>
              <p:grpSpPr bwMode="auto">
                <a:xfrm>
                  <a:off x="864" y="3168"/>
                  <a:ext cx="733" cy="384"/>
                  <a:chOff x="864" y="3168"/>
                  <a:chExt cx="733" cy="384"/>
                </a:xfrm>
              </p:grpSpPr>
              <p:sp>
                <p:nvSpPr>
                  <p:cNvPr id="91281" name="Rectangle 145"/>
                  <p:cNvSpPr>
                    <a:spLocks noChangeArrowheads="1"/>
                  </p:cNvSpPr>
                  <p:nvPr/>
                </p:nvSpPr>
                <p:spPr bwMode="auto">
                  <a:xfrm>
                    <a:off x="907" y="3168"/>
                    <a:ext cx="647"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3/7</a:t>
                    </a:r>
                  </a:p>
                  <a:p>
                    <a:pPr algn="ctr"/>
                    <a:endParaRPr lang="en-GB" sz="4800">
                      <a:latin typeface="Times New Roman" pitchFamily="18" charset="0"/>
                    </a:endParaRPr>
                  </a:p>
                </p:txBody>
              </p:sp>
              <p:sp>
                <p:nvSpPr>
                  <p:cNvPr id="91282" name="Rectangle 146"/>
                  <p:cNvSpPr>
                    <a:spLocks noChangeArrowheads="1"/>
                  </p:cNvSpPr>
                  <p:nvPr/>
                </p:nvSpPr>
                <p:spPr bwMode="auto">
                  <a:xfrm>
                    <a:off x="864" y="3168"/>
                    <a:ext cx="733"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83" name="Group 147"/>
                <p:cNvGrpSpPr>
                  <a:grpSpLocks/>
                </p:cNvGrpSpPr>
                <p:nvPr/>
              </p:nvGrpSpPr>
              <p:grpSpPr bwMode="auto">
                <a:xfrm>
                  <a:off x="1597" y="3168"/>
                  <a:ext cx="842" cy="384"/>
                  <a:chOff x="1597" y="3168"/>
                  <a:chExt cx="842" cy="384"/>
                </a:xfrm>
              </p:grpSpPr>
              <p:sp>
                <p:nvSpPr>
                  <p:cNvPr id="91284" name="Rectangle 148"/>
                  <p:cNvSpPr>
                    <a:spLocks noChangeArrowheads="1"/>
                  </p:cNvSpPr>
                  <p:nvPr/>
                </p:nvSpPr>
                <p:spPr bwMode="auto">
                  <a:xfrm>
                    <a:off x="1640" y="3168"/>
                    <a:ext cx="756"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4/12</a:t>
                    </a:r>
                  </a:p>
                  <a:p>
                    <a:pPr algn="ctr"/>
                    <a:endParaRPr lang="en-GB" sz="4800">
                      <a:latin typeface="Times New Roman" pitchFamily="18" charset="0"/>
                    </a:endParaRPr>
                  </a:p>
                </p:txBody>
              </p:sp>
              <p:sp>
                <p:nvSpPr>
                  <p:cNvPr id="91285" name="Rectangle 149"/>
                  <p:cNvSpPr>
                    <a:spLocks noChangeArrowheads="1"/>
                  </p:cNvSpPr>
                  <p:nvPr/>
                </p:nvSpPr>
                <p:spPr bwMode="auto">
                  <a:xfrm>
                    <a:off x="1597" y="3168"/>
                    <a:ext cx="842"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86" name="Group 150"/>
                <p:cNvGrpSpPr>
                  <a:grpSpLocks/>
                </p:cNvGrpSpPr>
                <p:nvPr/>
              </p:nvGrpSpPr>
              <p:grpSpPr bwMode="auto">
                <a:xfrm>
                  <a:off x="2439" y="3168"/>
                  <a:ext cx="878" cy="384"/>
                  <a:chOff x="2439" y="3168"/>
                  <a:chExt cx="878" cy="384"/>
                </a:xfrm>
              </p:grpSpPr>
              <p:sp>
                <p:nvSpPr>
                  <p:cNvPr id="91287" name="Rectangle 151"/>
                  <p:cNvSpPr>
                    <a:spLocks noChangeArrowheads="1"/>
                  </p:cNvSpPr>
                  <p:nvPr/>
                </p:nvSpPr>
                <p:spPr bwMode="auto">
                  <a:xfrm>
                    <a:off x="2482" y="3168"/>
                    <a:ext cx="792"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4/14</a:t>
                    </a:r>
                  </a:p>
                  <a:p>
                    <a:pPr algn="ctr"/>
                    <a:endParaRPr lang="en-GB" sz="4800">
                      <a:latin typeface="Times New Roman" pitchFamily="18" charset="0"/>
                    </a:endParaRPr>
                  </a:p>
                </p:txBody>
              </p:sp>
              <p:sp>
                <p:nvSpPr>
                  <p:cNvPr id="91288" name="Rectangle 152"/>
                  <p:cNvSpPr>
                    <a:spLocks noChangeArrowheads="1"/>
                  </p:cNvSpPr>
                  <p:nvPr/>
                </p:nvSpPr>
                <p:spPr bwMode="auto">
                  <a:xfrm>
                    <a:off x="2439" y="3168"/>
                    <a:ext cx="878"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89" name="Group 153"/>
                <p:cNvGrpSpPr>
                  <a:grpSpLocks/>
                </p:cNvGrpSpPr>
                <p:nvPr/>
              </p:nvGrpSpPr>
              <p:grpSpPr bwMode="auto">
                <a:xfrm>
                  <a:off x="3317" y="3168"/>
                  <a:ext cx="806" cy="384"/>
                  <a:chOff x="3317" y="3168"/>
                  <a:chExt cx="806" cy="384"/>
                </a:xfrm>
              </p:grpSpPr>
              <p:sp>
                <p:nvSpPr>
                  <p:cNvPr id="91290" name="Rectangle 154"/>
                  <p:cNvSpPr>
                    <a:spLocks noChangeArrowheads="1"/>
                  </p:cNvSpPr>
                  <p:nvPr/>
                </p:nvSpPr>
                <p:spPr bwMode="auto">
                  <a:xfrm>
                    <a:off x="3360" y="3168"/>
                    <a:ext cx="720"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1/7</a:t>
                    </a:r>
                  </a:p>
                  <a:p>
                    <a:pPr algn="ctr"/>
                    <a:endParaRPr lang="en-GB" sz="4800">
                      <a:latin typeface="Times New Roman" pitchFamily="18" charset="0"/>
                    </a:endParaRPr>
                  </a:p>
                </p:txBody>
              </p:sp>
              <p:sp>
                <p:nvSpPr>
                  <p:cNvPr id="91291" name="Rectangle 155"/>
                  <p:cNvSpPr>
                    <a:spLocks noChangeArrowheads="1"/>
                  </p:cNvSpPr>
                  <p:nvPr/>
                </p:nvSpPr>
                <p:spPr bwMode="auto">
                  <a:xfrm>
                    <a:off x="3317" y="3168"/>
                    <a:ext cx="806"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92" name="Group 156"/>
                <p:cNvGrpSpPr>
                  <a:grpSpLocks/>
                </p:cNvGrpSpPr>
                <p:nvPr/>
              </p:nvGrpSpPr>
              <p:grpSpPr bwMode="auto">
                <a:xfrm>
                  <a:off x="0" y="3552"/>
                  <a:ext cx="429" cy="384"/>
                  <a:chOff x="0" y="3552"/>
                  <a:chExt cx="429" cy="384"/>
                </a:xfrm>
              </p:grpSpPr>
              <p:sp>
                <p:nvSpPr>
                  <p:cNvPr id="91293" name="Rectangle 157"/>
                  <p:cNvSpPr>
                    <a:spLocks noChangeArrowheads="1"/>
                  </p:cNvSpPr>
                  <p:nvPr/>
                </p:nvSpPr>
                <p:spPr bwMode="auto">
                  <a:xfrm>
                    <a:off x="43" y="3552"/>
                    <a:ext cx="343"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8</a:t>
                    </a:r>
                  </a:p>
                  <a:p>
                    <a:pPr algn="ctr"/>
                    <a:endParaRPr lang="en-GB" sz="4800">
                      <a:latin typeface="Times New Roman" pitchFamily="18" charset="0"/>
                    </a:endParaRPr>
                  </a:p>
                </p:txBody>
              </p:sp>
              <p:sp>
                <p:nvSpPr>
                  <p:cNvPr id="91294" name="Rectangle 158"/>
                  <p:cNvSpPr>
                    <a:spLocks noChangeArrowheads="1"/>
                  </p:cNvSpPr>
                  <p:nvPr/>
                </p:nvSpPr>
                <p:spPr bwMode="auto">
                  <a:xfrm>
                    <a:off x="0" y="3552"/>
                    <a:ext cx="429"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95" name="Group 159"/>
                <p:cNvGrpSpPr>
                  <a:grpSpLocks/>
                </p:cNvGrpSpPr>
                <p:nvPr/>
              </p:nvGrpSpPr>
              <p:grpSpPr bwMode="auto">
                <a:xfrm>
                  <a:off x="429" y="3552"/>
                  <a:ext cx="435" cy="384"/>
                  <a:chOff x="429" y="3552"/>
                  <a:chExt cx="435" cy="384"/>
                </a:xfrm>
              </p:grpSpPr>
              <p:sp>
                <p:nvSpPr>
                  <p:cNvPr id="91296" name="Rectangle 160"/>
                  <p:cNvSpPr>
                    <a:spLocks noChangeArrowheads="1"/>
                  </p:cNvSpPr>
                  <p:nvPr/>
                </p:nvSpPr>
                <p:spPr bwMode="auto">
                  <a:xfrm>
                    <a:off x="472" y="3552"/>
                    <a:ext cx="349"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15</a:t>
                    </a:r>
                  </a:p>
                  <a:p>
                    <a:pPr algn="ctr"/>
                    <a:endParaRPr lang="en-GB" sz="4800">
                      <a:latin typeface="Times New Roman" pitchFamily="18" charset="0"/>
                    </a:endParaRPr>
                  </a:p>
                </p:txBody>
              </p:sp>
              <p:sp>
                <p:nvSpPr>
                  <p:cNvPr id="91297" name="Rectangle 161"/>
                  <p:cNvSpPr>
                    <a:spLocks noChangeArrowheads="1"/>
                  </p:cNvSpPr>
                  <p:nvPr/>
                </p:nvSpPr>
                <p:spPr bwMode="auto">
                  <a:xfrm>
                    <a:off x="429" y="3552"/>
                    <a:ext cx="435"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298" name="Group 162"/>
                <p:cNvGrpSpPr>
                  <a:grpSpLocks/>
                </p:cNvGrpSpPr>
                <p:nvPr/>
              </p:nvGrpSpPr>
              <p:grpSpPr bwMode="auto">
                <a:xfrm>
                  <a:off x="864" y="3552"/>
                  <a:ext cx="733" cy="384"/>
                  <a:chOff x="864" y="3552"/>
                  <a:chExt cx="733" cy="384"/>
                </a:xfrm>
              </p:grpSpPr>
              <p:sp>
                <p:nvSpPr>
                  <p:cNvPr id="91299" name="Rectangle 163"/>
                  <p:cNvSpPr>
                    <a:spLocks noChangeArrowheads="1"/>
                  </p:cNvSpPr>
                  <p:nvPr/>
                </p:nvSpPr>
                <p:spPr bwMode="auto">
                  <a:xfrm>
                    <a:off x="907" y="3552"/>
                    <a:ext cx="647"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1/7</a:t>
                    </a:r>
                  </a:p>
                  <a:p>
                    <a:pPr algn="ctr"/>
                    <a:endParaRPr lang="en-GB" sz="4800">
                      <a:latin typeface="Times New Roman" pitchFamily="18" charset="0"/>
                    </a:endParaRPr>
                  </a:p>
                </p:txBody>
              </p:sp>
              <p:sp>
                <p:nvSpPr>
                  <p:cNvPr id="91300" name="Rectangle 164"/>
                  <p:cNvSpPr>
                    <a:spLocks noChangeArrowheads="1"/>
                  </p:cNvSpPr>
                  <p:nvPr/>
                </p:nvSpPr>
                <p:spPr bwMode="auto">
                  <a:xfrm>
                    <a:off x="864" y="3552"/>
                    <a:ext cx="733"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301" name="Group 165"/>
                <p:cNvGrpSpPr>
                  <a:grpSpLocks/>
                </p:cNvGrpSpPr>
                <p:nvPr/>
              </p:nvGrpSpPr>
              <p:grpSpPr bwMode="auto">
                <a:xfrm>
                  <a:off x="1597" y="3552"/>
                  <a:ext cx="842" cy="384"/>
                  <a:chOff x="1597" y="3552"/>
                  <a:chExt cx="842" cy="384"/>
                </a:xfrm>
              </p:grpSpPr>
              <p:sp>
                <p:nvSpPr>
                  <p:cNvPr id="91302" name="Rectangle 166"/>
                  <p:cNvSpPr>
                    <a:spLocks noChangeArrowheads="1"/>
                  </p:cNvSpPr>
                  <p:nvPr/>
                </p:nvSpPr>
                <p:spPr bwMode="auto">
                  <a:xfrm>
                    <a:off x="1640" y="3552"/>
                    <a:ext cx="756"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1/12</a:t>
                    </a:r>
                  </a:p>
                  <a:p>
                    <a:pPr algn="ctr"/>
                    <a:endParaRPr lang="en-GB" sz="4800">
                      <a:latin typeface="Times New Roman" pitchFamily="18" charset="0"/>
                    </a:endParaRPr>
                  </a:p>
                </p:txBody>
              </p:sp>
              <p:sp>
                <p:nvSpPr>
                  <p:cNvPr id="91303" name="Rectangle 167"/>
                  <p:cNvSpPr>
                    <a:spLocks noChangeArrowheads="1"/>
                  </p:cNvSpPr>
                  <p:nvPr/>
                </p:nvSpPr>
                <p:spPr bwMode="auto">
                  <a:xfrm>
                    <a:off x="1597" y="3552"/>
                    <a:ext cx="842"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304" name="Group 168"/>
                <p:cNvGrpSpPr>
                  <a:grpSpLocks/>
                </p:cNvGrpSpPr>
                <p:nvPr/>
              </p:nvGrpSpPr>
              <p:grpSpPr bwMode="auto">
                <a:xfrm>
                  <a:off x="2439" y="3552"/>
                  <a:ext cx="878" cy="384"/>
                  <a:chOff x="2439" y="3552"/>
                  <a:chExt cx="878" cy="384"/>
                </a:xfrm>
              </p:grpSpPr>
              <p:sp>
                <p:nvSpPr>
                  <p:cNvPr id="91305" name="Rectangle 169"/>
                  <p:cNvSpPr>
                    <a:spLocks noChangeArrowheads="1"/>
                  </p:cNvSpPr>
                  <p:nvPr/>
                </p:nvSpPr>
                <p:spPr bwMode="auto">
                  <a:xfrm>
                    <a:off x="2482" y="3552"/>
                    <a:ext cx="792"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1/14</a:t>
                    </a:r>
                  </a:p>
                  <a:p>
                    <a:pPr algn="ctr"/>
                    <a:endParaRPr lang="en-GB" sz="4800">
                      <a:latin typeface="Times New Roman" pitchFamily="18" charset="0"/>
                    </a:endParaRPr>
                  </a:p>
                </p:txBody>
              </p:sp>
              <p:sp>
                <p:nvSpPr>
                  <p:cNvPr id="91306" name="Rectangle 170"/>
                  <p:cNvSpPr>
                    <a:spLocks noChangeArrowheads="1"/>
                  </p:cNvSpPr>
                  <p:nvPr/>
                </p:nvSpPr>
                <p:spPr bwMode="auto">
                  <a:xfrm>
                    <a:off x="2439" y="3552"/>
                    <a:ext cx="878"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307" name="Group 171"/>
                <p:cNvGrpSpPr>
                  <a:grpSpLocks/>
                </p:cNvGrpSpPr>
                <p:nvPr/>
              </p:nvGrpSpPr>
              <p:grpSpPr bwMode="auto">
                <a:xfrm>
                  <a:off x="3317" y="3552"/>
                  <a:ext cx="806" cy="384"/>
                  <a:chOff x="3317" y="3552"/>
                  <a:chExt cx="806" cy="384"/>
                </a:xfrm>
              </p:grpSpPr>
              <p:sp>
                <p:nvSpPr>
                  <p:cNvPr id="91308" name="Rectangle 172"/>
                  <p:cNvSpPr>
                    <a:spLocks noChangeArrowheads="1"/>
                  </p:cNvSpPr>
                  <p:nvPr/>
                </p:nvSpPr>
                <p:spPr bwMode="auto">
                  <a:xfrm>
                    <a:off x="3360" y="3552"/>
                    <a:ext cx="720"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1/7</a:t>
                    </a:r>
                  </a:p>
                  <a:p>
                    <a:pPr algn="ctr"/>
                    <a:endParaRPr lang="en-GB" sz="4800">
                      <a:latin typeface="Times New Roman" pitchFamily="18" charset="0"/>
                    </a:endParaRPr>
                  </a:p>
                </p:txBody>
              </p:sp>
              <p:sp>
                <p:nvSpPr>
                  <p:cNvPr id="91309" name="Rectangle 173"/>
                  <p:cNvSpPr>
                    <a:spLocks noChangeArrowheads="1"/>
                  </p:cNvSpPr>
                  <p:nvPr/>
                </p:nvSpPr>
                <p:spPr bwMode="auto">
                  <a:xfrm>
                    <a:off x="3317" y="3552"/>
                    <a:ext cx="806"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310" name="Group 174"/>
                <p:cNvGrpSpPr>
                  <a:grpSpLocks/>
                </p:cNvGrpSpPr>
                <p:nvPr/>
              </p:nvGrpSpPr>
              <p:grpSpPr bwMode="auto">
                <a:xfrm>
                  <a:off x="0" y="3936"/>
                  <a:ext cx="429" cy="384"/>
                  <a:chOff x="0" y="3936"/>
                  <a:chExt cx="429" cy="384"/>
                </a:xfrm>
              </p:grpSpPr>
              <p:sp>
                <p:nvSpPr>
                  <p:cNvPr id="91311" name="Rectangle 175"/>
                  <p:cNvSpPr>
                    <a:spLocks noChangeArrowheads="1"/>
                  </p:cNvSpPr>
                  <p:nvPr/>
                </p:nvSpPr>
                <p:spPr bwMode="auto">
                  <a:xfrm>
                    <a:off x="43" y="3936"/>
                    <a:ext cx="343"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9</a:t>
                    </a:r>
                  </a:p>
                  <a:p>
                    <a:pPr algn="ctr"/>
                    <a:endParaRPr lang="en-GB" sz="4800">
                      <a:latin typeface="Times New Roman" pitchFamily="18" charset="0"/>
                    </a:endParaRPr>
                  </a:p>
                </p:txBody>
              </p:sp>
              <p:sp>
                <p:nvSpPr>
                  <p:cNvPr id="91312" name="Rectangle 176"/>
                  <p:cNvSpPr>
                    <a:spLocks noChangeArrowheads="1"/>
                  </p:cNvSpPr>
                  <p:nvPr/>
                </p:nvSpPr>
                <p:spPr bwMode="auto">
                  <a:xfrm>
                    <a:off x="0" y="3936"/>
                    <a:ext cx="429"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313" name="Group 177"/>
                <p:cNvGrpSpPr>
                  <a:grpSpLocks/>
                </p:cNvGrpSpPr>
                <p:nvPr/>
              </p:nvGrpSpPr>
              <p:grpSpPr bwMode="auto">
                <a:xfrm>
                  <a:off x="429" y="3936"/>
                  <a:ext cx="435" cy="384"/>
                  <a:chOff x="429" y="3936"/>
                  <a:chExt cx="435" cy="384"/>
                </a:xfrm>
              </p:grpSpPr>
              <p:sp>
                <p:nvSpPr>
                  <p:cNvPr id="91314" name="Rectangle 178"/>
                  <p:cNvSpPr>
                    <a:spLocks noChangeArrowheads="1"/>
                  </p:cNvSpPr>
                  <p:nvPr/>
                </p:nvSpPr>
                <p:spPr bwMode="auto">
                  <a:xfrm>
                    <a:off x="472" y="3936"/>
                    <a:ext cx="349"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20</a:t>
                    </a:r>
                  </a:p>
                  <a:p>
                    <a:pPr algn="ctr"/>
                    <a:endParaRPr lang="en-GB" sz="4800">
                      <a:latin typeface="Times New Roman" pitchFamily="18" charset="0"/>
                    </a:endParaRPr>
                  </a:p>
                </p:txBody>
              </p:sp>
              <p:sp>
                <p:nvSpPr>
                  <p:cNvPr id="91315" name="Rectangle 179"/>
                  <p:cNvSpPr>
                    <a:spLocks noChangeArrowheads="1"/>
                  </p:cNvSpPr>
                  <p:nvPr/>
                </p:nvSpPr>
                <p:spPr bwMode="auto">
                  <a:xfrm>
                    <a:off x="429" y="3936"/>
                    <a:ext cx="435"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316" name="Group 180"/>
                <p:cNvGrpSpPr>
                  <a:grpSpLocks/>
                </p:cNvGrpSpPr>
                <p:nvPr/>
              </p:nvGrpSpPr>
              <p:grpSpPr bwMode="auto">
                <a:xfrm>
                  <a:off x="864" y="3936"/>
                  <a:ext cx="733" cy="384"/>
                  <a:chOff x="864" y="3936"/>
                  <a:chExt cx="733" cy="384"/>
                </a:xfrm>
              </p:grpSpPr>
              <p:sp>
                <p:nvSpPr>
                  <p:cNvPr id="91317" name="Rectangle 181"/>
                  <p:cNvSpPr>
                    <a:spLocks noChangeArrowheads="1"/>
                  </p:cNvSpPr>
                  <p:nvPr/>
                </p:nvSpPr>
                <p:spPr bwMode="auto">
                  <a:xfrm>
                    <a:off x="907" y="3936"/>
                    <a:ext cx="647"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7/7</a:t>
                    </a:r>
                  </a:p>
                  <a:p>
                    <a:pPr algn="ctr"/>
                    <a:endParaRPr lang="en-GB" sz="4800">
                      <a:latin typeface="Times New Roman" pitchFamily="18" charset="0"/>
                    </a:endParaRPr>
                  </a:p>
                </p:txBody>
              </p:sp>
              <p:sp>
                <p:nvSpPr>
                  <p:cNvPr id="91318" name="Rectangle 182"/>
                  <p:cNvSpPr>
                    <a:spLocks noChangeArrowheads="1"/>
                  </p:cNvSpPr>
                  <p:nvPr/>
                </p:nvSpPr>
                <p:spPr bwMode="auto">
                  <a:xfrm>
                    <a:off x="864" y="3936"/>
                    <a:ext cx="733"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319" name="Group 183"/>
                <p:cNvGrpSpPr>
                  <a:grpSpLocks/>
                </p:cNvGrpSpPr>
                <p:nvPr/>
              </p:nvGrpSpPr>
              <p:grpSpPr bwMode="auto">
                <a:xfrm>
                  <a:off x="1597" y="3936"/>
                  <a:ext cx="842" cy="384"/>
                  <a:chOff x="1597" y="3936"/>
                  <a:chExt cx="842" cy="384"/>
                </a:xfrm>
              </p:grpSpPr>
              <p:sp>
                <p:nvSpPr>
                  <p:cNvPr id="91320" name="Rectangle 184"/>
                  <p:cNvSpPr>
                    <a:spLocks noChangeArrowheads="1"/>
                  </p:cNvSpPr>
                  <p:nvPr/>
                </p:nvSpPr>
                <p:spPr bwMode="auto">
                  <a:xfrm>
                    <a:off x="1640" y="3936"/>
                    <a:ext cx="756"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4/12</a:t>
                    </a:r>
                  </a:p>
                  <a:p>
                    <a:pPr algn="ctr"/>
                    <a:endParaRPr lang="en-GB" sz="4800">
                      <a:latin typeface="Times New Roman" pitchFamily="18" charset="0"/>
                    </a:endParaRPr>
                  </a:p>
                </p:txBody>
              </p:sp>
              <p:sp>
                <p:nvSpPr>
                  <p:cNvPr id="91321" name="Rectangle 185"/>
                  <p:cNvSpPr>
                    <a:spLocks noChangeArrowheads="1"/>
                  </p:cNvSpPr>
                  <p:nvPr/>
                </p:nvSpPr>
                <p:spPr bwMode="auto">
                  <a:xfrm>
                    <a:off x="1597" y="3936"/>
                    <a:ext cx="842"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322" name="Group 186"/>
                <p:cNvGrpSpPr>
                  <a:grpSpLocks/>
                </p:cNvGrpSpPr>
                <p:nvPr/>
              </p:nvGrpSpPr>
              <p:grpSpPr bwMode="auto">
                <a:xfrm>
                  <a:off x="2439" y="3936"/>
                  <a:ext cx="878" cy="384"/>
                  <a:chOff x="2439" y="3936"/>
                  <a:chExt cx="878" cy="384"/>
                </a:xfrm>
              </p:grpSpPr>
              <p:sp>
                <p:nvSpPr>
                  <p:cNvPr id="91323" name="Rectangle 187"/>
                  <p:cNvSpPr>
                    <a:spLocks noChangeArrowheads="1"/>
                  </p:cNvSpPr>
                  <p:nvPr/>
                </p:nvSpPr>
                <p:spPr bwMode="auto">
                  <a:xfrm>
                    <a:off x="2482" y="3936"/>
                    <a:ext cx="792"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0</a:t>
                    </a:r>
                  </a:p>
                  <a:p>
                    <a:pPr algn="ctr"/>
                    <a:endParaRPr lang="en-GB" sz="4800">
                      <a:latin typeface="Times New Roman" pitchFamily="18" charset="0"/>
                    </a:endParaRPr>
                  </a:p>
                </p:txBody>
              </p:sp>
              <p:sp>
                <p:nvSpPr>
                  <p:cNvPr id="91324" name="Rectangle 188"/>
                  <p:cNvSpPr>
                    <a:spLocks noChangeArrowheads="1"/>
                  </p:cNvSpPr>
                  <p:nvPr/>
                </p:nvSpPr>
                <p:spPr bwMode="auto">
                  <a:xfrm>
                    <a:off x="2439" y="3936"/>
                    <a:ext cx="878"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325" name="Group 189"/>
                <p:cNvGrpSpPr>
                  <a:grpSpLocks/>
                </p:cNvGrpSpPr>
                <p:nvPr/>
              </p:nvGrpSpPr>
              <p:grpSpPr bwMode="auto">
                <a:xfrm>
                  <a:off x="3317" y="3936"/>
                  <a:ext cx="806" cy="384"/>
                  <a:chOff x="3317" y="3936"/>
                  <a:chExt cx="806" cy="384"/>
                </a:xfrm>
              </p:grpSpPr>
              <p:sp>
                <p:nvSpPr>
                  <p:cNvPr id="91326" name="Rectangle 190"/>
                  <p:cNvSpPr>
                    <a:spLocks noChangeArrowheads="1"/>
                  </p:cNvSpPr>
                  <p:nvPr/>
                </p:nvSpPr>
                <p:spPr bwMode="auto">
                  <a:xfrm>
                    <a:off x="3360" y="3936"/>
                    <a:ext cx="720" cy="384"/>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7/7</a:t>
                    </a:r>
                  </a:p>
                  <a:p>
                    <a:pPr algn="ctr"/>
                    <a:endParaRPr lang="en-GB" sz="4800">
                      <a:latin typeface="Times New Roman" pitchFamily="18" charset="0"/>
                    </a:endParaRPr>
                  </a:p>
                </p:txBody>
              </p:sp>
              <p:sp>
                <p:nvSpPr>
                  <p:cNvPr id="91327" name="Rectangle 191"/>
                  <p:cNvSpPr>
                    <a:spLocks noChangeArrowheads="1"/>
                  </p:cNvSpPr>
                  <p:nvPr/>
                </p:nvSpPr>
                <p:spPr bwMode="auto">
                  <a:xfrm>
                    <a:off x="3317" y="3936"/>
                    <a:ext cx="806" cy="384"/>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328" name="Group 192"/>
                <p:cNvGrpSpPr>
                  <a:grpSpLocks/>
                </p:cNvGrpSpPr>
                <p:nvPr/>
              </p:nvGrpSpPr>
              <p:grpSpPr bwMode="auto">
                <a:xfrm>
                  <a:off x="0" y="4320"/>
                  <a:ext cx="429" cy="480"/>
                  <a:chOff x="0" y="4320"/>
                  <a:chExt cx="429" cy="480"/>
                </a:xfrm>
              </p:grpSpPr>
              <p:sp>
                <p:nvSpPr>
                  <p:cNvPr id="91329" name="Rectangle 193"/>
                  <p:cNvSpPr>
                    <a:spLocks noChangeArrowheads="1"/>
                  </p:cNvSpPr>
                  <p:nvPr/>
                </p:nvSpPr>
                <p:spPr bwMode="auto">
                  <a:xfrm>
                    <a:off x="43" y="4320"/>
                    <a:ext cx="343" cy="480"/>
                  </a:xfrm>
                  <a:prstGeom prst="rect">
                    <a:avLst/>
                  </a:prstGeom>
                  <a:noFill/>
                  <a:ln w="25400">
                    <a:noFill/>
                    <a:miter lim="800000"/>
                    <a:headEnd/>
                    <a:tailEnd/>
                  </a:ln>
                  <a:effectLst/>
                </p:spPr>
                <p:txBody>
                  <a:bodyPr lIns="0" tIns="0" rIns="0" bIns="0"/>
                  <a:lstStyle/>
                  <a:p>
                    <a:pPr algn="ctr" eaLnBrk="1" hangingPunct="1"/>
                    <a:r>
                      <a:rPr lang="en-GB" sz="2000">
                        <a:latin typeface="Times New Roman" pitchFamily="18" charset="0"/>
                        <a:cs typeface="Times New Roman" pitchFamily="18" charset="0"/>
                      </a:rPr>
                      <a:t>Overall</a:t>
                    </a:r>
                    <a:endParaRPr lang="en-GB" sz="4400">
                      <a:latin typeface="Times New Roman" pitchFamily="18" charset="0"/>
                    </a:endParaRPr>
                  </a:p>
                </p:txBody>
              </p:sp>
              <p:sp>
                <p:nvSpPr>
                  <p:cNvPr id="91330" name="Rectangle 194"/>
                  <p:cNvSpPr>
                    <a:spLocks noChangeArrowheads="1"/>
                  </p:cNvSpPr>
                  <p:nvPr/>
                </p:nvSpPr>
                <p:spPr bwMode="auto">
                  <a:xfrm>
                    <a:off x="0" y="4320"/>
                    <a:ext cx="429" cy="480"/>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331" name="Group 195"/>
                <p:cNvGrpSpPr>
                  <a:grpSpLocks/>
                </p:cNvGrpSpPr>
                <p:nvPr/>
              </p:nvGrpSpPr>
              <p:grpSpPr bwMode="auto">
                <a:xfrm>
                  <a:off x="429" y="4320"/>
                  <a:ext cx="435" cy="480"/>
                  <a:chOff x="429" y="4320"/>
                  <a:chExt cx="435" cy="480"/>
                </a:xfrm>
              </p:grpSpPr>
              <p:sp>
                <p:nvSpPr>
                  <p:cNvPr id="91332" name="Rectangle 196"/>
                  <p:cNvSpPr>
                    <a:spLocks noChangeArrowheads="1"/>
                  </p:cNvSpPr>
                  <p:nvPr/>
                </p:nvSpPr>
                <p:spPr bwMode="auto">
                  <a:xfrm>
                    <a:off x="472" y="4320"/>
                    <a:ext cx="349" cy="480"/>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 </a:t>
                    </a:r>
                  </a:p>
                  <a:p>
                    <a:pPr algn="ctr"/>
                    <a:endParaRPr lang="en-GB" sz="4800">
                      <a:latin typeface="Times New Roman" pitchFamily="18" charset="0"/>
                    </a:endParaRPr>
                  </a:p>
                </p:txBody>
              </p:sp>
              <p:sp>
                <p:nvSpPr>
                  <p:cNvPr id="91333" name="Rectangle 197"/>
                  <p:cNvSpPr>
                    <a:spLocks noChangeArrowheads="1"/>
                  </p:cNvSpPr>
                  <p:nvPr/>
                </p:nvSpPr>
                <p:spPr bwMode="auto">
                  <a:xfrm>
                    <a:off x="429" y="4320"/>
                    <a:ext cx="435" cy="480"/>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334" name="Group 198"/>
                <p:cNvGrpSpPr>
                  <a:grpSpLocks/>
                </p:cNvGrpSpPr>
                <p:nvPr/>
              </p:nvGrpSpPr>
              <p:grpSpPr bwMode="auto">
                <a:xfrm>
                  <a:off x="864" y="4320"/>
                  <a:ext cx="733" cy="480"/>
                  <a:chOff x="864" y="4320"/>
                  <a:chExt cx="733" cy="480"/>
                </a:xfrm>
              </p:grpSpPr>
              <p:sp>
                <p:nvSpPr>
                  <p:cNvPr id="91335" name="Rectangle 199"/>
                  <p:cNvSpPr>
                    <a:spLocks noChangeArrowheads="1"/>
                  </p:cNvSpPr>
                  <p:nvPr/>
                </p:nvSpPr>
                <p:spPr bwMode="auto">
                  <a:xfrm>
                    <a:off x="907" y="4320"/>
                    <a:ext cx="647" cy="480"/>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51.43</a:t>
                    </a:r>
                  </a:p>
                  <a:p>
                    <a:pPr algn="ctr"/>
                    <a:endParaRPr lang="en-GB" sz="4800">
                      <a:latin typeface="Times New Roman" pitchFamily="18" charset="0"/>
                    </a:endParaRPr>
                  </a:p>
                </p:txBody>
              </p:sp>
              <p:sp>
                <p:nvSpPr>
                  <p:cNvPr id="91336" name="Rectangle 200"/>
                  <p:cNvSpPr>
                    <a:spLocks noChangeArrowheads="1"/>
                  </p:cNvSpPr>
                  <p:nvPr/>
                </p:nvSpPr>
                <p:spPr bwMode="auto">
                  <a:xfrm>
                    <a:off x="864" y="4320"/>
                    <a:ext cx="733" cy="480"/>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337" name="Group 201"/>
                <p:cNvGrpSpPr>
                  <a:grpSpLocks/>
                </p:cNvGrpSpPr>
                <p:nvPr/>
              </p:nvGrpSpPr>
              <p:grpSpPr bwMode="auto">
                <a:xfrm>
                  <a:off x="1597" y="4320"/>
                  <a:ext cx="842" cy="480"/>
                  <a:chOff x="1597" y="4320"/>
                  <a:chExt cx="842" cy="480"/>
                </a:xfrm>
              </p:grpSpPr>
              <p:sp>
                <p:nvSpPr>
                  <p:cNvPr id="91338" name="Rectangle 202"/>
                  <p:cNvSpPr>
                    <a:spLocks noChangeArrowheads="1"/>
                  </p:cNvSpPr>
                  <p:nvPr/>
                </p:nvSpPr>
                <p:spPr bwMode="auto">
                  <a:xfrm>
                    <a:off x="1640" y="4320"/>
                    <a:ext cx="756" cy="480"/>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19.15</a:t>
                    </a:r>
                  </a:p>
                  <a:p>
                    <a:pPr algn="ctr"/>
                    <a:endParaRPr lang="en-GB" sz="4800">
                      <a:latin typeface="Times New Roman" pitchFamily="18" charset="0"/>
                    </a:endParaRPr>
                  </a:p>
                </p:txBody>
              </p:sp>
              <p:sp>
                <p:nvSpPr>
                  <p:cNvPr id="91339" name="Rectangle 203"/>
                  <p:cNvSpPr>
                    <a:spLocks noChangeArrowheads="1"/>
                  </p:cNvSpPr>
                  <p:nvPr/>
                </p:nvSpPr>
                <p:spPr bwMode="auto">
                  <a:xfrm>
                    <a:off x="1597" y="4320"/>
                    <a:ext cx="842" cy="480"/>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340" name="Group 204"/>
                <p:cNvGrpSpPr>
                  <a:grpSpLocks/>
                </p:cNvGrpSpPr>
                <p:nvPr/>
              </p:nvGrpSpPr>
              <p:grpSpPr bwMode="auto">
                <a:xfrm>
                  <a:off x="2439" y="4320"/>
                  <a:ext cx="878" cy="480"/>
                  <a:chOff x="2439" y="4320"/>
                  <a:chExt cx="878" cy="480"/>
                </a:xfrm>
              </p:grpSpPr>
              <p:sp>
                <p:nvSpPr>
                  <p:cNvPr id="91341" name="Rectangle 205"/>
                  <p:cNvSpPr>
                    <a:spLocks noChangeArrowheads="1"/>
                  </p:cNvSpPr>
                  <p:nvPr/>
                </p:nvSpPr>
                <p:spPr bwMode="auto">
                  <a:xfrm>
                    <a:off x="2482" y="4320"/>
                    <a:ext cx="792" cy="480"/>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7.49</a:t>
                    </a:r>
                  </a:p>
                  <a:p>
                    <a:pPr algn="ctr"/>
                    <a:endParaRPr lang="en-GB" sz="4800">
                      <a:latin typeface="Times New Roman" pitchFamily="18" charset="0"/>
                    </a:endParaRPr>
                  </a:p>
                </p:txBody>
              </p:sp>
              <p:sp>
                <p:nvSpPr>
                  <p:cNvPr id="91342" name="Rectangle 206"/>
                  <p:cNvSpPr>
                    <a:spLocks noChangeArrowheads="1"/>
                  </p:cNvSpPr>
                  <p:nvPr/>
                </p:nvSpPr>
                <p:spPr bwMode="auto">
                  <a:xfrm>
                    <a:off x="2439" y="4320"/>
                    <a:ext cx="878" cy="480"/>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nvGrpSpPr>
                <p:cNvPr id="91343" name="Group 207"/>
                <p:cNvGrpSpPr>
                  <a:grpSpLocks/>
                </p:cNvGrpSpPr>
                <p:nvPr/>
              </p:nvGrpSpPr>
              <p:grpSpPr bwMode="auto">
                <a:xfrm>
                  <a:off x="3317" y="4320"/>
                  <a:ext cx="806" cy="480"/>
                  <a:chOff x="3317" y="4320"/>
                  <a:chExt cx="806" cy="480"/>
                </a:xfrm>
              </p:grpSpPr>
              <p:sp>
                <p:nvSpPr>
                  <p:cNvPr id="91344" name="Rectangle 208"/>
                  <p:cNvSpPr>
                    <a:spLocks noChangeArrowheads="1"/>
                  </p:cNvSpPr>
                  <p:nvPr/>
                </p:nvSpPr>
                <p:spPr bwMode="auto">
                  <a:xfrm>
                    <a:off x="3360" y="4320"/>
                    <a:ext cx="720" cy="480"/>
                  </a:xfrm>
                  <a:prstGeom prst="rect">
                    <a:avLst/>
                  </a:prstGeom>
                  <a:noFill/>
                  <a:ln w="25400">
                    <a:noFill/>
                    <a:miter lim="800000"/>
                    <a:headEnd/>
                    <a:tailEnd/>
                  </a:ln>
                  <a:effectLst/>
                </p:spPr>
                <p:txBody>
                  <a:bodyPr lIns="0" tIns="0" rIns="0" bIns="0"/>
                  <a:lstStyle/>
                  <a:p>
                    <a:pPr algn="ctr" eaLnBrk="1" hangingPunct="1"/>
                    <a:r>
                      <a:rPr lang="en-GB">
                        <a:latin typeface="Times New Roman" pitchFamily="18" charset="0"/>
                        <a:cs typeface="Times New Roman" pitchFamily="18" charset="0"/>
                      </a:rPr>
                      <a:t>30.00</a:t>
                    </a:r>
                  </a:p>
                  <a:p>
                    <a:pPr algn="ctr"/>
                    <a:endParaRPr lang="en-GB" sz="4800">
                      <a:latin typeface="Times New Roman" pitchFamily="18" charset="0"/>
                    </a:endParaRPr>
                  </a:p>
                </p:txBody>
              </p:sp>
              <p:sp>
                <p:nvSpPr>
                  <p:cNvPr id="91345" name="Rectangle 209"/>
                  <p:cNvSpPr>
                    <a:spLocks noChangeArrowheads="1"/>
                  </p:cNvSpPr>
                  <p:nvPr/>
                </p:nvSpPr>
                <p:spPr bwMode="auto">
                  <a:xfrm>
                    <a:off x="3317" y="4320"/>
                    <a:ext cx="806" cy="480"/>
                  </a:xfrm>
                  <a:prstGeom prst="rect">
                    <a:avLst/>
                  </a:prstGeom>
                  <a:noFill/>
                  <a:ln w="7">
                    <a:solidFill>
                      <a:srgbClr val="A0A0A0"/>
                    </a:solidFill>
                    <a:miter lim="800000"/>
                    <a:headEnd/>
                    <a:tailEnd/>
                  </a:ln>
                  <a:effectLst/>
                </p:spPr>
                <p:txBody>
                  <a:bodyPr wrap="none" lIns="0" tIns="0" rIns="0" bIns="0" anchor="ctr">
                    <a:spAutoFit/>
                  </a:bodyPr>
                  <a:lstStyle/>
                  <a:p>
                    <a:endParaRPr lang="en-US"/>
                  </a:p>
                </p:txBody>
              </p:sp>
            </p:grpSp>
          </p:grpSp>
          <p:sp>
            <p:nvSpPr>
              <p:cNvPr id="91346" name="Rectangle 210"/>
              <p:cNvSpPr>
                <a:spLocks noChangeArrowheads="1"/>
              </p:cNvSpPr>
              <p:nvPr/>
            </p:nvSpPr>
            <p:spPr bwMode="auto">
              <a:xfrm>
                <a:off x="-3" y="-3"/>
                <a:ext cx="4129" cy="4806"/>
              </a:xfrm>
              <a:prstGeom prst="rect">
                <a:avLst/>
              </a:prstGeom>
              <a:noFill/>
              <a:ln w="9525">
                <a:solidFill>
                  <a:srgbClr val="A0A0A0"/>
                </a:solidFill>
                <a:miter lim="800000"/>
                <a:headEnd/>
                <a:tailEnd/>
              </a:ln>
              <a:effectLst/>
            </p:spPr>
            <p:txBody>
              <a:bodyPr wrap="none" lIns="0" tIns="0" rIns="0" bIns="0" anchor="ctr">
                <a:spAutoFit/>
              </a:bodyPr>
              <a:lstStyle/>
              <a:p>
                <a:endParaRPr lang="en-US"/>
              </a:p>
            </p:txBody>
          </p:sp>
        </p:gr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
          <p:cNvSpPr>
            <a:spLocks noGrp="1"/>
          </p:cNvSpPr>
          <p:nvPr>
            <p:ph type="dt" sz="half" idx="10"/>
          </p:nvPr>
        </p:nvSpPr>
        <p:spPr/>
        <p:txBody>
          <a:bodyPr/>
          <a:lstStyle/>
          <a:p>
            <a:r>
              <a:rPr lang="en-GB" altLang="zh-CN" smtClean="0"/>
              <a:t>Mar. 2014</a:t>
            </a:r>
            <a:endParaRPr lang="en-US" altLang="zh-CN"/>
          </a:p>
        </p:txBody>
      </p:sp>
      <p:sp>
        <p:nvSpPr>
          <p:cNvPr id="23" name="Slide Number Placeholder 3"/>
          <p:cNvSpPr>
            <a:spLocks noGrp="1"/>
          </p:cNvSpPr>
          <p:nvPr>
            <p:ph type="sldNum" sz="quarter" idx="11"/>
          </p:nvPr>
        </p:nvSpPr>
        <p:spPr/>
        <p:txBody>
          <a:bodyPr/>
          <a:lstStyle/>
          <a:p>
            <a:fld id="{4EB83763-00EC-4BB5-891A-6CDAAF3A665F}" type="slidenum">
              <a:rPr lang="en-US" altLang="en-US"/>
              <a:pPr/>
              <a:t>42</a:t>
            </a:fld>
            <a:endParaRPr lang="en-US" altLang="en-US"/>
          </a:p>
        </p:txBody>
      </p:sp>
      <p:sp>
        <p:nvSpPr>
          <p:cNvPr id="24" name="Footer Placeholder 4"/>
          <p:cNvSpPr>
            <a:spLocks noGrp="1"/>
          </p:cNvSpPr>
          <p:nvPr>
            <p:ph type="ftr" sz="quarter" idx="12"/>
          </p:nvPr>
        </p:nvSpPr>
        <p:spPr/>
        <p:txBody>
          <a:bodyPr/>
          <a:lstStyle/>
          <a:p>
            <a:r>
              <a:rPr lang="en-GB" altLang="zh-CN"/>
              <a:t>U08182: Information Systems Design</a:t>
            </a:r>
          </a:p>
        </p:txBody>
      </p:sp>
      <p:grpSp>
        <p:nvGrpSpPr>
          <p:cNvPr id="12291" name="Group 3"/>
          <p:cNvGrpSpPr>
            <a:grpSpLocks/>
          </p:cNvGrpSpPr>
          <p:nvPr/>
        </p:nvGrpSpPr>
        <p:grpSpPr bwMode="auto">
          <a:xfrm>
            <a:off x="609600" y="2362200"/>
            <a:ext cx="9067800" cy="2579688"/>
            <a:chOff x="1240" y="6840"/>
            <a:chExt cx="9380" cy="2775"/>
          </a:xfrm>
        </p:grpSpPr>
        <p:grpSp>
          <p:nvGrpSpPr>
            <p:cNvPr id="12292" name="Group 4"/>
            <p:cNvGrpSpPr>
              <a:grpSpLocks/>
            </p:cNvGrpSpPr>
            <p:nvPr/>
          </p:nvGrpSpPr>
          <p:grpSpPr bwMode="auto">
            <a:xfrm>
              <a:off x="1680" y="7170"/>
              <a:ext cx="1455" cy="2160"/>
              <a:chOff x="1680" y="7170"/>
              <a:chExt cx="1455" cy="2160"/>
            </a:xfrm>
          </p:grpSpPr>
          <p:sp>
            <p:nvSpPr>
              <p:cNvPr id="12293" name="Text Box 5"/>
              <p:cNvSpPr txBox="1">
                <a:spLocks noChangeArrowheads="1"/>
              </p:cNvSpPr>
              <p:nvPr/>
            </p:nvSpPr>
            <p:spPr bwMode="auto">
              <a:xfrm>
                <a:off x="1695" y="7170"/>
                <a:ext cx="1440" cy="855"/>
              </a:xfrm>
              <a:prstGeom prst="rect">
                <a:avLst/>
              </a:prstGeom>
              <a:noFill/>
              <a:ln w="12700">
                <a:solidFill>
                  <a:srgbClr val="000000"/>
                </a:solidFill>
                <a:miter lim="800000"/>
                <a:headEnd/>
                <a:tailEnd/>
              </a:ln>
              <a:effectLst/>
            </p:spPr>
            <p:txBody>
              <a:bodyPr/>
              <a:lstStyle/>
              <a:p>
                <a:pPr algn="ctr"/>
                <a:r>
                  <a:rPr lang="en-US" altLang="zh-CN" sz="1800">
                    <a:latin typeface="Times New Roman" pitchFamily="18" charset="0"/>
                  </a:rPr>
                  <a:t>Scenario development</a:t>
                </a:r>
              </a:p>
            </p:txBody>
          </p:sp>
          <p:sp>
            <p:nvSpPr>
              <p:cNvPr id="12294" name="Text Box 6"/>
              <p:cNvSpPr txBox="1">
                <a:spLocks noChangeArrowheads="1"/>
              </p:cNvSpPr>
              <p:nvPr/>
            </p:nvSpPr>
            <p:spPr bwMode="auto">
              <a:xfrm>
                <a:off x="1680" y="8475"/>
                <a:ext cx="1440" cy="855"/>
              </a:xfrm>
              <a:prstGeom prst="rect">
                <a:avLst/>
              </a:prstGeom>
              <a:noFill/>
              <a:ln w="12700">
                <a:solidFill>
                  <a:srgbClr val="000000"/>
                </a:solidFill>
                <a:miter lim="800000"/>
                <a:headEnd/>
                <a:tailEnd/>
              </a:ln>
              <a:effectLst/>
            </p:spPr>
            <p:txBody>
              <a:bodyPr/>
              <a:lstStyle/>
              <a:p>
                <a:pPr algn="ctr">
                  <a:spcBef>
                    <a:spcPts val="600"/>
                  </a:spcBef>
                  <a:spcAft>
                    <a:spcPts val="600"/>
                  </a:spcAft>
                </a:pPr>
                <a:r>
                  <a:rPr lang="en-US" altLang="zh-CN" sz="1800">
                    <a:latin typeface="Times New Roman" pitchFamily="18" charset="0"/>
                  </a:rPr>
                  <a:t>Architecture description</a:t>
                </a:r>
              </a:p>
            </p:txBody>
          </p:sp>
        </p:grpSp>
        <p:sp>
          <p:nvSpPr>
            <p:cNvPr id="12295" name="Text Box 7"/>
            <p:cNvSpPr txBox="1">
              <a:spLocks noChangeArrowheads="1"/>
            </p:cNvSpPr>
            <p:nvPr/>
          </p:nvSpPr>
          <p:spPr bwMode="auto">
            <a:xfrm>
              <a:off x="3708" y="7823"/>
              <a:ext cx="1515" cy="855"/>
            </a:xfrm>
            <a:prstGeom prst="rect">
              <a:avLst/>
            </a:prstGeom>
            <a:noFill/>
            <a:ln w="12700">
              <a:solidFill>
                <a:srgbClr val="000000"/>
              </a:solidFill>
              <a:miter lim="800000"/>
              <a:headEnd/>
              <a:tailEnd/>
            </a:ln>
            <a:effectLst/>
          </p:spPr>
          <p:txBody>
            <a:bodyPr/>
            <a:lstStyle/>
            <a:p>
              <a:pPr algn="ctr"/>
              <a:r>
                <a:rPr lang="en-US" altLang="zh-CN" sz="1800">
                  <a:latin typeface="Times New Roman" pitchFamily="18" charset="0"/>
                </a:rPr>
                <a:t>Classification of scenarios</a:t>
              </a:r>
            </a:p>
          </p:txBody>
        </p:sp>
        <p:sp>
          <p:nvSpPr>
            <p:cNvPr id="12296" name="Text Box 8"/>
            <p:cNvSpPr txBox="1">
              <a:spLocks noChangeArrowheads="1"/>
            </p:cNvSpPr>
            <p:nvPr/>
          </p:nvSpPr>
          <p:spPr bwMode="auto">
            <a:xfrm>
              <a:off x="5692" y="7560"/>
              <a:ext cx="1320" cy="1380"/>
            </a:xfrm>
            <a:prstGeom prst="rect">
              <a:avLst/>
            </a:prstGeom>
            <a:noFill/>
            <a:ln w="12700">
              <a:solidFill>
                <a:srgbClr val="000000"/>
              </a:solidFill>
              <a:miter lim="800000"/>
              <a:headEnd/>
              <a:tailEnd/>
            </a:ln>
            <a:effectLst/>
          </p:spPr>
          <p:txBody>
            <a:bodyPr/>
            <a:lstStyle/>
            <a:p>
              <a:pPr algn="ctr"/>
              <a:r>
                <a:rPr lang="en-US" altLang="zh-CN" sz="1800">
                  <a:latin typeface="Times New Roman" pitchFamily="18" charset="0"/>
                </a:rPr>
                <a:t>Individual evaluation of indirect scenarios</a:t>
              </a:r>
            </a:p>
          </p:txBody>
        </p:sp>
        <p:sp>
          <p:nvSpPr>
            <p:cNvPr id="12297" name="Text Box 9"/>
            <p:cNvSpPr txBox="1">
              <a:spLocks noChangeArrowheads="1"/>
            </p:cNvSpPr>
            <p:nvPr/>
          </p:nvSpPr>
          <p:spPr bwMode="auto">
            <a:xfrm>
              <a:off x="7481" y="7695"/>
              <a:ext cx="1440" cy="1110"/>
            </a:xfrm>
            <a:prstGeom prst="rect">
              <a:avLst/>
            </a:prstGeom>
            <a:noFill/>
            <a:ln w="12700">
              <a:solidFill>
                <a:srgbClr val="000000"/>
              </a:solidFill>
              <a:miter lim="800000"/>
              <a:headEnd/>
              <a:tailEnd/>
            </a:ln>
            <a:effectLst/>
          </p:spPr>
          <p:txBody>
            <a:bodyPr/>
            <a:lstStyle/>
            <a:p>
              <a:pPr algn="ctr"/>
              <a:r>
                <a:rPr lang="en-US" altLang="zh-CN" sz="1800">
                  <a:latin typeface="Times New Roman" pitchFamily="18" charset="0"/>
                </a:rPr>
                <a:t>Assessment of scenario interaction</a:t>
              </a:r>
            </a:p>
          </p:txBody>
        </p:sp>
        <p:sp>
          <p:nvSpPr>
            <p:cNvPr id="12298" name="Text Box 10"/>
            <p:cNvSpPr txBox="1">
              <a:spLocks noChangeArrowheads="1"/>
            </p:cNvSpPr>
            <p:nvPr/>
          </p:nvSpPr>
          <p:spPr bwMode="auto">
            <a:xfrm>
              <a:off x="9390" y="7822"/>
              <a:ext cx="1230" cy="855"/>
            </a:xfrm>
            <a:prstGeom prst="rect">
              <a:avLst/>
            </a:prstGeom>
            <a:noFill/>
            <a:ln w="12700">
              <a:solidFill>
                <a:srgbClr val="000000"/>
              </a:solidFill>
              <a:miter lim="800000"/>
              <a:headEnd/>
              <a:tailEnd/>
            </a:ln>
            <a:effectLst/>
          </p:spPr>
          <p:txBody>
            <a:bodyPr/>
            <a:lstStyle/>
            <a:p>
              <a:pPr algn="ctr"/>
              <a:r>
                <a:rPr lang="en-US" altLang="zh-CN" sz="1800">
                  <a:latin typeface="Times New Roman" pitchFamily="18" charset="0"/>
                </a:rPr>
                <a:t>Overall evaluation</a:t>
              </a:r>
            </a:p>
          </p:txBody>
        </p:sp>
        <p:sp>
          <p:nvSpPr>
            <p:cNvPr id="12299" name="Line 11"/>
            <p:cNvSpPr>
              <a:spLocks noChangeShapeType="1"/>
            </p:cNvSpPr>
            <p:nvPr/>
          </p:nvSpPr>
          <p:spPr bwMode="auto">
            <a:xfrm>
              <a:off x="5220" y="8280"/>
              <a:ext cx="465" cy="0"/>
            </a:xfrm>
            <a:prstGeom prst="line">
              <a:avLst/>
            </a:prstGeom>
            <a:noFill/>
            <a:ln w="12700">
              <a:solidFill>
                <a:srgbClr val="000000"/>
              </a:solidFill>
              <a:round/>
              <a:headEnd/>
              <a:tailEnd type="triangle" w="med" len="med"/>
            </a:ln>
            <a:effectLst/>
          </p:spPr>
          <p:txBody>
            <a:bodyPr/>
            <a:lstStyle/>
            <a:p>
              <a:endParaRPr lang="en-US"/>
            </a:p>
          </p:txBody>
        </p:sp>
        <p:sp>
          <p:nvSpPr>
            <p:cNvPr id="12300" name="Line 12"/>
            <p:cNvSpPr>
              <a:spLocks noChangeShapeType="1"/>
            </p:cNvSpPr>
            <p:nvPr/>
          </p:nvSpPr>
          <p:spPr bwMode="auto">
            <a:xfrm>
              <a:off x="7005" y="8280"/>
              <a:ext cx="480" cy="0"/>
            </a:xfrm>
            <a:prstGeom prst="line">
              <a:avLst/>
            </a:prstGeom>
            <a:noFill/>
            <a:ln w="12700">
              <a:solidFill>
                <a:srgbClr val="000000"/>
              </a:solidFill>
              <a:round/>
              <a:headEnd/>
              <a:tailEnd type="triangle" w="med" len="med"/>
            </a:ln>
            <a:effectLst/>
          </p:spPr>
          <p:txBody>
            <a:bodyPr/>
            <a:lstStyle/>
            <a:p>
              <a:endParaRPr lang="en-US"/>
            </a:p>
          </p:txBody>
        </p:sp>
        <p:sp>
          <p:nvSpPr>
            <p:cNvPr id="12301" name="Line 13"/>
            <p:cNvSpPr>
              <a:spLocks noChangeShapeType="1"/>
            </p:cNvSpPr>
            <p:nvPr/>
          </p:nvSpPr>
          <p:spPr bwMode="auto">
            <a:xfrm>
              <a:off x="8925" y="8280"/>
              <a:ext cx="465" cy="0"/>
            </a:xfrm>
            <a:prstGeom prst="line">
              <a:avLst/>
            </a:prstGeom>
            <a:noFill/>
            <a:ln w="12700">
              <a:solidFill>
                <a:srgbClr val="000000"/>
              </a:solidFill>
              <a:round/>
              <a:headEnd/>
              <a:tailEnd type="triangle" w="med" len="med"/>
            </a:ln>
            <a:effectLst/>
          </p:spPr>
          <p:txBody>
            <a:bodyPr/>
            <a:lstStyle/>
            <a:p>
              <a:endParaRPr lang="en-US"/>
            </a:p>
          </p:txBody>
        </p:sp>
        <p:sp>
          <p:nvSpPr>
            <p:cNvPr id="12302" name="Freeform 14"/>
            <p:cNvSpPr>
              <a:spLocks/>
            </p:cNvSpPr>
            <p:nvPr/>
          </p:nvSpPr>
          <p:spPr bwMode="auto">
            <a:xfrm>
              <a:off x="1240" y="7740"/>
              <a:ext cx="455" cy="1095"/>
            </a:xfrm>
            <a:custGeom>
              <a:avLst/>
              <a:gdLst/>
              <a:ahLst/>
              <a:cxnLst>
                <a:cxn ang="0">
                  <a:pos x="455" y="0"/>
                </a:cxn>
                <a:cxn ang="0">
                  <a:pos x="230" y="90"/>
                </a:cxn>
                <a:cxn ang="0">
                  <a:pos x="65" y="270"/>
                </a:cxn>
                <a:cxn ang="0">
                  <a:pos x="5" y="450"/>
                </a:cxn>
                <a:cxn ang="0">
                  <a:pos x="35" y="735"/>
                </a:cxn>
                <a:cxn ang="0">
                  <a:pos x="185" y="915"/>
                </a:cxn>
                <a:cxn ang="0">
                  <a:pos x="440" y="1095"/>
                </a:cxn>
              </a:cxnLst>
              <a:rect l="0" t="0" r="r" b="b"/>
              <a:pathLst>
                <a:path w="455" h="1095">
                  <a:moveTo>
                    <a:pt x="455" y="0"/>
                  </a:moveTo>
                  <a:cubicBezTo>
                    <a:pt x="418" y="15"/>
                    <a:pt x="295" y="45"/>
                    <a:pt x="230" y="90"/>
                  </a:cubicBezTo>
                  <a:cubicBezTo>
                    <a:pt x="165" y="135"/>
                    <a:pt x="102" y="210"/>
                    <a:pt x="65" y="270"/>
                  </a:cubicBezTo>
                  <a:cubicBezTo>
                    <a:pt x="28" y="330"/>
                    <a:pt x="10" y="373"/>
                    <a:pt x="5" y="450"/>
                  </a:cubicBezTo>
                  <a:cubicBezTo>
                    <a:pt x="0" y="527"/>
                    <a:pt x="5" y="658"/>
                    <a:pt x="35" y="735"/>
                  </a:cubicBezTo>
                  <a:cubicBezTo>
                    <a:pt x="65" y="812"/>
                    <a:pt x="118" y="855"/>
                    <a:pt x="185" y="915"/>
                  </a:cubicBezTo>
                  <a:cubicBezTo>
                    <a:pt x="252" y="975"/>
                    <a:pt x="387" y="1058"/>
                    <a:pt x="440" y="1095"/>
                  </a:cubicBezTo>
                </a:path>
              </a:pathLst>
            </a:custGeom>
            <a:noFill/>
            <a:ln w="12700" cap="flat" cmpd="sng">
              <a:solidFill>
                <a:srgbClr val="000000"/>
              </a:solidFill>
              <a:prstDash val="solid"/>
              <a:round/>
              <a:headEnd type="none" w="med" len="med"/>
              <a:tailEnd type="triangle" w="med" len="med"/>
            </a:ln>
            <a:effectLst/>
          </p:spPr>
          <p:txBody>
            <a:bodyPr/>
            <a:lstStyle/>
            <a:p>
              <a:endParaRPr lang="en-US"/>
            </a:p>
          </p:txBody>
        </p:sp>
        <p:sp>
          <p:nvSpPr>
            <p:cNvPr id="12303" name="Freeform 15"/>
            <p:cNvSpPr>
              <a:spLocks/>
            </p:cNvSpPr>
            <p:nvPr/>
          </p:nvSpPr>
          <p:spPr bwMode="auto">
            <a:xfrm flipH="1" flipV="1">
              <a:off x="3130" y="7680"/>
              <a:ext cx="455" cy="1095"/>
            </a:xfrm>
            <a:custGeom>
              <a:avLst/>
              <a:gdLst/>
              <a:ahLst/>
              <a:cxnLst>
                <a:cxn ang="0">
                  <a:pos x="455" y="0"/>
                </a:cxn>
                <a:cxn ang="0">
                  <a:pos x="230" y="90"/>
                </a:cxn>
                <a:cxn ang="0">
                  <a:pos x="65" y="270"/>
                </a:cxn>
                <a:cxn ang="0">
                  <a:pos x="5" y="450"/>
                </a:cxn>
                <a:cxn ang="0">
                  <a:pos x="35" y="735"/>
                </a:cxn>
                <a:cxn ang="0">
                  <a:pos x="185" y="915"/>
                </a:cxn>
                <a:cxn ang="0">
                  <a:pos x="440" y="1095"/>
                </a:cxn>
              </a:cxnLst>
              <a:rect l="0" t="0" r="r" b="b"/>
              <a:pathLst>
                <a:path w="455" h="1095">
                  <a:moveTo>
                    <a:pt x="455" y="0"/>
                  </a:moveTo>
                  <a:cubicBezTo>
                    <a:pt x="418" y="15"/>
                    <a:pt x="295" y="45"/>
                    <a:pt x="230" y="90"/>
                  </a:cubicBezTo>
                  <a:cubicBezTo>
                    <a:pt x="165" y="135"/>
                    <a:pt x="102" y="210"/>
                    <a:pt x="65" y="270"/>
                  </a:cubicBezTo>
                  <a:cubicBezTo>
                    <a:pt x="28" y="330"/>
                    <a:pt x="10" y="373"/>
                    <a:pt x="5" y="450"/>
                  </a:cubicBezTo>
                  <a:cubicBezTo>
                    <a:pt x="0" y="527"/>
                    <a:pt x="5" y="658"/>
                    <a:pt x="35" y="735"/>
                  </a:cubicBezTo>
                  <a:cubicBezTo>
                    <a:pt x="65" y="812"/>
                    <a:pt x="118" y="855"/>
                    <a:pt x="185" y="915"/>
                  </a:cubicBezTo>
                  <a:cubicBezTo>
                    <a:pt x="252" y="975"/>
                    <a:pt x="387" y="1058"/>
                    <a:pt x="440" y="1095"/>
                  </a:cubicBezTo>
                </a:path>
              </a:pathLst>
            </a:custGeom>
            <a:noFill/>
            <a:ln w="12700" cap="flat" cmpd="sng">
              <a:solidFill>
                <a:srgbClr val="000000"/>
              </a:solidFill>
              <a:prstDash val="solid"/>
              <a:round/>
              <a:headEnd type="none" w="med" len="med"/>
              <a:tailEnd type="triangle" w="med" len="med"/>
            </a:ln>
            <a:effectLst/>
          </p:spPr>
          <p:txBody>
            <a:bodyPr/>
            <a:lstStyle/>
            <a:p>
              <a:endParaRPr lang="en-US"/>
            </a:p>
          </p:txBody>
        </p:sp>
        <p:sp>
          <p:nvSpPr>
            <p:cNvPr id="12304" name="Freeform 16"/>
            <p:cNvSpPr>
              <a:spLocks/>
            </p:cNvSpPr>
            <p:nvPr/>
          </p:nvSpPr>
          <p:spPr bwMode="auto">
            <a:xfrm>
              <a:off x="2355" y="8940"/>
              <a:ext cx="4020" cy="675"/>
            </a:xfrm>
            <a:custGeom>
              <a:avLst/>
              <a:gdLst/>
              <a:ahLst/>
              <a:cxnLst>
                <a:cxn ang="0">
                  <a:pos x="0" y="390"/>
                </a:cxn>
                <a:cxn ang="0">
                  <a:pos x="0" y="675"/>
                </a:cxn>
                <a:cxn ang="0">
                  <a:pos x="4020" y="675"/>
                </a:cxn>
                <a:cxn ang="0">
                  <a:pos x="4020" y="0"/>
                </a:cxn>
              </a:cxnLst>
              <a:rect l="0" t="0" r="r" b="b"/>
              <a:pathLst>
                <a:path w="4020" h="675">
                  <a:moveTo>
                    <a:pt x="0" y="390"/>
                  </a:moveTo>
                  <a:lnTo>
                    <a:pt x="0" y="675"/>
                  </a:lnTo>
                  <a:lnTo>
                    <a:pt x="4020" y="675"/>
                  </a:lnTo>
                  <a:lnTo>
                    <a:pt x="4020" y="0"/>
                  </a:lnTo>
                </a:path>
              </a:pathLst>
            </a:custGeom>
            <a:noFill/>
            <a:ln w="12700" cap="flat" cmpd="sng">
              <a:solidFill>
                <a:srgbClr val="000000"/>
              </a:solidFill>
              <a:prstDash val="solid"/>
              <a:round/>
              <a:headEnd type="none" w="med" len="med"/>
              <a:tailEnd type="triangle" w="med" len="med"/>
            </a:ln>
            <a:effectLst/>
          </p:spPr>
          <p:txBody>
            <a:bodyPr/>
            <a:lstStyle/>
            <a:p>
              <a:endParaRPr lang="en-US"/>
            </a:p>
          </p:txBody>
        </p:sp>
        <p:sp>
          <p:nvSpPr>
            <p:cNvPr id="12305" name="Freeform 17"/>
            <p:cNvSpPr>
              <a:spLocks/>
            </p:cNvSpPr>
            <p:nvPr/>
          </p:nvSpPr>
          <p:spPr bwMode="auto">
            <a:xfrm flipV="1">
              <a:off x="2370" y="6855"/>
              <a:ext cx="3780" cy="675"/>
            </a:xfrm>
            <a:custGeom>
              <a:avLst/>
              <a:gdLst/>
              <a:ahLst/>
              <a:cxnLst>
                <a:cxn ang="0">
                  <a:pos x="0" y="390"/>
                </a:cxn>
                <a:cxn ang="0">
                  <a:pos x="0" y="675"/>
                </a:cxn>
                <a:cxn ang="0">
                  <a:pos x="4020" y="675"/>
                </a:cxn>
                <a:cxn ang="0">
                  <a:pos x="4020" y="0"/>
                </a:cxn>
              </a:cxnLst>
              <a:rect l="0" t="0" r="r" b="b"/>
              <a:pathLst>
                <a:path w="4020" h="675">
                  <a:moveTo>
                    <a:pt x="0" y="390"/>
                  </a:moveTo>
                  <a:lnTo>
                    <a:pt x="0" y="675"/>
                  </a:lnTo>
                  <a:lnTo>
                    <a:pt x="4020" y="675"/>
                  </a:lnTo>
                  <a:lnTo>
                    <a:pt x="4020" y="0"/>
                  </a:lnTo>
                </a:path>
              </a:pathLst>
            </a:custGeom>
            <a:noFill/>
            <a:ln w="12700" cap="flat" cmpd="sng">
              <a:solidFill>
                <a:srgbClr val="000000"/>
              </a:solidFill>
              <a:prstDash val="solid"/>
              <a:round/>
              <a:headEnd type="none" w="med" len="med"/>
              <a:tailEnd type="triangle" w="med" len="med"/>
            </a:ln>
            <a:effectLst/>
          </p:spPr>
          <p:txBody>
            <a:bodyPr/>
            <a:lstStyle/>
            <a:p>
              <a:endParaRPr lang="en-US"/>
            </a:p>
          </p:txBody>
        </p:sp>
        <p:sp>
          <p:nvSpPr>
            <p:cNvPr id="12306" name="Line 18"/>
            <p:cNvSpPr>
              <a:spLocks noChangeShapeType="1"/>
            </p:cNvSpPr>
            <p:nvPr/>
          </p:nvSpPr>
          <p:spPr bwMode="auto">
            <a:xfrm>
              <a:off x="4425" y="6855"/>
              <a:ext cx="0" cy="975"/>
            </a:xfrm>
            <a:prstGeom prst="line">
              <a:avLst/>
            </a:prstGeom>
            <a:noFill/>
            <a:ln w="12700">
              <a:solidFill>
                <a:srgbClr val="000000"/>
              </a:solidFill>
              <a:round/>
              <a:headEnd/>
              <a:tailEnd type="triangle" w="med" len="med"/>
            </a:ln>
            <a:effectLst/>
          </p:spPr>
          <p:txBody>
            <a:bodyPr/>
            <a:lstStyle/>
            <a:p>
              <a:endParaRPr lang="en-US"/>
            </a:p>
          </p:txBody>
        </p:sp>
        <p:sp>
          <p:nvSpPr>
            <p:cNvPr id="12307" name="Line 19"/>
            <p:cNvSpPr>
              <a:spLocks noChangeShapeType="1"/>
            </p:cNvSpPr>
            <p:nvPr/>
          </p:nvSpPr>
          <p:spPr bwMode="auto">
            <a:xfrm flipV="1">
              <a:off x="4410" y="8700"/>
              <a:ext cx="0" cy="915"/>
            </a:xfrm>
            <a:prstGeom prst="line">
              <a:avLst/>
            </a:prstGeom>
            <a:noFill/>
            <a:ln w="12700">
              <a:solidFill>
                <a:srgbClr val="000000"/>
              </a:solidFill>
              <a:round/>
              <a:headEnd/>
              <a:tailEnd type="triangle" w="med" len="med"/>
            </a:ln>
            <a:effectLst/>
          </p:spPr>
          <p:txBody>
            <a:bodyPr/>
            <a:lstStyle/>
            <a:p>
              <a:endParaRPr lang="en-US"/>
            </a:p>
          </p:txBody>
        </p:sp>
        <p:sp>
          <p:nvSpPr>
            <p:cNvPr id="12308" name="Freeform 20"/>
            <p:cNvSpPr>
              <a:spLocks/>
            </p:cNvSpPr>
            <p:nvPr/>
          </p:nvSpPr>
          <p:spPr bwMode="auto">
            <a:xfrm>
              <a:off x="6585" y="6840"/>
              <a:ext cx="3360" cy="975"/>
            </a:xfrm>
            <a:custGeom>
              <a:avLst/>
              <a:gdLst/>
              <a:ahLst/>
              <a:cxnLst>
                <a:cxn ang="0">
                  <a:pos x="0" y="720"/>
                </a:cxn>
                <a:cxn ang="0">
                  <a:pos x="0" y="0"/>
                </a:cxn>
                <a:cxn ang="0">
                  <a:pos x="3360" y="0"/>
                </a:cxn>
                <a:cxn ang="0">
                  <a:pos x="3360" y="990"/>
                </a:cxn>
              </a:cxnLst>
              <a:rect l="0" t="0" r="r" b="b"/>
              <a:pathLst>
                <a:path w="3360" h="990">
                  <a:moveTo>
                    <a:pt x="0" y="720"/>
                  </a:moveTo>
                  <a:lnTo>
                    <a:pt x="0" y="0"/>
                  </a:lnTo>
                  <a:lnTo>
                    <a:pt x="3360" y="0"/>
                  </a:lnTo>
                  <a:lnTo>
                    <a:pt x="3360" y="990"/>
                  </a:lnTo>
                </a:path>
              </a:pathLst>
            </a:custGeom>
            <a:noFill/>
            <a:ln w="12700" cap="flat" cmpd="sng">
              <a:solidFill>
                <a:srgbClr val="000000"/>
              </a:solidFill>
              <a:prstDash val="solid"/>
              <a:round/>
              <a:headEnd type="none" w="med" len="med"/>
              <a:tailEnd type="triangle" w="med" len="med"/>
            </a:ln>
            <a:effectLst/>
          </p:spPr>
          <p:txBody>
            <a:bodyPr/>
            <a:lstStyle/>
            <a:p>
              <a:endParaRPr lang="en-US"/>
            </a:p>
          </p:txBody>
        </p:sp>
      </p:grpSp>
      <p:sp>
        <p:nvSpPr>
          <p:cNvPr id="12309" name="Text Box 21"/>
          <p:cNvSpPr txBox="1">
            <a:spLocks noChangeArrowheads="1"/>
          </p:cNvSpPr>
          <p:nvPr/>
        </p:nvSpPr>
        <p:spPr bwMode="auto">
          <a:xfrm>
            <a:off x="5486400" y="1600200"/>
            <a:ext cx="184150" cy="457200"/>
          </a:xfrm>
          <a:prstGeom prst="rect">
            <a:avLst/>
          </a:prstGeom>
          <a:noFill/>
          <a:ln w="25400">
            <a:noFill/>
            <a:miter lim="800000"/>
            <a:headEnd/>
            <a:tailEnd/>
          </a:ln>
          <a:effectLst/>
        </p:spPr>
        <p:txBody>
          <a:bodyPr wrap="none">
            <a:spAutoFit/>
          </a:bodyPr>
          <a:lstStyle/>
          <a:p>
            <a:endParaRPr lang="en-GB" altLang="zh-CN">
              <a:latin typeface="Times New Roman" pitchFamily="18" charset="0"/>
            </a:endParaRPr>
          </a:p>
        </p:txBody>
      </p:sp>
      <p:sp>
        <p:nvSpPr>
          <p:cNvPr id="12310" name="Text Box 22"/>
          <p:cNvSpPr txBox="1">
            <a:spLocks noChangeArrowheads="1"/>
          </p:cNvSpPr>
          <p:nvPr/>
        </p:nvSpPr>
        <p:spPr bwMode="auto">
          <a:xfrm>
            <a:off x="1600200" y="1371600"/>
            <a:ext cx="7235825" cy="519113"/>
          </a:xfrm>
          <a:prstGeom prst="rect">
            <a:avLst/>
          </a:prstGeom>
          <a:noFill/>
          <a:ln w="25400">
            <a:noFill/>
            <a:miter lim="800000"/>
            <a:headEnd/>
            <a:tailEnd/>
          </a:ln>
          <a:effectLst/>
        </p:spPr>
        <p:txBody>
          <a:bodyPr wrap="none">
            <a:spAutoFit/>
          </a:bodyPr>
          <a:lstStyle/>
          <a:p>
            <a:r>
              <a:rPr kumimoji="1" lang="en-GB" sz="2800" b="1">
                <a:solidFill>
                  <a:srgbClr val="5A1806"/>
                </a:solidFill>
                <a:latin typeface="Times New Roman" pitchFamily="18" charset="0"/>
                <a:cs typeface="Times New Roman" pitchFamily="18" charset="0"/>
              </a:rPr>
              <a:t>Dependencies among SAAM analysis activities</a:t>
            </a:r>
            <a:endParaRPr kumimoji="1" lang="en-US" altLang="zh-CN" sz="2800" b="1">
              <a:solidFill>
                <a:srgbClr val="5A1806"/>
              </a:solidFill>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ltLang="zh-CN" smtClean="0"/>
              <a:t>Mar. 2014</a:t>
            </a:r>
            <a:endParaRPr lang="en-US" altLang="zh-CN"/>
          </a:p>
        </p:txBody>
      </p:sp>
      <p:sp>
        <p:nvSpPr>
          <p:cNvPr id="5" name="Slide Number Placeholder 4"/>
          <p:cNvSpPr>
            <a:spLocks noGrp="1"/>
          </p:cNvSpPr>
          <p:nvPr>
            <p:ph type="sldNum" sz="quarter" idx="11"/>
          </p:nvPr>
        </p:nvSpPr>
        <p:spPr/>
        <p:txBody>
          <a:bodyPr/>
          <a:lstStyle/>
          <a:p>
            <a:fld id="{108CBD5C-4706-4C54-BEDD-CA1ECE6CEB6E}" type="slidenum">
              <a:rPr lang="en-US" altLang="en-US"/>
              <a:pPr/>
              <a:t>43</a:t>
            </a:fld>
            <a:endParaRPr lang="en-US" altLang="en-US"/>
          </a:p>
        </p:txBody>
      </p:sp>
      <p:sp>
        <p:nvSpPr>
          <p:cNvPr id="6" name="Footer Placeholder 5"/>
          <p:cNvSpPr>
            <a:spLocks noGrp="1"/>
          </p:cNvSpPr>
          <p:nvPr>
            <p:ph type="ftr" sz="quarter" idx="12"/>
          </p:nvPr>
        </p:nvSpPr>
        <p:spPr/>
        <p:txBody>
          <a:bodyPr/>
          <a:lstStyle/>
          <a:p>
            <a:r>
              <a:rPr lang="en-GB" altLang="zh-CN"/>
              <a:t>U08182: Information Systems Design</a:t>
            </a:r>
          </a:p>
        </p:txBody>
      </p:sp>
      <p:sp>
        <p:nvSpPr>
          <p:cNvPr id="45058" name="Rectangle 2"/>
          <p:cNvSpPr>
            <a:spLocks noGrp="1" noChangeArrowheads="1"/>
          </p:cNvSpPr>
          <p:nvPr>
            <p:ph type="title"/>
          </p:nvPr>
        </p:nvSpPr>
        <p:spPr/>
        <p:txBody>
          <a:bodyPr/>
          <a:lstStyle/>
          <a:p>
            <a:r>
              <a:rPr lang="en-GB"/>
              <a:t>Further Readings</a:t>
            </a:r>
            <a:endParaRPr lang="en-US" altLang="zh-CN">
              <a:ea typeface="SimSun" pitchFamily="2" charset="-122"/>
            </a:endParaRPr>
          </a:p>
        </p:txBody>
      </p:sp>
      <p:sp>
        <p:nvSpPr>
          <p:cNvPr id="45059" name="Rectangle 3"/>
          <p:cNvSpPr>
            <a:spLocks noGrp="1" noChangeArrowheads="1"/>
          </p:cNvSpPr>
          <p:nvPr>
            <p:ph type="body" idx="1"/>
          </p:nvPr>
        </p:nvSpPr>
        <p:spPr>
          <a:xfrm>
            <a:off x="415925" y="765175"/>
            <a:ext cx="9290050" cy="5256213"/>
          </a:xfrm>
        </p:spPr>
        <p:txBody>
          <a:bodyPr/>
          <a:lstStyle/>
          <a:p>
            <a:pPr marL="628650" indent="-628650">
              <a:buFont typeface="Wingdings" pitchFamily="2" charset="2"/>
              <a:buNone/>
            </a:pPr>
            <a:r>
              <a:rPr lang="en-GB">
                <a:latin typeface="Times New Roman" pitchFamily="18" charset="0"/>
              </a:rPr>
              <a:t>[1] </a:t>
            </a:r>
            <a:r>
              <a:rPr lang="en-GB">
                <a:latin typeface="Times New Roman" pitchFamily="18" charset="0"/>
                <a:ea typeface="SimSun" pitchFamily="2" charset="-122"/>
              </a:rPr>
              <a:t>Zhu, H., </a:t>
            </a:r>
            <a:r>
              <a:rPr lang="en-GB" i="1">
                <a:latin typeface="Times New Roman" pitchFamily="18" charset="0"/>
                <a:ea typeface="SimSun" pitchFamily="2" charset="-122"/>
              </a:rPr>
              <a:t>Software Design methodology</a:t>
            </a:r>
            <a:r>
              <a:rPr lang="en-GB">
                <a:latin typeface="Times New Roman" pitchFamily="18" charset="0"/>
                <a:ea typeface="SimSun" pitchFamily="2" charset="-122"/>
              </a:rPr>
              <a:t>.  Chapter 9, pp223-248; Chapter 10, pp249-276. </a:t>
            </a:r>
            <a:endParaRPr lang="en-GB">
              <a:latin typeface="Times New Roman" pitchFamily="18" charset="0"/>
            </a:endParaRPr>
          </a:p>
          <a:p>
            <a:pPr marL="628650" indent="-628650">
              <a:buFont typeface="Wingdings" pitchFamily="2" charset="2"/>
              <a:buNone/>
            </a:pPr>
            <a:r>
              <a:rPr lang="en-GB">
                <a:latin typeface="Times New Roman" pitchFamily="18" charset="0"/>
              </a:rPr>
              <a:t>[2] Bass, L., Clements, P.  and Kazman, R., </a:t>
            </a:r>
            <a:r>
              <a:rPr lang="en-GB" i="1">
                <a:latin typeface="Times New Roman" pitchFamily="18" charset="0"/>
              </a:rPr>
              <a:t>Software Architecture in Practice</a:t>
            </a:r>
            <a:r>
              <a:rPr lang="en-GB">
                <a:latin typeface="Times New Roman" pitchFamily="18" charset="0"/>
              </a:rPr>
              <a:t>, Addison Wesley, 1998. Chapter 9: Analyzing Development Qualities at the Architectural Level: The Software Architecture Analysis Method, pp189~1220</a:t>
            </a:r>
          </a:p>
          <a:p>
            <a:pPr marL="628650" indent="-628650">
              <a:buFont typeface="Wingdings" pitchFamily="2" charset="2"/>
              <a:buNone/>
            </a:pPr>
            <a:r>
              <a:rPr lang="en-US" altLang="zh-CN">
                <a:latin typeface="Times New Roman" pitchFamily="18" charset="0"/>
                <a:ea typeface="SimSun" pitchFamily="2" charset="-122"/>
              </a:rPr>
              <a:t>[3] </a:t>
            </a:r>
            <a:r>
              <a:rPr lang="en-GB" altLang="zh-CN">
                <a:latin typeface="Times New Roman" pitchFamily="18" charset="0"/>
                <a:ea typeface="SimSun" pitchFamily="2" charset="-122"/>
              </a:rPr>
              <a:t>Clements, P., Kazman, R. and Klien, M., </a:t>
            </a:r>
            <a:r>
              <a:rPr lang="en-GB" altLang="zh-CN" i="1">
                <a:latin typeface="Times New Roman" pitchFamily="18" charset="0"/>
                <a:ea typeface="SimSun" pitchFamily="2" charset="-122"/>
              </a:rPr>
              <a:t>Evaluating Software Architectures: Methods and Case Studies</a:t>
            </a:r>
            <a:r>
              <a:rPr lang="en-GB" altLang="zh-CN">
                <a:latin typeface="Times New Roman" pitchFamily="18" charset="0"/>
                <a:ea typeface="SimSun" pitchFamily="2" charset="-122"/>
              </a:rPr>
              <a:t>, Addison Wesley, 2002. </a:t>
            </a:r>
            <a:endParaRPr lang="en-GB">
              <a:latin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GB" altLang="zh-CN" dirty="0" smtClean="0"/>
              <a:t>Mar. 2014</a:t>
            </a:r>
            <a:endParaRPr lang="en-US" altLang="zh-CN" dirty="0"/>
          </a:p>
        </p:txBody>
      </p:sp>
      <p:sp>
        <p:nvSpPr>
          <p:cNvPr id="6" name="Slide Number Placeholder 4"/>
          <p:cNvSpPr>
            <a:spLocks noGrp="1"/>
          </p:cNvSpPr>
          <p:nvPr>
            <p:ph type="sldNum" sz="quarter" idx="11"/>
          </p:nvPr>
        </p:nvSpPr>
        <p:spPr/>
        <p:txBody>
          <a:bodyPr/>
          <a:lstStyle/>
          <a:p>
            <a:fld id="{0CE60B96-C3FF-48A5-81EA-3BF521A0030E}" type="slidenum">
              <a:rPr lang="en-US" altLang="en-US"/>
              <a:pPr/>
              <a:t>5</a:t>
            </a:fld>
            <a:endParaRPr lang="en-US" altLang="en-US" dirty="0"/>
          </a:p>
        </p:txBody>
      </p:sp>
      <p:sp>
        <p:nvSpPr>
          <p:cNvPr id="7" name="Footer Placeholder 5"/>
          <p:cNvSpPr>
            <a:spLocks noGrp="1"/>
          </p:cNvSpPr>
          <p:nvPr>
            <p:ph type="ftr" sz="quarter" idx="12"/>
          </p:nvPr>
        </p:nvSpPr>
        <p:spPr/>
        <p:txBody>
          <a:bodyPr/>
          <a:lstStyle/>
          <a:p>
            <a:r>
              <a:rPr lang="en-GB" altLang="zh-CN" dirty="0"/>
              <a:t>U08182: Information Systems Design</a:t>
            </a:r>
          </a:p>
        </p:txBody>
      </p:sp>
      <p:sp>
        <p:nvSpPr>
          <p:cNvPr id="49154" name="Rectangle 2"/>
          <p:cNvSpPr>
            <a:spLocks noGrp="1" noChangeArrowheads="1"/>
          </p:cNvSpPr>
          <p:nvPr>
            <p:ph type="title"/>
          </p:nvPr>
        </p:nvSpPr>
        <p:spPr/>
        <p:txBody>
          <a:bodyPr/>
          <a:lstStyle/>
          <a:p>
            <a:r>
              <a:rPr lang="en-US" altLang="zh-CN" sz="3200" dirty="0">
                <a:ea typeface="SimSun" pitchFamily="2" charset="-122"/>
              </a:rPr>
              <a:t>Scenarios</a:t>
            </a:r>
            <a:endParaRPr lang="en-GB" sz="3200" dirty="0"/>
          </a:p>
        </p:txBody>
      </p:sp>
      <p:sp>
        <p:nvSpPr>
          <p:cNvPr id="49155" name="Rectangle 3"/>
          <p:cNvSpPr>
            <a:spLocks noGrp="1" noChangeArrowheads="1"/>
          </p:cNvSpPr>
          <p:nvPr>
            <p:ph type="body" idx="1"/>
          </p:nvPr>
        </p:nvSpPr>
        <p:spPr>
          <a:xfrm>
            <a:off x="415925" y="1231900"/>
            <a:ext cx="9361488" cy="4933950"/>
          </a:xfrm>
        </p:spPr>
        <p:txBody>
          <a:bodyPr/>
          <a:lstStyle/>
          <a:p>
            <a:pPr>
              <a:lnSpc>
                <a:spcPct val="85000"/>
              </a:lnSpc>
            </a:pPr>
            <a:r>
              <a:rPr lang="en-GB" altLang="zh-CN" sz="2800" dirty="0">
                <a:latin typeface="Times New Roman" pitchFamily="18" charset="0"/>
                <a:ea typeface="SimSun" pitchFamily="2" charset="-122"/>
              </a:rPr>
              <a:t>Generally speaking, a </a:t>
            </a:r>
            <a:r>
              <a:rPr lang="en-GB" altLang="zh-CN" sz="2800" i="1" dirty="0">
                <a:latin typeface="Times New Roman" pitchFamily="18" charset="0"/>
                <a:ea typeface="SimSun" pitchFamily="2" charset="-122"/>
              </a:rPr>
              <a:t>scenario</a:t>
            </a:r>
            <a:r>
              <a:rPr lang="en-GB" altLang="zh-CN" sz="2800" dirty="0">
                <a:latin typeface="Times New Roman" pitchFamily="18" charset="0"/>
                <a:ea typeface="SimSun" pitchFamily="2" charset="-122"/>
              </a:rPr>
              <a:t> is a set of situations of common characteristics that might reasonably occur in the interactions between stakeholders and a system. </a:t>
            </a:r>
          </a:p>
          <a:p>
            <a:pPr>
              <a:lnSpc>
                <a:spcPct val="85000"/>
              </a:lnSpc>
            </a:pPr>
            <a:r>
              <a:rPr lang="en-GB" altLang="zh-CN" sz="2800" dirty="0">
                <a:latin typeface="Times New Roman" pitchFamily="18" charset="0"/>
                <a:ea typeface="SimSun" pitchFamily="2" charset="-122"/>
              </a:rPr>
              <a:t>The set of situations must satisfy three conditions:</a:t>
            </a:r>
          </a:p>
          <a:p>
            <a:pPr lvl="1">
              <a:lnSpc>
                <a:spcPct val="85000"/>
              </a:lnSpc>
            </a:pPr>
            <a:r>
              <a:rPr lang="en-GB" altLang="zh-CN" sz="2400" i="1" dirty="0">
                <a:latin typeface="Times New Roman" pitchFamily="18" charset="0"/>
                <a:ea typeface="SimSun" pitchFamily="2" charset="-122"/>
              </a:rPr>
              <a:t>Participating Stakeholders</a:t>
            </a:r>
            <a:r>
              <a:rPr lang="en-GB" altLang="zh-CN" sz="2400" dirty="0">
                <a:latin typeface="Times New Roman" pitchFamily="18" charset="0"/>
                <a:ea typeface="SimSun" pitchFamily="2" charset="-122"/>
              </a:rPr>
              <a:t>: </a:t>
            </a:r>
          </a:p>
          <a:p>
            <a:pPr lvl="1">
              <a:lnSpc>
                <a:spcPct val="85000"/>
              </a:lnSpc>
              <a:buFont typeface="Wingdings" pitchFamily="2" charset="2"/>
              <a:buNone/>
            </a:pPr>
            <a:r>
              <a:rPr lang="en-GB" altLang="zh-CN" sz="2400" dirty="0">
                <a:latin typeface="Times New Roman" pitchFamily="18" charset="0"/>
                <a:ea typeface="SimSun" pitchFamily="2" charset="-122"/>
              </a:rPr>
              <a:t>	all the situations in the set involve a specific subset of stakeholders in the interactions with the systems.</a:t>
            </a:r>
          </a:p>
          <a:p>
            <a:pPr lvl="1">
              <a:lnSpc>
                <a:spcPct val="85000"/>
              </a:lnSpc>
            </a:pPr>
            <a:r>
              <a:rPr lang="en-GB" altLang="zh-CN" sz="2400" i="1" dirty="0">
                <a:latin typeface="Times New Roman" pitchFamily="18" charset="0"/>
                <a:ea typeface="SimSun" pitchFamily="2" charset="-122"/>
              </a:rPr>
              <a:t>Operation condition</a:t>
            </a:r>
            <a:r>
              <a:rPr lang="en-GB" altLang="zh-CN" sz="2400" dirty="0">
                <a:latin typeface="Times New Roman" pitchFamily="18" charset="0"/>
                <a:ea typeface="SimSun" pitchFamily="2" charset="-122"/>
              </a:rPr>
              <a:t>: </a:t>
            </a:r>
          </a:p>
          <a:p>
            <a:pPr lvl="1">
              <a:lnSpc>
                <a:spcPct val="85000"/>
              </a:lnSpc>
              <a:buFont typeface="Wingdings" pitchFamily="2" charset="2"/>
              <a:buNone/>
            </a:pPr>
            <a:r>
              <a:rPr lang="en-GB" altLang="zh-CN" sz="2400" dirty="0">
                <a:latin typeface="Times New Roman" pitchFamily="18" charset="0"/>
                <a:ea typeface="SimSun" pitchFamily="2" charset="-122"/>
              </a:rPr>
              <a:t>	all the situations in the set occur under a certain </a:t>
            </a:r>
            <a:r>
              <a:rPr lang="en-GB" altLang="zh-CN" sz="2400" dirty="0" smtClean="0">
                <a:latin typeface="Times New Roman" pitchFamily="18" charset="0"/>
                <a:ea typeface="SimSun" pitchFamily="2" charset="-122"/>
              </a:rPr>
              <a:t>specific operational </a:t>
            </a:r>
            <a:r>
              <a:rPr lang="en-GB" altLang="zh-CN" sz="2400" dirty="0">
                <a:latin typeface="Times New Roman" pitchFamily="18" charset="0"/>
                <a:ea typeface="SimSun" pitchFamily="2" charset="-122"/>
              </a:rPr>
              <a:t>condition and/or in a certain state of the system. </a:t>
            </a:r>
          </a:p>
          <a:p>
            <a:pPr lvl="1">
              <a:lnSpc>
                <a:spcPct val="85000"/>
              </a:lnSpc>
            </a:pPr>
            <a:r>
              <a:rPr lang="en-GB" altLang="zh-CN" sz="2400" i="1" dirty="0">
                <a:latin typeface="Times New Roman" pitchFamily="18" charset="0"/>
                <a:ea typeface="SimSun" pitchFamily="2" charset="-122"/>
              </a:rPr>
              <a:t>Interaction purpose</a:t>
            </a:r>
            <a:r>
              <a:rPr lang="en-GB" altLang="zh-CN" sz="2400" dirty="0">
                <a:latin typeface="Times New Roman" pitchFamily="18" charset="0"/>
                <a:ea typeface="SimSun" pitchFamily="2" charset="-122"/>
              </a:rPr>
              <a:t>: </a:t>
            </a:r>
          </a:p>
          <a:p>
            <a:pPr lvl="1">
              <a:lnSpc>
                <a:spcPct val="85000"/>
              </a:lnSpc>
              <a:buFont typeface="Wingdings" pitchFamily="2" charset="2"/>
              <a:buNone/>
            </a:pPr>
            <a:r>
              <a:rPr lang="en-GB" altLang="zh-CN" sz="2400" dirty="0">
                <a:latin typeface="Times New Roman" pitchFamily="18" charset="0"/>
                <a:ea typeface="SimSun" pitchFamily="2" charset="-122"/>
              </a:rPr>
              <a:t>	all the situations in the set occur when the stakeholders interact with the systems for the same purpose.  </a:t>
            </a:r>
            <a:endParaRPr lang="en-GB" sz="2400" dirty="0">
              <a:latin typeface="Times New Roman" pitchFamily="18" charset="0"/>
            </a:endParaRPr>
          </a:p>
        </p:txBody>
      </p:sp>
      <p:sp>
        <p:nvSpPr>
          <p:cNvPr id="49156" name="Text Box 4"/>
          <p:cNvSpPr txBox="1">
            <a:spLocks noChangeArrowheads="1"/>
          </p:cNvSpPr>
          <p:nvPr/>
        </p:nvSpPr>
        <p:spPr bwMode="auto">
          <a:xfrm>
            <a:off x="3081338" y="115888"/>
            <a:ext cx="6624637" cy="1101840"/>
          </a:xfrm>
          <a:prstGeom prst="rect">
            <a:avLst/>
          </a:prstGeom>
          <a:solidFill>
            <a:srgbClr val="CCFFCC"/>
          </a:solidFill>
          <a:ln w="25400">
            <a:solidFill>
              <a:schemeClr val="tx1"/>
            </a:solidFill>
            <a:miter lim="800000"/>
            <a:headEnd/>
            <a:tailEnd/>
          </a:ln>
          <a:effectLst/>
        </p:spPr>
        <p:txBody>
          <a:bodyPr>
            <a:spAutoFit/>
          </a:bodyPr>
          <a:lstStyle/>
          <a:p>
            <a:pPr marL="265113" indent="-265113" eaLnBrk="1" hangingPunct="1">
              <a:lnSpc>
                <a:spcPct val="80000"/>
              </a:lnSpc>
              <a:spcBef>
                <a:spcPct val="15000"/>
              </a:spcBef>
            </a:pPr>
            <a:r>
              <a:rPr lang="en-US" altLang="zh-CN" dirty="0">
                <a:solidFill>
                  <a:schemeClr val="tx2"/>
                </a:solidFill>
                <a:latin typeface="Times New Roman" pitchFamily="18" charset="0"/>
              </a:rPr>
              <a:t>Revision: </a:t>
            </a:r>
          </a:p>
          <a:p>
            <a:pPr marL="265113" indent="-265113" eaLnBrk="1" hangingPunct="1">
              <a:lnSpc>
                <a:spcPct val="80000"/>
              </a:lnSpc>
              <a:spcBef>
                <a:spcPct val="15000"/>
              </a:spcBef>
              <a:buFontTx/>
              <a:buChar char="•"/>
            </a:pPr>
            <a:r>
              <a:rPr lang="en-US" altLang="zh-CN" dirty="0">
                <a:solidFill>
                  <a:schemeClr val="tx2"/>
                </a:solidFill>
                <a:latin typeface="Times New Roman" pitchFamily="18" charset="0"/>
              </a:rPr>
              <a:t>Scenarios are used in requirements analysis;</a:t>
            </a:r>
          </a:p>
          <a:p>
            <a:pPr marL="265113" indent="-265113" eaLnBrk="1" hangingPunct="1">
              <a:lnSpc>
                <a:spcPct val="80000"/>
              </a:lnSpc>
              <a:spcBef>
                <a:spcPct val="15000"/>
              </a:spcBef>
              <a:buFontTx/>
              <a:buChar char="•"/>
            </a:pPr>
            <a:r>
              <a:rPr lang="en-US" altLang="zh-CN" dirty="0">
                <a:solidFill>
                  <a:schemeClr val="tx2"/>
                </a:solidFill>
                <a:latin typeface="Times New Roman" pitchFamily="18" charset="0"/>
              </a:rPr>
              <a:t>The notion </a:t>
            </a:r>
            <a:r>
              <a:rPr lang="en-US" altLang="zh-CN" dirty="0" smtClean="0">
                <a:solidFill>
                  <a:schemeClr val="tx2"/>
                </a:solidFill>
                <a:latin typeface="Times New Roman" pitchFamily="18" charset="0"/>
              </a:rPr>
              <a:t>is now extended and </a:t>
            </a:r>
            <a:r>
              <a:rPr lang="en-US" altLang="zh-CN" dirty="0">
                <a:solidFill>
                  <a:schemeClr val="tx2"/>
                </a:solidFill>
                <a:latin typeface="Times New Roman" pitchFamily="18" charset="0"/>
              </a:rPr>
              <a:t>more general. </a:t>
            </a:r>
            <a:endParaRPr lang="en-GB" dirty="0">
              <a:solidFill>
                <a:schemeClr val="tx2"/>
              </a:solidFill>
              <a:latin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ate Placeholder 3"/>
          <p:cNvSpPr>
            <a:spLocks noGrp="1"/>
          </p:cNvSpPr>
          <p:nvPr>
            <p:ph type="dt" sz="half" idx="10"/>
          </p:nvPr>
        </p:nvSpPr>
        <p:spPr/>
        <p:txBody>
          <a:bodyPr/>
          <a:lstStyle/>
          <a:p>
            <a:r>
              <a:rPr lang="en-GB" altLang="zh-CN" dirty="0" smtClean="0"/>
              <a:t>Mar. 2014</a:t>
            </a:r>
            <a:endParaRPr lang="en-US" altLang="zh-CN" dirty="0"/>
          </a:p>
        </p:txBody>
      </p:sp>
      <p:sp>
        <p:nvSpPr>
          <p:cNvPr id="26" name="Slide Number Placeholder 4"/>
          <p:cNvSpPr>
            <a:spLocks noGrp="1"/>
          </p:cNvSpPr>
          <p:nvPr>
            <p:ph type="sldNum" sz="quarter" idx="11"/>
          </p:nvPr>
        </p:nvSpPr>
        <p:spPr/>
        <p:txBody>
          <a:bodyPr/>
          <a:lstStyle/>
          <a:p>
            <a:fld id="{2B1964B1-7451-4EBF-9B62-01AAEB2ADE0D}" type="slidenum">
              <a:rPr lang="en-US" altLang="en-US"/>
              <a:pPr/>
              <a:t>6</a:t>
            </a:fld>
            <a:endParaRPr lang="en-US" altLang="en-US" dirty="0"/>
          </a:p>
        </p:txBody>
      </p:sp>
      <p:sp>
        <p:nvSpPr>
          <p:cNvPr id="27" name="Footer Placeholder 5"/>
          <p:cNvSpPr>
            <a:spLocks noGrp="1"/>
          </p:cNvSpPr>
          <p:nvPr>
            <p:ph type="ftr" sz="quarter" idx="12"/>
          </p:nvPr>
        </p:nvSpPr>
        <p:spPr/>
        <p:txBody>
          <a:bodyPr/>
          <a:lstStyle/>
          <a:p>
            <a:r>
              <a:rPr lang="en-GB" altLang="zh-CN" dirty="0"/>
              <a:t>U08182: Information Systems Design</a:t>
            </a:r>
          </a:p>
        </p:txBody>
      </p:sp>
      <p:sp>
        <p:nvSpPr>
          <p:cNvPr id="51202" name="Rectangle 2"/>
          <p:cNvSpPr>
            <a:spLocks noGrp="1" noChangeArrowheads="1"/>
          </p:cNvSpPr>
          <p:nvPr>
            <p:ph type="title"/>
          </p:nvPr>
        </p:nvSpPr>
        <p:spPr/>
        <p:txBody>
          <a:bodyPr/>
          <a:lstStyle/>
          <a:p>
            <a:r>
              <a:rPr lang="en-US" altLang="zh-CN" sz="2800" dirty="0">
                <a:ea typeface="SimSun" pitchFamily="2" charset="-122"/>
              </a:rPr>
              <a:t>Example 1: Generic Scenario vs Concrete scenario</a:t>
            </a:r>
            <a:endParaRPr lang="en-GB" sz="2800" dirty="0"/>
          </a:p>
        </p:txBody>
      </p:sp>
      <p:sp>
        <p:nvSpPr>
          <p:cNvPr id="51203" name="Rectangle 3"/>
          <p:cNvSpPr>
            <a:spLocks noGrp="1" noChangeArrowheads="1"/>
          </p:cNvSpPr>
          <p:nvPr>
            <p:ph type="body" idx="1"/>
          </p:nvPr>
        </p:nvSpPr>
        <p:spPr>
          <a:xfrm>
            <a:off x="415925" y="1117600"/>
            <a:ext cx="9217025" cy="3463925"/>
          </a:xfrm>
        </p:spPr>
        <p:txBody>
          <a:bodyPr/>
          <a:lstStyle/>
          <a:p>
            <a:r>
              <a:rPr lang="en-GB" altLang="zh-CN" i="1" dirty="0">
                <a:latin typeface="Times New Roman" pitchFamily="18" charset="0"/>
                <a:ea typeface="SimSun" pitchFamily="2" charset="-122"/>
              </a:rPr>
              <a:t>Scenario</a:t>
            </a:r>
            <a:r>
              <a:rPr lang="en-GB" altLang="zh-CN" dirty="0">
                <a:latin typeface="Times New Roman" pitchFamily="18" charset="0"/>
                <a:ea typeface="SimSun" pitchFamily="2" charset="-122"/>
              </a:rPr>
              <a:t> 1: An end user wants to change the background colour of the windows of the users’ interface. </a:t>
            </a:r>
          </a:p>
          <a:p>
            <a:pPr lvl="1"/>
            <a:r>
              <a:rPr lang="en-GB" altLang="zh-CN" i="1" dirty="0">
                <a:latin typeface="Times New Roman" pitchFamily="18" charset="0"/>
                <a:ea typeface="SimSun" pitchFamily="2" charset="-122"/>
              </a:rPr>
              <a:t>Scenario</a:t>
            </a:r>
            <a:r>
              <a:rPr lang="en-GB" altLang="zh-CN" dirty="0">
                <a:latin typeface="Times New Roman" pitchFamily="18" charset="0"/>
                <a:ea typeface="SimSun" pitchFamily="2" charset="-122"/>
              </a:rPr>
              <a:t> </a:t>
            </a:r>
            <a:r>
              <a:rPr lang="en-GB" altLang="zh-CN" dirty="0" smtClean="0">
                <a:latin typeface="Times New Roman" pitchFamily="18" charset="0"/>
                <a:ea typeface="SimSun" pitchFamily="2" charset="-122"/>
              </a:rPr>
              <a:t>1a: </a:t>
            </a:r>
            <a:r>
              <a:rPr lang="en-GB" altLang="zh-CN" dirty="0">
                <a:latin typeface="Times New Roman" pitchFamily="18" charset="0"/>
                <a:ea typeface="SimSun" pitchFamily="2" charset="-122"/>
              </a:rPr>
              <a:t>User John changes the background colour on all windows to blue. </a:t>
            </a:r>
            <a:endParaRPr lang="en-GB" altLang="zh-CN" i="1" dirty="0">
              <a:latin typeface="Times New Roman" pitchFamily="18" charset="0"/>
              <a:ea typeface="SimSun" pitchFamily="2" charset="-122"/>
            </a:endParaRPr>
          </a:p>
          <a:p>
            <a:pPr lvl="1"/>
            <a:r>
              <a:rPr lang="en-GB" altLang="zh-CN" i="1" dirty="0">
                <a:latin typeface="Times New Roman" pitchFamily="18" charset="0"/>
                <a:ea typeface="SimSun" pitchFamily="2" charset="-122"/>
              </a:rPr>
              <a:t>Scenario</a:t>
            </a:r>
            <a:r>
              <a:rPr lang="en-GB" altLang="zh-CN" dirty="0">
                <a:latin typeface="Times New Roman" pitchFamily="18" charset="0"/>
                <a:ea typeface="SimSun" pitchFamily="2" charset="-122"/>
              </a:rPr>
              <a:t> </a:t>
            </a:r>
            <a:r>
              <a:rPr lang="en-GB" altLang="zh-CN" dirty="0" smtClean="0">
                <a:latin typeface="Times New Roman" pitchFamily="18" charset="0"/>
                <a:ea typeface="SimSun" pitchFamily="2" charset="-122"/>
              </a:rPr>
              <a:t>1b: </a:t>
            </a:r>
            <a:r>
              <a:rPr lang="en-GB" altLang="zh-CN" dirty="0">
                <a:latin typeface="Times New Roman" pitchFamily="18" charset="0"/>
                <a:ea typeface="SimSun" pitchFamily="2" charset="-122"/>
              </a:rPr>
              <a:t>User Smith changes the background colour on all windows to black.</a:t>
            </a:r>
            <a:endParaRPr lang="en-GB" dirty="0">
              <a:latin typeface="Times New Roman" pitchFamily="18" charset="0"/>
            </a:endParaRPr>
          </a:p>
        </p:txBody>
      </p:sp>
      <p:sp>
        <p:nvSpPr>
          <p:cNvPr id="51204" name="Text Box 4"/>
          <p:cNvSpPr txBox="1">
            <a:spLocks noChangeArrowheads="1"/>
          </p:cNvSpPr>
          <p:nvPr/>
        </p:nvSpPr>
        <p:spPr bwMode="auto">
          <a:xfrm>
            <a:off x="1785938" y="476250"/>
            <a:ext cx="2374900" cy="519113"/>
          </a:xfrm>
          <a:prstGeom prst="rect">
            <a:avLst/>
          </a:prstGeom>
          <a:noFill/>
          <a:ln w="25400">
            <a:noFill/>
            <a:miter lim="800000"/>
            <a:headEnd/>
            <a:tailEnd/>
          </a:ln>
          <a:effectLst/>
        </p:spPr>
        <p:txBody>
          <a:bodyPr>
            <a:spAutoFit/>
          </a:bodyPr>
          <a:lstStyle/>
          <a:p>
            <a:pPr eaLnBrk="1" hangingPunct="1">
              <a:spcBef>
                <a:spcPct val="50000"/>
              </a:spcBef>
            </a:pPr>
            <a:r>
              <a:rPr lang="en-US" altLang="zh-CN" sz="2800" dirty="0">
                <a:solidFill>
                  <a:srgbClr val="E92323"/>
                </a:solidFill>
                <a:latin typeface="Times New Roman" pitchFamily="18" charset="0"/>
              </a:rPr>
              <a:t>Stakeholder</a:t>
            </a:r>
            <a:endParaRPr lang="en-GB" sz="2800" dirty="0">
              <a:solidFill>
                <a:srgbClr val="E92323"/>
              </a:solidFill>
              <a:latin typeface="Times New Roman" pitchFamily="18" charset="0"/>
            </a:endParaRPr>
          </a:p>
        </p:txBody>
      </p:sp>
      <p:sp>
        <p:nvSpPr>
          <p:cNvPr id="51205" name="Text Box 5"/>
          <p:cNvSpPr txBox="1">
            <a:spLocks noChangeArrowheads="1"/>
          </p:cNvSpPr>
          <p:nvPr/>
        </p:nvSpPr>
        <p:spPr bwMode="auto">
          <a:xfrm>
            <a:off x="776288" y="4652963"/>
            <a:ext cx="4176712" cy="519112"/>
          </a:xfrm>
          <a:prstGeom prst="rect">
            <a:avLst/>
          </a:prstGeom>
          <a:noFill/>
          <a:ln w="25400">
            <a:noFill/>
            <a:miter lim="800000"/>
            <a:headEnd/>
            <a:tailEnd/>
          </a:ln>
          <a:effectLst/>
        </p:spPr>
        <p:txBody>
          <a:bodyPr>
            <a:spAutoFit/>
          </a:bodyPr>
          <a:lstStyle/>
          <a:p>
            <a:pPr eaLnBrk="1" hangingPunct="1">
              <a:spcBef>
                <a:spcPct val="50000"/>
              </a:spcBef>
            </a:pPr>
            <a:r>
              <a:rPr lang="en-US" altLang="zh-CN" sz="2800" dirty="0">
                <a:solidFill>
                  <a:srgbClr val="E92323"/>
                </a:solidFill>
                <a:latin typeface="Times New Roman" pitchFamily="18" charset="0"/>
              </a:rPr>
              <a:t>Instances of the stakeholder</a:t>
            </a:r>
            <a:endParaRPr lang="en-GB" sz="2800" dirty="0">
              <a:solidFill>
                <a:srgbClr val="E92323"/>
              </a:solidFill>
              <a:latin typeface="Times New Roman" pitchFamily="18" charset="0"/>
            </a:endParaRPr>
          </a:p>
        </p:txBody>
      </p:sp>
      <p:sp>
        <p:nvSpPr>
          <p:cNvPr id="51206" name="Line 6"/>
          <p:cNvSpPr>
            <a:spLocks noChangeShapeType="1"/>
          </p:cNvSpPr>
          <p:nvPr/>
        </p:nvSpPr>
        <p:spPr bwMode="auto">
          <a:xfrm>
            <a:off x="3368675" y="981075"/>
            <a:ext cx="288925" cy="358775"/>
          </a:xfrm>
          <a:prstGeom prst="line">
            <a:avLst/>
          </a:prstGeom>
          <a:noFill/>
          <a:ln w="25400">
            <a:solidFill>
              <a:srgbClr val="E92323"/>
            </a:solidFill>
            <a:round/>
            <a:headEnd/>
            <a:tailEnd type="triangle" w="med" len="med"/>
          </a:ln>
          <a:effectLst/>
        </p:spPr>
        <p:txBody>
          <a:bodyPr>
            <a:spAutoFit/>
          </a:bodyPr>
          <a:lstStyle/>
          <a:p>
            <a:endParaRPr lang="en-US" dirty="0"/>
          </a:p>
        </p:txBody>
      </p:sp>
      <p:sp>
        <p:nvSpPr>
          <p:cNvPr id="51207" name="Line 7"/>
          <p:cNvSpPr>
            <a:spLocks noChangeShapeType="1"/>
          </p:cNvSpPr>
          <p:nvPr/>
        </p:nvSpPr>
        <p:spPr bwMode="auto">
          <a:xfrm>
            <a:off x="3368675" y="1628775"/>
            <a:ext cx="1512888" cy="0"/>
          </a:xfrm>
          <a:prstGeom prst="line">
            <a:avLst/>
          </a:prstGeom>
          <a:noFill/>
          <a:ln w="25400">
            <a:solidFill>
              <a:srgbClr val="E92323"/>
            </a:solidFill>
            <a:round/>
            <a:headEnd/>
            <a:tailEnd/>
          </a:ln>
          <a:effectLst/>
        </p:spPr>
        <p:txBody>
          <a:bodyPr wrap="none">
            <a:spAutoFit/>
          </a:bodyPr>
          <a:lstStyle/>
          <a:p>
            <a:endParaRPr lang="en-US" dirty="0"/>
          </a:p>
        </p:txBody>
      </p:sp>
      <p:sp>
        <p:nvSpPr>
          <p:cNvPr id="51208" name="Line 8"/>
          <p:cNvSpPr>
            <a:spLocks noChangeShapeType="1"/>
          </p:cNvSpPr>
          <p:nvPr/>
        </p:nvSpPr>
        <p:spPr bwMode="auto">
          <a:xfrm>
            <a:off x="3153098" y="3140075"/>
            <a:ext cx="1439862" cy="0"/>
          </a:xfrm>
          <a:prstGeom prst="line">
            <a:avLst/>
          </a:prstGeom>
          <a:noFill/>
          <a:ln w="25400">
            <a:solidFill>
              <a:srgbClr val="E92323"/>
            </a:solidFill>
            <a:round/>
            <a:headEnd/>
            <a:tailEnd/>
          </a:ln>
          <a:effectLst/>
        </p:spPr>
        <p:txBody>
          <a:bodyPr wrap="none">
            <a:spAutoFit/>
          </a:bodyPr>
          <a:lstStyle/>
          <a:p>
            <a:endParaRPr lang="en-US" dirty="0"/>
          </a:p>
        </p:txBody>
      </p:sp>
      <p:sp>
        <p:nvSpPr>
          <p:cNvPr id="51209" name="Line 9"/>
          <p:cNvSpPr>
            <a:spLocks noChangeShapeType="1"/>
          </p:cNvSpPr>
          <p:nvPr/>
        </p:nvSpPr>
        <p:spPr bwMode="auto">
          <a:xfrm>
            <a:off x="3081213" y="4076700"/>
            <a:ext cx="1655763" cy="0"/>
          </a:xfrm>
          <a:prstGeom prst="line">
            <a:avLst/>
          </a:prstGeom>
          <a:noFill/>
          <a:ln w="25400">
            <a:solidFill>
              <a:srgbClr val="E92323"/>
            </a:solidFill>
            <a:round/>
            <a:headEnd/>
            <a:tailEnd/>
          </a:ln>
          <a:effectLst/>
        </p:spPr>
        <p:txBody>
          <a:bodyPr wrap="none">
            <a:spAutoFit/>
          </a:bodyPr>
          <a:lstStyle/>
          <a:p>
            <a:endParaRPr lang="en-US" dirty="0"/>
          </a:p>
        </p:txBody>
      </p:sp>
      <p:sp>
        <p:nvSpPr>
          <p:cNvPr id="51210" name="Line 10"/>
          <p:cNvSpPr>
            <a:spLocks noChangeShapeType="1"/>
          </p:cNvSpPr>
          <p:nvPr/>
        </p:nvSpPr>
        <p:spPr bwMode="auto">
          <a:xfrm flipV="1">
            <a:off x="2000250" y="3213100"/>
            <a:ext cx="1152525" cy="1582738"/>
          </a:xfrm>
          <a:prstGeom prst="line">
            <a:avLst/>
          </a:prstGeom>
          <a:noFill/>
          <a:ln w="25400">
            <a:solidFill>
              <a:srgbClr val="E92323"/>
            </a:solidFill>
            <a:round/>
            <a:headEnd/>
            <a:tailEnd type="triangle" w="med" len="med"/>
          </a:ln>
          <a:effectLst/>
        </p:spPr>
        <p:txBody>
          <a:bodyPr wrap="none">
            <a:spAutoFit/>
          </a:bodyPr>
          <a:lstStyle/>
          <a:p>
            <a:endParaRPr lang="en-US" dirty="0"/>
          </a:p>
        </p:txBody>
      </p:sp>
      <p:sp>
        <p:nvSpPr>
          <p:cNvPr id="51211" name="Line 11"/>
          <p:cNvSpPr>
            <a:spLocks noChangeShapeType="1"/>
          </p:cNvSpPr>
          <p:nvPr/>
        </p:nvSpPr>
        <p:spPr bwMode="auto">
          <a:xfrm flipV="1">
            <a:off x="3152775" y="4076700"/>
            <a:ext cx="215900" cy="719138"/>
          </a:xfrm>
          <a:prstGeom prst="line">
            <a:avLst/>
          </a:prstGeom>
          <a:noFill/>
          <a:ln w="25400">
            <a:solidFill>
              <a:srgbClr val="E92323"/>
            </a:solidFill>
            <a:round/>
            <a:headEnd/>
            <a:tailEnd type="triangle" w="med" len="med"/>
          </a:ln>
          <a:effectLst/>
        </p:spPr>
        <p:txBody>
          <a:bodyPr wrap="none">
            <a:spAutoFit/>
          </a:bodyPr>
          <a:lstStyle/>
          <a:p>
            <a:endParaRPr lang="en-US" dirty="0"/>
          </a:p>
        </p:txBody>
      </p:sp>
      <p:sp>
        <p:nvSpPr>
          <p:cNvPr id="51212" name="Line 12"/>
          <p:cNvSpPr>
            <a:spLocks noChangeShapeType="1"/>
          </p:cNvSpPr>
          <p:nvPr/>
        </p:nvSpPr>
        <p:spPr bwMode="auto">
          <a:xfrm>
            <a:off x="4737100" y="3140075"/>
            <a:ext cx="4679950" cy="0"/>
          </a:xfrm>
          <a:prstGeom prst="line">
            <a:avLst/>
          </a:prstGeom>
          <a:noFill/>
          <a:ln w="25400">
            <a:solidFill>
              <a:schemeClr val="folHlink"/>
            </a:solidFill>
            <a:round/>
            <a:headEnd/>
            <a:tailEnd/>
          </a:ln>
          <a:effectLst/>
        </p:spPr>
        <p:txBody>
          <a:bodyPr wrap="none">
            <a:spAutoFit/>
          </a:bodyPr>
          <a:lstStyle/>
          <a:p>
            <a:endParaRPr lang="en-US" dirty="0"/>
          </a:p>
        </p:txBody>
      </p:sp>
      <p:sp>
        <p:nvSpPr>
          <p:cNvPr id="51213" name="Line 13"/>
          <p:cNvSpPr>
            <a:spLocks noChangeShapeType="1"/>
          </p:cNvSpPr>
          <p:nvPr/>
        </p:nvSpPr>
        <p:spPr bwMode="auto">
          <a:xfrm>
            <a:off x="1208088" y="3571875"/>
            <a:ext cx="2881312" cy="0"/>
          </a:xfrm>
          <a:prstGeom prst="line">
            <a:avLst/>
          </a:prstGeom>
          <a:noFill/>
          <a:ln w="25400">
            <a:solidFill>
              <a:schemeClr val="folHlink"/>
            </a:solidFill>
            <a:round/>
            <a:headEnd/>
            <a:tailEnd/>
          </a:ln>
          <a:effectLst/>
        </p:spPr>
        <p:txBody>
          <a:bodyPr wrap="none">
            <a:spAutoFit/>
          </a:bodyPr>
          <a:lstStyle/>
          <a:p>
            <a:endParaRPr lang="en-US" dirty="0"/>
          </a:p>
        </p:txBody>
      </p:sp>
      <p:sp>
        <p:nvSpPr>
          <p:cNvPr id="51214" name="Line 14"/>
          <p:cNvSpPr>
            <a:spLocks noChangeShapeType="1"/>
          </p:cNvSpPr>
          <p:nvPr/>
        </p:nvSpPr>
        <p:spPr bwMode="auto">
          <a:xfrm>
            <a:off x="4881438" y="4076700"/>
            <a:ext cx="4464050" cy="0"/>
          </a:xfrm>
          <a:prstGeom prst="line">
            <a:avLst/>
          </a:prstGeom>
          <a:noFill/>
          <a:ln w="25400">
            <a:solidFill>
              <a:schemeClr val="folHlink"/>
            </a:solidFill>
            <a:round/>
            <a:headEnd/>
            <a:tailEnd/>
          </a:ln>
          <a:effectLst/>
        </p:spPr>
        <p:txBody>
          <a:bodyPr wrap="none">
            <a:spAutoFit/>
          </a:bodyPr>
          <a:lstStyle/>
          <a:p>
            <a:endParaRPr lang="en-US" dirty="0"/>
          </a:p>
        </p:txBody>
      </p:sp>
      <p:sp>
        <p:nvSpPr>
          <p:cNvPr id="51215" name="Line 15"/>
          <p:cNvSpPr>
            <a:spLocks noChangeShapeType="1"/>
          </p:cNvSpPr>
          <p:nvPr/>
        </p:nvSpPr>
        <p:spPr bwMode="auto">
          <a:xfrm>
            <a:off x="1281113" y="4508500"/>
            <a:ext cx="3384550" cy="0"/>
          </a:xfrm>
          <a:prstGeom prst="line">
            <a:avLst/>
          </a:prstGeom>
          <a:noFill/>
          <a:ln w="25400">
            <a:solidFill>
              <a:schemeClr val="folHlink"/>
            </a:solidFill>
            <a:round/>
            <a:headEnd/>
            <a:tailEnd/>
          </a:ln>
          <a:effectLst/>
        </p:spPr>
        <p:txBody>
          <a:bodyPr wrap="none">
            <a:spAutoFit/>
          </a:bodyPr>
          <a:lstStyle/>
          <a:p>
            <a:endParaRPr lang="en-US" dirty="0"/>
          </a:p>
        </p:txBody>
      </p:sp>
      <p:sp>
        <p:nvSpPr>
          <p:cNvPr id="51216" name="Line 16"/>
          <p:cNvSpPr>
            <a:spLocks noChangeShapeType="1"/>
          </p:cNvSpPr>
          <p:nvPr/>
        </p:nvSpPr>
        <p:spPr bwMode="auto">
          <a:xfrm>
            <a:off x="5097463" y="1628775"/>
            <a:ext cx="3168650" cy="0"/>
          </a:xfrm>
          <a:prstGeom prst="line">
            <a:avLst/>
          </a:prstGeom>
          <a:noFill/>
          <a:ln w="25400">
            <a:solidFill>
              <a:schemeClr val="accent2"/>
            </a:solidFill>
            <a:round/>
            <a:headEnd/>
            <a:tailEnd/>
          </a:ln>
          <a:effectLst/>
        </p:spPr>
        <p:txBody>
          <a:bodyPr wrap="none">
            <a:spAutoFit/>
          </a:bodyPr>
          <a:lstStyle/>
          <a:p>
            <a:endParaRPr lang="en-US" dirty="0"/>
          </a:p>
        </p:txBody>
      </p:sp>
      <p:sp>
        <p:nvSpPr>
          <p:cNvPr id="51217" name="Line 17"/>
          <p:cNvSpPr>
            <a:spLocks noChangeShapeType="1"/>
          </p:cNvSpPr>
          <p:nvPr/>
        </p:nvSpPr>
        <p:spPr bwMode="auto">
          <a:xfrm>
            <a:off x="776288" y="2132013"/>
            <a:ext cx="7705725" cy="0"/>
          </a:xfrm>
          <a:prstGeom prst="line">
            <a:avLst/>
          </a:prstGeom>
          <a:noFill/>
          <a:ln w="25400">
            <a:solidFill>
              <a:schemeClr val="folHlink"/>
            </a:solidFill>
            <a:round/>
            <a:headEnd/>
            <a:tailEnd/>
          </a:ln>
          <a:effectLst/>
        </p:spPr>
        <p:txBody>
          <a:bodyPr wrap="none">
            <a:spAutoFit/>
          </a:bodyPr>
          <a:lstStyle/>
          <a:p>
            <a:endParaRPr lang="en-US" dirty="0"/>
          </a:p>
        </p:txBody>
      </p:sp>
      <p:sp>
        <p:nvSpPr>
          <p:cNvPr id="51218" name="Line 18"/>
          <p:cNvSpPr>
            <a:spLocks noChangeShapeType="1"/>
          </p:cNvSpPr>
          <p:nvPr/>
        </p:nvSpPr>
        <p:spPr bwMode="auto">
          <a:xfrm>
            <a:off x="776288" y="2636838"/>
            <a:ext cx="1584325" cy="0"/>
          </a:xfrm>
          <a:prstGeom prst="line">
            <a:avLst/>
          </a:prstGeom>
          <a:noFill/>
          <a:ln w="25400">
            <a:solidFill>
              <a:schemeClr val="folHlink"/>
            </a:solidFill>
            <a:round/>
            <a:headEnd/>
            <a:tailEnd/>
          </a:ln>
          <a:effectLst/>
        </p:spPr>
        <p:txBody>
          <a:bodyPr wrap="none">
            <a:spAutoFit/>
          </a:bodyPr>
          <a:lstStyle/>
          <a:p>
            <a:endParaRPr lang="en-US" dirty="0"/>
          </a:p>
        </p:txBody>
      </p:sp>
      <p:sp>
        <p:nvSpPr>
          <p:cNvPr id="51219" name="Text Box 19"/>
          <p:cNvSpPr txBox="1">
            <a:spLocks noChangeArrowheads="1"/>
          </p:cNvSpPr>
          <p:nvPr/>
        </p:nvSpPr>
        <p:spPr bwMode="auto">
          <a:xfrm>
            <a:off x="5170488" y="476250"/>
            <a:ext cx="3598862" cy="519113"/>
          </a:xfrm>
          <a:prstGeom prst="rect">
            <a:avLst/>
          </a:prstGeom>
          <a:noFill/>
          <a:ln w="25400">
            <a:noFill/>
            <a:miter lim="800000"/>
            <a:headEnd/>
            <a:tailEnd/>
          </a:ln>
          <a:effectLst/>
        </p:spPr>
        <p:txBody>
          <a:bodyPr>
            <a:spAutoFit/>
          </a:bodyPr>
          <a:lstStyle/>
          <a:p>
            <a:pPr eaLnBrk="1" hangingPunct="1">
              <a:spcBef>
                <a:spcPct val="50000"/>
              </a:spcBef>
            </a:pPr>
            <a:r>
              <a:rPr lang="en-US" altLang="zh-CN" sz="2800" dirty="0">
                <a:solidFill>
                  <a:schemeClr val="accent2"/>
                </a:solidFill>
                <a:latin typeface="Times New Roman" pitchFamily="18" charset="0"/>
              </a:rPr>
              <a:t>Purpose of interaction</a:t>
            </a:r>
            <a:endParaRPr lang="en-GB" sz="2800" dirty="0">
              <a:solidFill>
                <a:schemeClr val="accent2"/>
              </a:solidFill>
              <a:latin typeface="Times New Roman" pitchFamily="18" charset="0"/>
            </a:endParaRPr>
          </a:p>
        </p:txBody>
      </p:sp>
      <p:sp>
        <p:nvSpPr>
          <p:cNvPr id="51220" name="Text Box 20"/>
          <p:cNvSpPr txBox="1">
            <a:spLocks noChangeArrowheads="1"/>
          </p:cNvSpPr>
          <p:nvPr/>
        </p:nvSpPr>
        <p:spPr bwMode="auto">
          <a:xfrm>
            <a:off x="5170488" y="4724400"/>
            <a:ext cx="4032250" cy="519113"/>
          </a:xfrm>
          <a:prstGeom prst="rect">
            <a:avLst/>
          </a:prstGeom>
          <a:noFill/>
          <a:ln w="25400">
            <a:noFill/>
            <a:miter lim="800000"/>
            <a:headEnd/>
            <a:tailEnd/>
          </a:ln>
          <a:effectLst/>
        </p:spPr>
        <p:txBody>
          <a:bodyPr>
            <a:spAutoFit/>
          </a:bodyPr>
          <a:lstStyle/>
          <a:p>
            <a:pPr eaLnBrk="1" hangingPunct="1">
              <a:spcBef>
                <a:spcPct val="50000"/>
              </a:spcBef>
            </a:pPr>
            <a:r>
              <a:rPr lang="en-US" altLang="zh-CN" sz="2800" dirty="0">
                <a:solidFill>
                  <a:schemeClr val="accent2"/>
                </a:solidFill>
                <a:latin typeface="Times New Roman" pitchFamily="18" charset="0"/>
              </a:rPr>
              <a:t>Instances of interactions</a:t>
            </a:r>
            <a:endParaRPr lang="en-GB" sz="2800" dirty="0">
              <a:solidFill>
                <a:schemeClr val="accent2"/>
              </a:solidFill>
              <a:latin typeface="Times New Roman" pitchFamily="18" charset="0"/>
            </a:endParaRPr>
          </a:p>
        </p:txBody>
      </p:sp>
      <p:sp>
        <p:nvSpPr>
          <p:cNvPr id="51221" name="Line 21"/>
          <p:cNvSpPr>
            <a:spLocks noChangeShapeType="1"/>
          </p:cNvSpPr>
          <p:nvPr/>
        </p:nvSpPr>
        <p:spPr bwMode="auto">
          <a:xfrm flipV="1">
            <a:off x="7185025" y="4148138"/>
            <a:ext cx="215900" cy="720725"/>
          </a:xfrm>
          <a:prstGeom prst="line">
            <a:avLst/>
          </a:prstGeom>
          <a:noFill/>
          <a:ln w="25400">
            <a:solidFill>
              <a:schemeClr val="accent2"/>
            </a:solidFill>
            <a:round/>
            <a:headEnd/>
            <a:tailEnd type="triangle" w="med" len="med"/>
          </a:ln>
          <a:effectLst/>
        </p:spPr>
        <p:txBody>
          <a:bodyPr>
            <a:spAutoFit/>
          </a:bodyPr>
          <a:lstStyle/>
          <a:p>
            <a:endParaRPr lang="en-US" dirty="0"/>
          </a:p>
        </p:txBody>
      </p:sp>
      <p:sp>
        <p:nvSpPr>
          <p:cNvPr id="51222" name="Line 22"/>
          <p:cNvSpPr>
            <a:spLocks noChangeShapeType="1"/>
          </p:cNvSpPr>
          <p:nvPr/>
        </p:nvSpPr>
        <p:spPr bwMode="auto">
          <a:xfrm flipH="1" flipV="1">
            <a:off x="6248400" y="3213100"/>
            <a:ext cx="360363" cy="1582738"/>
          </a:xfrm>
          <a:prstGeom prst="line">
            <a:avLst/>
          </a:prstGeom>
          <a:noFill/>
          <a:ln w="25400">
            <a:solidFill>
              <a:schemeClr val="accent2"/>
            </a:solidFill>
            <a:round/>
            <a:headEnd/>
            <a:tailEnd type="triangle" w="med" len="med"/>
          </a:ln>
          <a:effectLst/>
        </p:spPr>
        <p:txBody>
          <a:bodyPr wrap="none">
            <a:spAutoFit/>
          </a:bodyPr>
          <a:lstStyle/>
          <a:p>
            <a:endParaRPr lang="en-US" dirty="0"/>
          </a:p>
        </p:txBody>
      </p:sp>
      <p:sp>
        <p:nvSpPr>
          <p:cNvPr id="51223" name="Line 23"/>
          <p:cNvSpPr>
            <a:spLocks noChangeShapeType="1"/>
          </p:cNvSpPr>
          <p:nvPr/>
        </p:nvSpPr>
        <p:spPr bwMode="auto">
          <a:xfrm flipH="1">
            <a:off x="6753225" y="908050"/>
            <a:ext cx="73025" cy="431800"/>
          </a:xfrm>
          <a:prstGeom prst="line">
            <a:avLst/>
          </a:prstGeom>
          <a:noFill/>
          <a:ln w="25400">
            <a:solidFill>
              <a:schemeClr val="accent2"/>
            </a:solidFill>
            <a:round/>
            <a:headEnd/>
            <a:tailEnd type="triangle" w="med" len="med"/>
          </a:ln>
          <a:effectLst/>
        </p:spPr>
        <p:txBody>
          <a:bodyPr>
            <a:spAutoFit/>
          </a:bodyPr>
          <a:lstStyle/>
          <a:p>
            <a:endParaRPr lang="en-US" dirty="0"/>
          </a:p>
        </p:txBody>
      </p:sp>
      <p:sp>
        <p:nvSpPr>
          <p:cNvPr id="51224" name="Text Box 24"/>
          <p:cNvSpPr txBox="1">
            <a:spLocks noChangeArrowheads="1"/>
          </p:cNvSpPr>
          <p:nvPr/>
        </p:nvSpPr>
        <p:spPr bwMode="auto">
          <a:xfrm>
            <a:off x="992188" y="5373688"/>
            <a:ext cx="8208962" cy="822325"/>
          </a:xfrm>
          <a:prstGeom prst="rect">
            <a:avLst/>
          </a:prstGeom>
          <a:solidFill>
            <a:schemeClr val="bg1"/>
          </a:solidFill>
          <a:ln w="25400">
            <a:noFill/>
            <a:miter lim="800000"/>
            <a:headEnd/>
            <a:tailEnd/>
          </a:ln>
          <a:effectLst/>
        </p:spPr>
        <p:txBody>
          <a:bodyPr>
            <a:spAutoFit/>
          </a:bodyPr>
          <a:lstStyle/>
          <a:p>
            <a:pPr eaLnBrk="1" hangingPunct="1">
              <a:spcBef>
                <a:spcPct val="50000"/>
              </a:spcBef>
            </a:pPr>
            <a:r>
              <a:rPr lang="en-US" altLang="zh-CN" b="1" i="1" dirty="0">
                <a:solidFill>
                  <a:srgbClr val="E92323"/>
                </a:solidFill>
                <a:latin typeface="Times New Roman" pitchFamily="18" charset="0"/>
              </a:rPr>
              <a:t>Operation condition is implicit: (a) without change the program code; (b) during the execution of the software.</a:t>
            </a:r>
            <a:endParaRPr lang="en-GB" b="1" i="1" dirty="0">
              <a:solidFill>
                <a:srgbClr val="E92323"/>
              </a:solidFill>
              <a:latin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Date Placeholder 3"/>
          <p:cNvSpPr>
            <a:spLocks noGrp="1"/>
          </p:cNvSpPr>
          <p:nvPr>
            <p:ph type="dt" sz="half" idx="10"/>
          </p:nvPr>
        </p:nvSpPr>
        <p:spPr/>
        <p:txBody>
          <a:bodyPr/>
          <a:lstStyle/>
          <a:p>
            <a:r>
              <a:rPr lang="en-GB" altLang="zh-CN" dirty="0" smtClean="0"/>
              <a:t>Mar. 2014</a:t>
            </a:r>
            <a:endParaRPr lang="en-US" altLang="zh-CN" dirty="0"/>
          </a:p>
        </p:txBody>
      </p:sp>
      <p:sp>
        <p:nvSpPr>
          <p:cNvPr id="28" name="Slide Number Placeholder 4"/>
          <p:cNvSpPr>
            <a:spLocks noGrp="1"/>
          </p:cNvSpPr>
          <p:nvPr>
            <p:ph type="sldNum" sz="quarter" idx="11"/>
          </p:nvPr>
        </p:nvSpPr>
        <p:spPr/>
        <p:txBody>
          <a:bodyPr/>
          <a:lstStyle/>
          <a:p>
            <a:fld id="{4B6BE332-A073-4F4F-BA1F-F4012B916D33}" type="slidenum">
              <a:rPr lang="en-US" altLang="en-US"/>
              <a:pPr/>
              <a:t>7</a:t>
            </a:fld>
            <a:endParaRPr lang="en-US" altLang="en-US" dirty="0"/>
          </a:p>
        </p:txBody>
      </p:sp>
      <p:sp>
        <p:nvSpPr>
          <p:cNvPr id="29" name="Footer Placeholder 5"/>
          <p:cNvSpPr>
            <a:spLocks noGrp="1"/>
          </p:cNvSpPr>
          <p:nvPr>
            <p:ph type="ftr" sz="quarter" idx="12"/>
          </p:nvPr>
        </p:nvSpPr>
        <p:spPr/>
        <p:txBody>
          <a:bodyPr/>
          <a:lstStyle/>
          <a:p>
            <a:r>
              <a:rPr lang="en-GB" altLang="zh-CN" dirty="0"/>
              <a:t>U08182: Information Systems Design</a:t>
            </a:r>
          </a:p>
        </p:txBody>
      </p:sp>
      <p:sp>
        <p:nvSpPr>
          <p:cNvPr id="50178" name="Rectangle 2"/>
          <p:cNvSpPr>
            <a:spLocks noGrp="1" noChangeArrowheads="1"/>
          </p:cNvSpPr>
          <p:nvPr>
            <p:ph type="title"/>
          </p:nvPr>
        </p:nvSpPr>
        <p:spPr/>
        <p:txBody>
          <a:bodyPr/>
          <a:lstStyle/>
          <a:p>
            <a:r>
              <a:rPr lang="en-US" altLang="zh-CN" sz="3200" dirty="0">
                <a:ea typeface="SimSun" pitchFamily="2" charset="-122"/>
              </a:rPr>
              <a:t>Example 2:</a:t>
            </a:r>
            <a:endParaRPr lang="en-GB" sz="3200" dirty="0"/>
          </a:p>
        </p:txBody>
      </p:sp>
      <p:sp>
        <p:nvSpPr>
          <p:cNvPr id="50179" name="Rectangle 3"/>
          <p:cNvSpPr>
            <a:spLocks noGrp="1" noChangeArrowheads="1"/>
          </p:cNvSpPr>
          <p:nvPr>
            <p:ph type="body" idx="1"/>
          </p:nvPr>
        </p:nvSpPr>
        <p:spPr>
          <a:xfrm>
            <a:off x="415925" y="2349500"/>
            <a:ext cx="9361488" cy="3997325"/>
          </a:xfrm>
        </p:spPr>
        <p:txBody>
          <a:bodyPr/>
          <a:lstStyle/>
          <a:p>
            <a:r>
              <a:rPr lang="en-GB" altLang="zh-CN" i="1" dirty="0">
                <a:latin typeface="Times New Roman" pitchFamily="18" charset="0"/>
                <a:ea typeface="SimSun" pitchFamily="2" charset="-122"/>
              </a:rPr>
              <a:t>Scenario</a:t>
            </a:r>
            <a:r>
              <a:rPr lang="en-GB" altLang="zh-CN" dirty="0">
                <a:latin typeface="Times New Roman" pitchFamily="18" charset="0"/>
                <a:ea typeface="SimSun" pitchFamily="2" charset="-122"/>
              </a:rPr>
              <a:t> 1: An end user wants to change the background colour of the windows of the users’ interface. </a:t>
            </a:r>
            <a:endParaRPr lang="en-GB" altLang="zh-CN" i="1" dirty="0">
              <a:latin typeface="Times New Roman" pitchFamily="18" charset="0"/>
              <a:ea typeface="SimSun" pitchFamily="2" charset="-122"/>
            </a:endParaRPr>
          </a:p>
          <a:p>
            <a:r>
              <a:rPr lang="en-GB" altLang="zh-CN" i="1" dirty="0">
                <a:latin typeface="Times New Roman" pitchFamily="18" charset="0"/>
                <a:ea typeface="SimSun" pitchFamily="2" charset="-122"/>
              </a:rPr>
              <a:t>Scenario</a:t>
            </a:r>
            <a:r>
              <a:rPr lang="en-GB" altLang="zh-CN" dirty="0">
                <a:latin typeface="Times New Roman" pitchFamily="18" charset="0"/>
                <a:ea typeface="SimSun" pitchFamily="2" charset="-122"/>
              </a:rPr>
              <a:t> 2: A programmer wants to change the background colour of the same software’s windows.</a:t>
            </a:r>
            <a:endParaRPr lang="en-GB" dirty="0">
              <a:latin typeface="Times New Roman" pitchFamily="18" charset="0"/>
            </a:endParaRPr>
          </a:p>
        </p:txBody>
      </p:sp>
      <p:sp>
        <p:nvSpPr>
          <p:cNvPr id="50180" name="Text Box 4"/>
          <p:cNvSpPr txBox="1">
            <a:spLocks noChangeArrowheads="1"/>
          </p:cNvSpPr>
          <p:nvPr/>
        </p:nvSpPr>
        <p:spPr bwMode="auto">
          <a:xfrm>
            <a:off x="992188" y="1412875"/>
            <a:ext cx="2447925" cy="579438"/>
          </a:xfrm>
          <a:prstGeom prst="rect">
            <a:avLst/>
          </a:prstGeom>
          <a:noFill/>
          <a:ln w="25400">
            <a:noFill/>
            <a:miter lim="800000"/>
            <a:headEnd/>
            <a:tailEnd/>
          </a:ln>
          <a:effectLst/>
        </p:spPr>
        <p:txBody>
          <a:bodyPr>
            <a:spAutoFit/>
          </a:bodyPr>
          <a:lstStyle/>
          <a:p>
            <a:pPr eaLnBrk="1" hangingPunct="1">
              <a:spcBef>
                <a:spcPct val="50000"/>
              </a:spcBef>
            </a:pPr>
            <a:r>
              <a:rPr lang="en-US" altLang="zh-CN" sz="3200" i="1" dirty="0">
                <a:solidFill>
                  <a:srgbClr val="E92323"/>
                </a:solidFill>
                <a:latin typeface="Times New Roman" pitchFamily="18" charset="0"/>
              </a:rPr>
              <a:t>Stakeholders</a:t>
            </a:r>
            <a:endParaRPr lang="en-GB" sz="3200" i="1" dirty="0">
              <a:solidFill>
                <a:srgbClr val="E92323"/>
              </a:solidFill>
              <a:latin typeface="Times New Roman" pitchFamily="18" charset="0"/>
            </a:endParaRPr>
          </a:p>
        </p:txBody>
      </p:sp>
      <p:sp>
        <p:nvSpPr>
          <p:cNvPr id="50182" name="Line 6"/>
          <p:cNvSpPr>
            <a:spLocks noChangeShapeType="1"/>
          </p:cNvSpPr>
          <p:nvPr/>
        </p:nvSpPr>
        <p:spPr bwMode="auto">
          <a:xfrm>
            <a:off x="3368675" y="2852738"/>
            <a:ext cx="1439863" cy="0"/>
          </a:xfrm>
          <a:prstGeom prst="line">
            <a:avLst/>
          </a:prstGeom>
          <a:noFill/>
          <a:ln w="25400">
            <a:solidFill>
              <a:schemeClr val="folHlink"/>
            </a:solidFill>
            <a:round/>
            <a:headEnd/>
            <a:tailEnd/>
          </a:ln>
          <a:effectLst/>
        </p:spPr>
        <p:txBody>
          <a:bodyPr wrap="none">
            <a:spAutoFit/>
          </a:bodyPr>
          <a:lstStyle/>
          <a:p>
            <a:endParaRPr lang="en-US" dirty="0"/>
          </a:p>
        </p:txBody>
      </p:sp>
      <p:sp>
        <p:nvSpPr>
          <p:cNvPr id="50183" name="Line 7"/>
          <p:cNvSpPr>
            <a:spLocks noChangeShapeType="1"/>
          </p:cNvSpPr>
          <p:nvPr/>
        </p:nvSpPr>
        <p:spPr bwMode="auto">
          <a:xfrm>
            <a:off x="3152775" y="4437063"/>
            <a:ext cx="2087563" cy="0"/>
          </a:xfrm>
          <a:prstGeom prst="line">
            <a:avLst/>
          </a:prstGeom>
          <a:noFill/>
          <a:ln w="25400">
            <a:solidFill>
              <a:schemeClr val="tx1"/>
            </a:solidFill>
            <a:round/>
            <a:headEnd/>
            <a:tailEnd/>
          </a:ln>
          <a:effectLst/>
        </p:spPr>
        <p:txBody>
          <a:bodyPr wrap="none">
            <a:spAutoFit/>
          </a:bodyPr>
          <a:lstStyle/>
          <a:p>
            <a:endParaRPr lang="en-US" dirty="0"/>
          </a:p>
        </p:txBody>
      </p:sp>
      <p:sp>
        <p:nvSpPr>
          <p:cNvPr id="50184" name="Line 8"/>
          <p:cNvSpPr>
            <a:spLocks noChangeShapeType="1"/>
          </p:cNvSpPr>
          <p:nvPr/>
        </p:nvSpPr>
        <p:spPr bwMode="auto">
          <a:xfrm>
            <a:off x="3008313" y="2060575"/>
            <a:ext cx="576262" cy="504825"/>
          </a:xfrm>
          <a:prstGeom prst="line">
            <a:avLst/>
          </a:prstGeom>
          <a:noFill/>
          <a:ln w="25400">
            <a:solidFill>
              <a:srgbClr val="E92323"/>
            </a:solidFill>
            <a:round/>
            <a:headEnd/>
            <a:tailEnd type="triangle" w="med" len="med"/>
          </a:ln>
          <a:effectLst/>
        </p:spPr>
        <p:txBody>
          <a:bodyPr wrap="none">
            <a:spAutoFit/>
          </a:bodyPr>
          <a:lstStyle/>
          <a:p>
            <a:endParaRPr lang="en-US" dirty="0"/>
          </a:p>
        </p:txBody>
      </p:sp>
      <p:sp>
        <p:nvSpPr>
          <p:cNvPr id="50185" name="Line 9"/>
          <p:cNvSpPr>
            <a:spLocks noChangeShapeType="1"/>
          </p:cNvSpPr>
          <p:nvPr/>
        </p:nvSpPr>
        <p:spPr bwMode="auto">
          <a:xfrm>
            <a:off x="2720975" y="1989138"/>
            <a:ext cx="576263" cy="2087562"/>
          </a:xfrm>
          <a:prstGeom prst="line">
            <a:avLst/>
          </a:prstGeom>
          <a:noFill/>
          <a:ln w="25400">
            <a:solidFill>
              <a:srgbClr val="E92323"/>
            </a:solidFill>
            <a:round/>
            <a:headEnd/>
            <a:tailEnd type="triangle" w="med" len="med"/>
          </a:ln>
          <a:effectLst/>
        </p:spPr>
        <p:txBody>
          <a:bodyPr wrap="none">
            <a:spAutoFit/>
          </a:bodyPr>
          <a:lstStyle/>
          <a:p>
            <a:endParaRPr lang="en-US" dirty="0"/>
          </a:p>
        </p:txBody>
      </p:sp>
      <p:sp>
        <p:nvSpPr>
          <p:cNvPr id="50186" name="Line 10"/>
          <p:cNvSpPr>
            <a:spLocks noChangeShapeType="1"/>
          </p:cNvSpPr>
          <p:nvPr/>
        </p:nvSpPr>
        <p:spPr bwMode="auto">
          <a:xfrm>
            <a:off x="6321425" y="2924175"/>
            <a:ext cx="1871663" cy="0"/>
          </a:xfrm>
          <a:prstGeom prst="line">
            <a:avLst/>
          </a:prstGeom>
          <a:noFill/>
          <a:ln w="25400">
            <a:solidFill>
              <a:schemeClr val="tx1"/>
            </a:solidFill>
            <a:round/>
            <a:headEnd/>
            <a:tailEnd/>
          </a:ln>
          <a:effectLst/>
        </p:spPr>
        <p:txBody>
          <a:bodyPr wrap="none">
            <a:spAutoFit/>
          </a:bodyPr>
          <a:lstStyle/>
          <a:p>
            <a:endParaRPr lang="en-US" dirty="0"/>
          </a:p>
        </p:txBody>
      </p:sp>
      <p:sp>
        <p:nvSpPr>
          <p:cNvPr id="50187" name="Line 11"/>
          <p:cNvSpPr>
            <a:spLocks noChangeShapeType="1"/>
          </p:cNvSpPr>
          <p:nvPr/>
        </p:nvSpPr>
        <p:spPr bwMode="auto">
          <a:xfrm>
            <a:off x="776288" y="3357563"/>
            <a:ext cx="5689600" cy="0"/>
          </a:xfrm>
          <a:prstGeom prst="line">
            <a:avLst/>
          </a:prstGeom>
          <a:noFill/>
          <a:ln w="25400">
            <a:solidFill>
              <a:schemeClr val="tx1"/>
            </a:solidFill>
            <a:round/>
            <a:headEnd/>
            <a:tailEnd/>
          </a:ln>
          <a:effectLst/>
        </p:spPr>
        <p:txBody>
          <a:bodyPr wrap="none">
            <a:spAutoFit/>
          </a:bodyPr>
          <a:lstStyle/>
          <a:p>
            <a:endParaRPr lang="en-US" dirty="0"/>
          </a:p>
        </p:txBody>
      </p:sp>
      <p:sp>
        <p:nvSpPr>
          <p:cNvPr id="50188" name="Line 12"/>
          <p:cNvSpPr>
            <a:spLocks noChangeShapeType="1"/>
          </p:cNvSpPr>
          <p:nvPr/>
        </p:nvSpPr>
        <p:spPr bwMode="auto">
          <a:xfrm>
            <a:off x="6753225" y="4437063"/>
            <a:ext cx="1871663" cy="0"/>
          </a:xfrm>
          <a:prstGeom prst="line">
            <a:avLst/>
          </a:prstGeom>
          <a:noFill/>
          <a:ln w="25400">
            <a:solidFill>
              <a:schemeClr val="tx1"/>
            </a:solidFill>
            <a:round/>
            <a:headEnd/>
            <a:tailEnd/>
          </a:ln>
          <a:effectLst/>
        </p:spPr>
        <p:txBody>
          <a:bodyPr wrap="none">
            <a:spAutoFit/>
          </a:bodyPr>
          <a:lstStyle/>
          <a:p>
            <a:endParaRPr lang="en-US" dirty="0"/>
          </a:p>
        </p:txBody>
      </p:sp>
      <p:sp>
        <p:nvSpPr>
          <p:cNvPr id="50189" name="Line 13"/>
          <p:cNvSpPr>
            <a:spLocks noChangeShapeType="1"/>
          </p:cNvSpPr>
          <p:nvPr/>
        </p:nvSpPr>
        <p:spPr bwMode="auto">
          <a:xfrm>
            <a:off x="849313" y="4941888"/>
            <a:ext cx="3024187" cy="0"/>
          </a:xfrm>
          <a:prstGeom prst="line">
            <a:avLst/>
          </a:prstGeom>
          <a:noFill/>
          <a:ln w="25400">
            <a:solidFill>
              <a:srgbClr val="E92323"/>
            </a:solidFill>
            <a:round/>
            <a:headEnd/>
            <a:tailEnd/>
          </a:ln>
          <a:effectLst/>
        </p:spPr>
        <p:txBody>
          <a:bodyPr wrap="none">
            <a:spAutoFit/>
          </a:bodyPr>
          <a:lstStyle/>
          <a:p>
            <a:endParaRPr lang="en-US" dirty="0"/>
          </a:p>
        </p:txBody>
      </p:sp>
      <p:sp>
        <p:nvSpPr>
          <p:cNvPr id="50190" name="Text Box 14"/>
          <p:cNvSpPr txBox="1">
            <a:spLocks noChangeArrowheads="1"/>
          </p:cNvSpPr>
          <p:nvPr/>
        </p:nvSpPr>
        <p:spPr bwMode="auto">
          <a:xfrm>
            <a:off x="3873500" y="1125538"/>
            <a:ext cx="2952750" cy="1066800"/>
          </a:xfrm>
          <a:prstGeom prst="rect">
            <a:avLst/>
          </a:prstGeom>
          <a:noFill/>
          <a:ln w="25400">
            <a:noFill/>
            <a:miter lim="800000"/>
            <a:headEnd/>
            <a:tailEnd/>
          </a:ln>
          <a:effectLst/>
        </p:spPr>
        <p:txBody>
          <a:bodyPr>
            <a:spAutoFit/>
          </a:bodyPr>
          <a:lstStyle/>
          <a:p>
            <a:pPr eaLnBrk="1" hangingPunct="1">
              <a:spcBef>
                <a:spcPct val="50000"/>
              </a:spcBef>
            </a:pPr>
            <a:r>
              <a:rPr lang="en-US" altLang="zh-CN" sz="3200" i="1" dirty="0">
                <a:solidFill>
                  <a:srgbClr val="E92323"/>
                </a:solidFill>
                <a:latin typeface="Times New Roman" pitchFamily="18" charset="0"/>
              </a:rPr>
              <a:t>Purpose of the interaction</a:t>
            </a:r>
            <a:endParaRPr lang="en-GB" sz="3200" i="1" dirty="0">
              <a:solidFill>
                <a:srgbClr val="E92323"/>
              </a:solidFill>
              <a:latin typeface="Times New Roman" pitchFamily="18" charset="0"/>
            </a:endParaRPr>
          </a:p>
        </p:txBody>
      </p:sp>
      <p:sp>
        <p:nvSpPr>
          <p:cNvPr id="50191" name="Line 15"/>
          <p:cNvSpPr>
            <a:spLocks noChangeShapeType="1"/>
          </p:cNvSpPr>
          <p:nvPr/>
        </p:nvSpPr>
        <p:spPr bwMode="auto">
          <a:xfrm>
            <a:off x="5889625" y="1844675"/>
            <a:ext cx="792163" cy="576263"/>
          </a:xfrm>
          <a:prstGeom prst="line">
            <a:avLst/>
          </a:prstGeom>
          <a:noFill/>
          <a:ln w="25400">
            <a:solidFill>
              <a:srgbClr val="E92323"/>
            </a:solidFill>
            <a:round/>
            <a:headEnd/>
            <a:tailEnd type="triangle" w="med" len="med"/>
          </a:ln>
          <a:effectLst/>
        </p:spPr>
        <p:txBody>
          <a:bodyPr>
            <a:spAutoFit/>
          </a:bodyPr>
          <a:lstStyle/>
          <a:p>
            <a:endParaRPr lang="en-US" dirty="0"/>
          </a:p>
        </p:txBody>
      </p:sp>
      <p:sp>
        <p:nvSpPr>
          <p:cNvPr id="50192" name="Line 16"/>
          <p:cNvSpPr>
            <a:spLocks noChangeShapeType="1"/>
          </p:cNvSpPr>
          <p:nvPr/>
        </p:nvSpPr>
        <p:spPr bwMode="auto">
          <a:xfrm>
            <a:off x="5745163" y="2060575"/>
            <a:ext cx="1368425" cy="1944688"/>
          </a:xfrm>
          <a:prstGeom prst="line">
            <a:avLst/>
          </a:prstGeom>
          <a:noFill/>
          <a:ln w="25400">
            <a:solidFill>
              <a:srgbClr val="E92323"/>
            </a:solidFill>
            <a:round/>
            <a:headEnd/>
            <a:tailEnd type="triangle" w="med" len="med"/>
          </a:ln>
          <a:effectLst/>
        </p:spPr>
        <p:txBody>
          <a:bodyPr>
            <a:spAutoFit/>
          </a:bodyPr>
          <a:lstStyle/>
          <a:p>
            <a:endParaRPr lang="en-US" dirty="0"/>
          </a:p>
        </p:txBody>
      </p:sp>
      <p:sp>
        <p:nvSpPr>
          <p:cNvPr id="50193" name="Text Box 17"/>
          <p:cNvSpPr txBox="1">
            <a:spLocks noChangeArrowheads="1"/>
          </p:cNvSpPr>
          <p:nvPr/>
        </p:nvSpPr>
        <p:spPr bwMode="auto">
          <a:xfrm>
            <a:off x="2649538" y="333375"/>
            <a:ext cx="6911975" cy="822325"/>
          </a:xfrm>
          <a:prstGeom prst="rect">
            <a:avLst/>
          </a:prstGeom>
          <a:solidFill>
            <a:schemeClr val="bg1"/>
          </a:solidFill>
          <a:ln w="25400">
            <a:noFill/>
            <a:miter lim="800000"/>
            <a:headEnd/>
            <a:tailEnd/>
          </a:ln>
          <a:effectLst/>
        </p:spPr>
        <p:txBody>
          <a:bodyPr>
            <a:spAutoFit/>
          </a:bodyPr>
          <a:lstStyle/>
          <a:p>
            <a:pPr eaLnBrk="1" hangingPunct="1">
              <a:spcBef>
                <a:spcPct val="50000"/>
              </a:spcBef>
            </a:pPr>
            <a:r>
              <a:rPr lang="en-US" altLang="zh-CN" i="1" dirty="0">
                <a:solidFill>
                  <a:srgbClr val="E92323"/>
                </a:solidFill>
                <a:latin typeface="Times New Roman" pitchFamily="18" charset="0"/>
              </a:rPr>
              <a:t>Operation condition: (a) without change the program code; (b) during the execution of the software.</a:t>
            </a:r>
            <a:endParaRPr lang="en-GB" i="1" dirty="0">
              <a:solidFill>
                <a:srgbClr val="E92323"/>
              </a:solidFill>
              <a:latin typeface="Times New Roman" pitchFamily="18" charset="0"/>
            </a:endParaRPr>
          </a:p>
        </p:txBody>
      </p:sp>
      <p:sp>
        <p:nvSpPr>
          <p:cNvPr id="50194" name="Line 18"/>
          <p:cNvSpPr>
            <a:spLocks noChangeShapeType="1"/>
          </p:cNvSpPr>
          <p:nvPr/>
        </p:nvSpPr>
        <p:spPr bwMode="auto">
          <a:xfrm flipH="1">
            <a:off x="2074863" y="1125538"/>
            <a:ext cx="644525" cy="1295400"/>
          </a:xfrm>
          <a:prstGeom prst="line">
            <a:avLst/>
          </a:prstGeom>
          <a:noFill/>
          <a:ln w="25400">
            <a:solidFill>
              <a:srgbClr val="E92323"/>
            </a:solidFill>
            <a:round/>
            <a:headEnd/>
            <a:tailEnd type="triangle" w="med" len="med"/>
          </a:ln>
          <a:effectLst/>
        </p:spPr>
        <p:txBody>
          <a:bodyPr>
            <a:spAutoFit/>
          </a:bodyPr>
          <a:lstStyle/>
          <a:p>
            <a:endParaRPr lang="en-US" dirty="0"/>
          </a:p>
        </p:txBody>
      </p:sp>
      <p:sp>
        <p:nvSpPr>
          <p:cNvPr id="50195" name="Text Box 19"/>
          <p:cNvSpPr txBox="1">
            <a:spLocks noChangeArrowheads="1"/>
          </p:cNvSpPr>
          <p:nvPr/>
        </p:nvSpPr>
        <p:spPr bwMode="auto">
          <a:xfrm>
            <a:off x="631825" y="5445125"/>
            <a:ext cx="5903913" cy="822325"/>
          </a:xfrm>
          <a:prstGeom prst="rect">
            <a:avLst/>
          </a:prstGeom>
          <a:solidFill>
            <a:schemeClr val="bg1"/>
          </a:solidFill>
          <a:ln w="25400">
            <a:noFill/>
            <a:miter lim="800000"/>
            <a:headEnd/>
            <a:tailEnd/>
          </a:ln>
          <a:effectLst/>
        </p:spPr>
        <p:txBody>
          <a:bodyPr>
            <a:spAutoFit/>
          </a:bodyPr>
          <a:lstStyle/>
          <a:p>
            <a:pPr eaLnBrk="1" hangingPunct="1">
              <a:spcBef>
                <a:spcPct val="50000"/>
              </a:spcBef>
            </a:pPr>
            <a:r>
              <a:rPr lang="en-US" altLang="zh-CN" i="1" dirty="0">
                <a:solidFill>
                  <a:srgbClr val="E92323"/>
                </a:solidFill>
                <a:latin typeface="Times New Roman" pitchFamily="18" charset="0"/>
              </a:rPr>
              <a:t>Operation condition: (a) Change the program code; (b) Before the execution of the software.</a:t>
            </a:r>
            <a:endParaRPr lang="en-GB" i="1" dirty="0">
              <a:solidFill>
                <a:srgbClr val="E92323"/>
              </a:solidFill>
              <a:latin typeface="Times New Roman" pitchFamily="18" charset="0"/>
            </a:endParaRPr>
          </a:p>
        </p:txBody>
      </p:sp>
      <p:sp>
        <p:nvSpPr>
          <p:cNvPr id="50196" name="Line 20"/>
          <p:cNvSpPr>
            <a:spLocks noChangeShapeType="1"/>
          </p:cNvSpPr>
          <p:nvPr/>
        </p:nvSpPr>
        <p:spPr bwMode="auto">
          <a:xfrm flipV="1">
            <a:off x="1136650" y="4365625"/>
            <a:ext cx="215900" cy="1150938"/>
          </a:xfrm>
          <a:prstGeom prst="line">
            <a:avLst/>
          </a:prstGeom>
          <a:noFill/>
          <a:ln w="25400">
            <a:solidFill>
              <a:srgbClr val="E92323"/>
            </a:solidFill>
            <a:round/>
            <a:headEnd/>
            <a:tailEnd type="triangle" w="med" len="med"/>
          </a:ln>
          <a:effectLst/>
        </p:spPr>
        <p:txBody>
          <a:bodyPr wrap="none">
            <a:spAutoFit/>
          </a:bodyPr>
          <a:lstStyle/>
          <a:p>
            <a:endParaRPr lang="en-US" dirty="0"/>
          </a:p>
        </p:txBody>
      </p:sp>
      <p:sp>
        <p:nvSpPr>
          <p:cNvPr id="50197" name="Text Box 21"/>
          <p:cNvSpPr txBox="1">
            <a:spLocks noChangeArrowheads="1"/>
          </p:cNvSpPr>
          <p:nvPr/>
        </p:nvSpPr>
        <p:spPr bwMode="auto">
          <a:xfrm>
            <a:off x="6969125" y="1341438"/>
            <a:ext cx="2376488" cy="971550"/>
          </a:xfrm>
          <a:prstGeom prst="rect">
            <a:avLst/>
          </a:prstGeom>
          <a:solidFill>
            <a:srgbClr val="E92323"/>
          </a:solidFill>
          <a:ln w="25400">
            <a:solidFill>
              <a:schemeClr val="tx1"/>
            </a:solidFill>
            <a:miter lim="800000"/>
            <a:headEnd/>
            <a:tailEnd/>
          </a:ln>
          <a:effectLst/>
        </p:spPr>
        <p:txBody>
          <a:bodyPr>
            <a:spAutoFit/>
          </a:bodyPr>
          <a:lstStyle/>
          <a:p>
            <a:pPr eaLnBrk="1" hangingPunct="1">
              <a:spcBef>
                <a:spcPct val="50000"/>
              </a:spcBef>
            </a:pPr>
            <a:r>
              <a:rPr lang="en-US" altLang="zh-CN" sz="2800" dirty="0">
                <a:latin typeface="Times New Roman" pitchFamily="18" charset="0"/>
              </a:rPr>
              <a:t>Adaptability of user interface</a:t>
            </a:r>
            <a:endParaRPr lang="en-GB" sz="2800" dirty="0">
              <a:latin typeface="Times New Roman" pitchFamily="18" charset="0"/>
            </a:endParaRPr>
          </a:p>
        </p:txBody>
      </p:sp>
      <p:sp>
        <p:nvSpPr>
          <p:cNvPr id="50198" name="Text Box 22"/>
          <p:cNvSpPr txBox="1">
            <a:spLocks noChangeArrowheads="1"/>
          </p:cNvSpPr>
          <p:nvPr/>
        </p:nvSpPr>
        <p:spPr bwMode="auto">
          <a:xfrm>
            <a:off x="7258050" y="5013325"/>
            <a:ext cx="2376488" cy="971550"/>
          </a:xfrm>
          <a:prstGeom prst="rect">
            <a:avLst/>
          </a:prstGeom>
          <a:solidFill>
            <a:srgbClr val="E92323"/>
          </a:solidFill>
          <a:ln w="25400">
            <a:solidFill>
              <a:schemeClr val="tx1"/>
            </a:solidFill>
            <a:miter lim="800000"/>
            <a:headEnd/>
            <a:tailEnd/>
          </a:ln>
          <a:effectLst/>
        </p:spPr>
        <p:txBody>
          <a:bodyPr>
            <a:spAutoFit/>
          </a:bodyPr>
          <a:lstStyle/>
          <a:p>
            <a:pPr eaLnBrk="1" hangingPunct="1">
              <a:spcBef>
                <a:spcPct val="50000"/>
              </a:spcBef>
            </a:pPr>
            <a:r>
              <a:rPr lang="en-US" altLang="zh-CN" sz="2800" dirty="0">
                <a:latin typeface="Times New Roman" pitchFamily="18" charset="0"/>
              </a:rPr>
              <a:t>Modifiability of the system</a:t>
            </a:r>
            <a:endParaRPr lang="en-GB" sz="2800" dirty="0">
              <a:latin typeface="Times New Roman" pitchFamily="18" charset="0"/>
            </a:endParaRPr>
          </a:p>
        </p:txBody>
      </p:sp>
      <p:sp>
        <p:nvSpPr>
          <p:cNvPr id="50200" name="Line 24"/>
          <p:cNvSpPr>
            <a:spLocks noChangeShapeType="1"/>
          </p:cNvSpPr>
          <p:nvPr/>
        </p:nvSpPr>
        <p:spPr bwMode="auto">
          <a:xfrm>
            <a:off x="3368675" y="2852738"/>
            <a:ext cx="1439863" cy="0"/>
          </a:xfrm>
          <a:prstGeom prst="line">
            <a:avLst/>
          </a:prstGeom>
          <a:noFill/>
          <a:ln w="25400">
            <a:solidFill>
              <a:srgbClr val="E92323"/>
            </a:solidFill>
            <a:round/>
            <a:headEnd/>
            <a:tailEnd/>
          </a:ln>
          <a:effectLst/>
        </p:spPr>
        <p:txBody>
          <a:bodyPr wrap="none">
            <a:spAutoFit/>
          </a:bodyPr>
          <a:lstStyle/>
          <a:p>
            <a:endParaRPr lang="en-US" dirty="0"/>
          </a:p>
        </p:txBody>
      </p:sp>
      <p:sp>
        <p:nvSpPr>
          <p:cNvPr id="50201" name="Line 25"/>
          <p:cNvSpPr>
            <a:spLocks noChangeShapeType="1"/>
          </p:cNvSpPr>
          <p:nvPr/>
        </p:nvSpPr>
        <p:spPr bwMode="auto">
          <a:xfrm>
            <a:off x="3152775" y="4437063"/>
            <a:ext cx="2087563" cy="0"/>
          </a:xfrm>
          <a:prstGeom prst="line">
            <a:avLst/>
          </a:prstGeom>
          <a:noFill/>
          <a:ln w="25400">
            <a:solidFill>
              <a:srgbClr val="E92323"/>
            </a:solidFill>
            <a:round/>
            <a:headEnd/>
            <a:tailEnd/>
          </a:ln>
          <a:effectLst/>
        </p:spPr>
        <p:txBody>
          <a:bodyPr wrap="none">
            <a:spAutoFit/>
          </a:bodyPr>
          <a:lstStyle/>
          <a:p>
            <a:endParaRPr lang="en-US" dirty="0"/>
          </a:p>
        </p:txBody>
      </p:sp>
      <p:sp>
        <p:nvSpPr>
          <p:cNvPr id="50202" name="Line 26"/>
          <p:cNvSpPr>
            <a:spLocks noChangeShapeType="1"/>
          </p:cNvSpPr>
          <p:nvPr/>
        </p:nvSpPr>
        <p:spPr bwMode="auto">
          <a:xfrm>
            <a:off x="6321425" y="2924175"/>
            <a:ext cx="1871663" cy="0"/>
          </a:xfrm>
          <a:prstGeom prst="line">
            <a:avLst/>
          </a:prstGeom>
          <a:noFill/>
          <a:ln w="25400">
            <a:solidFill>
              <a:srgbClr val="E92323"/>
            </a:solidFill>
            <a:round/>
            <a:headEnd/>
            <a:tailEnd/>
          </a:ln>
          <a:effectLst/>
        </p:spPr>
        <p:txBody>
          <a:bodyPr wrap="none">
            <a:spAutoFit/>
          </a:bodyPr>
          <a:lstStyle/>
          <a:p>
            <a:endParaRPr lang="en-US" dirty="0"/>
          </a:p>
        </p:txBody>
      </p:sp>
      <p:sp>
        <p:nvSpPr>
          <p:cNvPr id="50203" name="Line 27"/>
          <p:cNvSpPr>
            <a:spLocks noChangeShapeType="1"/>
          </p:cNvSpPr>
          <p:nvPr/>
        </p:nvSpPr>
        <p:spPr bwMode="auto">
          <a:xfrm>
            <a:off x="776288" y="3357563"/>
            <a:ext cx="5689600" cy="0"/>
          </a:xfrm>
          <a:prstGeom prst="line">
            <a:avLst/>
          </a:prstGeom>
          <a:noFill/>
          <a:ln w="25400">
            <a:solidFill>
              <a:srgbClr val="E92323"/>
            </a:solidFill>
            <a:round/>
            <a:headEnd/>
            <a:tailEnd/>
          </a:ln>
          <a:effectLst/>
        </p:spPr>
        <p:txBody>
          <a:bodyPr wrap="none">
            <a:spAutoFit/>
          </a:bodyPr>
          <a:lstStyle/>
          <a:p>
            <a:endParaRPr lang="en-US" dirty="0"/>
          </a:p>
        </p:txBody>
      </p:sp>
      <p:sp>
        <p:nvSpPr>
          <p:cNvPr id="50204" name="Line 28"/>
          <p:cNvSpPr>
            <a:spLocks noChangeShapeType="1"/>
          </p:cNvSpPr>
          <p:nvPr/>
        </p:nvSpPr>
        <p:spPr bwMode="auto">
          <a:xfrm>
            <a:off x="6753225" y="4437063"/>
            <a:ext cx="1871663" cy="0"/>
          </a:xfrm>
          <a:prstGeom prst="line">
            <a:avLst/>
          </a:prstGeom>
          <a:noFill/>
          <a:ln w="25400">
            <a:solidFill>
              <a:srgbClr val="E92323"/>
            </a:solidFill>
            <a:round/>
            <a:headEnd/>
            <a:tailEnd/>
          </a:ln>
          <a:effectLst/>
        </p:spPr>
        <p:txBody>
          <a:bodyPr wrap="none">
            <a:spAutoFit/>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ltLang="zh-CN" dirty="0" smtClean="0"/>
              <a:t>Mar. 2014</a:t>
            </a:r>
            <a:endParaRPr lang="en-US" altLang="zh-CN" dirty="0"/>
          </a:p>
        </p:txBody>
      </p:sp>
      <p:sp>
        <p:nvSpPr>
          <p:cNvPr id="5" name="Slide Number Placeholder 4"/>
          <p:cNvSpPr>
            <a:spLocks noGrp="1"/>
          </p:cNvSpPr>
          <p:nvPr>
            <p:ph type="sldNum" sz="quarter" idx="11"/>
          </p:nvPr>
        </p:nvSpPr>
        <p:spPr/>
        <p:txBody>
          <a:bodyPr/>
          <a:lstStyle/>
          <a:p>
            <a:fld id="{EFA46299-9E1B-426B-9A78-BD2A463604B3}" type="slidenum">
              <a:rPr lang="en-US" altLang="en-US"/>
              <a:pPr/>
              <a:t>8</a:t>
            </a:fld>
            <a:endParaRPr lang="en-US" altLang="en-US" dirty="0"/>
          </a:p>
        </p:txBody>
      </p:sp>
      <p:sp>
        <p:nvSpPr>
          <p:cNvPr id="6" name="Footer Placeholder 5"/>
          <p:cNvSpPr>
            <a:spLocks noGrp="1"/>
          </p:cNvSpPr>
          <p:nvPr>
            <p:ph type="ftr" sz="quarter" idx="12"/>
          </p:nvPr>
        </p:nvSpPr>
        <p:spPr/>
        <p:txBody>
          <a:bodyPr/>
          <a:lstStyle/>
          <a:p>
            <a:r>
              <a:rPr lang="en-GB" altLang="zh-CN" dirty="0"/>
              <a:t>U08182: Information Systems Design</a:t>
            </a:r>
          </a:p>
        </p:txBody>
      </p:sp>
      <p:sp>
        <p:nvSpPr>
          <p:cNvPr id="56322" name="Rectangle 2"/>
          <p:cNvSpPr>
            <a:spLocks noGrp="1" noChangeArrowheads="1"/>
          </p:cNvSpPr>
          <p:nvPr>
            <p:ph type="title"/>
          </p:nvPr>
        </p:nvSpPr>
        <p:spPr/>
        <p:txBody>
          <a:bodyPr/>
          <a:lstStyle/>
          <a:p>
            <a:r>
              <a:rPr lang="en-US" altLang="zh-CN" sz="3200" dirty="0">
                <a:ea typeface="SimSun" pitchFamily="2" charset="-122"/>
              </a:rPr>
              <a:t>Scenarios for evaluating software modifiability</a:t>
            </a:r>
            <a:endParaRPr lang="en-GB" sz="3200" dirty="0"/>
          </a:p>
        </p:txBody>
      </p:sp>
      <p:sp>
        <p:nvSpPr>
          <p:cNvPr id="56323" name="Rectangle 3"/>
          <p:cNvSpPr>
            <a:spLocks noGrp="1" noChangeArrowheads="1"/>
          </p:cNvSpPr>
          <p:nvPr>
            <p:ph type="body" idx="1"/>
          </p:nvPr>
        </p:nvSpPr>
        <p:spPr/>
        <p:txBody>
          <a:bodyPr/>
          <a:lstStyle/>
          <a:p>
            <a:r>
              <a:rPr lang="en-US" altLang="zh-CN" dirty="0">
                <a:ea typeface="SimSun" pitchFamily="2" charset="-122"/>
              </a:rPr>
              <a:t>There are many different scenarios that may require a system to be modified. </a:t>
            </a:r>
          </a:p>
          <a:p>
            <a:r>
              <a:rPr lang="en-US" altLang="zh-CN" dirty="0">
                <a:ea typeface="SimSun" pitchFamily="2" charset="-122"/>
              </a:rPr>
              <a:t>Common scenarios that require modifications</a:t>
            </a:r>
          </a:p>
          <a:p>
            <a:pPr lvl="1"/>
            <a:r>
              <a:rPr lang="en-US" altLang="zh-CN" dirty="0">
                <a:ea typeface="SimSun" pitchFamily="2" charset="-122"/>
              </a:rPr>
              <a:t>Changes of users’ functional requirements</a:t>
            </a:r>
          </a:p>
          <a:p>
            <a:pPr lvl="1"/>
            <a:r>
              <a:rPr lang="en-US" altLang="zh-CN" dirty="0">
                <a:ea typeface="SimSun" pitchFamily="2" charset="-122"/>
              </a:rPr>
              <a:t>Changes of hardware environment</a:t>
            </a:r>
          </a:p>
          <a:p>
            <a:pPr lvl="1"/>
            <a:r>
              <a:rPr lang="en-US" altLang="zh-CN" dirty="0">
                <a:ea typeface="SimSun" pitchFamily="2" charset="-122"/>
              </a:rPr>
              <a:t>Changes of software environment</a:t>
            </a:r>
          </a:p>
          <a:p>
            <a:pPr lvl="1"/>
            <a:r>
              <a:rPr lang="en-US" altLang="zh-CN" dirty="0">
                <a:ea typeface="SimSun" pitchFamily="2" charset="-122"/>
              </a:rPr>
              <a:t>Changes of software components</a:t>
            </a:r>
          </a:p>
          <a:p>
            <a:pPr lvl="1"/>
            <a:r>
              <a:rPr lang="en-US" altLang="zh-CN" dirty="0">
                <a:ea typeface="SimSun" pitchFamily="2" charset="-122"/>
              </a:rPr>
              <a:t>Correction of errors in the design and implementation of the system</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GB" altLang="zh-CN" dirty="0" smtClean="0"/>
              <a:t>Mar. 2014</a:t>
            </a:r>
            <a:endParaRPr lang="en-US" altLang="zh-CN" dirty="0"/>
          </a:p>
        </p:txBody>
      </p:sp>
      <p:sp>
        <p:nvSpPr>
          <p:cNvPr id="6" name="Slide Number Placeholder 4"/>
          <p:cNvSpPr>
            <a:spLocks noGrp="1"/>
          </p:cNvSpPr>
          <p:nvPr>
            <p:ph type="sldNum" sz="quarter" idx="11"/>
          </p:nvPr>
        </p:nvSpPr>
        <p:spPr/>
        <p:txBody>
          <a:bodyPr/>
          <a:lstStyle/>
          <a:p>
            <a:fld id="{8904D6BA-E46A-4284-8DE4-41363C670C7B}" type="slidenum">
              <a:rPr lang="en-US" altLang="en-US"/>
              <a:pPr/>
              <a:t>9</a:t>
            </a:fld>
            <a:endParaRPr lang="en-US" altLang="en-US" dirty="0"/>
          </a:p>
        </p:txBody>
      </p:sp>
      <p:sp>
        <p:nvSpPr>
          <p:cNvPr id="7" name="Footer Placeholder 5"/>
          <p:cNvSpPr>
            <a:spLocks noGrp="1"/>
          </p:cNvSpPr>
          <p:nvPr>
            <p:ph type="ftr" sz="quarter" idx="12"/>
          </p:nvPr>
        </p:nvSpPr>
        <p:spPr/>
        <p:txBody>
          <a:bodyPr/>
          <a:lstStyle/>
          <a:p>
            <a:r>
              <a:rPr lang="en-GB" altLang="zh-CN" dirty="0"/>
              <a:t>U08182: Information Systems Design</a:t>
            </a:r>
          </a:p>
        </p:txBody>
      </p:sp>
      <p:sp>
        <p:nvSpPr>
          <p:cNvPr id="52226" name="Rectangle 2"/>
          <p:cNvSpPr>
            <a:spLocks noGrp="1" noChangeArrowheads="1"/>
          </p:cNvSpPr>
          <p:nvPr>
            <p:ph type="title"/>
          </p:nvPr>
        </p:nvSpPr>
        <p:spPr>
          <a:xfrm>
            <a:off x="415925" y="44450"/>
            <a:ext cx="9361488" cy="576263"/>
          </a:xfrm>
        </p:spPr>
        <p:txBody>
          <a:bodyPr/>
          <a:lstStyle/>
          <a:p>
            <a:r>
              <a:rPr lang="en-US" altLang="zh-CN" sz="3200" dirty="0">
                <a:ea typeface="SimSun" pitchFamily="2" charset="-122"/>
              </a:rPr>
              <a:t>Scenarios in which functional requirements change </a:t>
            </a:r>
            <a:endParaRPr lang="en-GB" sz="3200" dirty="0">
              <a:ea typeface="SimSun" pitchFamily="2" charset="-122"/>
            </a:endParaRPr>
          </a:p>
        </p:txBody>
      </p:sp>
      <p:sp>
        <p:nvSpPr>
          <p:cNvPr id="52227" name="Rectangle 3"/>
          <p:cNvSpPr>
            <a:spLocks noGrp="1" noChangeArrowheads="1"/>
          </p:cNvSpPr>
          <p:nvPr>
            <p:ph type="body" idx="1"/>
          </p:nvPr>
        </p:nvSpPr>
        <p:spPr>
          <a:xfrm>
            <a:off x="488504" y="620713"/>
            <a:ext cx="9145016" cy="3312343"/>
          </a:xfrm>
        </p:spPr>
        <p:txBody>
          <a:bodyPr/>
          <a:lstStyle/>
          <a:p>
            <a:pPr>
              <a:lnSpc>
                <a:spcPct val="80000"/>
              </a:lnSpc>
            </a:pPr>
            <a:r>
              <a:rPr lang="en-US" altLang="zh-CN" sz="2800" dirty="0">
                <a:latin typeface="Times New Roman" pitchFamily="18" charset="0"/>
                <a:ea typeface="SimSun" pitchFamily="2" charset="-122"/>
              </a:rPr>
              <a:t>Such scenarios are represented the same as in requirements specification of functional requirements</a:t>
            </a:r>
          </a:p>
          <a:p>
            <a:pPr>
              <a:lnSpc>
                <a:spcPct val="80000"/>
              </a:lnSpc>
            </a:pPr>
            <a:r>
              <a:rPr lang="en-US" altLang="zh-CN" sz="2800" dirty="0">
                <a:latin typeface="Times New Roman" pitchFamily="18" charset="0"/>
                <a:ea typeface="SimSun" pitchFamily="2" charset="-122"/>
              </a:rPr>
              <a:t>Such changes often fall into two types: </a:t>
            </a:r>
          </a:p>
          <a:p>
            <a:pPr lvl="1">
              <a:lnSpc>
                <a:spcPct val="80000"/>
              </a:lnSpc>
            </a:pPr>
            <a:r>
              <a:rPr lang="en-US" altLang="zh-CN" sz="2400" i="1" dirty="0">
                <a:latin typeface="Times New Roman" pitchFamily="18" charset="0"/>
                <a:ea typeface="SimSun" pitchFamily="2" charset="-122"/>
              </a:rPr>
              <a:t>Enhancement of functionality</a:t>
            </a:r>
            <a:r>
              <a:rPr lang="en-US" altLang="zh-CN" sz="2400" dirty="0">
                <a:latin typeface="Times New Roman" pitchFamily="18" charset="0"/>
                <a:ea typeface="SimSun" pitchFamily="2" charset="-122"/>
              </a:rPr>
              <a:t>: </a:t>
            </a:r>
          </a:p>
          <a:p>
            <a:pPr lvl="2">
              <a:lnSpc>
                <a:spcPct val="80000"/>
              </a:lnSpc>
            </a:pPr>
            <a:r>
              <a:rPr lang="en-US" altLang="zh-CN" dirty="0">
                <a:latin typeface="Times New Roman" pitchFamily="18" charset="0"/>
                <a:ea typeface="SimSun" pitchFamily="2" charset="-122"/>
              </a:rPr>
              <a:t>To introduce new functions into an existing system</a:t>
            </a:r>
          </a:p>
          <a:p>
            <a:pPr lvl="1">
              <a:lnSpc>
                <a:spcPct val="80000"/>
              </a:lnSpc>
            </a:pPr>
            <a:r>
              <a:rPr lang="en-US" altLang="zh-CN" sz="2400" i="1" dirty="0">
                <a:latin typeface="Times New Roman" pitchFamily="18" charset="0"/>
                <a:ea typeface="SimSun" pitchFamily="2" charset="-122"/>
              </a:rPr>
              <a:t>Amendment of functionality</a:t>
            </a:r>
            <a:r>
              <a:rPr lang="en-US" altLang="zh-CN" sz="2400" dirty="0">
                <a:latin typeface="Times New Roman" pitchFamily="18" charset="0"/>
                <a:ea typeface="SimSun" pitchFamily="2" charset="-122"/>
              </a:rPr>
              <a:t>: </a:t>
            </a:r>
          </a:p>
          <a:p>
            <a:pPr lvl="2">
              <a:lnSpc>
                <a:spcPct val="80000"/>
              </a:lnSpc>
            </a:pPr>
            <a:r>
              <a:rPr lang="en-US" altLang="zh-CN" dirty="0">
                <a:latin typeface="Times New Roman" pitchFamily="18" charset="0"/>
                <a:ea typeface="SimSun" pitchFamily="2" charset="-122"/>
              </a:rPr>
              <a:t>To change or remove an existing function </a:t>
            </a:r>
          </a:p>
          <a:p>
            <a:pPr lvl="2">
              <a:lnSpc>
                <a:spcPct val="80000"/>
              </a:lnSpc>
            </a:pPr>
            <a:r>
              <a:rPr lang="en-US" altLang="zh-CN" i="1" dirty="0">
                <a:latin typeface="Times New Roman" pitchFamily="18" charset="0"/>
                <a:ea typeface="SimSun" pitchFamily="2" charset="-122"/>
              </a:rPr>
              <a:t>E</a:t>
            </a:r>
            <a:r>
              <a:rPr lang="en-US" altLang="zh-CN" i="1" dirty="0" smtClean="0">
                <a:latin typeface="Times New Roman" pitchFamily="18" charset="0"/>
                <a:ea typeface="SimSun" pitchFamily="2" charset="-122"/>
              </a:rPr>
              <a:t>xample</a:t>
            </a:r>
            <a:r>
              <a:rPr lang="en-US" altLang="zh-CN" dirty="0">
                <a:latin typeface="Times New Roman" pitchFamily="18" charset="0"/>
                <a:ea typeface="SimSun" pitchFamily="2" charset="-122"/>
              </a:rPr>
              <a:t>: to change the way a function is delivered</a:t>
            </a:r>
            <a:endParaRPr lang="en-GB" dirty="0">
              <a:latin typeface="Times New Roman" pitchFamily="18" charset="0"/>
            </a:endParaRPr>
          </a:p>
        </p:txBody>
      </p:sp>
      <p:sp>
        <p:nvSpPr>
          <p:cNvPr id="52228" name="Text Box 4"/>
          <p:cNvSpPr txBox="1">
            <a:spLocks noChangeArrowheads="1"/>
          </p:cNvSpPr>
          <p:nvPr/>
        </p:nvSpPr>
        <p:spPr bwMode="auto">
          <a:xfrm>
            <a:off x="488504" y="3861048"/>
            <a:ext cx="9072563" cy="2490787"/>
          </a:xfrm>
          <a:prstGeom prst="rect">
            <a:avLst/>
          </a:prstGeom>
          <a:solidFill>
            <a:srgbClr val="CCFFFF"/>
          </a:solidFill>
          <a:ln w="25400">
            <a:solidFill>
              <a:schemeClr val="folHlink"/>
            </a:solidFill>
            <a:miter lim="800000"/>
            <a:headEnd/>
            <a:tailEnd/>
          </a:ln>
          <a:effectLst/>
        </p:spPr>
        <p:txBody>
          <a:bodyPr>
            <a:spAutoFit/>
          </a:bodyPr>
          <a:lstStyle/>
          <a:p>
            <a:pPr eaLnBrk="1" hangingPunct="1">
              <a:spcBef>
                <a:spcPct val="50000"/>
              </a:spcBef>
            </a:pPr>
            <a:r>
              <a:rPr lang="en-GB" altLang="zh-CN" i="1" dirty="0">
                <a:latin typeface="Times New Roman" pitchFamily="18" charset="0"/>
              </a:rPr>
              <a:t>Example</a:t>
            </a:r>
            <a:r>
              <a:rPr lang="en-GB" altLang="zh-CN" dirty="0">
                <a:latin typeface="Times New Roman" pitchFamily="18" charset="0"/>
              </a:rPr>
              <a:t>: </a:t>
            </a:r>
          </a:p>
          <a:p>
            <a:pPr eaLnBrk="1" hangingPunct="1">
              <a:spcBef>
                <a:spcPct val="50000"/>
              </a:spcBef>
            </a:pPr>
            <a:r>
              <a:rPr lang="en-GB" altLang="zh-CN" dirty="0">
                <a:latin typeface="Times New Roman" pitchFamily="18" charset="0"/>
              </a:rPr>
              <a:t>The user inputs a text file and the system produces a keyword frequency vector in the form of sequence of keywords and their number of occurrences in the text file. In the keyword frequency vector, small words are removed and synonyms are treated as the same word in the calculation of the frequency that the word occurs in the document. </a:t>
            </a:r>
            <a:endParaRPr lang="en-GB" dirty="0">
              <a:latin typeface="Times New Roman" pitchFamily="18" charset="0"/>
            </a:endParaRPr>
          </a:p>
        </p:txBody>
      </p:sp>
    </p:spTree>
  </p:cSld>
  <p:clrMapOvr>
    <a:masterClrMapping/>
  </p:clrMapOvr>
</p:sld>
</file>

<file path=ppt/theme/theme1.xml><?xml version="1.0" encoding="utf-8"?>
<a:theme xmlns:a="http://schemas.openxmlformats.org/drawingml/2006/main" name="Technology">
  <a:themeElements>
    <a:clrScheme name="Technology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chnolog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ea typeface="SimSun"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ea typeface="SimSun" pitchFamily="2" charset="-122"/>
          </a:defRPr>
        </a:defPPr>
      </a:lstStyle>
    </a:lnDef>
  </a:objectDefaults>
  <a:extraClrSchemeLst>
    <a:extraClrScheme>
      <a:clrScheme name="Technology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chnology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chnology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chnology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chnology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chnology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chnology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UWMAS 2003</Template>
  <TotalTime>1125</TotalTime>
  <Words>4254</Words>
  <Application>Microsoft Office PowerPoint</Application>
  <PresentationFormat>A4 Paper (210x297 mm)</PresentationFormat>
  <Paragraphs>698</Paragraphs>
  <Slides>43</Slides>
  <Notes>20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2" baseType="lpstr">
      <vt:lpstr>SimSun</vt:lpstr>
      <vt:lpstr>SimSun</vt:lpstr>
      <vt:lpstr>Arial</vt:lpstr>
      <vt:lpstr>Symbol</vt:lpstr>
      <vt:lpstr>Times</vt:lpstr>
      <vt:lpstr>Times New Roman</vt:lpstr>
      <vt:lpstr>Wingdings</vt:lpstr>
      <vt:lpstr>Technology</vt:lpstr>
      <vt:lpstr>Equation</vt:lpstr>
      <vt:lpstr>Lecture 8</vt:lpstr>
      <vt:lpstr>Today’s Lecture</vt:lpstr>
      <vt:lpstr>Evaluation of architectural designs (I)</vt:lpstr>
      <vt:lpstr>Evaluation of architectural designs (II)</vt:lpstr>
      <vt:lpstr>Scenarios</vt:lpstr>
      <vt:lpstr>Example 1: Generic Scenario vs Concrete scenario</vt:lpstr>
      <vt:lpstr>Example 2:</vt:lpstr>
      <vt:lpstr>Scenarios for evaluating software modifiability</vt:lpstr>
      <vt:lpstr>Scenarios in which functional requirements change </vt:lpstr>
      <vt:lpstr>Ways of delivery of functions</vt:lpstr>
      <vt:lpstr>Scenarios in which hardware environment changes</vt:lpstr>
      <vt:lpstr>Examples: changes in computer network </vt:lpstr>
      <vt:lpstr>Scenarios in which software environment changes </vt:lpstr>
      <vt:lpstr>Scenarios in which a software component is changed </vt:lpstr>
      <vt:lpstr>Evaluation of modifiability against scenarios</vt:lpstr>
      <vt:lpstr>Scenarios for evaluating performance</vt:lpstr>
      <vt:lpstr>PowerPoint Presentation</vt:lpstr>
      <vt:lpstr>Evaluation of performance against scenarios</vt:lpstr>
      <vt:lpstr>Example</vt:lpstr>
      <vt:lpstr>PowerPoint Presentation</vt:lpstr>
      <vt:lpstr>KFV Pipe-and-Filter’s performance</vt:lpstr>
      <vt:lpstr>Scenarios for evaluating reusability</vt:lpstr>
      <vt:lpstr>PowerPoint Presentation</vt:lpstr>
      <vt:lpstr>Software Architecture Analysis Method</vt:lpstr>
      <vt:lpstr>Two Uses of SAAM</vt:lpstr>
      <vt:lpstr>The Process of SAAM Analysis</vt:lpstr>
      <vt:lpstr>Example: Extraction of Keyword Frequency Vector</vt:lpstr>
      <vt:lpstr>Quality Concerns</vt:lpstr>
      <vt:lpstr>Definition of Scenarios</vt:lpstr>
      <vt:lpstr>Classify Scenarios </vt:lpstr>
      <vt:lpstr>Design 1: Shared data storage </vt:lpstr>
      <vt:lpstr>Perform Scenario Evaluations: Part 1</vt:lpstr>
      <vt:lpstr>Part 2:</vt:lpstr>
      <vt:lpstr>Part 3:</vt:lpstr>
      <vt:lpstr>Scenario Interaction</vt:lpstr>
      <vt:lpstr>Reveal Scenario Interaction </vt:lpstr>
      <vt:lpstr>Evaluation of abstract data type architecture</vt:lpstr>
      <vt:lpstr>Evaluation of implicit invocation architecture </vt:lpstr>
      <vt:lpstr>Evaluation of pipe-and-filter architecture</vt:lpstr>
      <vt:lpstr>Overall Evaluation</vt:lpstr>
      <vt:lpstr>Evaluation of KFV Architectures </vt:lpstr>
      <vt:lpstr>PowerPoint Presentation</vt:lpstr>
      <vt:lpstr>Further Readings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dc:title>
  <dc:creator>Hong Zhu</dc:creator>
  <cp:lastModifiedBy>Lee hudson</cp:lastModifiedBy>
  <cp:revision>49</cp:revision>
  <dcterms:created xsi:type="dcterms:W3CDTF">2000-02-18T13:13:43Z</dcterms:created>
  <dcterms:modified xsi:type="dcterms:W3CDTF">2014-03-18T15:09:06Z</dcterms:modified>
</cp:coreProperties>
</file>