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45"/>
  </p:notesMasterIdLst>
  <p:handoutMasterIdLst>
    <p:handoutMasterId r:id="rId46"/>
  </p:handoutMasterIdLst>
  <p:sldIdLst>
    <p:sldId id="328" r:id="rId2"/>
    <p:sldId id="304" r:id="rId3"/>
    <p:sldId id="325" r:id="rId4"/>
    <p:sldId id="326" r:id="rId5"/>
    <p:sldId id="327" r:id="rId6"/>
    <p:sldId id="347" r:id="rId7"/>
    <p:sldId id="256" r:id="rId8"/>
    <p:sldId id="257" r:id="rId9"/>
    <p:sldId id="259" r:id="rId10"/>
    <p:sldId id="350" r:id="rId11"/>
    <p:sldId id="306" r:id="rId12"/>
    <p:sldId id="305" r:id="rId13"/>
    <p:sldId id="307" r:id="rId14"/>
    <p:sldId id="299" r:id="rId15"/>
    <p:sldId id="300" r:id="rId16"/>
    <p:sldId id="311" r:id="rId17"/>
    <p:sldId id="321" r:id="rId18"/>
    <p:sldId id="323" r:id="rId19"/>
    <p:sldId id="315" r:id="rId20"/>
    <p:sldId id="322" r:id="rId21"/>
    <p:sldId id="313" r:id="rId22"/>
    <p:sldId id="314" r:id="rId23"/>
    <p:sldId id="263" r:id="rId24"/>
    <p:sldId id="338" r:id="rId25"/>
    <p:sldId id="308" r:id="rId26"/>
    <p:sldId id="337" r:id="rId27"/>
    <p:sldId id="336" r:id="rId28"/>
    <p:sldId id="335" r:id="rId29"/>
    <p:sldId id="340" r:id="rId30"/>
    <p:sldId id="339" r:id="rId31"/>
    <p:sldId id="309" r:id="rId32"/>
    <p:sldId id="310" r:id="rId33"/>
    <p:sldId id="348" r:id="rId34"/>
    <p:sldId id="349" r:id="rId35"/>
    <p:sldId id="342" r:id="rId36"/>
    <p:sldId id="341" r:id="rId37"/>
    <p:sldId id="344" r:id="rId38"/>
    <p:sldId id="343" r:id="rId39"/>
    <p:sldId id="345" r:id="rId40"/>
    <p:sldId id="346" r:id="rId41"/>
    <p:sldId id="330" r:id="rId42"/>
    <p:sldId id="331" r:id="rId43"/>
    <p:sldId id="298" r:id="rId44"/>
  </p:sldIdLst>
  <p:sldSz cx="9906000" cy="6858000" type="A4"/>
  <p:notesSz cx="6769100" cy="9906000"/>
  <p:defaultTextStyle>
    <a:defPPr>
      <a:defRPr lang="en-US"/>
    </a:defPPr>
    <a:lvl1pPr algn="l" rtl="0" eaLnBrk="0" fontAlgn="base" hangingPunct="0">
      <a:lnSpc>
        <a:spcPct val="85000"/>
      </a:lnSpc>
      <a:spcBef>
        <a:spcPct val="50000"/>
      </a:spcBef>
      <a:spcAft>
        <a:spcPct val="0"/>
      </a:spcAft>
      <a:buFont typeface="Wingdings" pitchFamily="2" charset="2"/>
      <a:buChar char="•"/>
      <a:defRPr sz="2400" kern="1200">
        <a:solidFill>
          <a:schemeClr val="tx1"/>
        </a:solidFill>
        <a:latin typeface="Times New Roman" pitchFamily="18" charset="0"/>
        <a:ea typeface="SimSun" pitchFamily="2" charset="-122"/>
        <a:cs typeface="+mn-cs"/>
      </a:defRPr>
    </a:lvl1pPr>
    <a:lvl2pPr marL="457200" algn="l" rtl="0" eaLnBrk="0" fontAlgn="base" hangingPunct="0">
      <a:lnSpc>
        <a:spcPct val="85000"/>
      </a:lnSpc>
      <a:spcBef>
        <a:spcPct val="50000"/>
      </a:spcBef>
      <a:spcAft>
        <a:spcPct val="0"/>
      </a:spcAft>
      <a:buFont typeface="Wingdings" pitchFamily="2" charset="2"/>
      <a:buChar char="•"/>
      <a:defRPr sz="2400" kern="1200">
        <a:solidFill>
          <a:schemeClr val="tx1"/>
        </a:solidFill>
        <a:latin typeface="Times New Roman" pitchFamily="18" charset="0"/>
        <a:ea typeface="SimSun" pitchFamily="2" charset="-122"/>
        <a:cs typeface="+mn-cs"/>
      </a:defRPr>
    </a:lvl2pPr>
    <a:lvl3pPr marL="914400" algn="l" rtl="0" eaLnBrk="0" fontAlgn="base" hangingPunct="0">
      <a:lnSpc>
        <a:spcPct val="85000"/>
      </a:lnSpc>
      <a:spcBef>
        <a:spcPct val="50000"/>
      </a:spcBef>
      <a:spcAft>
        <a:spcPct val="0"/>
      </a:spcAft>
      <a:buFont typeface="Wingdings" pitchFamily="2" charset="2"/>
      <a:buChar char="•"/>
      <a:defRPr sz="2400" kern="1200">
        <a:solidFill>
          <a:schemeClr val="tx1"/>
        </a:solidFill>
        <a:latin typeface="Times New Roman" pitchFamily="18" charset="0"/>
        <a:ea typeface="SimSun" pitchFamily="2" charset="-122"/>
        <a:cs typeface="+mn-cs"/>
      </a:defRPr>
    </a:lvl3pPr>
    <a:lvl4pPr marL="1371600" algn="l" rtl="0" eaLnBrk="0" fontAlgn="base" hangingPunct="0">
      <a:lnSpc>
        <a:spcPct val="85000"/>
      </a:lnSpc>
      <a:spcBef>
        <a:spcPct val="50000"/>
      </a:spcBef>
      <a:spcAft>
        <a:spcPct val="0"/>
      </a:spcAft>
      <a:buFont typeface="Wingdings" pitchFamily="2" charset="2"/>
      <a:buChar char="•"/>
      <a:defRPr sz="2400" kern="1200">
        <a:solidFill>
          <a:schemeClr val="tx1"/>
        </a:solidFill>
        <a:latin typeface="Times New Roman" pitchFamily="18" charset="0"/>
        <a:ea typeface="SimSun" pitchFamily="2" charset="-122"/>
        <a:cs typeface="+mn-cs"/>
      </a:defRPr>
    </a:lvl4pPr>
    <a:lvl5pPr marL="1828800" algn="l" rtl="0" eaLnBrk="0" fontAlgn="base" hangingPunct="0">
      <a:lnSpc>
        <a:spcPct val="85000"/>
      </a:lnSpc>
      <a:spcBef>
        <a:spcPct val="50000"/>
      </a:spcBef>
      <a:spcAft>
        <a:spcPct val="0"/>
      </a:spcAft>
      <a:buFont typeface="Wingdings" pitchFamily="2" charset="2"/>
      <a:buChar char="•"/>
      <a:defRPr sz="2400" kern="1200">
        <a:solidFill>
          <a:schemeClr val="tx1"/>
        </a:solidFill>
        <a:latin typeface="Times New Roman" pitchFamily="18" charset="0"/>
        <a:ea typeface="SimSun" pitchFamily="2" charset="-122"/>
        <a:cs typeface="+mn-cs"/>
      </a:defRPr>
    </a:lvl5pPr>
    <a:lvl6pPr marL="2286000" algn="l" defTabSz="914400" rtl="0" eaLnBrk="1" latinLnBrk="0" hangingPunct="1">
      <a:defRPr sz="2400" kern="1200">
        <a:solidFill>
          <a:schemeClr val="tx1"/>
        </a:solidFill>
        <a:latin typeface="Times New Roman" pitchFamily="18" charset="0"/>
        <a:ea typeface="SimSun" pitchFamily="2" charset="-122"/>
        <a:cs typeface="+mn-cs"/>
      </a:defRPr>
    </a:lvl6pPr>
    <a:lvl7pPr marL="2743200" algn="l" defTabSz="914400" rtl="0" eaLnBrk="1" latinLnBrk="0" hangingPunct="1">
      <a:defRPr sz="2400" kern="1200">
        <a:solidFill>
          <a:schemeClr val="tx1"/>
        </a:solidFill>
        <a:latin typeface="Times New Roman" pitchFamily="18" charset="0"/>
        <a:ea typeface="SimSun" pitchFamily="2" charset="-122"/>
        <a:cs typeface="+mn-cs"/>
      </a:defRPr>
    </a:lvl7pPr>
    <a:lvl8pPr marL="3200400" algn="l" defTabSz="914400" rtl="0" eaLnBrk="1" latinLnBrk="0" hangingPunct="1">
      <a:defRPr sz="2400" kern="1200">
        <a:solidFill>
          <a:schemeClr val="tx1"/>
        </a:solidFill>
        <a:latin typeface="Times New Roman" pitchFamily="18" charset="0"/>
        <a:ea typeface="SimSun" pitchFamily="2" charset="-122"/>
        <a:cs typeface="+mn-cs"/>
      </a:defRPr>
    </a:lvl8pPr>
    <a:lvl9pPr marL="3657600" algn="l" defTabSz="914400" rtl="0" eaLnBrk="1" latinLnBrk="0" hangingPunct="1">
      <a:defRPr sz="2400" kern="1200">
        <a:solidFill>
          <a:schemeClr val="tx1"/>
        </a:solidFill>
        <a:latin typeface="Times New Roman" pitchFamily="18" charset="0"/>
        <a:ea typeface="SimSun"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e" initials="L" lastIdx="1" clrIdx="0">
    <p:extLst>
      <p:ext uri="{19B8F6BF-5375-455C-9EA6-DF929625EA0E}">
        <p15:presenceInfo xmlns:p15="http://schemas.microsoft.com/office/powerpoint/2012/main" userId="Le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95" autoAdjust="0"/>
    <p:restoredTop sz="94434" autoAdjust="0"/>
  </p:normalViewPr>
  <p:slideViewPr>
    <p:cSldViewPr snapToGrid="0">
      <p:cViewPr varScale="1">
        <p:scale>
          <a:sx n="70" d="100"/>
          <a:sy n="70" d="100"/>
        </p:scale>
        <p:origin x="606" y="72"/>
      </p:cViewPr>
      <p:guideLst>
        <p:guide orient="horz" pos="2160"/>
        <p:guide pos="3120"/>
      </p:guideLst>
    </p:cSldViewPr>
  </p:slideViewPr>
  <p:outlineViewPr>
    <p:cViewPr>
      <p:scale>
        <a:sx n="33" d="100"/>
        <a:sy n="33" d="100"/>
      </p:scale>
      <p:origin x="0" y="-2124"/>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3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4-03-12T20:42:40.609" idx="1">
    <p:pos x="10" y="10"/>
    <p:text/>
    <p:extLst>
      <p:ext uri="{C676402C-5697-4E1C-873F-D02D1690AC5C}">
        <p15:threadingInfo xmlns:p15="http://schemas.microsoft.com/office/powerpoint/2012/main" timeZoneBias="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33700"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FontTx/>
              <a:buNone/>
              <a:defRPr sz="1200" smtClean="0"/>
            </a:lvl1pPr>
          </a:lstStyle>
          <a:p>
            <a:pPr>
              <a:defRPr/>
            </a:pPr>
            <a:r>
              <a:rPr lang="en-US" altLang="zh-CN"/>
              <a:t>U08182 Information Systems Design</a:t>
            </a:r>
            <a:endParaRPr lang="zh-CN" altLang="en-US"/>
          </a:p>
        </p:txBody>
      </p:sp>
      <p:sp>
        <p:nvSpPr>
          <p:cNvPr id="48131" name="Rectangle 3"/>
          <p:cNvSpPr>
            <a:spLocks noGrp="1" noChangeArrowheads="1"/>
          </p:cNvSpPr>
          <p:nvPr>
            <p:ph type="dt" sz="quarter" idx="1"/>
          </p:nvPr>
        </p:nvSpPr>
        <p:spPr bwMode="auto">
          <a:xfrm>
            <a:off x="3835400" y="0"/>
            <a:ext cx="2933700"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FontTx/>
              <a:buNone/>
              <a:defRPr sz="1200" smtClean="0"/>
            </a:lvl1pPr>
          </a:lstStyle>
          <a:p>
            <a:pPr>
              <a:defRPr/>
            </a:pPr>
            <a:r>
              <a:rPr lang="en-GB"/>
              <a:t>Feb. 2010</a:t>
            </a:r>
            <a:endParaRPr lang="en-US" altLang="zh-CN"/>
          </a:p>
        </p:txBody>
      </p:sp>
      <p:sp>
        <p:nvSpPr>
          <p:cNvPr id="48132" name="Rectangle 4"/>
          <p:cNvSpPr>
            <a:spLocks noGrp="1" noChangeArrowheads="1"/>
          </p:cNvSpPr>
          <p:nvPr>
            <p:ph type="ftr" sz="quarter" idx="2"/>
          </p:nvPr>
        </p:nvSpPr>
        <p:spPr bwMode="auto">
          <a:xfrm>
            <a:off x="0" y="9410700"/>
            <a:ext cx="2933700"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FontTx/>
              <a:buNone/>
              <a:defRPr sz="1200" smtClean="0"/>
            </a:lvl1pPr>
          </a:lstStyle>
          <a:p>
            <a:pPr>
              <a:defRPr/>
            </a:pPr>
            <a:r>
              <a:rPr lang="en-US" altLang="zh-CN"/>
              <a:t>Lecture Notes</a:t>
            </a:r>
          </a:p>
        </p:txBody>
      </p:sp>
      <p:sp>
        <p:nvSpPr>
          <p:cNvPr id="48133" name="Rectangle 5"/>
          <p:cNvSpPr>
            <a:spLocks noGrp="1" noChangeArrowheads="1"/>
          </p:cNvSpPr>
          <p:nvPr>
            <p:ph type="sldNum" sz="quarter" idx="3"/>
          </p:nvPr>
        </p:nvSpPr>
        <p:spPr bwMode="auto">
          <a:xfrm>
            <a:off x="3835400" y="9410700"/>
            <a:ext cx="2933700"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FontTx/>
              <a:buNone/>
              <a:defRPr sz="1200" smtClean="0"/>
            </a:lvl1pPr>
          </a:lstStyle>
          <a:p>
            <a:pPr>
              <a:defRPr/>
            </a:pPr>
            <a:fld id="{B94A0A83-8ACE-45A6-A5F8-8496321125AD}" type="slidenum">
              <a:rPr lang="en-US" altLang="zh-CN"/>
              <a:pPr>
                <a:defRPr/>
              </a:pPr>
              <a:t>‹#›</a:t>
            </a:fld>
            <a:endParaRPr lang="en-US" altLang="zh-CN"/>
          </a:p>
        </p:txBody>
      </p:sp>
    </p:spTree>
    <p:extLst>
      <p:ext uri="{BB962C8B-B14F-4D97-AF65-F5344CB8AC3E}">
        <p14:creationId xmlns:p14="http://schemas.microsoft.com/office/powerpoint/2010/main" val="4253458907"/>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06452" units="1/cm"/>
          <inkml:channelProperty channel="Y" name="resolution" value="45.17647" units="1/cm"/>
          <inkml:channelProperty channel="T" name="resolution" value="1" units="1/dev"/>
        </inkml:channelProperties>
      </inkml:inkSource>
      <inkml:timestamp xml:id="ts0" timeString="2014-03-12T20:43:13.18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4936 14982 0,'25'0'78,"-25"-25"-63,24 25 1,1-25-16,25 1 16,-25-1-16,24 0 15,-24 25-15,49-50 16,1 50-16,-1-24 15,75-1-15,0 0 16,-25 0-16,50 0 16,-26 1-16,51-26 15,-50 25-15,0 0 16,-1 1-16,26 24 15,-75 0-15,25 0 16,-25 0-16,50 0 16,-49 0-16,-1 0 15,-50 0-15,26 0 16,-26 0-16,26 0 15,-1 0-15,25 0 16,-24 24-16,24-24 16,-25 0-16,1 0 15,-1 0-15,-24 25 16,24-25-16,-24 0 15,0 0-15,-1 0 16,-24 0-16,0 0 16,0 0-1,-1 0 1,1 0-1,-50 0 48,-49 0-63,-50 0 15,-75 0-15,-24 0 16,-50-25-16,-24 25 16,24 0-16,50 0 15,49 0-15,100 0 16,24 0-16,124 0 62,1-24-46,-1 24-16,50-25 0,50 25 15,-50-25-15,74 25 16,50 0-16,-24 0 16,-1 0-16,-50 0 15,26-25-15,-75 25 16,0 0-16,-50 0 15,-49 0-15,-50 0 63,1 0-48,-51 0-15,26 25 16,-51-25-16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33700"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FontTx/>
              <a:buNone/>
              <a:defRPr sz="1200" smtClean="0"/>
            </a:lvl1pPr>
          </a:lstStyle>
          <a:p>
            <a:pPr>
              <a:defRPr/>
            </a:pPr>
            <a:r>
              <a:rPr lang="en-GB" altLang="zh-CN"/>
              <a:t>U08182 Information Systems Design</a:t>
            </a:r>
            <a:endParaRPr lang="zh-CN" altLang="en-GB"/>
          </a:p>
        </p:txBody>
      </p:sp>
      <p:sp>
        <p:nvSpPr>
          <p:cNvPr id="62467" name="Rectangle 3"/>
          <p:cNvSpPr>
            <a:spLocks noGrp="1" noChangeArrowheads="1"/>
          </p:cNvSpPr>
          <p:nvPr>
            <p:ph type="dt" idx="1"/>
          </p:nvPr>
        </p:nvSpPr>
        <p:spPr bwMode="auto">
          <a:xfrm>
            <a:off x="3833813" y="0"/>
            <a:ext cx="2933700"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FontTx/>
              <a:buNone/>
              <a:defRPr sz="1200" smtClean="0"/>
            </a:lvl1pPr>
          </a:lstStyle>
          <a:p>
            <a:pPr>
              <a:defRPr/>
            </a:pPr>
            <a:r>
              <a:rPr lang="en-GB"/>
              <a:t>Feb. 2010</a:t>
            </a:r>
            <a:endParaRPr lang="en-GB" altLang="zh-CN"/>
          </a:p>
        </p:txBody>
      </p:sp>
      <p:sp>
        <p:nvSpPr>
          <p:cNvPr id="47108" name="Rectangle 4"/>
          <p:cNvSpPr>
            <a:spLocks noGrp="1" noRot="1" noChangeAspect="1" noChangeArrowheads="1" noTextEdit="1"/>
          </p:cNvSpPr>
          <p:nvPr>
            <p:ph type="sldImg" idx="2"/>
          </p:nvPr>
        </p:nvSpPr>
        <p:spPr bwMode="auto">
          <a:xfrm>
            <a:off x="701675" y="742950"/>
            <a:ext cx="5365750" cy="3714750"/>
          </a:xfrm>
          <a:prstGeom prst="rect">
            <a:avLst/>
          </a:prstGeom>
          <a:noFill/>
          <a:ln w="9525">
            <a:solidFill>
              <a:srgbClr val="000000"/>
            </a:solidFill>
            <a:miter lim="800000"/>
            <a:headEnd/>
            <a:tailEnd/>
          </a:ln>
        </p:spPr>
      </p:sp>
      <p:sp>
        <p:nvSpPr>
          <p:cNvPr id="62469" name="Rectangle 5"/>
          <p:cNvSpPr>
            <a:spLocks noGrp="1" noChangeArrowheads="1"/>
          </p:cNvSpPr>
          <p:nvPr>
            <p:ph type="body" sz="quarter" idx="3"/>
          </p:nvPr>
        </p:nvSpPr>
        <p:spPr bwMode="auto">
          <a:xfrm>
            <a:off x="676275" y="4705350"/>
            <a:ext cx="5416550" cy="4457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GB" noProof="0" smtClean="0"/>
              <a:t>单击此处编辑母版文本样式</a:t>
            </a:r>
          </a:p>
          <a:p>
            <a:pPr lvl="1"/>
            <a:r>
              <a:rPr lang="zh-CN" altLang="en-GB" noProof="0" smtClean="0"/>
              <a:t>第二级</a:t>
            </a:r>
          </a:p>
          <a:p>
            <a:pPr lvl="2"/>
            <a:r>
              <a:rPr lang="zh-CN" altLang="en-GB" noProof="0" smtClean="0"/>
              <a:t>第三级</a:t>
            </a:r>
          </a:p>
          <a:p>
            <a:pPr lvl="3"/>
            <a:r>
              <a:rPr lang="zh-CN" altLang="en-GB" noProof="0" smtClean="0"/>
              <a:t>第四级</a:t>
            </a:r>
          </a:p>
          <a:p>
            <a:pPr lvl="4"/>
            <a:r>
              <a:rPr lang="zh-CN" altLang="en-GB" noProof="0" smtClean="0"/>
              <a:t>第五级</a:t>
            </a:r>
          </a:p>
        </p:txBody>
      </p:sp>
      <p:sp>
        <p:nvSpPr>
          <p:cNvPr id="62470" name="Rectangle 6"/>
          <p:cNvSpPr>
            <a:spLocks noGrp="1" noChangeArrowheads="1"/>
          </p:cNvSpPr>
          <p:nvPr>
            <p:ph type="ftr" sz="quarter" idx="4"/>
          </p:nvPr>
        </p:nvSpPr>
        <p:spPr bwMode="auto">
          <a:xfrm>
            <a:off x="0" y="9409113"/>
            <a:ext cx="2933700"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FontTx/>
              <a:buNone/>
              <a:defRPr sz="1200" smtClean="0"/>
            </a:lvl1pPr>
          </a:lstStyle>
          <a:p>
            <a:pPr>
              <a:defRPr/>
            </a:pPr>
            <a:r>
              <a:rPr lang="en-GB" altLang="zh-CN"/>
              <a:t>Lecture Notes</a:t>
            </a:r>
          </a:p>
        </p:txBody>
      </p:sp>
      <p:sp>
        <p:nvSpPr>
          <p:cNvPr id="62471" name="Rectangle 7"/>
          <p:cNvSpPr>
            <a:spLocks noGrp="1" noChangeArrowheads="1"/>
          </p:cNvSpPr>
          <p:nvPr>
            <p:ph type="sldNum" sz="quarter" idx="5"/>
          </p:nvPr>
        </p:nvSpPr>
        <p:spPr bwMode="auto">
          <a:xfrm>
            <a:off x="3833813" y="9409113"/>
            <a:ext cx="2933700"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FontTx/>
              <a:buNone/>
              <a:defRPr sz="1200" smtClean="0"/>
            </a:lvl1pPr>
          </a:lstStyle>
          <a:p>
            <a:pPr>
              <a:defRPr/>
            </a:pPr>
            <a:fld id="{95289485-624A-46BC-9045-62758ADBE87E}" type="slidenum">
              <a:rPr lang="en-GB" altLang="zh-CN"/>
              <a:pPr>
                <a:defRPr/>
              </a:pPr>
              <a:t>‹#›</a:t>
            </a:fld>
            <a:endParaRPr lang="en-GB" altLang="zh-CN"/>
          </a:p>
        </p:txBody>
      </p:sp>
    </p:spTree>
    <p:extLst>
      <p:ext uri="{BB962C8B-B14F-4D97-AF65-F5344CB8AC3E}">
        <p14:creationId xmlns:p14="http://schemas.microsoft.com/office/powerpoint/2010/main" val="815048338"/>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p>
            <a:r>
              <a:rPr lang="en-GB" altLang="zh-CN"/>
              <a:t>U08182 Information Systems Design</a:t>
            </a:r>
            <a:endParaRPr lang="zh-CN" altLang="en-GB"/>
          </a:p>
        </p:txBody>
      </p:sp>
      <p:sp>
        <p:nvSpPr>
          <p:cNvPr id="48131" name="Rectangle 3"/>
          <p:cNvSpPr>
            <a:spLocks noGrp="1" noChangeArrowheads="1"/>
          </p:cNvSpPr>
          <p:nvPr>
            <p:ph type="dt" sz="quarter" idx="1"/>
          </p:nvPr>
        </p:nvSpPr>
        <p:spPr>
          <a:noFill/>
        </p:spPr>
        <p:txBody>
          <a:bodyPr/>
          <a:lstStyle/>
          <a:p>
            <a:r>
              <a:rPr lang="en-GB"/>
              <a:t>Feb. 2010</a:t>
            </a:r>
            <a:endParaRPr lang="en-GB" altLang="zh-CN"/>
          </a:p>
        </p:txBody>
      </p:sp>
      <p:sp>
        <p:nvSpPr>
          <p:cNvPr id="48132" name="Rectangle 6"/>
          <p:cNvSpPr>
            <a:spLocks noGrp="1" noChangeArrowheads="1"/>
          </p:cNvSpPr>
          <p:nvPr>
            <p:ph type="ftr" sz="quarter" idx="4"/>
          </p:nvPr>
        </p:nvSpPr>
        <p:spPr>
          <a:noFill/>
        </p:spPr>
        <p:txBody>
          <a:bodyPr/>
          <a:lstStyle/>
          <a:p>
            <a:r>
              <a:rPr lang="en-GB" altLang="zh-CN"/>
              <a:t>Lecture Notes</a:t>
            </a:r>
          </a:p>
        </p:txBody>
      </p:sp>
      <p:sp>
        <p:nvSpPr>
          <p:cNvPr id="48133" name="Rectangle 7"/>
          <p:cNvSpPr>
            <a:spLocks noGrp="1" noChangeArrowheads="1"/>
          </p:cNvSpPr>
          <p:nvPr>
            <p:ph type="sldNum" sz="quarter" idx="5"/>
          </p:nvPr>
        </p:nvSpPr>
        <p:spPr>
          <a:noFill/>
        </p:spPr>
        <p:txBody>
          <a:bodyPr/>
          <a:lstStyle/>
          <a:p>
            <a:fld id="{4FD82E00-8580-4610-9080-D47BC1FEA969}" type="slidenum">
              <a:rPr lang="en-GB" altLang="zh-CN"/>
              <a:pPr/>
              <a:t>1</a:t>
            </a:fld>
            <a:endParaRPr lang="en-GB" altLang="zh-CN"/>
          </a:p>
        </p:txBody>
      </p:sp>
      <p:sp>
        <p:nvSpPr>
          <p:cNvPr id="48134" name="Rectangle 2"/>
          <p:cNvSpPr>
            <a:spLocks noGrp="1" noRot="1" noChangeAspect="1" noChangeArrowheads="1" noTextEdit="1"/>
          </p:cNvSpPr>
          <p:nvPr>
            <p:ph type="sldImg"/>
          </p:nvPr>
        </p:nvSpPr>
        <p:spPr>
          <a:ln/>
        </p:spPr>
      </p:sp>
      <p:sp>
        <p:nvSpPr>
          <p:cNvPr id="48135" name="Rectangle 3"/>
          <p:cNvSpPr>
            <a:spLocks noGrp="1" noChangeArrowheads="1"/>
          </p:cNvSpPr>
          <p:nvPr>
            <p:ph type="body" idx="1"/>
          </p:nvPr>
        </p:nvSpPr>
        <p:spPr>
          <a:noFill/>
          <a:ln/>
        </p:spPr>
        <p:txBody>
          <a:bodyPr/>
          <a:lstStyle/>
          <a:p>
            <a:pPr eaLnBrk="1" hangingPunct="1"/>
            <a:endParaRPr lang="en-GB" smtClean="0"/>
          </a:p>
        </p:txBody>
      </p:sp>
    </p:spTree>
    <p:extLst>
      <p:ext uri="{BB962C8B-B14F-4D97-AF65-F5344CB8AC3E}">
        <p14:creationId xmlns:p14="http://schemas.microsoft.com/office/powerpoint/2010/main" val="40476167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ctrTitle"/>
          </p:nvPr>
        </p:nvSpPr>
        <p:spPr>
          <a:xfrm>
            <a:off x="1898650" y="2286000"/>
            <a:ext cx="4787900" cy="838200"/>
          </a:xfrm>
        </p:spPr>
        <p:txBody>
          <a:bodyPr lIns="0" tIns="0" rIns="0" bIns="0" anchor="t"/>
          <a:lstStyle>
            <a:lvl1pPr>
              <a:lnSpc>
                <a:spcPts val="3200"/>
              </a:lnSpc>
              <a:defRPr b="1">
                <a:solidFill>
                  <a:schemeClr val="bg1"/>
                </a:solidFill>
              </a:defRPr>
            </a:lvl1pPr>
          </a:lstStyle>
          <a:p>
            <a:r>
              <a:rPr lang="en-GB" altLang="en-GB"/>
              <a:t>单击此处编辑母版标题样式</a:t>
            </a:r>
          </a:p>
        </p:txBody>
      </p:sp>
      <p:sp>
        <p:nvSpPr>
          <p:cNvPr id="104451" name="Rectangle 3"/>
          <p:cNvSpPr>
            <a:spLocks noGrp="1" noChangeArrowheads="1"/>
          </p:cNvSpPr>
          <p:nvPr>
            <p:ph type="subTitle" idx="1"/>
          </p:nvPr>
        </p:nvSpPr>
        <p:spPr>
          <a:xfrm>
            <a:off x="3117850" y="3276600"/>
            <a:ext cx="5613400" cy="1752600"/>
          </a:xfrm>
        </p:spPr>
        <p:txBody>
          <a:bodyPr lIns="0" tIns="0" rIns="0" bIns="0"/>
          <a:lstStyle>
            <a:lvl1pPr marL="0" indent="0">
              <a:buFont typeface="Wingdings" pitchFamily="2" charset="2"/>
              <a:buNone/>
              <a:defRPr>
                <a:solidFill>
                  <a:schemeClr val="bg1"/>
                </a:solidFill>
              </a:defRPr>
            </a:lvl1pPr>
          </a:lstStyle>
          <a:p>
            <a:r>
              <a:rPr lang="en-GB" altLang="en-GB"/>
              <a:t>单击此处编辑母版副标题样式</a:t>
            </a:r>
          </a:p>
        </p:txBody>
      </p:sp>
      <p:sp>
        <p:nvSpPr>
          <p:cNvPr id="4" name="Rectangle 4"/>
          <p:cNvSpPr>
            <a:spLocks noGrp="1" noChangeArrowheads="1"/>
          </p:cNvSpPr>
          <p:nvPr>
            <p:ph type="dt" sz="half" idx="10"/>
          </p:nvPr>
        </p:nvSpPr>
        <p:spPr>
          <a:xfrm rot="16200000">
            <a:off x="-655637" y="3502025"/>
            <a:ext cx="2765425" cy="282575"/>
          </a:xfrm>
        </p:spPr>
        <p:txBody>
          <a:bodyPr lIns="0" tIns="0" rIns="0" bIns="0"/>
          <a:lstStyle>
            <a:lvl1pPr>
              <a:defRPr smtClean="0"/>
            </a:lvl1pPr>
          </a:lstStyle>
          <a:p>
            <a:pPr>
              <a:defRPr/>
            </a:pPr>
            <a:r>
              <a:rPr lang="en-US" altLang="zh-CN" smtClean="0"/>
              <a:t>Jan. 2014</a:t>
            </a:r>
            <a:endParaRPr lang="en-US" altLang="zh-CN"/>
          </a:p>
        </p:txBody>
      </p:sp>
      <p:sp>
        <p:nvSpPr>
          <p:cNvPr id="5" name="Rectangle 5"/>
          <p:cNvSpPr>
            <a:spLocks noGrp="1" noChangeArrowheads="1"/>
          </p:cNvSpPr>
          <p:nvPr>
            <p:ph type="ftr" sz="quarter" idx="11"/>
          </p:nvPr>
        </p:nvSpPr>
        <p:spPr>
          <a:xfrm>
            <a:off x="6837363" y="549275"/>
            <a:ext cx="2408237" cy="703263"/>
          </a:xfrm>
        </p:spPr>
        <p:txBody>
          <a:bodyPr lIns="91440" tIns="45720" rIns="91440" bIns="45720"/>
          <a:lstStyle>
            <a:lvl1pPr algn="r">
              <a:defRPr sz="1800" b="1" smtClean="0"/>
            </a:lvl1pPr>
          </a:lstStyle>
          <a:p>
            <a:pPr>
              <a:defRPr/>
            </a:pPr>
            <a:r>
              <a:rPr lang="en-US" altLang="zh-CN"/>
              <a:t>U08182: Information Systems Design</a:t>
            </a:r>
          </a:p>
        </p:txBody>
      </p:sp>
      <p:sp>
        <p:nvSpPr>
          <p:cNvPr id="6" name="Rectangle 6"/>
          <p:cNvSpPr>
            <a:spLocks noGrp="1" noChangeArrowheads="1"/>
          </p:cNvSpPr>
          <p:nvPr>
            <p:ph type="sldNum" sz="quarter" idx="12"/>
          </p:nvPr>
        </p:nvSpPr>
        <p:spPr>
          <a:xfrm>
            <a:off x="7264400" y="6324600"/>
            <a:ext cx="2063750" cy="304800"/>
          </a:xfrm>
        </p:spPr>
        <p:txBody>
          <a:bodyPr/>
          <a:lstStyle>
            <a:lvl1pPr algn="r">
              <a:defRPr b="0" smtClean="0"/>
            </a:lvl1pPr>
          </a:lstStyle>
          <a:p>
            <a:pPr>
              <a:defRPr/>
            </a:pPr>
            <a:fld id="{63EA8A5B-B176-499F-AFB7-0B455EC72BDC}"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smtClean="0"/>
              <a:t>Jan. 2014</a:t>
            </a:r>
            <a:endParaRPr lang="en-US" altLang="zh-CN"/>
          </a:p>
        </p:txBody>
      </p:sp>
      <p:sp>
        <p:nvSpPr>
          <p:cNvPr id="5" name="Rectangle 5"/>
          <p:cNvSpPr>
            <a:spLocks noGrp="1" noChangeArrowheads="1"/>
          </p:cNvSpPr>
          <p:nvPr>
            <p:ph type="sldNum" sz="quarter" idx="11"/>
          </p:nvPr>
        </p:nvSpPr>
        <p:spPr>
          <a:ln/>
        </p:spPr>
        <p:txBody>
          <a:bodyPr/>
          <a:lstStyle>
            <a:lvl1pPr>
              <a:defRPr/>
            </a:lvl1pPr>
          </a:lstStyle>
          <a:p>
            <a:pPr>
              <a:defRPr/>
            </a:pPr>
            <a:fld id="{BC69468A-E9A5-4A6C-8A3C-FE626AC06BF2}" type="slidenum">
              <a:rPr lang="en-US" altLang="en-US"/>
              <a:pPr>
                <a:defRPr/>
              </a:pPr>
              <a:t>‹#›</a:t>
            </a:fld>
            <a:endParaRPr lang="en-US" altLang="en-US"/>
          </a:p>
        </p:txBody>
      </p:sp>
      <p:sp>
        <p:nvSpPr>
          <p:cNvPr id="6" name="Rectangle 6"/>
          <p:cNvSpPr>
            <a:spLocks noGrp="1" noChangeArrowheads="1"/>
          </p:cNvSpPr>
          <p:nvPr>
            <p:ph type="ftr" sz="quarter" idx="12"/>
          </p:nvPr>
        </p:nvSpPr>
        <p:spPr>
          <a:ln/>
        </p:spPr>
        <p:txBody>
          <a:bodyPr/>
          <a:lstStyle>
            <a:lvl1pPr>
              <a:defRPr/>
            </a:lvl1pPr>
          </a:lstStyle>
          <a:p>
            <a:pPr>
              <a:defRPr/>
            </a:pPr>
            <a:r>
              <a:rPr lang="en-GB" altLang="zh-CN"/>
              <a:t>U08182: Information Systems Design</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12038" y="346075"/>
            <a:ext cx="2222500" cy="57499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42950" y="346075"/>
            <a:ext cx="6516688" cy="57499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smtClean="0"/>
              <a:t>Jan. 2014</a:t>
            </a:r>
            <a:endParaRPr lang="en-US" altLang="zh-CN"/>
          </a:p>
        </p:txBody>
      </p:sp>
      <p:sp>
        <p:nvSpPr>
          <p:cNvPr id="5" name="Rectangle 5"/>
          <p:cNvSpPr>
            <a:spLocks noGrp="1" noChangeArrowheads="1"/>
          </p:cNvSpPr>
          <p:nvPr>
            <p:ph type="sldNum" sz="quarter" idx="11"/>
          </p:nvPr>
        </p:nvSpPr>
        <p:spPr>
          <a:ln/>
        </p:spPr>
        <p:txBody>
          <a:bodyPr/>
          <a:lstStyle>
            <a:lvl1pPr>
              <a:defRPr/>
            </a:lvl1pPr>
          </a:lstStyle>
          <a:p>
            <a:pPr>
              <a:defRPr/>
            </a:pPr>
            <a:fld id="{17C6C715-4EAD-47F2-855D-BC3BF8B06DA1}" type="slidenum">
              <a:rPr lang="en-US" altLang="en-US"/>
              <a:pPr>
                <a:defRPr/>
              </a:pPr>
              <a:t>‹#›</a:t>
            </a:fld>
            <a:endParaRPr lang="en-US" altLang="en-US"/>
          </a:p>
        </p:txBody>
      </p:sp>
      <p:sp>
        <p:nvSpPr>
          <p:cNvPr id="6" name="Rectangle 6"/>
          <p:cNvSpPr>
            <a:spLocks noGrp="1" noChangeArrowheads="1"/>
          </p:cNvSpPr>
          <p:nvPr>
            <p:ph type="ftr" sz="quarter" idx="12"/>
          </p:nvPr>
        </p:nvSpPr>
        <p:spPr>
          <a:ln/>
        </p:spPr>
        <p:txBody>
          <a:bodyPr/>
          <a:lstStyle>
            <a:lvl1pPr>
              <a:defRPr/>
            </a:lvl1pPr>
          </a:lstStyle>
          <a:p>
            <a:pPr>
              <a:defRPr/>
            </a:pPr>
            <a:r>
              <a:rPr lang="en-GB" altLang="zh-CN"/>
              <a:t>U08182: Information Systems Design</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42950" y="346075"/>
            <a:ext cx="8891588" cy="635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742950" y="1125538"/>
            <a:ext cx="4368800" cy="49704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264150" y="1125538"/>
            <a:ext cx="4370388" cy="24082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264150" y="3686175"/>
            <a:ext cx="4370388" cy="2409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r>
              <a:rPr lang="en-US" altLang="zh-CN" smtClean="0"/>
              <a:t>Jan. 2014</a:t>
            </a:r>
            <a:endParaRPr lang="en-US" altLang="zh-CN"/>
          </a:p>
        </p:txBody>
      </p:sp>
      <p:sp>
        <p:nvSpPr>
          <p:cNvPr id="7" name="Rectangle 5"/>
          <p:cNvSpPr>
            <a:spLocks noGrp="1" noChangeArrowheads="1"/>
          </p:cNvSpPr>
          <p:nvPr>
            <p:ph type="sldNum" sz="quarter" idx="11"/>
          </p:nvPr>
        </p:nvSpPr>
        <p:spPr>
          <a:ln/>
        </p:spPr>
        <p:txBody>
          <a:bodyPr/>
          <a:lstStyle>
            <a:lvl1pPr>
              <a:defRPr/>
            </a:lvl1pPr>
          </a:lstStyle>
          <a:p>
            <a:pPr>
              <a:defRPr/>
            </a:pPr>
            <a:fld id="{865DBCA3-08BF-4B3E-AD55-2728722E9AF8}" type="slidenum">
              <a:rPr lang="en-US" altLang="en-US"/>
              <a:pPr>
                <a:defRPr/>
              </a:pPr>
              <a:t>‹#›</a:t>
            </a:fld>
            <a:endParaRPr lang="en-US" altLang="en-US"/>
          </a:p>
        </p:txBody>
      </p:sp>
      <p:sp>
        <p:nvSpPr>
          <p:cNvPr id="8" name="Rectangle 6"/>
          <p:cNvSpPr>
            <a:spLocks noGrp="1" noChangeArrowheads="1"/>
          </p:cNvSpPr>
          <p:nvPr>
            <p:ph type="ftr" sz="quarter" idx="12"/>
          </p:nvPr>
        </p:nvSpPr>
        <p:spPr>
          <a:ln/>
        </p:spPr>
        <p:txBody>
          <a:bodyPr/>
          <a:lstStyle>
            <a:lvl1pPr>
              <a:defRPr/>
            </a:lvl1pPr>
          </a:lstStyle>
          <a:p>
            <a:pPr>
              <a:defRPr/>
            </a:pPr>
            <a:r>
              <a:rPr lang="en-GB" altLang="zh-CN"/>
              <a:t>U08182: Information Systems Design</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42950" y="346075"/>
            <a:ext cx="8891588" cy="635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42950" y="1125538"/>
            <a:ext cx="4368800" cy="49704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264150" y="1125538"/>
            <a:ext cx="4370388" cy="24082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264150" y="3686175"/>
            <a:ext cx="4370388" cy="2409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r>
              <a:rPr lang="en-US" altLang="zh-CN" smtClean="0"/>
              <a:t>Jan. 2014</a:t>
            </a:r>
            <a:endParaRPr lang="en-US" altLang="zh-CN"/>
          </a:p>
        </p:txBody>
      </p:sp>
      <p:sp>
        <p:nvSpPr>
          <p:cNvPr id="7" name="Rectangle 5"/>
          <p:cNvSpPr>
            <a:spLocks noGrp="1" noChangeArrowheads="1"/>
          </p:cNvSpPr>
          <p:nvPr>
            <p:ph type="sldNum" sz="quarter" idx="11"/>
          </p:nvPr>
        </p:nvSpPr>
        <p:spPr>
          <a:ln/>
        </p:spPr>
        <p:txBody>
          <a:bodyPr/>
          <a:lstStyle>
            <a:lvl1pPr>
              <a:defRPr/>
            </a:lvl1pPr>
          </a:lstStyle>
          <a:p>
            <a:pPr>
              <a:defRPr/>
            </a:pPr>
            <a:fld id="{E2A947D9-55AC-467C-BAAD-6A50485BA245}" type="slidenum">
              <a:rPr lang="en-US" altLang="en-US"/>
              <a:pPr>
                <a:defRPr/>
              </a:pPr>
              <a:t>‹#›</a:t>
            </a:fld>
            <a:endParaRPr lang="en-US" altLang="en-US"/>
          </a:p>
        </p:txBody>
      </p:sp>
      <p:sp>
        <p:nvSpPr>
          <p:cNvPr id="8" name="Rectangle 6"/>
          <p:cNvSpPr>
            <a:spLocks noGrp="1" noChangeArrowheads="1"/>
          </p:cNvSpPr>
          <p:nvPr>
            <p:ph type="ftr" sz="quarter" idx="12"/>
          </p:nvPr>
        </p:nvSpPr>
        <p:spPr>
          <a:ln/>
        </p:spPr>
        <p:txBody>
          <a:bodyPr/>
          <a:lstStyle>
            <a:lvl1pPr>
              <a:defRPr/>
            </a:lvl1pPr>
          </a:lstStyle>
          <a:p>
            <a:pPr>
              <a:defRPr/>
            </a:pPr>
            <a:r>
              <a:rPr lang="en-GB" altLang="zh-CN"/>
              <a:t>U08182: Information Systems Design</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42950" y="346075"/>
            <a:ext cx="8891588" cy="635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42950" y="1125538"/>
            <a:ext cx="4368800" cy="49704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64150" y="1125538"/>
            <a:ext cx="4370388" cy="49704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smtClean="0"/>
              <a:t>Jan. 2014</a:t>
            </a:r>
            <a:endParaRPr lang="en-US" altLang="zh-CN"/>
          </a:p>
        </p:txBody>
      </p:sp>
      <p:sp>
        <p:nvSpPr>
          <p:cNvPr id="6" name="Rectangle 5"/>
          <p:cNvSpPr>
            <a:spLocks noGrp="1" noChangeArrowheads="1"/>
          </p:cNvSpPr>
          <p:nvPr>
            <p:ph type="sldNum" sz="quarter" idx="11"/>
          </p:nvPr>
        </p:nvSpPr>
        <p:spPr>
          <a:ln/>
        </p:spPr>
        <p:txBody>
          <a:bodyPr/>
          <a:lstStyle>
            <a:lvl1pPr>
              <a:defRPr/>
            </a:lvl1pPr>
          </a:lstStyle>
          <a:p>
            <a:pPr>
              <a:defRPr/>
            </a:pPr>
            <a:fld id="{40F8E745-43B1-4C76-BC4F-D14B1B0B4B88}" type="slidenum">
              <a:rPr lang="en-US" altLang="en-US"/>
              <a:pPr>
                <a:defRPr/>
              </a:pPr>
              <a:t>‹#›</a:t>
            </a:fld>
            <a:endParaRPr lang="en-US" altLang="en-US"/>
          </a:p>
        </p:txBody>
      </p:sp>
      <p:sp>
        <p:nvSpPr>
          <p:cNvPr id="7" name="Rectangle 6"/>
          <p:cNvSpPr>
            <a:spLocks noGrp="1" noChangeArrowheads="1"/>
          </p:cNvSpPr>
          <p:nvPr>
            <p:ph type="ftr" sz="quarter" idx="12"/>
          </p:nvPr>
        </p:nvSpPr>
        <p:spPr>
          <a:ln/>
        </p:spPr>
        <p:txBody>
          <a:bodyPr/>
          <a:lstStyle>
            <a:lvl1pPr>
              <a:defRPr/>
            </a:lvl1pPr>
          </a:lstStyle>
          <a:p>
            <a:pPr>
              <a:defRPr/>
            </a:pPr>
            <a:r>
              <a:rPr lang="en-GB" altLang="zh-CN"/>
              <a:t>U08182: Information Systems Design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clipArtAndVertTx" preserve="1">
  <p:cSld name="Title, Clip Art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42950" y="346075"/>
            <a:ext cx="8891588" cy="635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742950" y="1125538"/>
            <a:ext cx="4368800" cy="4970462"/>
          </a:xfrm>
        </p:spPr>
        <p:txBody>
          <a:bodyPr/>
          <a:lstStyle/>
          <a:p>
            <a:pPr lvl="0"/>
            <a:endParaRPr lang="en-US" noProof="0" smtClean="0"/>
          </a:p>
        </p:txBody>
      </p:sp>
      <p:sp>
        <p:nvSpPr>
          <p:cNvPr id="4" name="Vertical Text Placeholder 3"/>
          <p:cNvSpPr>
            <a:spLocks noGrp="1"/>
          </p:cNvSpPr>
          <p:nvPr>
            <p:ph type="body" orient="vert" sz="half" idx="2"/>
          </p:nvPr>
        </p:nvSpPr>
        <p:spPr>
          <a:xfrm>
            <a:off x="5264150" y="1125538"/>
            <a:ext cx="4370388" cy="49704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smtClean="0"/>
              <a:t>Jan. 2014</a:t>
            </a:r>
            <a:endParaRPr lang="en-US" altLang="zh-CN"/>
          </a:p>
        </p:txBody>
      </p:sp>
      <p:sp>
        <p:nvSpPr>
          <p:cNvPr id="6" name="Rectangle 5"/>
          <p:cNvSpPr>
            <a:spLocks noGrp="1" noChangeArrowheads="1"/>
          </p:cNvSpPr>
          <p:nvPr>
            <p:ph type="sldNum" sz="quarter" idx="11"/>
          </p:nvPr>
        </p:nvSpPr>
        <p:spPr>
          <a:ln/>
        </p:spPr>
        <p:txBody>
          <a:bodyPr/>
          <a:lstStyle>
            <a:lvl1pPr>
              <a:defRPr/>
            </a:lvl1pPr>
          </a:lstStyle>
          <a:p>
            <a:pPr>
              <a:defRPr/>
            </a:pPr>
            <a:fld id="{FB54A4BB-98B4-43DE-B88B-FB08B16001D3}" type="slidenum">
              <a:rPr lang="en-US" altLang="en-US"/>
              <a:pPr>
                <a:defRPr/>
              </a:pPr>
              <a:t>‹#›</a:t>
            </a:fld>
            <a:endParaRPr lang="en-US" altLang="en-US"/>
          </a:p>
        </p:txBody>
      </p:sp>
      <p:sp>
        <p:nvSpPr>
          <p:cNvPr id="7" name="Rectangle 6"/>
          <p:cNvSpPr>
            <a:spLocks noGrp="1" noChangeArrowheads="1"/>
          </p:cNvSpPr>
          <p:nvPr>
            <p:ph type="ftr" sz="quarter" idx="12"/>
          </p:nvPr>
        </p:nvSpPr>
        <p:spPr>
          <a:ln/>
        </p:spPr>
        <p:txBody>
          <a:bodyPr/>
          <a:lstStyle>
            <a:lvl1pPr>
              <a:defRPr/>
            </a:lvl1pPr>
          </a:lstStyle>
          <a:p>
            <a:pPr>
              <a:defRPr/>
            </a:pPr>
            <a:r>
              <a:rPr lang="en-GB" altLang="zh-CN"/>
              <a:t>U08182: Information Systems Design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smtClean="0"/>
              <a:t>Jan. 2014</a:t>
            </a:r>
            <a:endParaRPr lang="en-US" altLang="zh-CN"/>
          </a:p>
        </p:txBody>
      </p:sp>
      <p:sp>
        <p:nvSpPr>
          <p:cNvPr id="5" name="Rectangle 5"/>
          <p:cNvSpPr>
            <a:spLocks noGrp="1" noChangeArrowheads="1"/>
          </p:cNvSpPr>
          <p:nvPr>
            <p:ph type="sldNum" sz="quarter" idx="11"/>
          </p:nvPr>
        </p:nvSpPr>
        <p:spPr>
          <a:ln/>
        </p:spPr>
        <p:txBody>
          <a:bodyPr/>
          <a:lstStyle>
            <a:lvl1pPr>
              <a:defRPr/>
            </a:lvl1pPr>
          </a:lstStyle>
          <a:p>
            <a:pPr>
              <a:defRPr/>
            </a:pPr>
            <a:fld id="{E7368A86-2F27-45B8-B802-9E93330BF878}" type="slidenum">
              <a:rPr lang="en-US" altLang="en-US"/>
              <a:pPr>
                <a:defRPr/>
              </a:pPr>
              <a:t>‹#›</a:t>
            </a:fld>
            <a:endParaRPr lang="en-US" altLang="en-US"/>
          </a:p>
        </p:txBody>
      </p:sp>
      <p:sp>
        <p:nvSpPr>
          <p:cNvPr id="6" name="Rectangle 6"/>
          <p:cNvSpPr>
            <a:spLocks noGrp="1" noChangeArrowheads="1"/>
          </p:cNvSpPr>
          <p:nvPr>
            <p:ph type="ftr" sz="quarter" idx="12"/>
          </p:nvPr>
        </p:nvSpPr>
        <p:spPr>
          <a:ln/>
        </p:spPr>
        <p:txBody>
          <a:bodyPr/>
          <a:lstStyle>
            <a:lvl1pPr>
              <a:defRPr/>
            </a:lvl1pPr>
          </a:lstStyle>
          <a:p>
            <a:pPr>
              <a:defRPr/>
            </a:pPr>
            <a:r>
              <a:rPr lang="en-GB" altLang="zh-CN"/>
              <a:t>U08182: Information Systems Design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smtClean="0"/>
              <a:t>Jan. 2014</a:t>
            </a:r>
            <a:endParaRPr lang="en-US" altLang="zh-CN"/>
          </a:p>
        </p:txBody>
      </p:sp>
      <p:sp>
        <p:nvSpPr>
          <p:cNvPr id="5" name="Rectangle 5"/>
          <p:cNvSpPr>
            <a:spLocks noGrp="1" noChangeArrowheads="1"/>
          </p:cNvSpPr>
          <p:nvPr>
            <p:ph type="sldNum" sz="quarter" idx="11"/>
          </p:nvPr>
        </p:nvSpPr>
        <p:spPr>
          <a:ln/>
        </p:spPr>
        <p:txBody>
          <a:bodyPr/>
          <a:lstStyle>
            <a:lvl1pPr>
              <a:defRPr/>
            </a:lvl1pPr>
          </a:lstStyle>
          <a:p>
            <a:pPr>
              <a:defRPr/>
            </a:pPr>
            <a:fld id="{E8110EB8-ED4F-4170-8B9B-6D1E41B182CC}" type="slidenum">
              <a:rPr lang="en-US" altLang="en-US"/>
              <a:pPr>
                <a:defRPr/>
              </a:pPr>
              <a:t>‹#›</a:t>
            </a:fld>
            <a:endParaRPr lang="en-US" altLang="en-US"/>
          </a:p>
        </p:txBody>
      </p:sp>
      <p:sp>
        <p:nvSpPr>
          <p:cNvPr id="6" name="Rectangle 6"/>
          <p:cNvSpPr>
            <a:spLocks noGrp="1" noChangeArrowheads="1"/>
          </p:cNvSpPr>
          <p:nvPr>
            <p:ph type="ftr" sz="quarter" idx="12"/>
          </p:nvPr>
        </p:nvSpPr>
        <p:spPr>
          <a:ln/>
        </p:spPr>
        <p:txBody>
          <a:bodyPr/>
          <a:lstStyle>
            <a:lvl1pPr>
              <a:defRPr/>
            </a:lvl1pPr>
          </a:lstStyle>
          <a:p>
            <a:pPr>
              <a:defRPr/>
            </a:pPr>
            <a:r>
              <a:rPr lang="en-GB" altLang="zh-CN"/>
              <a:t>U08182: Information Systems Design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42950" y="1125538"/>
            <a:ext cx="4368800" cy="4970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64150" y="1125538"/>
            <a:ext cx="4370388" cy="4970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smtClean="0"/>
              <a:t>Jan. 2014</a:t>
            </a:r>
            <a:endParaRPr lang="en-US" altLang="zh-CN"/>
          </a:p>
        </p:txBody>
      </p:sp>
      <p:sp>
        <p:nvSpPr>
          <p:cNvPr id="6" name="Rectangle 5"/>
          <p:cNvSpPr>
            <a:spLocks noGrp="1" noChangeArrowheads="1"/>
          </p:cNvSpPr>
          <p:nvPr>
            <p:ph type="sldNum" sz="quarter" idx="11"/>
          </p:nvPr>
        </p:nvSpPr>
        <p:spPr>
          <a:ln/>
        </p:spPr>
        <p:txBody>
          <a:bodyPr/>
          <a:lstStyle>
            <a:lvl1pPr>
              <a:defRPr/>
            </a:lvl1pPr>
          </a:lstStyle>
          <a:p>
            <a:pPr>
              <a:defRPr/>
            </a:pPr>
            <a:fld id="{27E62E84-0642-454C-9C60-7B2A4F901C32}" type="slidenum">
              <a:rPr lang="en-US" altLang="en-US"/>
              <a:pPr>
                <a:defRPr/>
              </a:pPr>
              <a:t>‹#›</a:t>
            </a:fld>
            <a:endParaRPr lang="en-US" altLang="en-US"/>
          </a:p>
        </p:txBody>
      </p:sp>
      <p:sp>
        <p:nvSpPr>
          <p:cNvPr id="7" name="Rectangle 6"/>
          <p:cNvSpPr>
            <a:spLocks noGrp="1" noChangeArrowheads="1"/>
          </p:cNvSpPr>
          <p:nvPr>
            <p:ph type="ftr" sz="quarter" idx="12"/>
          </p:nvPr>
        </p:nvSpPr>
        <p:spPr>
          <a:ln/>
        </p:spPr>
        <p:txBody>
          <a:bodyPr/>
          <a:lstStyle>
            <a:lvl1pPr>
              <a:defRPr/>
            </a:lvl1pPr>
          </a:lstStyle>
          <a:p>
            <a:pPr>
              <a:defRPr/>
            </a:pPr>
            <a:r>
              <a:rPr lang="en-GB" altLang="zh-CN"/>
              <a:t>U08182: Information Systems Design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altLang="zh-CN" smtClean="0"/>
              <a:t>Jan. 2014</a:t>
            </a:r>
            <a:endParaRPr lang="en-US" altLang="zh-CN"/>
          </a:p>
        </p:txBody>
      </p:sp>
      <p:sp>
        <p:nvSpPr>
          <p:cNvPr id="8" name="Rectangle 5"/>
          <p:cNvSpPr>
            <a:spLocks noGrp="1" noChangeArrowheads="1"/>
          </p:cNvSpPr>
          <p:nvPr>
            <p:ph type="sldNum" sz="quarter" idx="11"/>
          </p:nvPr>
        </p:nvSpPr>
        <p:spPr>
          <a:ln/>
        </p:spPr>
        <p:txBody>
          <a:bodyPr/>
          <a:lstStyle>
            <a:lvl1pPr>
              <a:defRPr/>
            </a:lvl1pPr>
          </a:lstStyle>
          <a:p>
            <a:pPr>
              <a:defRPr/>
            </a:pPr>
            <a:fld id="{789910FE-5303-471B-8190-14EA7A90BC6D}" type="slidenum">
              <a:rPr lang="en-US" altLang="en-US"/>
              <a:pPr>
                <a:defRPr/>
              </a:pPr>
              <a:t>‹#›</a:t>
            </a:fld>
            <a:endParaRPr lang="en-US" altLang="en-US"/>
          </a:p>
        </p:txBody>
      </p:sp>
      <p:sp>
        <p:nvSpPr>
          <p:cNvPr id="9" name="Rectangle 6"/>
          <p:cNvSpPr>
            <a:spLocks noGrp="1" noChangeArrowheads="1"/>
          </p:cNvSpPr>
          <p:nvPr>
            <p:ph type="ftr" sz="quarter" idx="12"/>
          </p:nvPr>
        </p:nvSpPr>
        <p:spPr>
          <a:ln/>
        </p:spPr>
        <p:txBody>
          <a:bodyPr/>
          <a:lstStyle>
            <a:lvl1pPr>
              <a:defRPr/>
            </a:lvl1pPr>
          </a:lstStyle>
          <a:p>
            <a:pPr>
              <a:defRPr/>
            </a:pPr>
            <a:r>
              <a:rPr lang="en-GB" altLang="zh-CN"/>
              <a:t>U08182: Information Systems Design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altLang="zh-CN" smtClean="0"/>
              <a:t>Jan. 2014</a:t>
            </a:r>
            <a:endParaRPr lang="en-US" altLang="zh-CN"/>
          </a:p>
        </p:txBody>
      </p:sp>
      <p:sp>
        <p:nvSpPr>
          <p:cNvPr id="4" name="Rectangle 5"/>
          <p:cNvSpPr>
            <a:spLocks noGrp="1" noChangeArrowheads="1"/>
          </p:cNvSpPr>
          <p:nvPr>
            <p:ph type="sldNum" sz="quarter" idx="11"/>
          </p:nvPr>
        </p:nvSpPr>
        <p:spPr>
          <a:ln/>
        </p:spPr>
        <p:txBody>
          <a:bodyPr/>
          <a:lstStyle>
            <a:lvl1pPr>
              <a:defRPr/>
            </a:lvl1pPr>
          </a:lstStyle>
          <a:p>
            <a:pPr>
              <a:defRPr/>
            </a:pPr>
            <a:fld id="{E88F8240-F99D-4F34-ACF9-F7B25DEBEE8F}" type="slidenum">
              <a:rPr lang="en-US" altLang="en-US"/>
              <a:pPr>
                <a:defRPr/>
              </a:pPr>
              <a:t>‹#›</a:t>
            </a:fld>
            <a:endParaRPr lang="en-US" altLang="en-US"/>
          </a:p>
        </p:txBody>
      </p:sp>
      <p:sp>
        <p:nvSpPr>
          <p:cNvPr id="5" name="Rectangle 6"/>
          <p:cNvSpPr>
            <a:spLocks noGrp="1" noChangeArrowheads="1"/>
          </p:cNvSpPr>
          <p:nvPr>
            <p:ph type="ftr" sz="quarter" idx="12"/>
          </p:nvPr>
        </p:nvSpPr>
        <p:spPr>
          <a:ln/>
        </p:spPr>
        <p:txBody>
          <a:bodyPr/>
          <a:lstStyle>
            <a:lvl1pPr>
              <a:defRPr/>
            </a:lvl1pPr>
          </a:lstStyle>
          <a:p>
            <a:pPr>
              <a:defRPr/>
            </a:pPr>
            <a:r>
              <a:rPr lang="en-GB" altLang="zh-CN"/>
              <a:t>U08182: Information Systems Design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ltLang="zh-CN" smtClean="0"/>
              <a:t>Jan. 2014</a:t>
            </a:r>
            <a:endParaRPr lang="en-US" altLang="zh-CN"/>
          </a:p>
        </p:txBody>
      </p:sp>
      <p:sp>
        <p:nvSpPr>
          <p:cNvPr id="3" name="Rectangle 5"/>
          <p:cNvSpPr>
            <a:spLocks noGrp="1" noChangeArrowheads="1"/>
          </p:cNvSpPr>
          <p:nvPr>
            <p:ph type="sldNum" sz="quarter" idx="11"/>
          </p:nvPr>
        </p:nvSpPr>
        <p:spPr>
          <a:ln/>
        </p:spPr>
        <p:txBody>
          <a:bodyPr/>
          <a:lstStyle>
            <a:lvl1pPr>
              <a:defRPr/>
            </a:lvl1pPr>
          </a:lstStyle>
          <a:p>
            <a:pPr>
              <a:defRPr/>
            </a:pPr>
            <a:fld id="{73E428C4-004E-4D55-9ECF-1892914A1D6C}" type="slidenum">
              <a:rPr lang="en-US" altLang="en-US"/>
              <a:pPr>
                <a:defRPr/>
              </a:pPr>
              <a:t>‹#›</a:t>
            </a:fld>
            <a:endParaRPr lang="en-US" altLang="en-US"/>
          </a:p>
        </p:txBody>
      </p:sp>
      <p:sp>
        <p:nvSpPr>
          <p:cNvPr id="4" name="Rectangle 6"/>
          <p:cNvSpPr>
            <a:spLocks noGrp="1" noChangeArrowheads="1"/>
          </p:cNvSpPr>
          <p:nvPr>
            <p:ph type="ftr" sz="quarter" idx="12"/>
          </p:nvPr>
        </p:nvSpPr>
        <p:spPr>
          <a:ln/>
        </p:spPr>
        <p:txBody>
          <a:bodyPr/>
          <a:lstStyle>
            <a:lvl1pPr>
              <a:defRPr/>
            </a:lvl1pPr>
          </a:lstStyle>
          <a:p>
            <a:pPr>
              <a:defRPr/>
            </a:pPr>
            <a:r>
              <a:rPr lang="en-GB" altLang="zh-CN"/>
              <a:t>U08182: Information Systems Design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smtClean="0"/>
              <a:t>Jan. 2014</a:t>
            </a:r>
            <a:endParaRPr lang="en-US" altLang="zh-CN"/>
          </a:p>
        </p:txBody>
      </p:sp>
      <p:sp>
        <p:nvSpPr>
          <p:cNvPr id="6" name="Rectangle 5"/>
          <p:cNvSpPr>
            <a:spLocks noGrp="1" noChangeArrowheads="1"/>
          </p:cNvSpPr>
          <p:nvPr>
            <p:ph type="sldNum" sz="quarter" idx="11"/>
          </p:nvPr>
        </p:nvSpPr>
        <p:spPr>
          <a:ln/>
        </p:spPr>
        <p:txBody>
          <a:bodyPr/>
          <a:lstStyle>
            <a:lvl1pPr>
              <a:defRPr/>
            </a:lvl1pPr>
          </a:lstStyle>
          <a:p>
            <a:pPr>
              <a:defRPr/>
            </a:pPr>
            <a:fld id="{201169D8-7065-4393-80B5-5BCD1C22D8F3}" type="slidenum">
              <a:rPr lang="en-US" altLang="en-US"/>
              <a:pPr>
                <a:defRPr/>
              </a:pPr>
              <a:t>‹#›</a:t>
            </a:fld>
            <a:endParaRPr lang="en-US" altLang="en-US"/>
          </a:p>
        </p:txBody>
      </p:sp>
      <p:sp>
        <p:nvSpPr>
          <p:cNvPr id="7" name="Rectangle 6"/>
          <p:cNvSpPr>
            <a:spLocks noGrp="1" noChangeArrowheads="1"/>
          </p:cNvSpPr>
          <p:nvPr>
            <p:ph type="ftr" sz="quarter" idx="12"/>
          </p:nvPr>
        </p:nvSpPr>
        <p:spPr>
          <a:ln/>
        </p:spPr>
        <p:txBody>
          <a:bodyPr/>
          <a:lstStyle>
            <a:lvl1pPr>
              <a:defRPr/>
            </a:lvl1pPr>
          </a:lstStyle>
          <a:p>
            <a:pPr>
              <a:defRPr/>
            </a:pPr>
            <a:r>
              <a:rPr lang="en-GB" altLang="zh-CN"/>
              <a:t>U08182: Information Systems Design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smtClean="0"/>
              <a:t>Jan. 2014</a:t>
            </a:r>
            <a:endParaRPr lang="en-US" altLang="zh-CN"/>
          </a:p>
        </p:txBody>
      </p:sp>
      <p:sp>
        <p:nvSpPr>
          <p:cNvPr id="6" name="Rectangle 5"/>
          <p:cNvSpPr>
            <a:spLocks noGrp="1" noChangeArrowheads="1"/>
          </p:cNvSpPr>
          <p:nvPr>
            <p:ph type="sldNum" sz="quarter" idx="11"/>
          </p:nvPr>
        </p:nvSpPr>
        <p:spPr>
          <a:ln/>
        </p:spPr>
        <p:txBody>
          <a:bodyPr/>
          <a:lstStyle>
            <a:lvl1pPr>
              <a:defRPr/>
            </a:lvl1pPr>
          </a:lstStyle>
          <a:p>
            <a:pPr>
              <a:defRPr/>
            </a:pPr>
            <a:fld id="{1A4975A9-A4A4-47B2-A8C8-97A0E1849BD7}" type="slidenum">
              <a:rPr lang="en-US" altLang="en-US"/>
              <a:pPr>
                <a:defRPr/>
              </a:pPr>
              <a:t>‹#›</a:t>
            </a:fld>
            <a:endParaRPr lang="en-US" altLang="en-US"/>
          </a:p>
        </p:txBody>
      </p:sp>
      <p:sp>
        <p:nvSpPr>
          <p:cNvPr id="7" name="Rectangle 6"/>
          <p:cNvSpPr>
            <a:spLocks noGrp="1" noChangeArrowheads="1"/>
          </p:cNvSpPr>
          <p:nvPr>
            <p:ph type="ftr" sz="quarter" idx="12"/>
          </p:nvPr>
        </p:nvSpPr>
        <p:spPr>
          <a:ln/>
        </p:spPr>
        <p:txBody>
          <a:bodyPr/>
          <a:lstStyle>
            <a:lvl1pPr>
              <a:defRPr/>
            </a:lvl1pPr>
          </a:lstStyle>
          <a:p>
            <a:pPr>
              <a:defRPr/>
            </a:pPr>
            <a:r>
              <a:rPr lang="en-GB" altLang="zh-CN"/>
              <a:t>U08182: Information Systems Design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42950" y="346075"/>
            <a:ext cx="8891588" cy="635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单击此处编辑母版标题样式</a:t>
            </a:r>
          </a:p>
        </p:txBody>
      </p:sp>
      <p:sp>
        <p:nvSpPr>
          <p:cNvPr id="1027" name="Rectangle 3"/>
          <p:cNvSpPr>
            <a:spLocks noGrp="1" noChangeArrowheads="1"/>
          </p:cNvSpPr>
          <p:nvPr>
            <p:ph type="body" idx="1"/>
          </p:nvPr>
        </p:nvSpPr>
        <p:spPr bwMode="auto">
          <a:xfrm>
            <a:off x="742950" y="1125538"/>
            <a:ext cx="8891588" cy="49704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单击此处编辑母版文本样式</a:t>
            </a:r>
          </a:p>
          <a:p>
            <a:pPr lvl="1"/>
            <a:r>
              <a:rPr lang="en-US" altLang="en-US" smtClean="0"/>
              <a:t>第二级</a:t>
            </a:r>
          </a:p>
          <a:p>
            <a:pPr lvl="2"/>
            <a:r>
              <a:rPr lang="en-US" altLang="en-US" smtClean="0"/>
              <a:t>第三级</a:t>
            </a:r>
          </a:p>
          <a:p>
            <a:pPr lvl="3"/>
            <a:r>
              <a:rPr lang="en-US" altLang="en-US" smtClean="0"/>
              <a:t>第四级</a:t>
            </a:r>
          </a:p>
          <a:p>
            <a:pPr lvl="4"/>
            <a:r>
              <a:rPr lang="en-US" altLang="en-US" smtClean="0"/>
              <a:t>第五级</a:t>
            </a:r>
          </a:p>
        </p:txBody>
      </p:sp>
      <p:sp>
        <p:nvSpPr>
          <p:cNvPr id="103428" name="Rectangle 4"/>
          <p:cNvSpPr>
            <a:spLocks noGrp="1" noChangeArrowheads="1"/>
          </p:cNvSpPr>
          <p:nvPr>
            <p:ph type="dt" sz="half" idx="2"/>
          </p:nvPr>
        </p:nvSpPr>
        <p:spPr bwMode="auto">
          <a:xfrm rot="-5400000">
            <a:off x="-857250" y="2762250"/>
            <a:ext cx="2209800"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buFontTx/>
              <a:buNone/>
              <a:defRPr sz="1400" smtClean="0">
                <a:solidFill>
                  <a:schemeClr val="bg1"/>
                </a:solidFill>
                <a:latin typeface="+mn-lt"/>
              </a:defRPr>
            </a:lvl1pPr>
          </a:lstStyle>
          <a:p>
            <a:pPr>
              <a:defRPr/>
            </a:pPr>
            <a:r>
              <a:rPr lang="en-US" altLang="zh-CN" smtClean="0"/>
              <a:t>Jan. 2014</a:t>
            </a:r>
            <a:endParaRPr lang="en-US" altLang="zh-CN"/>
          </a:p>
        </p:txBody>
      </p:sp>
      <p:sp>
        <p:nvSpPr>
          <p:cNvPr id="103429" name="Rectangle 5"/>
          <p:cNvSpPr>
            <a:spLocks noGrp="1" noChangeArrowheads="1"/>
          </p:cNvSpPr>
          <p:nvPr>
            <p:ph type="sldNum" sz="quarter" idx="4"/>
          </p:nvPr>
        </p:nvSpPr>
        <p:spPr bwMode="auto">
          <a:xfrm>
            <a:off x="9244013" y="6381750"/>
            <a:ext cx="468312"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buFontTx/>
              <a:buNone/>
              <a:defRPr sz="1400" b="1" smtClean="0">
                <a:solidFill>
                  <a:schemeClr val="bg1"/>
                </a:solidFill>
                <a:latin typeface="+mn-lt"/>
              </a:defRPr>
            </a:lvl1pPr>
          </a:lstStyle>
          <a:p>
            <a:pPr>
              <a:defRPr/>
            </a:pPr>
            <a:fld id="{189E4263-65D3-4C2A-A519-52E553C572A0}" type="slidenum">
              <a:rPr lang="en-US" altLang="en-US"/>
              <a:pPr>
                <a:defRPr/>
              </a:pPr>
              <a:t>‹#›</a:t>
            </a:fld>
            <a:endParaRPr lang="en-US" altLang="en-US"/>
          </a:p>
        </p:txBody>
      </p:sp>
      <p:sp>
        <p:nvSpPr>
          <p:cNvPr id="103430" name="Rectangle 6"/>
          <p:cNvSpPr>
            <a:spLocks noGrp="1" noChangeArrowheads="1"/>
          </p:cNvSpPr>
          <p:nvPr>
            <p:ph type="ftr" sz="quarter" idx="3"/>
          </p:nvPr>
        </p:nvSpPr>
        <p:spPr bwMode="auto">
          <a:xfrm>
            <a:off x="2395538" y="6440488"/>
            <a:ext cx="5461000" cy="26511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nSpc>
                <a:spcPct val="100000"/>
              </a:lnSpc>
              <a:spcBef>
                <a:spcPct val="0"/>
              </a:spcBef>
              <a:buFontTx/>
              <a:buNone/>
              <a:defRPr sz="1400" smtClean="0">
                <a:solidFill>
                  <a:schemeClr val="bg1"/>
                </a:solidFill>
                <a:latin typeface="+mn-lt"/>
              </a:defRPr>
            </a:lvl1pPr>
          </a:lstStyle>
          <a:p>
            <a:pPr>
              <a:defRPr/>
            </a:pPr>
            <a:r>
              <a:rPr lang="en-GB" altLang="zh-CN"/>
              <a:t>U08182: Information Systems Design</a:t>
            </a:r>
          </a:p>
        </p:txBody>
      </p:sp>
    </p:spTree>
  </p:cSld>
  <p:clrMap bg1="lt1" tx1="dk1" bg2="lt2" tx2="dk2" accent1="accent1" accent2="accent2" accent3="accent3" accent4="accent4" accent5="accent5" accent6="accent6" hlink="hlink" folHlink="folHlink"/>
  <p:sldLayoutIdLst>
    <p:sldLayoutId id="2147483682"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Lst>
  <p:hf hdr="0"/>
  <p:txStyles>
    <p:titleStyle>
      <a:lvl1pPr algn="l" rtl="0" eaLnBrk="0" fontAlgn="base" hangingPunct="0">
        <a:spcBef>
          <a:spcPct val="0"/>
        </a:spcBef>
        <a:spcAft>
          <a:spcPct val="0"/>
        </a:spcAft>
        <a:defRPr sz="3600">
          <a:solidFill>
            <a:srgbClr val="CC0000"/>
          </a:solidFill>
          <a:latin typeface="+mj-lt"/>
          <a:ea typeface="+mj-ea"/>
          <a:cs typeface="+mj-cs"/>
        </a:defRPr>
      </a:lvl1pPr>
      <a:lvl2pPr algn="l" rtl="0" eaLnBrk="0" fontAlgn="base" hangingPunct="0">
        <a:spcBef>
          <a:spcPct val="0"/>
        </a:spcBef>
        <a:spcAft>
          <a:spcPct val="0"/>
        </a:spcAft>
        <a:defRPr sz="3600">
          <a:solidFill>
            <a:srgbClr val="CC0000"/>
          </a:solidFill>
          <a:latin typeface="Arial" charset="0"/>
        </a:defRPr>
      </a:lvl2pPr>
      <a:lvl3pPr algn="l" rtl="0" eaLnBrk="0" fontAlgn="base" hangingPunct="0">
        <a:spcBef>
          <a:spcPct val="0"/>
        </a:spcBef>
        <a:spcAft>
          <a:spcPct val="0"/>
        </a:spcAft>
        <a:defRPr sz="3600">
          <a:solidFill>
            <a:srgbClr val="CC0000"/>
          </a:solidFill>
          <a:latin typeface="Arial" charset="0"/>
        </a:defRPr>
      </a:lvl3pPr>
      <a:lvl4pPr algn="l" rtl="0" eaLnBrk="0" fontAlgn="base" hangingPunct="0">
        <a:spcBef>
          <a:spcPct val="0"/>
        </a:spcBef>
        <a:spcAft>
          <a:spcPct val="0"/>
        </a:spcAft>
        <a:defRPr sz="3600">
          <a:solidFill>
            <a:srgbClr val="CC0000"/>
          </a:solidFill>
          <a:latin typeface="Arial" charset="0"/>
        </a:defRPr>
      </a:lvl4pPr>
      <a:lvl5pPr algn="l" rtl="0" eaLnBrk="0" fontAlgn="base" hangingPunct="0">
        <a:spcBef>
          <a:spcPct val="0"/>
        </a:spcBef>
        <a:spcAft>
          <a:spcPct val="0"/>
        </a:spcAft>
        <a:defRPr sz="3600">
          <a:solidFill>
            <a:srgbClr val="CC0000"/>
          </a:solidFill>
          <a:latin typeface="Arial" charset="0"/>
        </a:defRPr>
      </a:lvl5pPr>
      <a:lvl6pPr marL="457200" algn="l" rtl="0" eaLnBrk="0" fontAlgn="base" hangingPunct="0">
        <a:spcBef>
          <a:spcPct val="0"/>
        </a:spcBef>
        <a:spcAft>
          <a:spcPct val="0"/>
        </a:spcAft>
        <a:defRPr sz="3600">
          <a:solidFill>
            <a:srgbClr val="CC0000"/>
          </a:solidFill>
          <a:latin typeface="Arial" charset="0"/>
        </a:defRPr>
      </a:lvl6pPr>
      <a:lvl7pPr marL="914400" algn="l" rtl="0" eaLnBrk="0" fontAlgn="base" hangingPunct="0">
        <a:spcBef>
          <a:spcPct val="0"/>
        </a:spcBef>
        <a:spcAft>
          <a:spcPct val="0"/>
        </a:spcAft>
        <a:defRPr sz="3600">
          <a:solidFill>
            <a:srgbClr val="CC0000"/>
          </a:solidFill>
          <a:latin typeface="Arial" charset="0"/>
        </a:defRPr>
      </a:lvl7pPr>
      <a:lvl8pPr marL="1371600" algn="l" rtl="0" eaLnBrk="0" fontAlgn="base" hangingPunct="0">
        <a:spcBef>
          <a:spcPct val="0"/>
        </a:spcBef>
        <a:spcAft>
          <a:spcPct val="0"/>
        </a:spcAft>
        <a:defRPr sz="3600">
          <a:solidFill>
            <a:srgbClr val="CC0000"/>
          </a:solidFill>
          <a:latin typeface="Arial" charset="0"/>
        </a:defRPr>
      </a:lvl8pPr>
      <a:lvl9pPr marL="1828800" algn="l" rtl="0" eaLnBrk="0" fontAlgn="base" hangingPunct="0">
        <a:spcBef>
          <a:spcPct val="0"/>
        </a:spcBef>
        <a:spcAft>
          <a:spcPct val="0"/>
        </a:spcAft>
        <a:defRPr sz="3600">
          <a:solidFill>
            <a:srgbClr val="CC0000"/>
          </a:solidFill>
          <a:latin typeface="Arial" charset="0"/>
        </a:defRPr>
      </a:lvl9pPr>
    </p:titleStyle>
    <p:bodyStyle>
      <a:lvl1pPr marL="342900" indent="-342900" algn="l" rtl="0" eaLnBrk="0" fontAlgn="base" hangingPunct="0">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80000"/>
        <a:buFont typeface="Wingdings" pitchFamily="2" charset="2"/>
        <a:buChar char="u"/>
        <a:defRPr sz="28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Font typeface="Symbol" pitchFamily="18" charset="2"/>
        <a:buChar char="Ñ"/>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eaLnBrk="0" fontAlgn="base" hangingPunct="0">
        <a:spcBef>
          <a:spcPct val="20000"/>
        </a:spcBef>
        <a:spcAft>
          <a:spcPct val="0"/>
        </a:spcAft>
        <a:buChar char="•"/>
        <a:defRPr sz="2400">
          <a:solidFill>
            <a:schemeClr val="tx1"/>
          </a:solidFill>
          <a:latin typeface="+mn-lt"/>
        </a:defRPr>
      </a:lvl6pPr>
      <a:lvl7pPr marL="2971800" indent="-228600" algn="l" rtl="0" eaLnBrk="0" fontAlgn="base" hangingPunct="0">
        <a:spcBef>
          <a:spcPct val="20000"/>
        </a:spcBef>
        <a:spcAft>
          <a:spcPct val="0"/>
        </a:spcAft>
        <a:buChar char="•"/>
        <a:defRPr sz="2400">
          <a:solidFill>
            <a:schemeClr val="tx1"/>
          </a:solidFill>
          <a:latin typeface="+mn-lt"/>
        </a:defRPr>
      </a:lvl7pPr>
      <a:lvl8pPr marL="3429000" indent="-228600" algn="l" rtl="0" eaLnBrk="0" fontAlgn="base" hangingPunct="0">
        <a:spcBef>
          <a:spcPct val="20000"/>
        </a:spcBef>
        <a:spcAft>
          <a:spcPct val="0"/>
        </a:spcAft>
        <a:buChar char="•"/>
        <a:defRPr sz="2400">
          <a:solidFill>
            <a:schemeClr val="tx1"/>
          </a:solidFill>
          <a:latin typeface="+mn-lt"/>
        </a:defRPr>
      </a:lvl8pPr>
      <a:lvl9pPr marL="3886200" indent="-228600" algn="l" rtl="0" eaLnBrk="0" fontAlgn="base" hangingPunct="0">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12.xml"/><Relationship Id="rId4" Type="http://schemas.openxmlformats.org/officeDocument/2006/relationships/image" Target="../media/image6.wmf"/></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Grp="1" noChangeArrowheads="1"/>
          </p:cNvSpPr>
          <p:nvPr>
            <p:ph type="ctrTitle"/>
          </p:nvPr>
        </p:nvSpPr>
        <p:spPr>
          <a:xfrm>
            <a:off x="1116013" y="1714500"/>
            <a:ext cx="7872412" cy="1574800"/>
          </a:xfrm>
        </p:spPr>
        <p:txBody>
          <a:bodyPr/>
          <a:lstStyle/>
          <a:p>
            <a:pPr>
              <a:lnSpc>
                <a:spcPct val="100000"/>
              </a:lnSpc>
            </a:pPr>
            <a:r>
              <a:rPr lang="en-GB" altLang="zh-CN" sz="4400" smtClean="0">
                <a:ea typeface="SimSun" pitchFamily="2" charset="-122"/>
              </a:rPr>
              <a:t>U08182:</a:t>
            </a:r>
            <a:br>
              <a:rPr lang="en-GB" altLang="zh-CN" sz="4400" smtClean="0">
                <a:ea typeface="SimSun" pitchFamily="2" charset="-122"/>
              </a:rPr>
            </a:br>
            <a:r>
              <a:rPr lang="en-GB" altLang="zh-CN" sz="4400" smtClean="0">
                <a:ea typeface="SimSun" pitchFamily="2" charset="-122"/>
              </a:rPr>
              <a:t>Information Systems Design</a:t>
            </a:r>
            <a:endParaRPr lang="en-US" altLang="zh-CN" sz="4400" smtClean="0">
              <a:ea typeface="SimSun" pitchFamily="2" charset="-122"/>
            </a:endParaRPr>
          </a:p>
        </p:txBody>
      </p:sp>
      <p:sp>
        <p:nvSpPr>
          <p:cNvPr id="3075" name="Rectangle 6"/>
          <p:cNvSpPr>
            <a:spLocks noGrp="1" noChangeArrowheads="1"/>
          </p:cNvSpPr>
          <p:nvPr>
            <p:ph type="subTitle" idx="1"/>
          </p:nvPr>
        </p:nvSpPr>
        <p:spPr>
          <a:xfrm>
            <a:off x="1157288" y="3784600"/>
            <a:ext cx="7805737" cy="1882775"/>
          </a:xfrm>
        </p:spPr>
        <p:txBody>
          <a:bodyPr/>
          <a:lstStyle/>
          <a:p>
            <a:r>
              <a:rPr lang="en-GB" b="1" smtClean="0"/>
              <a:t>Prof. Hong Zhu</a:t>
            </a:r>
          </a:p>
          <a:p>
            <a:r>
              <a:rPr lang="en-GB" smtClean="0"/>
              <a:t>Department of Computing and Communication Technologies</a:t>
            </a:r>
            <a:endParaRPr lang="zh-CN" altLang="en-US" smtClean="0">
              <a:ea typeface="SimSun"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rot="16200000">
            <a:off x="-857250" y="2762250"/>
            <a:ext cx="2209800" cy="495300"/>
          </a:xfrm>
        </p:spPr>
        <p:txBody>
          <a:bodyPr/>
          <a:lstStyle/>
          <a:p>
            <a:pPr>
              <a:defRPr/>
            </a:pPr>
            <a:r>
              <a:rPr lang="en-US" altLang="zh-CN" smtClean="0"/>
              <a:t>Jan. 2014</a:t>
            </a:r>
            <a:endParaRPr lang="en-US" altLang="zh-CN"/>
          </a:p>
        </p:txBody>
      </p:sp>
      <p:sp>
        <p:nvSpPr>
          <p:cNvPr id="5" name="Slide Number Placeholder 4"/>
          <p:cNvSpPr>
            <a:spLocks noGrp="1"/>
          </p:cNvSpPr>
          <p:nvPr>
            <p:ph type="sldNum" sz="quarter" idx="11"/>
          </p:nvPr>
        </p:nvSpPr>
        <p:spPr/>
        <p:txBody>
          <a:bodyPr/>
          <a:lstStyle/>
          <a:p>
            <a:pPr>
              <a:defRPr/>
            </a:pPr>
            <a:fld id="{B4ED113A-7BD5-4C2A-9B4F-3C29BF88D9E3}" type="slidenum">
              <a:rPr lang="en-US" altLang="en-US"/>
              <a:pPr>
                <a:defRPr/>
              </a:pPr>
              <a:t>10</a:t>
            </a:fld>
            <a:endParaRPr lang="en-US" altLang="en-US"/>
          </a:p>
        </p:txBody>
      </p:sp>
      <p:sp>
        <p:nvSpPr>
          <p:cNvPr id="6" name="Footer Placeholder 5"/>
          <p:cNvSpPr>
            <a:spLocks noGrp="1"/>
          </p:cNvSpPr>
          <p:nvPr>
            <p:ph type="ftr" sz="quarter" idx="12"/>
          </p:nvPr>
        </p:nvSpPr>
        <p:spPr/>
        <p:txBody>
          <a:bodyPr/>
          <a:lstStyle/>
          <a:p>
            <a:pPr>
              <a:defRPr/>
            </a:pPr>
            <a:r>
              <a:rPr lang="en-GB" altLang="zh-CN"/>
              <a:t>U08182: Information Systems Design</a:t>
            </a:r>
          </a:p>
        </p:txBody>
      </p:sp>
      <p:sp>
        <p:nvSpPr>
          <p:cNvPr id="12293" name="Rectangle 2"/>
          <p:cNvSpPr>
            <a:spLocks noGrp="1" noChangeArrowheads="1"/>
          </p:cNvSpPr>
          <p:nvPr>
            <p:ph type="title"/>
          </p:nvPr>
        </p:nvSpPr>
        <p:spPr/>
        <p:txBody>
          <a:bodyPr/>
          <a:lstStyle/>
          <a:p>
            <a:r>
              <a:rPr lang="en-GB" sz="3200" b="1" smtClean="0"/>
              <a:t>What Is Design (II)</a:t>
            </a:r>
            <a:endParaRPr lang="zh-CN" altLang="en-US" sz="3200" b="1" smtClean="0">
              <a:ea typeface="SimSun" pitchFamily="2" charset="-122"/>
            </a:endParaRPr>
          </a:p>
        </p:txBody>
      </p:sp>
      <p:sp>
        <p:nvSpPr>
          <p:cNvPr id="12294" name="Rectangle 3"/>
          <p:cNvSpPr>
            <a:spLocks noGrp="1" noChangeArrowheads="1"/>
          </p:cNvSpPr>
          <p:nvPr>
            <p:ph type="body" idx="1"/>
          </p:nvPr>
        </p:nvSpPr>
        <p:spPr/>
        <p:txBody>
          <a:bodyPr/>
          <a:lstStyle/>
          <a:p>
            <a:pPr marL="0" indent="0">
              <a:lnSpc>
                <a:spcPct val="90000"/>
              </a:lnSpc>
              <a:buFont typeface="Wingdings" pitchFamily="2" charset="2"/>
              <a:buNone/>
            </a:pPr>
            <a:r>
              <a:rPr lang="en-GB" altLang="zh-CN" smtClean="0">
                <a:ea typeface="SimSun" pitchFamily="2" charset="-122"/>
              </a:rPr>
              <a:t>Quote from design methodologists:</a:t>
            </a:r>
          </a:p>
          <a:p>
            <a:pPr marL="363538" lvl="1" indent="3175">
              <a:lnSpc>
                <a:spcPct val="90000"/>
              </a:lnSpc>
              <a:buFont typeface="Wingdings" pitchFamily="2" charset="2"/>
              <a:buNone/>
            </a:pPr>
            <a:r>
              <a:rPr lang="en-US" altLang="zh-CN" smtClean="0">
                <a:ea typeface="SimSun" pitchFamily="2" charset="-122"/>
              </a:rPr>
              <a:t>“</a:t>
            </a:r>
            <a:r>
              <a:rPr lang="en-GB" altLang="zh-CN" smtClean="0">
                <a:ea typeface="SimSun" pitchFamily="2" charset="-122"/>
              </a:rPr>
              <a:t>The optimum solution to the sum of the needs of a particular set of circumstances.”</a:t>
            </a:r>
          </a:p>
          <a:p>
            <a:pPr marL="363538" lvl="1" indent="3175" algn="r">
              <a:lnSpc>
                <a:spcPct val="90000"/>
              </a:lnSpc>
              <a:buFont typeface="Wingdings" pitchFamily="2" charset="2"/>
              <a:buNone/>
            </a:pPr>
            <a:r>
              <a:rPr lang="en-GB" altLang="zh-CN" smtClean="0">
                <a:ea typeface="SimSun" pitchFamily="2" charset="-122"/>
              </a:rPr>
              <a:t> </a:t>
            </a:r>
            <a:r>
              <a:rPr lang="en-GB" altLang="zh-CN" i="1" smtClean="0">
                <a:ea typeface="SimSun" pitchFamily="2" charset="-122"/>
              </a:rPr>
              <a:t>(Matchett, E., 1968)</a:t>
            </a:r>
          </a:p>
          <a:p>
            <a:pPr marL="363538" lvl="1" indent="3175">
              <a:lnSpc>
                <a:spcPct val="90000"/>
              </a:lnSpc>
              <a:buFont typeface="Wingdings" pitchFamily="2" charset="2"/>
              <a:buNone/>
            </a:pPr>
            <a:r>
              <a:rPr lang="en-GB" altLang="zh-CN" smtClean="0">
                <a:ea typeface="SimSun" pitchFamily="2" charset="-122"/>
              </a:rPr>
              <a:t>“The process of design is the same whether it deals with the design of a new oil refinery, the construction of a cathedral or the writing of Dante’s Divine Comedy.” </a:t>
            </a:r>
          </a:p>
          <a:p>
            <a:pPr marL="363538" lvl="1" indent="3175" algn="r">
              <a:lnSpc>
                <a:spcPct val="90000"/>
              </a:lnSpc>
              <a:buFont typeface="Wingdings" pitchFamily="2" charset="2"/>
              <a:buNone/>
            </a:pPr>
            <a:r>
              <a:rPr lang="en-GB" altLang="zh-CN" i="1" smtClean="0">
                <a:ea typeface="SimSun" pitchFamily="2" charset="-122"/>
              </a:rPr>
              <a:t>(Sydney Gregory, 1966)</a:t>
            </a:r>
          </a:p>
          <a:p>
            <a:pPr marL="363538" lvl="1" indent="3175">
              <a:lnSpc>
                <a:spcPct val="90000"/>
              </a:lnSpc>
              <a:buFont typeface="Wingdings" pitchFamily="2" charset="2"/>
              <a:buNone/>
            </a:pPr>
            <a:r>
              <a:rPr lang="en-GB" altLang="zh-CN" smtClean="0">
                <a:ea typeface="SimSun" pitchFamily="2" charset="-122"/>
              </a:rPr>
              <a:t>“Design is to initiate change in man-made things.” </a:t>
            </a:r>
          </a:p>
          <a:p>
            <a:pPr marL="363538" lvl="1" indent="3175" algn="r">
              <a:lnSpc>
                <a:spcPct val="90000"/>
              </a:lnSpc>
              <a:buFont typeface="Wingdings" pitchFamily="2" charset="2"/>
              <a:buNone/>
            </a:pPr>
            <a:r>
              <a:rPr lang="en-GB" altLang="zh-CN" i="1" smtClean="0">
                <a:ea typeface="SimSun" pitchFamily="2" charset="-122"/>
              </a:rPr>
              <a:t>(Chris Jones 1970)</a:t>
            </a:r>
            <a:endParaRPr lang="en-US" altLang="zh-CN" i="1" smtClean="0">
              <a:ea typeface="SimSun"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rot="16200000">
            <a:off x="-857250" y="2762250"/>
            <a:ext cx="2209800" cy="495300"/>
          </a:xfrm>
        </p:spPr>
        <p:txBody>
          <a:bodyPr/>
          <a:lstStyle/>
          <a:p>
            <a:pPr>
              <a:defRPr/>
            </a:pPr>
            <a:r>
              <a:rPr lang="en-US" altLang="zh-CN" smtClean="0"/>
              <a:t>Jan. 2014</a:t>
            </a:r>
            <a:endParaRPr lang="en-US" altLang="zh-CN"/>
          </a:p>
        </p:txBody>
      </p:sp>
      <p:sp>
        <p:nvSpPr>
          <p:cNvPr id="5" name="Slide Number Placeholder 4"/>
          <p:cNvSpPr>
            <a:spLocks noGrp="1"/>
          </p:cNvSpPr>
          <p:nvPr>
            <p:ph type="sldNum" sz="quarter" idx="11"/>
          </p:nvPr>
        </p:nvSpPr>
        <p:spPr/>
        <p:txBody>
          <a:bodyPr/>
          <a:lstStyle/>
          <a:p>
            <a:pPr>
              <a:defRPr/>
            </a:pPr>
            <a:fld id="{CFF62D22-B268-4866-966C-C5D511BC5731}" type="slidenum">
              <a:rPr lang="en-US" altLang="en-US"/>
              <a:pPr>
                <a:defRPr/>
              </a:pPr>
              <a:t>11</a:t>
            </a:fld>
            <a:endParaRPr lang="en-US" altLang="en-US"/>
          </a:p>
        </p:txBody>
      </p:sp>
      <p:sp>
        <p:nvSpPr>
          <p:cNvPr id="6" name="Footer Placeholder 5"/>
          <p:cNvSpPr>
            <a:spLocks noGrp="1"/>
          </p:cNvSpPr>
          <p:nvPr>
            <p:ph type="ftr" sz="quarter" idx="12"/>
          </p:nvPr>
        </p:nvSpPr>
        <p:spPr/>
        <p:txBody>
          <a:bodyPr/>
          <a:lstStyle/>
          <a:p>
            <a:pPr>
              <a:defRPr/>
            </a:pPr>
            <a:r>
              <a:rPr lang="en-GB" altLang="zh-CN"/>
              <a:t>U08182: Information Systems Design</a:t>
            </a:r>
          </a:p>
        </p:txBody>
      </p:sp>
      <p:sp>
        <p:nvSpPr>
          <p:cNvPr id="13317" name="Rectangle 2"/>
          <p:cNvSpPr>
            <a:spLocks noGrp="1" noChangeArrowheads="1"/>
          </p:cNvSpPr>
          <p:nvPr>
            <p:ph type="title"/>
          </p:nvPr>
        </p:nvSpPr>
        <p:spPr>
          <a:xfrm>
            <a:off x="285750" y="155575"/>
            <a:ext cx="9458325" cy="635000"/>
          </a:xfrm>
        </p:spPr>
        <p:txBody>
          <a:bodyPr/>
          <a:lstStyle/>
          <a:p>
            <a:r>
              <a:rPr lang="en-US" altLang="zh-CN" b="1" dirty="0" smtClean="0">
                <a:ea typeface="SimSun" pitchFamily="2" charset="-122"/>
              </a:rPr>
              <a:t>Research on Design Methodology</a:t>
            </a:r>
            <a:endParaRPr lang="en-GB" altLang="zh-CN" b="1" dirty="0" smtClean="0">
              <a:ea typeface="SimSun" pitchFamily="2" charset="-122"/>
            </a:endParaRPr>
          </a:p>
        </p:txBody>
      </p:sp>
      <p:sp>
        <p:nvSpPr>
          <p:cNvPr id="13318" name="Rectangle 3"/>
          <p:cNvSpPr>
            <a:spLocks noGrp="1" noChangeArrowheads="1"/>
          </p:cNvSpPr>
          <p:nvPr>
            <p:ph type="body" idx="1"/>
          </p:nvPr>
        </p:nvSpPr>
        <p:spPr>
          <a:xfrm>
            <a:off x="495300" y="788988"/>
            <a:ext cx="9080500" cy="5275262"/>
          </a:xfrm>
        </p:spPr>
        <p:txBody>
          <a:bodyPr/>
          <a:lstStyle/>
          <a:p>
            <a:pPr>
              <a:lnSpc>
                <a:spcPct val="90000"/>
              </a:lnSpc>
            </a:pPr>
            <a:r>
              <a:rPr lang="en-US" altLang="zh-CN" sz="2800" dirty="0" smtClean="0">
                <a:ea typeface="SimSun" pitchFamily="2" charset="-122"/>
              </a:rPr>
              <a:t>Emerged in 1960s as an independent scientific discipline</a:t>
            </a:r>
          </a:p>
          <a:p>
            <a:pPr>
              <a:lnSpc>
                <a:spcPct val="90000"/>
              </a:lnSpc>
            </a:pPr>
            <a:r>
              <a:rPr lang="en-GB" altLang="zh-CN" sz="2800" dirty="0" smtClean="0">
                <a:ea typeface="SimSun" pitchFamily="2" charset="-122"/>
              </a:rPr>
              <a:t>Studies the fundamental questions about design in the widest context</a:t>
            </a:r>
          </a:p>
          <a:p>
            <a:pPr lvl="1">
              <a:lnSpc>
                <a:spcPct val="90000"/>
              </a:lnSpc>
            </a:pPr>
            <a:r>
              <a:rPr lang="en-GB" altLang="zh-CN" sz="2400" i="1" dirty="0" smtClean="0">
                <a:ea typeface="SimSun" pitchFamily="2" charset="-122"/>
              </a:rPr>
              <a:t>What are the essential characteristics of design</a:t>
            </a:r>
            <a:r>
              <a:rPr lang="en-GB" altLang="zh-CN" sz="2400" dirty="0" smtClean="0">
                <a:ea typeface="SimSun" pitchFamily="2" charset="-122"/>
              </a:rPr>
              <a:t>?</a:t>
            </a:r>
          </a:p>
          <a:p>
            <a:pPr lvl="2">
              <a:lnSpc>
                <a:spcPct val="90000"/>
              </a:lnSpc>
            </a:pPr>
            <a:r>
              <a:rPr lang="en-US" altLang="zh-CN" sz="2400" dirty="0" smtClean="0">
                <a:ea typeface="SimSun" pitchFamily="2" charset="-122"/>
              </a:rPr>
              <a:t>What are design activities?</a:t>
            </a:r>
          </a:p>
          <a:p>
            <a:pPr lvl="2">
              <a:lnSpc>
                <a:spcPct val="90000"/>
              </a:lnSpc>
            </a:pPr>
            <a:r>
              <a:rPr lang="en-US" altLang="zh-CN" sz="2400" dirty="0" smtClean="0">
                <a:ea typeface="SimSun" pitchFamily="2" charset="-122"/>
              </a:rPr>
              <a:t>How design activities are interrelated to each other?</a:t>
            </a:r>
            <a:endParaRPr lang="en-GB" altLang="zh-CN" sz="2400" dirty="0" smtClean="0">
              <a:ea typeface="SimSun" pitchFamily="2" charset="-122"/>
            </a:endParaRPr>
          </a:p>
          <a:p>
            <a:pPr lvl="1">
              <a:lnSpc>
                <a:spcPct val="90000"/>
              </a:lnSpc>
            </a:pPr>
            <a:r>
              <a:rPr lang="en-GB" altLang="zh-CN" sz="2400" i="1" dirty="0" smtClean="0">
                <a:ea typeface="SimSun" pitchFamily="2" charset="-122"/>
              </a:rPr>
              <a:t>What processes are used by designers</a:t>
            </a:r>
            <a:r>
              <a:rPr lang="en-GB" altLang="zh-CN" sz="2400" dirty="0" smtClean="0">
                <a:ea typeface="SimSun" pitchFamily="2" charset="-122"/>
              </a:rPr>
              <a:t>?</a:t>
            </a:r>
          </a:p>
          <a:p>
            <a:pPr lvl="2">
              <a:lnSpc>
                <a:spcPct val="90000"/>
              </a:lnSpc>
            </a:pPr>
            <a:r>
              <a:rPr lang="en-GB" altLang="zh-CN" sz="2400" dirty="0" smtClean="0">
                <a:ea typeface="SimSun" pitchFamily="2" charset="-122"/>
              </a:rPr>
              <a:t>Is one process better than another, constituting 'right' and ‘wrong' ways to design? </a:t>
            </a:r>
          </a:p>
          <a:p>
            <a:pPr lvl="2">
              <a:lnSpc>
                <a:spcPct val="90000"/>
              </a:lnSpc>
            </a:pPr>
            <a:r>
              <a:rPr lang="en-GB" altLang="zh-CN" sz="2400" dirty="0" smtClean="0">
                <a:ea typeface="SimSun" pitchFamily="2" charset="-122"/>
              </a:rPr>
              <a:t>Why are some processes favourable over others? </a:t>
            </a:r>
          </a:p>
          <a:p>
            <a:pPr lvl="2">
              <a:lnSpc>
                <a:spcPct val="90000"/>
              </a:lnSpc>
            </a:pPr>
            <a:r>
              <a:rPr lang="en-GB" altLang="zh-CN" sz="2400" dirty="0" smtClean="0">
                <a:ea typeface="SimSun" pitchFamily="2" charset="-122"/>
              </a:rPr>
              <a:t>Do different processes lead to different qualities of results?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rot="16200000">
            <a:off x="-857250" y="2762250"/>
            <a:ext cx="2209800" cy="495300"/>
          </a:xfrm>
        </p:spPr>
        <p:txBody>
          <a:bodyPr/>
          <a:lstStyle/>
          <a:p>
            <a:pPr>
              <a:defRPr/>
            </a:pPr>
            <a:r>
              <a:rPr lang="en-US" altLang="zh-CN" smtClean="0"/>
              <a:t>Jan. 2014</a:t>
            </a:r>
            <a:endParaRPr lang="en-US" altLang="zh-CN"/>
          </a:p>
        </p:txBody>
      </p:sp>
      <p:sp>
        <p:nvSpPr>
          <p:cNvPr id="5" name="Slide Number Placeholder 4"/>
          <p:cNvSpPr>
            <a:spLocks noGrp="1"/>
          </p:cNvSpPr>
          <p:nvPr>
            <p:ph type="sldNum" sz="quarter" idx="11"/>
          </p:nvPr>
        </p:nvSpPr>
        <p:spPr/>
        <p:txBody>
          <a:bodyPr/>
          <a:lstStyle/>
          <a:p>
            <a:pPr>
              <a:defRPr/>
            </a:pPr>
            <a:fld id="{00F71A17-E79F-4A94-852A-20FEEDD47469}" type="slidenum">
              <a:rPr lang="en-US" altLang="en-US"/>
              <a:pPr>
                <a:defRPr/>
              </a:pPr>
              <a:t>12</a:t>
            </a:fld>
            <a:endParaRPr lang="en-US" altLang="en-US"/>
          </a:p>
        </p:txBody>
      </p:sp>
      <p:sp>
        <p:nvSpPr>
          <p:cNvPr id="6" name="Footer Placeholder 5"/>
          <p:cNvSpPr>
            <a:spLocks noGrp="1"/>
          </p:cNvSpPr>
          <p:nvPr>
            <p:ph type="ftr" sz="quarter" idx="12"/>
          </p:nvPr>
        </p:nvSpPr>
        <p:spPr/>
        <p:txBody>
          <a:bodyPr/>
          <a:lstStyle/>
          <a:p>
            <a:pPr>
              <a:defRPr/>
            </a:pPr>
            <a:r>
              <a:rPr lang="en-GB" altLang="zh-CN"/>
              <a:t>U08182: Information Systems Design</a:t>
            </a:r>
          </a:p>
        </p:txBody>
      </p:sp>
      <p:sp>
        <p:nvSpPr>
          <p:cNvPr id="14341" name="Rectangle 2"/>
          <p:cNvSpPr>
            <a:spLocks noGrp="1" noChangeArrowheads="1"/>
          </p:cNvSpPr>
          <p:nvPr>
            <p:ph type="title"/>
          </p:nvPr>
        </p:nvSpPr>
        <p:spPr>
          <a:xfrm>
            <a:off x="525463" y="111125"/>
            <a:ext cx="8891587" cy="635000"/>
          </a:xfrm>
        </p:spPr>
        <p:txBody>
          <a:bodyPr/>
          <a:lstStyle/>
          <a:p>
            <a:r>
              <a:rPr lang="en-US" altLang="zh-CN" b="1" smtClean="0">
                <a:ea typeface="SimSun" pitchFamily="2" charset="-122"/>
              </a:rPr>
              <a:t>Two Facets of Designs</a:t>
            </a:r>
            <a:endParaRPr lang="en-GB" altLang="zh-CN" b="1" smtClean="0">
              <a:ea typeface="SimSun" pitchFamily="2" charset="-122"/>
            </a:endParaRPr>
          </a:p>
        </p:txBody>
      </p:sp>
      <p:sp>
        <p:nvSpPr>
          <p:cNvPr id="14342" name="Rectangle 3"/>
          <p:cNvSpPr>
            <a:spLocks noGrp="1" noChangeArrowheads="1"/>
          </p:cNvSpPr>
          <p:nvPr>
            <p:ph type="body" idx="1"/>
          </p:nvPr>
        </p:nvSpPr>
        <p:spPr>
          <a:xfrm>
            <a:off x="606425" y="763588"/>
            <a:ext cx="8891588" cy="5367337"/>
          </a:xfrm>
        </p:spPr>
        <p:txBody>
          <a:bodyPr/>
          <a:lstStyle/>
          <a:p>
            <a:r>
              <a:rPr lang="en-US" altLang="zh-CN" sz="3600" dirty="0" smtClean="0">
                <a:ea typeface="SimSun" pitchFamily="2" charset="-122"/>
              </a:rPr>
              <a:t>The product facet:</a:t>
            </a:r>
          </a:p>
          <a:p>
            <a:pPr lvl="1"/>
            <a:r>
              <a:rPr lang="en-US" altLang="zh-CN" sz="3200" dirty="0" smtClean="0">
                <a:ea typeface="SimSun" pitchFamily="2" charset="-122"/>
              </a:rPr>
              <a:t>Design as noun </a:t>
            </a:r>
          </a:p>
          <a:p>
            <a:pPr lvl="1"/>
            <a:r>
              <a:rPr lang="en-US" altLang="zh-CN" sz="3200" dirty="0" smtClean="0">
                <a:ea typeface="SimSun" pitchFamily="2" charset="-122"/>
              </a:rPr>
              <a:t>The outcome of design activities </a:t>
            </a:r>
          </a:p>
          <a:p>
            <a:pPr lvl="1"/>
            <a:r>
              <a:rPr lang="en-US" altLang="zh-CN" sz="3200" dirty="0" smtClean="0">
                <a:ea typeface="SimSun" pitchFamily="2" charset="-122"/>
              </a:rPr>
              <a:t>The product -- plan of bringing about a man-made artifact</a:t>
            </a:r>
          </a:p>
          <a:p>
            <a:r>
              <a:rPr lang="en-US" altLang="zh-CN" sz="3600" dirty="0" smtClean="0">
                <a:ea typeface="SimSun" pitchFamily="2" charset="-122"/>
              </a:rPr>
              <a:t>The process facet:</a:t>
            </a:r>
          </a:p>
          <a:p>
            <a:pPr lvl="1"/>
            <a:r>
              <a:rPr lang="en-US" altLang="zh-CN" sz="3200" dirty="0" smtClean="0">
                <a:ea typeface="SimSun" pitchFamily="2" charset="-122"/>
              </a:rPr>
              <a:t>Design as verb</a:t>
            </a:r>
            <a:endParaRPr lang="en-GB" altLang="zh-CN" sz="3200" dirty="0" smtClean="0">
              <a:ea typeface="SimSun" pitchFamily="2" charset="-122"/>
            </a:endParaRPr>
          </a:p>
          <a:p>
            <a:pPr lvl="1"/>
            <a:r>
              <a:rPr lang="en-US" altLang="zh-CN" sz="3200" dirty="0" smtClean="0">
                <a:ea typeface="SimSun" pitchFamily="2" charset="-122"/>
              </a:rPr>
              <a:t>A sequence of activities</a:t>
            </a:r>
          </a:p>
          <a:p>
            <a:pPr lvl="1"/>
            <a:r>
              <a:rPr lang="en-US" altLang="zh-CN" sz="3200" dirty="0" smtClean="0">
                <a:ea typeface="SimSun" pitchFamily="2" charset="-122"/>
              </a:rPr>
              <a:t>The process that a plan is made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3"/>
          <p:cNvSpPr>
            <a:spLocks noGrp="1"/>
          </p:cNvSpPr>
          <p:nvPr>
            <p:ph type="dt" sz="quarter" idx="10"/>
          </p:nvPr>
        </p:nvSpPr>
        <p:spPr>
          <a:xfrm rot="16200000">
            <a:off x="-857250" y="2762250"/>
            <a:ext cx="2209800" cy="495300"/>
          </a:xfrm>
        </p:spPr>
        <p:txBody>
          <a:bodyPr/>
          <a:lstStyle/>
          <a:p>
            <a:pPr>
              <a:defRPr/>
            </a:pPr>
            <a:r>
              <a:rPr lang="en-US" altLang="zh-CN" smtClean="0"/>
              <a:t>Jan. 2014</a:t>
            </a:r>
            <a:endParaRPr lang="en-US" altLang="zh-CN"/>
          </a:p>
        </p:txBody>
      </p:sp>
      <p:sp>
        <p:nvSpPr>
          <p:cNvPr id="16" name="Slide Number Placeholder 4"/>
          <p:cNvSpPr>
            <a:spLocks noGrp="1"/>
          </p:cNvSpPr>
          <p:nvPr>
            <p:ph type="sldNum" sz="quarter" idx="11"/>
          </p:nvPr>
        </p:nvSpPr>
        <p:spPr/>
        <p:txBody>
          <a:bodyPr/>
          <a:lstStyle/>
          <a:p>
            <a:pPr>
              <a:defRPr/>
            </a:pPr>
            <a:fld id="{C194BF7C-17D5-4FC5-B693-3614DE55D127}" type="slidenum">
              <a:rPr lang="en-US" altLang="en-US"/>
              <a:pPr>
                <a:defRPr/>
              </a:pPr>
              <a:t>13</a:t>
            </a:fld>
            <a:endParaRPr lang="en-US" altLang="en-US"/>
          </a:p>
        </p:txBody>
      </p:sp>
      <p:sp>
        <p:nvSpPr>
          <p:cNvPr id="17" name="Footer Placeholder 5"/>
          <p:cNvSpPr>
            <a:spLocks noGrp="1"/>
          </p:cNvSpPr>
          <p:nvPr>
            <p:ph type="ftr" sz="quarter" idx="12"/>
          </p:nvPr>
        </p:nvSpPr>
        <p:spPr/>
        <p:txBody>
          <a:bodyPr/>
          <a:lstStyle/>
          <a:p>
            <a:pPr>
              <a:defRPr/>
            </a:pPr>
            <a:r>
              <a:rPr lang="en-GB" altLang="zh-CN"/>
              <a:t>U08182: Information Systems Design</a:t>
            </a:r>
          </a:p>
        </p:txBody>
      </p:sp>
      <p:sp>
        <p:nvSpPr>
          <p:cNvPr id="15365" name="Rectangle 2"/>
          <p:cNvSpPr>
            <a:spLocks noGrp="1" noChangeArrowheads="1"/>
          </p:cNvSpPr>
          <p:nvPr>
            <p:ph type="title"/>
          </p:nvPr>
        </p:nvSpPr>
        <p:spPr/>
        <p:txBody>
          <a:bodyPr/>
          <a:lstStyle/>
          <a:p>
            <a:r>
              <a:rPr lang="en-US" altLang="zh-CN" smtClean="0">
                <a:ea typeface="SimSun" pitchFamily="2" charset="-122"/>
              </a:rPr>
              <a:t>The Process Facet</a:t>
            </a:r>
            <a:endParaRPr lang="en-GB" altLang="zh-CN" smtClean="0">
              <a:ea typeface="SimSun" pitchFamily="2" charset="-122"/>
            </a:endParaRPr>
          </a:p>
        </p:txBody>
      </p:sp>
      <p:sp>
        <p:nvSpPr>
          <p:cNvPr id="15366" name="AutoShape 7"/>
          <p:cNvSpPr>
            <a:spLocks noChangeArrowheads="1"/>
          </p:cNvSpPr>
          <p:nvPr/>
        </p:nvSpPr>
        <p:spPr bwMode="auto">
          <a:xfrm>
            <a:off x="6753225" y="2649538"/>
            <a:ext cx="2736850" cy="1851025"/>
          </a:xfrm>
          <a:prstGeom prst="plaque">
            <a:avLst>
              <a:gd name="adj" fmla="val 16667"/>
            </a:avLst>
          </a:prstGeom>
          <a:solidFill>
            <a:srgbClr val="969696"/>
          </a:solidFill>
          <a:ln w="9525">
            <a:solidFill>
              <a:srgbClr val="000000"/>
            </a:solidFill>
            <a:miter lim="800000"/>
            <a:headEnd/>
            <a:tailEnd/>
          </a:ln>
        </p:spPr>
        <p:txBody>
          <a:bodyPr/>
          <a:lstStyle/>
          <a:p>
            <a:endParaRPr lang="en-US"/>
          </a:p>
        </p:txBody>
      </p:sp>
      <p:sp>
        <p:nvSpPr>
          <p:cNvPr id="15367" name="Text Box 8"/>
          <p:cNvSpPr txBox="1">
            <a:spLocks noChangeArrowheads="1"/>
          </p:cNvSpPr>
          <p:nvPr/>
        </p:nvSpPr>
        <p:spPr bwMode="auto">
          <a:xfrm>
            <a:off x="7040563" y="2852738"/>
            <a:ext cx="2339975" cy="1512887"/>
          </a:xfrm>
          <a:prstGeom prst="rect">
            <a:avLst/>
          </a:prstGeom>
          <a:noFill/>
          <a:ln w="9525">
            <a:noFill/>
            <a:miter lim="800000"/>
            <a:headEnd/>
            <a:tailEnd/>
          </a:ln>
        </p:spPr>
        <p:txBody>
          <a:bodyPr lIns="0" tIns="0" rIns="0" bIns="0"/>
          <a:lstStyle/>
          <a:p>
            <a:pPr algn="ctr" eaLnBrk="1" hangingPunct="1">
              <a:lnSpc>
                <a:spcPct val="100000"/>
              </a:lnSpc>
              <a:spcBef>
                <a:spcPct val="0"/>
              </a:spcBef>
              <a:buFontTx/>
              <a:buNone/>
            </a:pPr>
            <a:r>
              <a:rPr lang="en-US" altLang="zh-CN" sz="1600" b="1"/>
              <a:t>Scheme of implementation</a:t>
            </a:r>
          </a:p>
          <a:p>
            <a:pPr eaLnBrk="1" hangingPunct="1">
              <a:lnSpc>
                <a:spcPct val="100000"/>
              </a:lnSpc>
              <a:spcBef>
                <a:spcPct val="0"/>
              </a:spcBef>
              <a:buFont typeface="Wingdings" pitchFamily="2" charset="2"/>
              <a:buChar char="ü"/>
            </a:pPr>
            <a:r>
              <a:rPr lang="en-US" altLang="zh-CN" sz="1600"/>
              <a:t>Objectives</a:t>
            </a:r>
          </a:p>
          <a:p>
            <a:pPr eaLnBrk="1" hangingPunct="1">
              <a:lnSpc>
                <a:spcPct val="100000"/>
              </a:lnSpc>
              <a:spcBef>
                <a:spcPct val="0"/>
              </a:spcBef>
              <a:buFont typeface="Wingdings" pitchFamily="2" charset="2"/>
              <a:buChar char="ü"/>
            </a:pPr>
            <a:r>
              <a:rPr lang="en-US" altLang="zh-CN" sz="1600"/>
              <a:t>Description of product</a:t>
            </a:r>
          </a:p>
          <a:p>
            <a:pPr eaLnBrk="1" hangingPunct="1">
              <a:lnSpc>
                <a:spcPct val="100000"/>
              </a:lnSpc>
              <a:spcBef>
                <a:spcPct val="0"/>
              </a:spcBef>
              <a:buFont typeface="Wingdings" pitchFamily="2" charset="2"/>
              <a:buChar char="ü"/>
            </a:pPr>
            <a:r>
              <a:rPr lang="en-US" altLang="zh-CN" sz="1600"/>
              <a:t>Rationales</a:t>
            </a:r>
          </a:p>
          <a:p>
            <a:pPr eaLnBrk="1" hangingPunct="1">
              <a:lnSpc>
                <a:spcPct val="100000"/>
              </a:lnSpc>
              <a:spcBef>
                <a:spcPct val="0"/>
              </a:spcBef>
              <a:buFont typeface="Wingdings" pitchFamily="2" charset="2"/>
              <a:buChar char="ü"/>
            </a:pPr>
            <a:r>
              <a:rPr lang="en-US" altLang="zh-CN" sz="1600"/>
              <a:t>Plan of production</a:t>
            </a:r>
          </a:p>
          <a:p>
            <a:pPr eaLnBrk="1" hangingPunct="1">
              <a:lnSpc>
                <a:spcPct val="100000"/>
              </a:lnSpc>
              <a:spcBef>
                <a:spcPct val="0"/>
              </a:spcBef>
              <a:buFont typeface="Wingdings" pitchFamily="2" charset="2"/>
              <a:buChar char="ü"/>
            </a:pPr>
            <a:r>
              <a:rPr lang="en-US" altLang="zh-CN" sz="1600"/>
              <a:t>usage</a:t>
            </a:r>
            <a:endParaRPr lang="en-GB" altLang="zh-CN" sz="3600"/>
          </a:p>
        </p:txBody>
      </p:sp>
      <p:sp>
        <p:nvSpPr>
          <p:cNvPr id="15368" name="AutoShape 9"/>
          <p:cNvSpPr>
            <a:spLocks noChangeArrowheads="1"/>
          </p:cNvSpPr>
          <p:nvPr/>
        </p:nvSpPr>
        <p:spPr bwMode="auto">
          <a:xfrm>
            <a:off x="3368675" y="2879725"/>
            <a:ext cx="3214688" cy="1389063"/>
          </a:xfrm>
          <a:prstGeom prst="notchedRightArrow">
            <a:avLst>
              <a:gd name="adj1" fmla="val 57861"/>
              <a:gd name="adj2" fmla="val 43704"/>
            </a:avLst>
          </a:prstGeom>
          <a:solidFill>
            <a:srgbClr val="FFFFFF"/>
          </a:solidFill>
          <a:ln w="9525">
            <a:solidFill>
              <a:srgbClr val="FF0000"/>
            </a:solidFill>
            <a:miter lim="800000"/>
            <a:headEnd/>
            <a:tailEnd/>
          </a:ln>
        </p:spPr>
        <p:txBody>
          <a:bodyPr/>
          <a:lstStyle/>
          <a:p>
            <a:endParaRPr lang="en-US"/>
          </a:p>
        </p:txBody>
      </p:sp>
      <p:grpSp>
        <p:nvGrpSpPr>
          <p:cNvPr id="15369" name="Group 21"/>
          <p:cNvGrpSpPr>
            <a:grpSpLocks/>
          </p:cNvGrpSpPr>
          <p:nvPr/>
        </p:nvGrpSpPr>
        <p:grpSpPr bwMode="auto">
          <a:xfrm>
            <a:off x="560388" y="2636838"/>
            <a:ext cx="2735262" cy="1871662"/>
            <a:chOff x="444" y="1661"/>
            <a:chExt cx="1723" cy="1179"/>
          </a:xfrm>
        </p:grpSpPr>
        <p:sp>
          <p:nvSpPr>
            <p:cNvPr id="15376" name="Oval 20"/>
            <p:cNvSpPr>
              <a:spLocks noChangeArrowheads="1"/>
            </p:cNvSpPr>
            <p:nvPr/>
          </p:nvSpPr>
          <p:spPr bwMode="auto">
            <a:xfrm>
              <a:off x="444" y="1661"/>
              <a:ext cx="1723" cy="1179"/>
            </a:xfrm>
            <a:prstGeom prst="ellipse">
              <a:avLst/>
            </a:prstGeom>
            <a:solidFill>
              <a:schemeClr val="accent1"/>
            </a:solidFill>
            <a:ln w="25400">
              <a:solidFill>
                <a:schemeClr val="tx1"/>
              </a:solidFill>
              <a:round/>
              <a:headEnd/>
              <a:tailEnd/>
            </a:ln>
          </p:spPr>
          <p:txBody>
            <a:bodyPr anchor="ctr">
              <a:spAutoFit/>
            </a:bodyPr>
            <a:lstStyle/>
            <a:p>
              <a:endParaRPr lang="en-US"/>
            </a:p>
          </p:txBody>
        </p:sp>
        <p:sp>
          <p:nvSpPr>
            <p:cNvPr id="15377" name="Text Box 12"/>
            <p:cNvSpPr txBox="1">
              <a:spLocks noChangeArrowheads="1"/>
            </p:cNvSpPr>
            <p:nvPr/>
          </p:nvSpPr>
          <p:spPr bwMode="auto">
            <a:xfrm>
              <a:off x="444" y="1752"/>
              <a:ext cx="1678" cy="998"/>
            </a:xfrm>
            <a:prstGeom prst="rect">
              <a:avLst/>
            </a:prstGeom>
            <a:noFill/>
            <a:ln w="9525">
              <a:noFill/>
              <a:miter lim="800000"/>
              <a:headEnd/>
              <a:tailEnd/>
            </a:ln>
          </p:spPr>
          <p:txBody>
            <a:bodyPr lIns="0" tIns="0" rIns="0" bIns="0"/>
            <a:lstStyle/>
            <a:p>
              <a:pPr algn="ctr" eaLnBrk="1" hangingPunct="1">
                <a:lnSpc>
                  <a:spcPct val="100000"/>
                </a:lnSpc>
                <a:spcBef>
                  <a:spcPct val="0"/>
                </a:spcBef>
                <a:buFontTx/>
                <a:buNone/>
              </a:pPr>
              <a:r>
                <a:rPr lang="en-US" altLang="zh-CN" sz="2000"/>
                <a:t>A need or</a:t>
              </a:r>
            </a:p>
            <a:p>
              <a:pPr algn="ctr" eaLnBrk="1" hangingPunct="1">
                <a:lnSpc>
                  <a:spcPct val="100000"/>
                </a:lnSpc>
                <a:spcBef>
                  <a:spcPct val="0"/>
                </a:spcBef>
                <a:buFontTx/>
                <a:buNone/>
              </a:pPr>
              <a:r>
                <a:rPr lang="en-US" altLang="zh-CN" sz="2000"/>
                <a:t> a problem to be solved</a:t>
              </a:r>
            </a:p>
            <a:p>
              <a:pPr algn="ctr" eaLnBrk="1" hangingPunct="1">
                <a:lnSpc>
                  <a:spcPct val="100000"/>
                </a:lnSpc>
                <a:spcBef>
                  <a:spcPct val="0"/>
                </a:spcBef>
                <a:buFontTx/>
                <a:buNone/>
              </a:pPr>
              <a:r>
                <a:rPr lang="en-US" altLang="zh-CN" sz="2000"/>
                <a:t>+</a:t>
              </a:r>
            </a:p>
            <a:p>
              <a:pPr algn="ctr" eaLnBrk="1" hangingPunct="1">
                <a:lnSpc>
                  <a:spcPct val="100000"/>
                </a:lnSpc>
                <a:spcBef>
                  <a:spcPct val="0"/>
                </a:spcBef>
                <a:buFontTx/>
                <a:buNone/>
              </a:pPr>
              <a:r>
                <a:rPr lang="en-US" altLang="zh-CN" sz="2000"/>
                <a:t>Constraints on the solution</a:t>
              </a:r>
              <a:endParaRPr lang="en-GB" altLang="zh-CN" sz="4800"/>
            </a:p>
          </p:txBody>
        </p:sp>
      </p:grpSp>
      <p:sp>
        <p:nvSpPr>
          <p:cNvPr id="15370" name="Text Box 13"/>
          <p:cNvSpPr txBox="1">
            <a:spLocks noChangeArrowheads="1"/>
          </p:cNvSpPr>
          <p:nvPr/>
        </p:nvSpPr>
        <p:spPr bwMode="auto">
          <a:xfrm>
            <a:off x="3800475" y="3357563"/>
            <a:ext cx="2509838" cy="515937"/>
          </a:xfrm>
          <a:prstGeom prst="rect">
            <a:avLst/>
          </a:prstGeom>
          <a:noFill/>
          <a:ln w="9525">
            <a:noFill/>
            <a:miter lim="800000"/>
            <a:headEnd/>
            <a:tailEnd/>
          </a:ln>
        </p:spPr>
        <p:txBody>
          <a:bodyPr lIns="0" tIns="0" rIns="18000" bIns="0"/>
          <a:lstStyle/>
          <a:p>
            <a:pPr algn="ctr" eaLnBrk="1" hangingPunct="1">
              <a:lnSpc>
                <a:spcPct val="100000"/>
              </a:lnSpc>
              <a:spcBef>
                <a:spcPct val="0"/>
              </a:spcBef>
              <a:buFontTx/>
              <a:buNone/>
            </a:pPr>
            <a:r>
              <a:rPr lang="en-US" altLang="zh-CN" sz="2800"/>
              <a:t>Design Process</a:t>
            </a:r>
            <a:endParaRPr lang="en-GB" altLang="zh-CN" sz="5400"/>
          </a:p>
        </p:txBody>
      </p:sp>
      <p:sp>
        <p:nvSpPr>
          <p:cNvPr id="15371" name="AutoShape 14"/>
          <p:cNvSpPr>
            <a:spLocks noChangeArrowheads="1"/>
          </p:cNvSpPr>
          <p:nvPr/>
        </p:nvSpPr>
        <p:spPr bwMode="auto">
          <a:xfrm>
            <a:off x="2363788" y="1423988"/>
            <a:ext cx="2393950" cy="1296987"/>
          </a:xfrm>
          <a:prstGeom prst="cloudCallout">
            <a:avLst>
              <a:gd name="adj1" fmla="val 34361"/>
              <a:gd name="adj2" fmla="val 82671"/>
            </a:avLst>
          </a:prstGeom>
          <a:solidFill>
            <a:srgbClr val="FFFFFF"/>
          </a:solidFill>
          <a:ln w="9525">
            <a:solidFill>
              <a:srgbClr val="000000"/>
            </a:solidFill>
            <a:round/>
            <a:headEnd/>
            <a:tailEnd/>
          </a:ln>
        </p:spPr>
        <p:txBody>
          <a:bodyPr lIns="0" tIns="0" rIns="0" bIns="0"/>
          <a:lstStyle/>
          <a:p>
            <a:pPr algn="ctr" eaLnBrk="1" hangingPunct="1">
              <a:lnSpc>
                <a:spcPct val="100000"/>
              </a:lnSpc>
              <a:spcBef>
                <a:spcPct val="0"/>
              </a:spcBef>
              <a:buFontTx/>
              <a:buNone/>
            </a:pPr>
            <a:r>
              <a:rPr lang="en-US" altLang="zh-CN" sz="1800"/>
              <a:t>Transformation</a:t>
            </a:r>
          </a:p>
          <a:p>
            <a:pPr algn="ctr" eaLnBrk="1" hangingPunct="1">
              <a:lnSpc>
                <a:spcPct val="100000"/>
              </a:lnSpc>
              <a:spcBef>
                <a:spcPct val="0"/>
              </a:spcBef>
              <a:buFontTx/>
              <a:buNone/>
            </a:pPr>
            <a:r>
              <a:rPr lang="en-US" altLang="zh-CN" sz="1800"/>
              <a:t>Development</a:t>
            </a:r>
          </a:p>
          <a:p>
            <a:pPr algn="ctr" eaLnBrk="1" hangingPunct="1">
              <a:lnSpc>
                <a:spcPct val="100000"/>
              </a:lnSpc>
              <a:spcBef>
                <a:spcPct val="0"/>
              </a:spcBef>
              <a:buFontTx/>
              <a:buNone/>
            </a:pPr>
            <a:r>
              <a:rPr lang="en-US" altLang="zh-CN" sz="1800"/>
              <a:t>Creation</a:t>
            </a:r>
            <a:endParaRPr lang="en-GB" altLang="zh-CN" sz="4400"/>
          </a:p>
        </p:txBody>
      </p:sp>
      <p:sp>
        <p:nvSpPr>
          <p:cNvPr id="15372" name="AutoShape 15"/>
          <p:cNvSpPr>
            <a:spLocks noChangeArrowheads="1"/>
          </p:cNvSpPr>
          <p:nvPr/>
        </p:nvSpPr>
        <p:spPr bwMode="auto">
          <a:xfrm>
            <a:off x="2074863" y="4941888"/>
            <a:ext cx="1733550" cy="647700"/>
          </a:xfrm>
          <a:prstGeom prst="wedgeRectCallout">
            <a:avLst>
              <a:gd name="adj1" fmla="val 80926"/>
              <a:gd name="adj2" fmla="val -198282"/>
            </a:avLst>
          </a:prstGeom>
          <a:solidFill>
            <a:srgbClr val="FFFFFF"/>
          </a:solidFill>
          <a:ln w="9525">
            <a:solidFill>
              <a:srgbClr val="000000"/>
            </a:solidFill>
            <a:miter lim="800000"/>
            <a:headEnd/>
            <a:tailEnd/>
          </a:ln>
        </p:spPr>
        <p:txBody>
          <a:bodyPr lIns="0" tIns="0" rIns="0" bIns="0"/>
          <a:lstStyle/>
          <a:p>
            <a:pPr algn="ctr" eaLnBrk="1" hangingPunct="1">
              <a:lnSpc>
                <a:spcPct val="100000"/>
              </a:lnSpc>
              <a:spcBef>
                <a:spcPct val="0"/>
              </a:spcBef>
              <a:buFontTx/>
              <a:buNone/>
            </a:pPr>
            <a:r>
              <a:rPr lang="en-US" altLang="zh-CN" sz="1800"/>
              <a:t>Problem solving</a:t>
            </a:r>
          </a:p>
          <a:p>
            <a:pPr algn="ctr" eaLnBrk="1" hangingPunct="1">
              <a:lnSpc>
                <a:spcPct val="100000"/>
              </a:lnSpc>
              <a:spcBef>
                <a:spcPct val="0"/>
              </a:spcBef>
              <a:buFontTx/>
              <a:buNone/>
            </a:pPr>
            <a:r>
              <a:rPr lang="en-US" altLang="zh-CN" sz="1800"/>
              <a:t>Decision making</a:t>
            </a:r>
            <a:endParaRPr lang="en-GB" altLang="zh-CN" sz="4400"/>
          </a:p>
        </p:txBody>
      </p:sp>
      <p:sp>
        <p:nvSpPr>
          <p:cNvPr id="15373" name="AutoShape 16"/>
          <p:cNvSpPr>
            <a:spLocks noChangeArrowheads="1"/>
          </p:cNvSpPr>
          <p:nvPr/>
        </p:nvSpPr>
        <p:spPr bwMode="auto">
          <a:xfrm>
            <a:off x="4897438" y="1536700"/>
            <a:ext cx="2354262" cy="979488"/>
          </a:xfrm>
          <a:prstGeom prst="wedgeRoundRectCallout">
            <a:avLst>
              <a:gd name="adj1" fmla="val -42403"/>
              <a:gd name="adj2" fmla="val 119384"/>
              <a:gd name="adj3" fmla="val 16667"/>
            </a:avLst>
          </a:prstGeom>
          <a:solidFill>
            <a:srgbClr val="FFFFFF"/>
          </a:solidFill>
          <a:ln w="9525">
            <a:solidFill>
              <a:srgbClr val="000000"/>
            </a:solidFill>
            <a:miter lim="800000"/>
            <a:headEnd/>
            <a:tailEnd/>
          </a:ln>
        </p:spPr>
        <p:txBody>
          <a:bodyPr lIns="0" tIns="0" rIns="0" bIns="0"/>
          <a:lstStyle/>
          <a:p>
            <a:pPr algn="ctr" eaLnBrk="1" hangingPunct="1">
              <a:lnSpc>
                <a:spcPct val="100000"/>
              </a:lnSpc>
              <a:spcBef>
                <a:spcPct val="0"/>
              </a:spcBef>
              <a:buFontTx/>
              <a:buNone/>
            </a:pPr>
            <a:r>
              <a:rPr lang="en-US" altLang="zh-CN" sz="1800"/>
              <a:t>Discovery of constraints</a:t>
            </a:r>
          </a:p>
          <a:p>
            <a:pPr algn="ctr" eaLnBrk="1" hangingPunct="1">
              <a:lnSpc>
                <a:spcPct val="100000"/>
              </a:lnSpc>
              <a:spcBef>
                <a:spcPct val="0"/>
              </a:spcBef>
              <a:buFontTx/>
              <a:buNone/>
            </a:pPr>
            <a:r>
              <a:rPr lang="en-US" altLang="zh-CN" sz="1800"/>
              <a:t>Constraint satisfaction</a:t>
            </a:r>
            <a:endParaRPr lang="en-GB" altLang="zh-CN" sz="4400"/>
          </a:p>
        </p:txBody>
      </p:sp>
      <p:sp>
        <p:nvSpPr>
          <p:cNvPr id="15374" name="AutoShape 17"/>
          <p:cNvSpPr>
            <a:spLocks noChangeArrowheads="1"/>
          </p:cNvSpPr>
          <p:nvPr/>
        </p:nvSpPr>
        <p:spPr bwMode="auto">
          <a:xfrm>
            <a:off x="3873500" y="5229225"/>
            <a:ext cx="1825625" cy="792163"/>
          </a:xfrm>
          <a:prstGeom prst="wedgeEllipseCallout">
            <a:avLst>
              <a:gd name="adj1" fmla="val 24176"/>
              <a:gd name="adj2" fmla="val -204310"/>
            </a:avLst>
          </a:prstGeom>
          <a:solidFill>
            <a:srgbClr val="FFFFFF"/>
          </a:solidFill>
          <a:ln w="9525">
            <a:solidFill>
              <a:srgbClr val="000000"/>
            </a:solidFill>
            <a:miter lim="800000"/>
            <a:headEnd/>
            <a:tailEnd/>
          </a:ln>
        </p:spPr>
        <p:txBody>
          <a:bodyPr lIns="0" tIns="0" rIns="0" bIns="0"/>
          <a:lstStyle/>
          <a:p>
            <a:pPr algn="ctr" eaLnBrk="1" hangingPunct="1">
              <a:lnSpc>
                <a:spcPct val="100000"/>
              </a:lnSpc>
              <a:spcBef>
                <a:spcPct val="0"/>
              </a:spcBef>
              <a:buFontTx/>
              <a:buNone/>
            </a:pPr>
            <a:r>
              <a:rPr lang="en-US" altLang="zh-CN" sz="1800"/>
              <a:t>Navigation in design space</a:t>
            </a:r>
            <a:endParaRPr lang="en-GB" altLang="zh-CN" sz="4400"/>
          </a:p>
        </p:txBody>
      </p:sp>
      <p:sp>
        <p:nvSpPr>
          <p:cNvPr id="15375" name="AutoShape 18"/>
          <p:cNvSpPr>
            <a:spLocks noChangeArrowheads="1"/>
          </p:cNvSpPr>
          <p:nvPr/>
        </p:nvSpPr>
        <p:spPr bwMode="auto">
          <a:xfrm>
            <a:off x="5816600" y="4724400"/>
            <a:ext cx="1924050" cy="1081088"/>
          </a:xfrm>
          <a:prstGeom prst="cloudCallout">
            <a:avLst>
              <a:gd name="adj1" fmla="val -39602"/>
              <a:gd name="adj2" fmla="val -94051"/>
            </a:avLst>
          </a:prstGeom>
          <a:solidFill>
            <a:srgbClr val="FFFFFF"/>
          </a:solidFill>
          <a:ln w="9525">
            <a:solidFill>
              <a:srgbClr val="000000"/>
            </a:solidFill>
            <a:round/>
            <a:headEnd/>
            <a:tailEnd/>
          </a:ln>
        </p:spPr>
        <p:txBody>
          <a:bodyPr lIns="0" tIns="0" rIns="0" bIns="0"/>
          <a:lstStyle/>
          <a:p>
            <a:pPr algn="ctr" eaLnBrk="1" hangingPunct="1">
              <a:lnSpc>
                <a:spcPct val="100000"/>
              </a:lnSpc>
              <a:spcBef>
                <a:spcPct val="0"/>
              </a:spcBef>
              <a:buFontTx/>
              <a:buNone/>
            </a:pPr>
            <a:r>
              <a:rPr lang="en-US" altLang="zh-CN" sz="1800"/>
              <a:t>Diversity</a:t>
            </a:r>
          </a:p>
          <a:p>
            <a:pPr algn="ctr" eaLnBrk="1" hangingPunct="1">
              <a:lnSpc>
                <a:spcPct val="100000"/>
              </a:lnSpc>
              <a:spcBef>
                <a:spcPct val="0"/>
              </a:spcBef>
              <a:buFontTx/>
              <a:buNone/>
            </a:pPr>
            <a:r>
              <a:rPr lang="en-US" altLang="zh-CN" sz="1800"/>
              <a:t>Evolution </a:t>
            </a:r>
            <a:endParaRPr lang="en-GB" altLang="zh-CN" sz="4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rot="16200000">
            <a:off x="-857250" y="2762250"/>
            <a:ext cx="2209800" cy="495300"/>
          </a:xfrm>
        </p:spPr>
        <p:txBody>
          <a:bodyPr/>
          <a:lstStyle/>
          <a:p>
            <a:pPr>
              <a:defRPr/>
            </a:pPr>
            <a:r>
              <a:rPr lang="en-US" altLang="zh-CN" smtClean="0"/>
              <a:t>Jan. 2014</a:t>
            </a:r>
            <a:endParaRPr lang="en-US" altLang="zh-CN"/>
          </a:p>
        </p:txBody>
      </p:sp>
      <p:sp>
        <p:nvSpPr>
          <p:cNvPr id="5" name="Slide Number Placeholder 4"/>
          <p:cNvSpPr>
            <a:spLocks noGrp="1"/>
          </p:cNvSpPr>
          <p:nvPr>
            <p:ph type="sldNum" sz="quarter" idx="11"/>
          </p:nvPr>
        </p:nvSpPr>
        <p:spPr/>
        <p:txBody>
          <a:bodyPr/>
          <a:lstStyle/>
          <a:p>
            <a:pPr>
              <a:defRPr/>
            </a:pPr>
            <a:fld id="{3E4099BF-A659-460C-A863-64038A9D23F2}" type="slidenum">
              <a:rPr lang="en-US" altLang="en-US"/>
              <a:pPr>
                <a:defRPr/>
              </a:pPr>
              <a:t>14</a:t>
            </a:fld>
            <a:endParaRPr lang="en-US" altLang="en-US"/>
          </a:p>
        </p:txBody>
      </p:sp>
      <p:sp>
        <p:nvSpPr>
          <p:cNvPr id="6" name="Footer Placeholder 5"/>
          <p:cNvSpPr>
            <a:spLocks noGrp="1"/>
          </p:cNvSpPr>
          <p:nvPr>
            <p:ph type="ftr" sz="quarter" idx="12"/>
          </p:nvPr>
        </p:nvSpPr>
        <p:spPr/>
        <p:txBody>
          <a:bodyPr/>
          <a:lstStyle/>
          <a:p>
            <a:pPr>
              <a:defRPr/>
            </a:pPr>
            <a:r>
              <a:rPr lang="en-GB" altLang="zh-CN"/>
              <a:t>U08182: Information Systems Design</a:t>
            </a:r>
          </a:p>
        </p:txBody>
      </p:sp>
      <p:sp>
        <p:nvSpPr>
          <p:cNvPr id="16389" name="Rectangle 2"/>
          <p:cNvSpPr>
            <a:spLocks noGrp="1" noChangeArrowheads="1"/>
          </p:cNvSpPr>
          <p:nvPr>
            <p:ph type="title"/>
          </p:nvPr>
        </p:nvSpPr>
        <p:spPr>
          <a:xfrm>
            <a:off x="608013" y="192088"/>
            <a:ext cx="8891587" cy="635000"/>
          </a:xfrm>
        </p:spPr>
        <p:txBody>
          <a:bodyPr/>
          <a:lstStyle/>
          <a:p>
            <a:r>
              <a:rPr lang="en-GB" smtClean="0"/>
              <a:t>Characteristics of Design Activities</a:t>
            </a:r>
            <a:r>
              <a:rPr lang="en-US" altLang="zh-CN" smtClean="0">
                <a:ea typeface="SimSun" pitchFamily="2" charset="-122"/>
              </a:rPr>
              <a:t> </a:t>
            </a:r>
          </a:p>
        </p:txBody>
      </p:sp>
      <p:sp>
        <p:nvSpPr>
          <p:cNvPr id="16390" name="Rectangle 3"/>
          <p:cNvSpPr>
            <a:spLocks noGrp="1" noChangeArrowheads="1"/>
          </p:cNvSpPr>
          <p:nvPr>
            <p:ph type="body" idx="1"/>
          </p:nvPr>
        </p:nvSpPr>
        <p:spPr>
          <a:xfrm>
            <a:off x="439738" y="793750"/>
            <a:ext cx="9466262" cy="5203825"/>
          </a:xfrm>
        </p:spPr>
        <p:txBody>
          <a:bodyPr/>
          <a:lstStyle/>
          <a:p>
            <a:r>
              <a:rPr lang="en-GB" sz="2800" smtClean="0">
                <a:ea typeface="SimSun" pitchFamily="2" charset="-122"/>
              </a:rPr>
              <a:t>Design starts with a need and requires intention</a:t>
            </a:r>
          </a:p>
          <a:p>
            <a:r>
              <a:rPr lang="en-GB" sz="2800" smtClean="0">
                <a:ea typeface="SimSun" pitchFamily="2" charset="-122"/>
              </a:rPr>
              <a:t>Design results in a scheme for implementing an artefact</a:t>
            </a:r>
            <a:r>
              <a:rPr lang="en-US" altLang="zh-CN" sz="2800" smtClean="0">
                <a:ea typeface="SimSun" pitchFamily="2" charset="-122"/>
              </a:rPr>
              <a:t> </a:t>
            </a:r>
            <a:endParaRPr lang="en-GB" sz="2800" smtClean="0">
              <a:ea typeface="SimSun" pitchFamily="2" charset="-122"/>
            </a:endParaRPr>
          </a:p>
          <a:p>
            <a:r>
              <a:rPr lang="en-GB" sz="2800" smtClean="0">
                <a:ea typeface="SimSun" pitchFamily="2" charset="-122"/>
              </a:rPr>
              <a:t>Design involves transformation</a:t>
            </a:r>
            <a:r>
              <a:rPr lang="en-US" altLang="zh-CN" sz="2800" smtClean="0">
                <a:ea typeface="SimSun" pitchFamily="2" charset="-122"/>
              </a:rPr>
              <a:t>  </a:t>
            </a:r>
            <a:endParaRPr lang="en-GB" sz="2800" smtClean="0"/>
          </a:p>
          <a:p>
            <a:r>
              <a:rPr lang="en-GB" sz="2800" smtClean="0">
                <a:ea typeface="SimSun" pitchFamily="2" charset="-122"/>
              </a:rPr>
              <a:t>Generation of new idea is fundamental to design</a:t>
            </a:r>
            <a:r>
              <a:rPr lang="en-US" altLang="zh-CN" sz="2800" smtClean="0">
                <a:ea typeface="SimSun" pitchFamily="2" charset="-122"/>
              </a:rPr>
              <a:t> </a:t>
            </a:r>
            <a:endParaRPr lang="en-GB" sz="2800" smtClean="0"/>
          </a:p>
          <a:p>
            <a:r>
              <a:rPr lang="en-GB" sz="2800" smtClean="0">
                <a:ea typeface="SimSun" pitchFamily="2" charset="-122"/>
              </a:rPr>
              <a:t>Design is problem solving and decision making</a:t>
            </a:r>
            <a:r>
              <a:rPr lang="en-US" altLang="zh-CN" sz="2800" smtClean="0">
                <a:ea typeface="SimSun" pitchFamily="2" charset="-122"/>
              </a:rPr>
              <a:t> </a:t>
            </a:r>
            <a:endParaRPr lang="en-GB" sz="2800" smtClean="0"/>
          </a:p>
          <a:p>
            <a:r>
              <a:rPr lang="en-GB" sz="2800" smtClean="0">
                <a:ea typeface="SimSun" pitchFamily="2" charset="-122"/>
              </a:rPr>
              <a:t>Design </a:t>
            </a:r>
            <a:r>
              <a:rPr lang="en-GB" altLang="zh-CN" sz="2800" smtClean="0">
                <a:ea typeface="SimSun" pitchFamily="2" charset="-122"/>
              </a:rPr>
              <a:t>must satisfy</a:t>
            </a:r>
            <a:r>
              <a:rPr lang="en-GB" sz="2800" smtClean="0">
                <a:ea typeface="SimSun" pitchFamily="2" charset="-122"/>
              </a:rPr>
              <a:t> constraint</a:t>
            </a:r>
            <a:r>
              <a:rPr lang="en-GB" altLang="zh-CN" sz="2800" smtClean="0">
                <a:ea typeface="SimSun" pitchFamily="2" charset="-122"/>
              </a:rPr>
              <a:t>s</a:t>
            </a:r>
            <a:r>
              <a:rPr lang="en-GB" sz="2800" smtClean="0">
                <a:ea typeface="SimSun" pitchFamily="2" charset="-122"/>
              </a:rPr>
              <a:t> </a:t>
            </a:r>
            <a:r>
              <a:rPr lang="en-GB" altLang="zh-CN" sz="2800" smtClean="0">
                <a:ea typeface="SimSun" pitchFamily="2" charset="-122"/>
              </a:rPr>
              <a:t>and discovers constraints</a:t>
            </a:r>
            <a:r>
              <a:rPr lang="en-US" altLang="zh-CN" sz="2800" smtClean="0">
                <a:ea typeface="SimSun" pitchFamily="2" charset="-122"/>
              </a:rPr>
              <a:t> </a:t>
            </a:r>
            <a:endParaRPr lang="en-GB" sz="2800" smtClean="0"/>
          </a:p>
          <a:p>
            <a:r>
              <a:rPr lang="en-GB" altLang="zh-CN" sz="2800" smtClean="0">
                <a:ea typeface="SimSun" pitchFamily="2" charset="-122"/>
              </a:rPr>
              <a:t>Design is to achieve optimality in a solution space of diversity </a:t>
            </a:r>
          </a:p>
          <a:p>
            <a:r>
              <a:rPr lang="en-GB" altLang="zh-CN" sz="2800" smtClean="0">
                <a:ea typeface="SimSun" pitchFamily="2" charset="-122"/>
              </a:rPr>
              <a:t>Design demonstrates an evolution process</a:t>
            </a:r>
            <a:endParaRPr lang="en-US" altLang="zh-CN" sz="2800" smtClean="0">
              <a:ea typeface="SimSun"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rot="16200000">
            <a:off x="-857250" y="2762250"/>
            <a:ext cx="2209800" cy="495300"/>
          </a:xfrm>
        </p:spPr>
        <p:txBody>
          <a:bodyPr/>
          <a:lstStyle/>
          <a:p>
            <a:pPr>
              <a:defRPr/>
            </a:pPr>
            <a:r>
              <a:rPr lang="en-US" altLang="zh-CN" smtClean="0"/>
              <a:t>Jan. 2014</a:t>
            </a:r>
            <a:endParaRPr lang="en-US" altLang="zh-CN"/>
          </a:p>
        </p:txBody>
      </p:sp>
      <p:sp>
        <p:nvSpPr>
          <p:cNvPr id="5" name="Slide Number Placeholder 4"/>
          <p:cNvSpPr>
            <a:spLocks noGrp="1"/>
          </p:cNvSpPr>
          <p:nvPr>
            <p:ph type="sldNum" sz="quarter" idx="11"/>
          </p:nvPr>
        </p:nvSpPr>
        <p:spPr/>
        <p:txBody>
          <a:bodyPr/>
          <a:lstStyle/>
          <a:p>
            <a:pPr>
              <a:defRPr/>
            </a:pPr>
            <a:fld id="{AF7DEDD6-F526-40DC-8A6F-64DC1B77B651}" type="slidenum">
              <a:rPr lang="en-US" altLang="en-US"/>
              <a:pPr>
                <a:defRPr/>
              </a:pPr>
              <a:t>15</a:t>
            </a:fld>
            <a:endParaRPr lang="en-US" altLang="en-US"/>
          </a:p>
        </p:txBody>
      </p:sp>
      <p:sp>
        <p:nvSpPr>
          <p:cNvPr id="6" name="Footer Placeholder 5"/>
          <p:cNvSpPr>
            <a:spLocks noGrp="1"/>
          </p:cNvSpPr>
          <p:nvPr>
            <p:ph type="ftr" sz="quarter" idx="12"/>
          </p:nvPr>
        </p:nvSpPr>
        <p:spPr/>
        <p:txBody>
          <a:bodyPr/>
          <a:lstStyle/>
          <a:p>
            <a:pPr>
              <a:defRPr/>
            </a:pPr>
            <a:r>
              <a:rPr lang="en-GB" altLang="zh-CN"/>
              <a:t>U08182: Information Systems Design</a:t>
            </a:r>
          </a:p>
        </p:txBody>
      </p:sp>
      <p:sp>
        <p:nvSpPr>
          <p:cNvPr id="17413" name="Rectangle 1026"/>
          <p:cNvSpPr>
            <a:spLocks noGrp="1" noChangeArrowheads="1"/>
          </p:cNvSpPr>
          <p:nvPr>
            <p:ph type="title"/>
          </p:nvPr>
        </p:nvSpPr>
        <p:spPr>
          <a:xfrm>
            <a:off x="504825" y="0"/>
            <a:ext cx="8891588" cy="534988"/>
          </a:xfrm>
        </p:spPr>
        <p:txBody>
          <a:bodyPr/>
          <a:lstStyle/>
          <a:p>
            <a:r>
              <a:rPr lang="en-GB" dirty="0" smtClean="0"/>
              <a:t>The Product Facet: Elements of a Design</a:t>
            </a:r>
            <a:r>
              <a:rPr lang="en-US" altLang="zh-CN" dirty="0" smtClean="0">
                <a:ea typeface="SimSun" pitchFamily="2" charset="-122"/>
              </a:rPr>
              <a:t> </a:t>
            </a:r>
          </a:p>
        </p:txBody>
      </p:sp>
      <p:sp>
        <p:nvSpPr>
          <p:cNvPr id="17414" name="Rectangle 1027"/>
          <p:cNvSpPr>
            <a:spLocks noGrp="1" noChangeArrowheads="1"/>
          </p:cNvSpPr>
          <p:nvPr>
            <p:ph type="body" idx="1"/>
          </p:nvPr>
        </p:nvSpPr>
        <p:spPr>
          <a:xfrm>
            <a:off x="401638" y="588963"/>
            <a:ext cx="9302750" cy="5592762"/>
          </a:xfrm>
        </p:spPr>
        <p:txBody>
          <a:bodyPr lIns="0" tIns="0" rIns="0" bIns="0"/>
          <a:lstStyle/>
          <a:p>
            <a:pPr marL="225425" indent="-225425">
              <a:lnSpc>
                <a:spcPct val="80000"/>
              </a:lnSpc>
              <a:spcBef>
                <a:spcPct val="15000"/>
              </a:spcBef>
            </a:pPr>
            <a:r>
              <a:rPr lang="en-GB" sz="2800" dirty="0" smtClean="0">
                <a:ea typeface="SimSun" pitchFamily="2" charset="-122"/>
              </a:rPr>
              <a:t>Statement of the objective(s)</a:t>
            </a:r>
            <a:r>
              <a:rPr lang="en-US" altLang="zh-CN" sz="2800" dirty="0" smtClean="0">
                <a:ea typeface="SimSun" pitchFamily="2" charset="-122"/>
              </a:rPr>
              <a:t> </a:t>
            </a:r>
            <a:endParaRPr lang="en-GB" sz="2800" dirty="0" smtClean="0"/>
          </a:p>
          <a:p>
            <a:pPr marL="573088" lvl="1" indent="-233363">
              <a:lnSpc>
                <a:spcPct val="80000"/>
              </a:lnSpc>
              <a:spcBef>
                <a:spcPct val="15000"/>
              </a:spcBef>
            </a:pPr>
            <a:r>
              <a:rPr lang="en-GB" sz="2400" dirty="0" smtClean="0"/>
              <a:t>Description of what is to be achieved by the designed product</a:t>
            </a:r>
          </a:p>
          <a:p>
            <a:pPr marL="225425" indent="-225425">
              <a:lnSpc>
                <a:spcPct val="80000"/>
              </a:lnSpc>
              <a:spcBef>
                <a:spcPct val="15000"/>
              </a:spcBef>
            </a:pPr>
            <a:r>
              <a:rPr lang="en-GB" sz="2800" dirty="0" smtClean="0">
                <a:ea typeface="SimSun" pitchFamily="2" charset="-122"/>
              </a:rPr>
              <a:t>Constraints on the design</a:t>
            </a:r>
            <a:endParaRPr lang="en-GB" sz="2800" dirty="0" smtClean="0"/>
          </a:p>
          <a:p>
            <a:pPr marL="573088" lvl="1" indent="-233363">
              <a:lnSpc>
                <a:spcPct val="80000"/>
              </a:lnSpc>
              <a:spcBef>
                <a:spcPct val="15000"/>
              </a:spcBef>
            </a:pPr>
            <a:r>
              <a:rPr lang="en-GB" sz="2400" dirty="0" smtClean="0"/>
              <a:t>Description of the constraints under which the designed product achieves the objective(s)</a:t>
            </a:r>
          </a:p>
          <a:p>
            <a:pPr marL="225425" indent="-225425">
              <a:lnSpc>
                <a:spcPct val="80000"/>
              </a:lnSpc>
              <a:spcBef>
                <a:spcPct val="15000"/>
              </a:spcBef>
            </a:pPr>
            <a:r>
              <a:rPr lang="en-GB" sz="2800" dirty="0" smtClean="0">
                <a:ea typeface="SimSun" pitchFamily="2" charset="-122"/>
              </a:rPr>
              <a:t>Description of the product</a:t>
            </a:r>
            <a:r>
              <a:rPr lang="en-US" altLang="zh-CN" sz="2800" dirty="0" smtClean="0">
                <a:ea typeface="SimSun" pitchFamily="2" charset="-122"/>
              </a:rPr>
              <a:t> </a:t>
            </a:r>
            <a:endParaRPr lang="en-GB" sz="2800" dirty="0" smtClean="0"/>
          </a:p>
          <a:p>
            <a:pPr marL="573088" lvl="1" indent="-233363">
              <a:lnSpc>
                <a:spcPct val="80000"/>
              </a:lnSpc>
              <a:spcBef>
                <a:spcPct val="15000"/>
              </a:spcBef>
            </a:pPr>
            <a:r>
              <a:rPr lang="en-GB" sz="2400" dirty="0" smtClean="0"/>
              <a:t>Description of the product to be produced</a:t>
            </a:r>
          </a:p>
          <a:p>
            <a:pPr marL="225425" indent="-225425">
              <a:lnSpc>
                <a:spcPct val="80000"/>
              </a:lnSpc>
              <a:spcBef>
                <a:spcPct val="15000"/>
              </a:spcBef>
            </a:pPr>
            <a:r>
              <a:rPr lang="en-GB" sz="2800" dirty="0" smtClean="0">
                <a:ea typeface="SimSun" pitchFamily="2" charset="-122"/>
              </a:rPr>
              <a:t>Plan of Production</a:t>
            </a:r>
            <a:r>
              <a:rPr lang="en-US" altLang="zh-CN" sz="2800" dirty="0" smtClean="0">
                <a:ea typeface="SimSun" pitchFamily="2" charset="-122"/>
              </a:rPr>
              <a:t> </a:t>
            </a:r>
            <a:endParaRPr lang="en-GB" sz="2800" dirty="0" smtClean="0"/>
          </a:p>
          <a:p>
            <a:pPr marL="573088" lvl="1" indent="-233363">
              <a:lnSpc>
                <a:spcPct val="80000"/>
              </a:lnSpc>
              <a:spcBef>
                <a:spcPct val="15000"/>
              </a:spcBef>
            </a:pPr>
            <a:r>
              <a:rPr lang="en-GB" sz="2400" dirty="0" smtClean="0"/>
              <a:t>Description of how the product is to be produced</a:t>
            </a:r>
          </a:p>
          <a:p>
            <a:pPr marL="225425" indent="-225425">
              <a:lnSpc>
                <a:spcPct val="80000"/>
              </a:lnSpc>
              <a:spcBef>
                <a:spcPct val="15000"/>
              </a:spcBef>
            </a:pPr>
            <a:r>
              <a:rPr lang="en-GB" sz="2800" dirty="0" smtClean="0">
                <a:ea typeface="SimSun" pitchFamily="2" charset="-122"/>
              </a:rPr>
              <a:t>Rationale of the design</a:t>
            </a:r>
            <a:r>
              <a:rPr lang="en-US" altLang="zh-CN" sz="2800" dirty="0" smtClean="0">
                <a:ea typeface="SimSun" pitchFamily="2" charset="-122"/>
              </a:rPr>
              <a:t> </a:t>
            </a:r>
            <a:endParaRPr lang="en-GB" sz="2800" dirty="0" smtClean="0"/>
          </a:p>
          <a:p>
            <a:pPr marL="573088" lvl="1" indent="-233363">
              <a:lnSpc>
                <a:spcPct val="80000"/>
              </a:lnSpc>
              <a:spcBef>
                <a:spcPct val="15000"/>
              </a:spcBef>
            </a:pPr>
            <a:r>
              <a:rPr lang="en-GB" sz="2400" dirty="0" smtClean="0"/>
              <a:t>Statements that justify why the designed product and its associated production plan can achieve the objectives and satisfy the constraints</a:t>
            </a:r>
          </a:p>
          <a:p>
            <a:pPr marL="225425" indent="-225425">
              <a:lnSpc>
                <a:spcPct val="80000"/>
              </a:lnSpc>
              <a:spcBef>
                <a:spcPct val="15000"/>
              </a:spcBef>
            </a:pPr>
            <a:r>
              <a:rPr lang="en-GB" sz="2800" dirty="0" smtClean="0">
                <a:ea typeface="SimSun" pitchFamily="2" charset="-122"/>
              </a:rPr>
              <a:t>Conditions of Usage</a:t>
            </a:r>
            <a:r>
              <a:rPr lang="en-US" altLang="zh-CN" sz="2800" dirty="0" smtClean="0">
                <a:ea typeface="SimSun" pitchFamily="2" charset="-122"/>
              </a:rPr>
              <a:t> </a:t>
            </a:r>
            <a:endParaRPr lang="en-GB" sz="2800" dirty="0" smtClean="0"/>
          </a:p>
          <a:p>
            <a:pPr marL="573088" lvl="1" indent="-233363">
              <a:lnSpc>
                <a:spcPct val="80000"/>
              </a:lnSpc>
              <a:spcBef>
                <a:spcPct val="15000"/>
              </a:spcBef>
            </a:pPr>
            <a:r>
              <a:rPr lang="en-GB" sz="2400" dirty="0" smtClean="0"/>
              <a:t>Description of the conditions under which the product should be used</a:t>
            </a:r>
            <a:endParaRPr lang="en-US" altLang="zh-CN" sz="2400" dirty="0" smtClean="0">
              <a:ea typeface="SimSun"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5"/>
          <p:cNvSpPr>
            <a:spLocks noGrp="1"/>
          </p:cNvSpPr>
          <p:nvPr>
            <p:ph type="dt" sz="quarter" idx="10"/>
          </p:nvPr>
        </p:nvSpPr>
        <p:spPr>
          <a:xfrm rot="16200000">
            <a:off x="-857250" y="2762250"/>
            <a:ext cx="2209800" cy="495300"/>
          </a:xfrm>
        </p:spPr>
        <p:txBody>
          <a:bodyPr/>
          <a:lstStyle/>
          <a:p>
            <a:pPr>
              <a:defRPr/>
            </a:pPr>
            <a:r>
              <a:rPr lang="en-US" altLang="zh-CN" smtClean="0"/>
              <a:t>Jan. 2014</a:t>
            </a:r>
            <a:endParaRPr lang="en-US" altLang="zh-CN"/>
          </a:p>
        </p:txBody>
      </p:sp>
      <p:sp>
        <p:nvSpPr>
          <p:cNvPr id="9" name="Slide Number Placeholder 6"/>
          <p:cNvSpPr>
            <a:spLocks noGrp="1"/>
          </p:cNvSpPr>
          <p:nvPr>
            <p:ph type="sldNum" sz="quarter" idx="11"/>
          </p:nvPr>
        </p:nvSpPr>
        <p:spPr/>
        <p:txBody>
          <a:bodyPr/>
          <a:lstStyle/>
          <a:p>
            <a:pPr>
              <a:defRPr/>
            </a:pPr>
            <a:fld id="{DD295CFA-9852-4BEB-9B52-0F18E94CF59C}" type="slidenum">
              <a:rPr lang="en-US" altLang="en-US"/>
              <a:pPr>
                <a:defRPr/>
              </a:pPr>
              <a:t>16</a:t>
            </a:fld>
            <a:endParaRPr lang="en-US" altLang="en-US"/>
          </a:p>
        </p:txBody>
      </p:sp>
      <p:sp>
        <p:nvSpPr>
          <p:cNvPr id="10" name="Footer Placeholder 7"/>
          <p:cNvSpPr>
            <a:spLocks noGrp="1"/>
          </p:cNvSpPr>
          <p:nvPr>
            <p:ph type="ftr" sz="quarter" idx="12"/>
          </p:nvPr>
        </p:nvSpPr>
        <p:spPr/>
        <p:txBody>
          <a:bodyPr/>
          <a:lstStyle/>
          <a:p>
            <a:pPr>
              <a:defRPr/>
            </a:pPr>
            <a:r>
              <a:rPr lang="en-GB" altLang="zh-CN"/>
              <a:t>U08182: Information Systems Design</a:t>
            </a:r>
          </a:p>
        </p:txBody>
      </p:sp>
      <p:sp>
        <p:nvSpPr>
          <p:cNvPr id="18437" name="Rectangle 31"/>
          <p:cNvSpPr>
            <a:spLocks noChangeArrowheads="1"/>
          </p:cNvSpPr>
          <p:nvPr/>
        </p:nvSpPr>
        <p:spPr bwMode="auto">
          <a:xfrm>
            <a:off x="847725" y="731838"/>
            <a:ext cx="8450263" cy="5945187"/>
          </a:xfrm>
          <a:prstGeom prst="rect">
            <a:avLst/>
          </a:prstGeom>
          <a:solidFill>
            <a:schemeClr val="accent1"/>
          </a:solidFill>
          <a:ln w="25400">
            <a:solidFill>
              <a:schemeClr val="tx1"/>
            </a:solidFill>
            <a:miter lim="800000"/>
            <a:headEnd/>
            <a:tailEnd/>
          </a:ln>
        </p:spPr>
        <p:txBody>
          <a:bodyPr anchor="ctr">
            <a:spAutoFit/>
          </a:bodyPr>
          <a:lstStyle/>
          <a:p>
            <a:endParaRPr lang="en-US"/>
          </a:p>
        </p:txBody>
      </p:sp>
      <p:sp>
        <p:nvSpPr>
          <p:cNvPr id="18438" name="Rectangle 16"/>
          <p:cNvSpPr>
            <a:spLocks noGrp="1" noChangeArrowheads="1"/>
          </p:cNvSpPr>
          <p:nvPr>
            <p:ph type="title"/>
          </p:nvPr>
        </p:nvSpPr>
        <p:spPr>
          <a:xfrm>
            <a:off x="390525" y="41275"/>
            <a:ext cx="8891588" cy="635000"/>
          </a:xfrm>
        </p:spPr>
        <p:txBody>
          <a:bodyPr/>
          <a:lstStyle/>
          <a:p>
            <a:r>
              <a:rPr lang="en-US" altLang="zh-CN" sz="3200" smtClean="0">
                <a:ea typeface="SimSun" pitchFamily="2" charset="-122"/>
              </a:rPr>
              <a:t>Example of Design</a:t>
            </a:r>
            <a:endParaRPr lang="en-GB" altLang="zh-CN" sz="3200" smtClean="0">
              <a:ea typeface="SimSun" pitchFamily="2" charset="-122"/>
            </a:endParaRPr>
          </a:p>
        </p:txBody>
      </p:sp>
      <p:pic>
        <p:nvPicPr>
          <p:cNvPr id="18439" name="Picture 27" descr="EdisonPatent214636_3"/>
          <p:cNvPicPr>
            <a:picLocks noGrp="1" noChangeAspect="1" noChangeArrowheads="1"/>
          </p:cNvPicPr>
          <p:nvPr>
            <p:ph sz="quarter" idx="2"/>
          </p:nvPr>
        </p:nvPicPr>
        <p:blipFill>
          <a:blip r:embed="rId2" cstate="print"/>
          <a:srcRect/>
          <a:stretch>
            <a:fillRect/>
          </a:stretch>
        </p:blipFill>
        <p:spPr>
          <a:xfrm>
            <a:off x="1100138" y="5313363"/>
            <a:ext cx="2870200" cy="1338262"/>
          </a:xfrm>
          <a:noFill/>
        </p:spPr>
      </p:pic>
      <p:sp>
        <p:nvSpPr>
          <p:cNvPr id="18440" name="Text Box 26"/>
          <p:cNvSpPr txBox="1">
            <a:spLocks noChangeArrowheads="1"/>
          </p:cNvSpPr>
          <p:nvPr/>
        </p:nvSpPr>
        <p:spPr bwMode="auto">
          <a:xfrm>
            <a:off x="4175125" y="160338"/>
            <a:ext cx="4897438" cy="519112"/>
          </a:xfrm>
          <a:prstGeom prst="rect">
            <a:avLst/>
          </a:prstGeom>
          <a:noFill/>
          <a:ln w="25400">
            <a:noFill/>
            <a:miter lim="800000"/>
            <a:headEnd/>
            <a:tailEnd/>
          </a:ln>
        </p:spPr>
        <p:txBody>
          <a:bodyPr lIns="0" rIns="0">
            <a:spAutoFit/>
          </a:bodyPr>
          <a:lstStyle/>
          <a:p>
            <a:pPr eaLnBrk="1" hangingPunct="1">
              <a:lnSpc>
                <a:spcPct val="100000"/>
              </a:lnSpc>
              <a:buFontTx/>
              <a:buNone/>
            </a:pPr>
            <a:r>
              <a:rPr lang="en-US" altLang="zh-CN" sz="2800"/>
              <a:t>Edison’s designs of electric lights</a:t>
            </a:r>
            <a:endParaRPr lang="en-GB" altLang="zh-CN" sz="2800"/>
          </a:p>
        </p:txBody>
      </p:sp>
      <p:pic>
        <p:nvPicPr>
          <p:cNvPr id="18441" name="Picture 29" descr="EdisonPatent214636_1"/>
          <p:cNvPicPr>
            <a:picLocks noGrp="1" noChangeAspect="1" noChangeArrowheads="1"/>
          </p:cNvPicPr>
          <p:nvPr>
            <p:ph sz="quarter" idx="3"/>
          </p:nvPr>
        </p:nvPicPr>
        <p:blipFill>
          <a:blip r:embed="rId3" cstate="print"/>
          <a:srcRect/>
          <a:stretch>
            <a:fillRect/>
          </a:stretch>
        </p:blipFill>
        <p:spPr>
          <a:xfrm>
            <a:off x="4811713" y="936625"/>
            <a:ext cx="3522662" cy="5673725"/>
          </a:xfrm>
          <a:noFill/>
        </p:spPr>
      </p:pic>
      <p:pic>
        <p:nvPicPr>
          <p:cNvPr id="18442" name="Picture 11" descr="EdisonPatent214636_2"/>
          <p:cNvPicPr>
            <a:picLocks noGrp="1" noChangeAspect="1" noChangeArrowheads="1"/>
          </p:cNvPicPr>
          <p:nvPr>
            <p:ph sz="half" idx="1"/>
          </p:nvPr>
        </p:nvPicPr>
        <p:blipFill>
          <a:blip r:embed="rId4" cstate="print"/>
          <a:srcRect/>
          <a:stretch>
            <a:fillRect/>
          </a:stretch>
        </p:blipFill>
        <p:spPr>
          <a:xfrm>
            <a:off x="1106488" y="911225"/>
            <a:ext cx="2871787" cy="4335463"/>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quarter" idx="10"/>
          </p:nvPr>
        </p:nvSpPr>
        <p:spPr>
          <a:xfrm rot="16200000">
            <a:off x="-857250" y="2762250"/>
            <a:ext cx="2209800" cy="495300"/>
          </a:xfrm>
        </p:spPr>
        <p:txBody>
          <a:bodyPr/>
          <a:lstStyle/>
          <a:p>
            <a:pPr>
              <a:defRPr/>
            </a:pPr>
            <a:r>
              <a:rPr lang="en-US" altLang="zh-CN" smtClean="0"/>
              <a:t>Jan. 2014</a:t>
            </a:r>
            <a:endParaRPr lang="en-US" altLang="zh-CN"/>
          </a:p>
        </p:txBody>
      </p:sp>
      <p:sp>
        <p:nvSpPr>
          <p:cNvPr id="7" name="Slide Number Placeholder 4"/>
          <p:cNvSpPr>
            <a:spLocks noGrp="1"/>
          </p:cNvSpPr>
          <p:nvPr>
            <p:ph type="sldNum" sz="quarter" idx="11"/>
          </p:nvPr>
        </p:nvSpPr>
        <p:spPr/>
        <p:txBody>
          <a:bodyPr/>
          <a:lstStyle/>
          <a:p>
            <a:pPr>
              <a:defRPr/>
            </a:pPr>
            <a:fld id="{3C2E22E0-FD6C-4522-8308-6A1EB01157DD}" type="slidenum">
              <a:rPr lang="en-US" altLang="en-US"/>
              <a:pPr>
                <a:defRPr/>
              </a:pPr>
              <a:t>17</a:t>
            </a:fld>
            <a:endParaRPr lang="en-US" altLang="en-US"/>
          </a:p>
        </p:txBody>
      </p:sp>
      <p:sp>
        <p:nvSpPr>
          <p:cNvPr id="8" name="Footer Placeholder 5"/>
          <p:cNvSpPr>
            <a:spLocks noGrp="1"/>
          </p:cNvSpPr>
          <p:nvPr>
            <p:ph type="ftr" sz="quarter" idx="12"/>
          </p:nvPr>
        </p:nvSpPr>
        <p:spPr/>
        <p:txBody>
          <a:bodyPr/>
          <a:lstStyle/>
          <a:p>
            <a:pPr>
              <a:defRPr/>
            </a:pPr>
            <a:r>
              <a:rPr lang="en-GB" altLang="zh-CN"/>
              <a:t>U08182: Information Systems Design</a:t>
            </a:r>
          </a:p>
        </p:txBody>
      </p:sp>
      <p:sp>
        <p:nvSpPr>
          <p:cNvPr id="19461" name="Rectangle 8"/>
          <p:cNvSpPr>
            <a:spLocks noChangeArrowheads="1"/>
          </p:cNvSpPr>
          <p:nvPr/>
        </p:nvSpPr>
        <p:spPr bwMode="auto">
          <a:xfrm>
            <a:off x="3989388" y="466725"/>
            <a:ext cx="5689600" cy="5688013"/>
          </a:xfrm>
          <a:prstGeom prst="rect">
            <a:avLst/>
          </a:prstGeom>
          <a:solidFill>
            <a:schemeClr val="accent1"/>
          </a:solidFill>
          <a:ln w="25400">
            <a:solidFill>
              <a:schemeClr val="tx1"/>
            </a:solidFill>
            <a:miter lim="800000"/>
            <a:headEnd/>
            <a:tailEnd/>
          </a:ln>
        </p:spPr>
        <p:txBody>
          <a:bodyPr anchor="ctr">
            <a:spAutoFit/>
          </a:bodyPr>
          <a:lstStyle/>
          <a:p>
            <a:endParaRPr lang="en-US"/>
          </a:p>
        </p:txBody>
      </p:sp>
      <p:sp>
        <p:nvSpPr>
          <p:cNvPr id="19462" name="Rectangle 5"/>
          <p:cNvSpPr>
            <a:spLocks noGrp="1" noChangeArrowheads="1"/>
          </p:cNvSpPr>
          <p:nvPr>
            <p:ph type="title"/>
          </p:nvPr>
        </p:nvSpPr>
        <p:spPr>
          <a:xfrm>
            <a:off x="425450" y="227013"/>
            <a:ext cx="8891588" cy="635000"/>
          </a:xfrm>
        </p:spPr>
        <p:txBody>
          <a:bodyPr/>
          <a:lstStyle/>
          <a:p>
            <a:r>
              <a:rPr lang="en-US" altLang="zh-CN" sz="3200" smtClean="0">
                <a:ea typeface="SimSun" pitchFamily="2" charset="-122"/>
              </a:rPr>
              <a:t>Objectives</a:t>
            </a:r>
            <a:endParaRPr lang="en-GB" altLang="zh-CN" sz="3200" smtClean="0">
              <a:ea typeface="SimSun" pitchFamily="2" charset="-122"/>
            </a:endParaRPr>
          </a:p>
        </p:txBody>
      </p:sp>
      <p:pic>
        <p:nvPicPr>
          <p:cNvPr id="19463" name="Picture 4" descr="EdisonObjectives"/>
          <p:cNvPicPr>
            <a:picLocks noGrp="1" noChangeAspect="1" noChangeArrowheads="1"/>
          </p:cNvPicPr>
          <p:nvPr>
            <p:ph idx="1"/>
          </p:nvPr>
        </p:nvPicPr>
        <p:blipFill>
          <a:blip r:embed="rId2" cstate="print"/>
          <a:srcRect/>
          <a:stretch>
            <a:fillRect/>
          </a:stretch>
        </p:blipFill>
        <p:spPr>
          <a:xfrm>
            <a:off x="4079875" y="541338"/>
            <a:ext cx="5543550" cy="5529262"/>
          </a:xfrm>
          <a:noFill/>
        </p:spPr>
      </p:pic>
      <p:sp>
        <p:nvSpPr>
          <p:cNvPr id="19464" name="Text Box 7"/>
          <p:cNvSpPr txBox="1">
            <a:spLocks noChangeArrowheads="1"/>
          </p:cNvSpPr>
          <p:nvPr/>
        </p:nvSpPr>
        <p:spPr bwMode="auto">
          <a:xfrm>
            <a:off x="471488" y="1006475"/>
            <a:ext cx="3455987" cy="4473575"/>
          </a:xfrm>
          <a:prstGeom prst="rect">
            <a:avLst/>
          </a:prstGeom>
          <a:noFill/>
          <a:ln w="25400">
            <a:noFill/>
            <a:miter lim="800000"/>
            <a:headEnd/>
            <a:tailEnd/>
          </a:ln>
        </p:spPr>
        <p:txBody>
          <a:bodyPr>
            <a:spAutoFit/>
          </a:bodyPr>
          <a:lstStyle/>
          <a:p>
            <a:pPr marL="274638" indent="-274638" eaLnBrk="1" hangingPunct="1">
              <a:lnSpc>
                <a:spcPct val="100000"/>
              </a:lnSpc>
              <a:buFontTx/>
              <a:buChar char="•"/>
            </a:pPr>
            <a:r>
              <a:rPr lang="en-US" altLang="zh-CN"/>
              <a:t>A design may have a number of different objectives that must be satisfied as a whole</a:t>
            </a:r>
            <a:endParaRPr lang="en-GB" altLang="zh-CN"/>
          </a:p>
          <a:p>
            <a:pPr marL="274638" indent="-274638" eaLnBrk="1" hangingPunct="1">
              <a:lnSpc>
                <a:spcPct val="100000"/>
              </a:lnSpc>
              <a:buFontTx/>
              <a:buChar char="•"/>
            </a:pPr>
            <a:r>
              <a:rPr lang="en-GB" altLang="zh-CN"/>
              <a:t>Design objectives is often expressed in a number of different levels of abstraction</a:t>
            </a:r>
          </a:p>
          <a:p>
            <a:pPr marL="274638" indent="-274638" eaLnBrk="1" hangingPunct="1">
              <a:lnSpc>
                <a:spcPct val="100000"/>
              </a:lnSpc>
              <a:buFontTx/>
              <a:buChar char="•"/>
            </a:pPr>
            <a:r>
              <a:rPr lang="en-GB" altLang="zh-CN"/>
              <a:t>Between different levels of objectives, there may have some assumptions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quarter" idx="10"/>
          </p:nvPr>
        </p:nvSpPr>
        <p:spPr>
          <a:xfrm rot="16200000">
            <a:off x="-857250" y="2762250"/>
            <a:ext cx="2209800" cy="495300"/>
          </a:xfrm>
        </p:spPr>
        <p:txBody>
          <a:bodyPr/>
          <a:lstStyle/>
          <a:p>
            <a:pPr>
              <a:defRPr/>
            </a:pPr>
            <a:r>
              <a:rPr lang="en-US" altLang="zh-CN" smtClean="0"/>
              <a:t>Jan. 2014</a:t>
            </a:r>
            <a:endParaRPr lang="en-US" altLang="zh-CN"/>
          </a:p>
        </p:txBody>
      </p:sp>
      <p:sp>
        <p:nvSpPr>
          <p:cNvPr id="7" name="Slide Number Placeholder 4"/>
          <p:cNvSpPr>
            <a:spLocks noGrp="1"/>
          </p:cNvSpPr>
          <p:nvPr>
            <p:ph type="sldNum" sz="quarter" idx="11"/>
          </p:nvPr>
        </p:nvSpPr>
        <p:spPr/>
        <p:txBody>
          <a:bodyPr/>
          <a:lstStyle/>
          <a:p>
            <a:pPr>
              <a:defRPr/>
            </a:pPr>
            <a:fld id="{9FBF142C-F683-4335-AF69-A516CA0147D2}" type="slidenum">
              <a:rPr lang="en-US" altLang="en-US"/>
              <a:pPr>
                <a:defRPr/>
              </a:pPr>
              <a:t>18</a:t>
            </a:fld>
            <a:endParaRPr lang="en-US" altLang="en-US"/>
          </a:p>
        </p:txBody>
      </p:sp>
      <p:sp>
        <p:nvSpPr>
          <p:cNvPr id="8" name="Footer Placeholder 5"/>
          <p:cNvSpPr>
            <a:spLocks noGrp="1"/>
          </p:cNvSpPr>
          <p:nvPr>
            <p:ph type="ftr" sz="quarter" idx="12"/>
          </p:nvPr>
        </p:nvSpPr>
        <p:spPr/>
        <p:txBody>
          <a:bodyPr/>
          <a:lstStyle/>
          <a:p>
            <a:pPr>
              <a:defRPr/>
            </a:pPr>
            <a:r>
              <a:rPr lang="en-GB" altLang="zh-CN"/>
              <a:t>U08182: Information Systems Design</a:t>
            </a:r>
          </a:p>
        </p:txBody>
      </p:sp>
      <p:sp>
        <p:nvSpPr>
          <p:cNvPr id="20486" name="Text Box 6"/>
          <p:cNvSpPr txBox="1">
            <a:spLocks noChangeArrowheads="1"/>
          </p:cNvSpPr>
          <p:nvPr/>
        </p:nvSpPr>
        <p:spPr bwMode="auto">
          <a:xfrm>
            <a:off x="541338" y="715963"/>
            <a:ext cx="9265271" cy="4684359"/>
          </a:xfrm>
          <a:prstGeom prst="rect">
            <a:avLst/>
          </a:prstGeom>
          <a:noFill/>
          <a:ln w="25400">
            <a:noFill/>
            <a:miter lim="800000"/>
            <a:headEnd/>
            <a:tailEnd/>
          </a:ln>
        </p:spPr>
        <p:txBody>
          <a:bodyPr wrap="square">
            <a:spAutoFit/>
          </a:bodyPr>
          <a:lstStyle/>
          <a:p>
            <a:pPr marL="182563" indent="-182563" eaLnBrk="1" hangingPunct="1">
              <a:lnSpc>
                <a:spcPct val="80000"/>
              </a:lnSpc>
              <a:spcBef>
                <a:spcPct val="20000"/>
              </a:spcBef>
              <a:buFontTx/>
              <a:buNone/>
            </a:pPr>
            <a:r>
              <a:rPr lang="en-GB" altLang="zh-CN" b="1" dirty="0" smtClean="0"/>
              <a:t>Lawson’s Theory about three </a:t>
            </a:r>
            <a:r>
              <a:rPr lang="en-GB" altLang="zh-CN" b="1" dirty="0"/>
              <a:t>dimensions of </a:t>
            </a:r>
            <a:r>
              <a:rPr lang="en-US" altLang="zh-CN" b="1" dirty="0"/>
              <a:t>constraints</a:t>
            </a:r>
            <a:r>
              <a:rPr lang="en-GB" altLang="zh-CN" b="1" dirty="0"/>
              <a:t> </a:t>
            </a:r>
          </a:p>
          <a:p>
            <a:pPr marL="182563" indent="-182563" eaLnBrk="1" hangingPunct="1">
              <a:lnSpc>
                <a:spcPct val="80000"/>
              </a:lnSpc>
              <a:spcBef>
                <a:spcPct val="20000"/>
              </a:spcBef>
              <a:buFontTx/>
              <a:buChar char="•"/>
            </a:pPr>
            <a:r>
              <a:rPr lang="en-GB" altLang="zh-CN" dirty="0"/>
              <a:t>The generator of the constraints</a:t>
            </a:r>
            <a:r>
              <a:rPr lang="en-GB" altLang="zh-CN" dirty="0" smtClean="0"/>
              <a:t>: (</a:t>
            </a:r>
            <a:r>
              <a:rPr lang="en-GB" altLang="zh-CN" i="1" dirty="0" smtClean="0"/>
              <a:t>Who brings the constraint/design problem</a:t>
            </a:r>
            <a:r>
              <a:rPr lang="en-GB" altLang="zh-CN" dirty="0" smtClean="0"/>
              <a:t>?) </a:t>
            </a:r>
            <a:endParaRPr lang="en-GB" altLang="zh-CN" dirty="0"/>
          </a:p>
          <a:p>
            <a:pPr marL="625475" lvl="1" indent="-168275" eaLnBrk="1" hangingPunct="1">
              <a:lnSpc>
                <a:spcPct val="80000"/>
              </a:lnSpc>
              <a:spcBef>
                <a:spcPct val="20000"/>
              </a:spcBef>
              <a:buFontTx/>
              <a:buChar char="•"/>
            </a:pPr>
            <a:r>
              <a:rPr lang="en-GB" altLang="zh-CN" dirty="0"/>
              <a:t>u</a:t>
            </a:r>
            <a:r>
              <a:rPr lang="en-GB" altLang="zh-CN" dirty="0" smtClean="0"/>
              <a:t>sers</a:t>
            </a:r>
            <a:r>
              <a:rPr lang="en-GB" altLang="zh-CN" dirty="0"/>
              <a:t>, </a:t>
            </a:r>
            <a:r>
              <a:rPr lang="en-GB" altLang="zh-CN" dirty="0" smtClean="0"/>
              <a:t>clients, legislators, designers</a:t>
            </a:r>
            <a:endParaRPr lang="en-GB" altLang="zh-CN" dirty="0"/>
          </a:p>
          <a:p>
            <a:pPr marL="182563" indent="-182563" eaLnBrk="1" hangingPunct="1">
              <a:lnSpc>
                <a:spcPct val="80000"/>
              </a:lnSpc>
              <a:spcBef>
                <a:spcPct val="20000"/>
              </a:spcBef>
              <a:buFontTx/>
              <a:buChar char="•"/>
            </a:pPr>
            <a:r>
              <a:rPr lang="en-GB" altLang="zh-CN" dirty="0"/>
              <a:t>The domain of the constraints</a:t>
            </a:r>
            <a:r>
              <a:rPr lang="en-GB" altLang="zh-CN" dirty="0" smtClean="0"/>
              <a:t>: (</a:t>
            </a:r>
            <a:r>
              <a:rPr lang="en-GB" altLang="zh-CN" i="1" dirty="0" smtClean="0"/>
              <a:t>What does the constraint influence</a:t>
            </a:r>
            <a:r>
              <a:rPr lang="en-GB" altLang="zh-CN" dirty="0" smtClean="0"/>
              <a:t>?) </a:t>
            </a:r>
            <a:endParaRPr lang="en-GB" altLang="zh-CN" dirty="0"/>
          </a:p>
          <a:p>
            <a:pPr marL="625475" lvl="1" indent="-168275" eaLnBrk="1" hangingPunct="1">
              <a:lnSpc>
                <a:spcPct val="80000"/>
              </a:lnSpc>
              <a:spcBef>
                <a:spcPct val="20000"/>
              </a:spcBef>
              <a:buFontTx/>
              <a:buChar char="•"/>
            </a:pPr>
            <a:r>
              <a:rPr lang="en-GB" altLang="zh-CN" i="1" dirty="0"/>
              <a:t>External</a:t>
            </a:r>
            <a:r>
              <a:rPr lang="en-GB" altLang="zh-CN" dirty="0"/>
              <a:t>: </a:t>
            </a:r>
            <a:r>
              <a:rPr lang="en-GB" altLang="zh-CN" dirty="0" smtClean="0"/>
              <a:t>Constraints on the object and its external environment</a:t>
            </a:r>
          </a:p>
          <a:p>
            <a:pPr marL="625475" lvl="1" indent="-168275" eaLnBrk="1" hangingPunct="1">
              <a:lnSpc>
                <a:spcPct val="80000"/>
              </a:lnSpc>
              <a:spcBef>
                <a:spcPct val="20000"/>
              </a:spcBef>
              <a:buFontTx/>
              <a:buChar char="•"/>
            </a:pPr>
            <a:r>
              <a:rPr lang="en-GB" altLang="zh-CN" i="1" dirty="0" smtClean="0"/>
              <a:t>Internal</a:t>
            </a:r>
            <a:r>
              <a:rPr lang="en-GB" altLang="zh-CN" dirty="0" smtClean="0"/>
              <a:t>: Constraints on the internal structure and function of the object</a:t>
            </a:r>
          </a:p>
          <a:p>
            <a:pPr marL="182563" indent="-182563" eaLnBrk="1" hangingPunct="1">
              <a:lnSpc>
                <a:spcPct val="80000"/>
              </a:lnSpc>
              <a:spcBef>
                <a:spcPct val="20000"/>
              </a:spcBef>
              <a:buFontTx/>
              <a:buChar char="•"/>
            </a:pPr>
            <a:r>
              <a:rPr lang="en-GB" altLang="zh-CN" dirty="0" smtClean="0"/>
              <a:t>The </a:t>
            </a:r>
            <a:r>
              <a:rPr lang="en-GB" altLang="zh-CN" dirty="0"/>
              <a:t>function of the constraints: </a:t>
            </a:r>
            <a:r>
              <a:rPr lang="en-GB" altLang="zh-CN" dirty="0" smtClean="0"/>
              <a:t>(</a:t>
            </a:r>
            <a:r>
              <a:rPr lang="en-GB" altLang="zh-CN" i="1" dirty="0" smtClean="0"/>
              <a:t>Why the constraint is imposed</a:t>
            </a:r>
            <a:r>
              <a:rPr lang="en-GB" altLang="zh-CN" dirty="0" smtClean="0"/>
              <a:t>?) </a:t>
            </a:r>
          </a:p>
          <a:p>
            <a:pPr marL="639763" lvl="1" indent="-182563" eaLnBrk="1" hangingPunct="1">
              <a:lnSpc>
                <a:spcPct val="80000"/>
              </a:lnSpc>
              <a:spcBef>
                <a:spcPct val="20000"/>
              </a:spcBef>
              <a:buFontTx/>
              <a:buChar char="•"/>
            </a:pPr>
            <a:r>
              <a:rPr lang="en-GB" altLang="zh-CN" dirty="0" smtClean="0"/>
              <a:t>Symbolism </a:t>
            </a:r>
            <a:r>
              <a:rPr lang="en-GB" altLang="zh-CN" dirty="0"/>
              <a:t>and social norms </a:t>
            </a:r>
          </a:p>
          <a:p>
            <a:pPr marL="625475" lvl="1" indent="-168275" eaLnBrk="1" hangingPunct="1">
              <a:lnSpc>
                <a:spcPct val="80000"/>
              </a:lnSpc>
              <a:spcBef>
                <a:spcPct val="20000"/>
              </a:spcBef>
              <a:buFontTx/>
              <a:buChar char="•"/>
            </a:pPr>
            <a:r>
              <a:rPr lang="en-GB" altLang="zh-CN" dirty="0"/>
              <a:t>Formal intentions of the designer</a:t>
            </a:r>
          </a:p>
          <a:p>
            <a:pPr marL="625475" lvl="1" indent="-168275" eaLnBrk="1" hangingPunct="1">
              <a:lnSpc>
                <a:spcPct val="80000"/>
              </a:lnSpc>
              <a:spcBef>
                <a:spcPct val="20000"/>
              </a:spcBef>
              <a:buFontTx/>
              <a:buChar char="•"/>
            </a:pPr>
            <a:r>
              <a:rPr lang="en-GB" altLang="zh-CN" dirty="0"/>
              <a:t>Practical implications brought by the implementation technologies</a:t>
            </a:r>
          </a:p>
          <a:p>
            <a:pPr marL="625475" lvl="1" indent="-168275" eaLnBrk="1" hangingPunct="1">
              <a:lnSpc>
                <a:spcPct val="80000"/>
              </a:lnSpc>
              <a:spcBef>
                <a:spcPct val="20000"/>
              </a:spcBef>
              <a:buFontTx/>
              <a:buChar char="•"/>
            </a:pPr>
            <a:r>
              <a:rPr lang="en-GB" altLang="zh-CN" dirty="0"/>
              <a:t>‘Radical' reasons that deal with the primary purpose of the artefact</a:t>
            </a:r>
          </a:p>
        </p:txBody>
      </p:sp>
      <p:sp>
        <p:nvSpPr>
          <p:cNvPr id="20487" name="Rectangle 2"/>
          <p:cNvSpPr>
            <a:spLocks noGrp="1" noChangeArrowheads="1"/>
          </p:cNvSpPr>
          <p:nvPr>
            <p:ph type="title"/>
          </p:nvPr>
        </p:nvSpPr>
        <p:spPr>
          <a:xfrm>
            <a:off x="509588" y="138113"/>
            <a:ext cx="8891587" cy="635000"/>
          </a:xfrm>
        </p:spPr>
        <p:txBody>
          <a:bodyPr/>
          <a:lstStyle/>
          <a:p>
            <a:r>
              <a:rPr lang="en-US" altLang="zh-CN" b="1" dirty="0" smtClean="0">
                <a:ea typeface="SimSun" pitchFamily="2" charset="-122"/>
              </a:rPr>
              <a:t>Constraints:  </a:t>
            </a:r>
            <a:endParaRPr lang="en-GB" altLang="zh-CN" b="1" dirty="0" smtClean="0">
              <a:ea typeface="SimSun"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5"/>
          <p:cNvSpPr>
            <a:spLocks noGrp="1"/>
          </p:cNvSpPr>
          <p:nvPr>
            <p:ph type="dt" sz="quarter" idx="10"/>
          </p:nvPr>
        </p:nvSpPr>
        <p:spPr>
          <a:xfrm rot="16200000">
            <a:off x="-857250" y="2762250"/>
            <a:ext cx="2209800" cy="495300"/>
          </a:xfrm>
        </p:spPr>
        <p:txBody>
          <a:bodyPr/>
          <a:lstStyle/>
          <a:p>
            <a:pPr>
              <a:defRPr/>
            </a:pPr>
            <a:r>
              <a:rPr lang="en-US" altLang="zh-CN" smtClean="0"/>
              <a:t>Jan. 2014</a:t>
            </a:r>
            <a:endParaRPr lang="en-US" altLang="zh-CN"/>
          </a:p>
        </p:txBody>
      </p:sp>
      <p:sp>
        <p:nvSpPr>
          <p:cNvPr id="11" name="Slide Number Placeholder 6"/>
          <p:cNvSpPr>
            <a:spLocks noGrp="1"/>
          </p:cNvSpPr>
          <p:nvPr>
            <p:ph type="sldNum" sz="quarter" idx="11"/>
          </p:nvPr>
        </p:nvSpPr>
        <p:spPr/>
        <p:txBody>
          <a:bodyPr/>
          <a:lstStyle/>
          <a:p>
            <a:pPr>
              <a:defRPr/>
            </a:pPr>
            <a:fld id="{594502E8-278B-4E85-8084-B41513EE637F}" type="slidenum">
              <a:rPr lang="en-US" altLang="en-US"/>
              <a:pPr>
                <a:defRPr/>
              </a:pPr>
              <a:t>19</a:t>
            </a:fld>
            <a:endParaRPr lang="en-US" altLang="en-US"/>
          </a:p>
        </p:txBody>
      </p:sp>
      <p:sp>
        <p:nvSpPr>
          <p:cNvPr id="12" name="Footer Placeholder 7"/>
          <p:cNvSpPr>
            <a:spLocks noGrp="1"/>
          </p:cNvSpPr>
          <p:nvPr>
            <p:ph type="ftr" sz="quarter" idx="12"/>
          </p:nvPr>
        </p:nvSpPr>
        <p:spPr/>
        <p:txBody>
          <a:bodyPr/>
          <a:lstStyle/>
          <a:p>
            <a:pPr>
              <a:defRPr/>
            </a:pPr>
            <a:r>
              <a:rPr lang="en-GB" altLang="zh-CN"/>
              <a:t>U08182: Information Systems Design</a:t>
            </a:r>
          </a:p>
        </p:txBody>
      </p:sp>
      <p:sp>
        <p:nvSpPr>
          <p:cNvPr id="21509" name="Rectangle 2"/>
          <p:cNvSpPr>
            <a:spLocks noGrp="1" noChangeArrowheads="1"/>
          </p:cNvSpPr>
          <p:nvPr>
            <p:ph type="title"/>
          </p:nvPr>
        </p:nvSpPr>
        <p:spPr>
          <a:xfrm>
            <a:off x="527050" y="138113"/>
            <a:ext cx="8891588" cy="635000"/>
          </a:xfrm>
        </p:spPr>
        <p:txBody>
          <a:bodyPr/>
          <a:lstStyle/>
          <a:p>
            <a:r>
              <a:rPr lang="en-US" altLang="zh-CN" smtClean="0">
                <a:ea typeface="SimSun" pitchFamily="2" charset="-122"/>
              </a:rPr>
              <a:t>Descriptions of Designed Products</a:t>
            </a:r>
            <a:endParaRPr lang="en-GB" altLang="zh-CN" smtClean="0">
              <a:ea typeface="SimSun" pitchFamily="2" charset="-122"/>
            </a:endParaRPr>
          </a:p>
        </p:txBody>
      </p:sp>
      <p:pic>
        <p:nvPicPr>
          <p:cNvPr id="21510" name="Picture 6" descr="EdisonProduct2"/>
          <p:cNvPicPr>
            <a:picLocks noGrp="1" noChangeAspect="1" noChangeArrowheads="1"/>
          </p:cNvPicPr>
          <p:nvPr>
            <p:ph sz="quarter" idx="3"/>
          </p:nvPr>
        </p:nvPicPr>
        <p:blipFill>
          <a:blip r:embed="rId2" cstate="print"/>
          <a:srcRect/>
          <a:stretch>
            <a:fillRect/>
          </a:stretch>
        </p:blipFill>
        <p:spPr>
          <a:xfrm>
            <a:off x="6484938" y="1593850"/>
            <a:ext cx="3052762" cy="4414838"/>
          </a:xfrm>
          <a:noFill/>
        </p:spPr>
      </p:pic>
      <p:pic>
        <p:nvPicPr>
          <p:cNvPr id="21511" name="Picture 4" descr="EdisonProduct1"/>
          <p:cNvPicPr>
            <a:picLocks noGrp="1" noChangeAspect="1" noChangeArrowheads="1"/>
          </p:cNvPicPr>
          <p:nvPr>
            <p:ph sz="quarter" idx="2"/>
          </p:nvPr>
        </p:nvPicPr>
        <p:blipFill>
          <a:blip r:embed="rId3" cstate="print"/>
          <a:srcRect/>
          <a:stretch>
            <a:fillRect/>
          </a:stretch>
        </p:blipFill>
        <p:spPr>
          <a:xfrm>
            <a:off x="4198938" y="904875"/>
            <a:ext cx="2854325" cy="2724150"/>
          </a:xfrm>
          <a:noFill/>
        </p:spPr>
      </p:pic>
      <p:sp>
        <p:nvSpPr>
          <p:cNvPr id="21512" name="Rectangle 3"/>
          <p:cNvSpPr>
            <a:spLocks noGrp="1" noChangeArrowheads="1"/>
          </p:cNvSpPr>
          <p:nvPr>
            <p:ph type="body" sz="half" idx="1"/>
          </p:nvPr>
        </p:nvSpPr>
        <p:spPr>
          <a:xfrm>
            <a:off x="552450" y="798513"/>
            <a:ext cx="4370388" cy="4970462"/>
          </a:xfrm>
        </p:spPr>
        <p:txBody>
          <a:bodyPr/>
          <a:lstStyle/>
          <a:p>
            <a:r>
              <a:rPr lang="en-GB" altLang="zh-CN" sz="2800" i="1" smtClean="0">
                <a:ea typeface="SimSun" pitchFamily="2" charset="-122"/>
              </a:rPr>
              <a:t>Multiple views:</a:t>
            </a:r>
            <a:r>
              <a:rPr lang="en-GB" altLang="zh-CN" sz="2800" smtClean="0">
                <a:ea typeface="SimSun" pitchFamily="2" charset="-122"/>
              </a:rPr>
              <a:t> </a:t>
            </a:r>
          </a:p>
          <a:p>
            <a:pPr lvl="1"/>
            <a:r>
              <a:rPr lang="en-GB" altLang="zh-CN" sz="2400" smtClean="0">
                <a:ea typeface="SimSun" pitchFamily="2" charset="-122"/>
              </a:rPr>
              <a:t>Using different notations to describe different aspects of a design</a:t>
            </a:r>
          </a:p>
          <a:p>
            <a:r>
              <a:rPr lang="en-GB" altLang="zh-CN" sz="2800" i="1" smtClean="0">
                <a:ea typeface="SimSun" pitchFamily="2" charset="-122"/>
              </a:rPr>
              <a:t>Structural</a:t>
            </a:r>
            <a:r>
              <a:rPr lang="en-GB" altLang="zh-CN" sz="2800" smtClean="0">
                <a:ea typeface="SimSun" pitchFamily="2" charset="-122"/>
              </a:rPr>
              <a:t> or </a:t>
            </a:r>
            <a:r>
              <a:rPr lang="en-GB" altLang="zh-CN" sz="2800" i="1" smtClean="0">
                <a:ea typeface="SimSun" pitchFamily="2" charset="-122"/>
              </a:rPr>
              <a:t>hierarchical representation</a:t>
            </a:r>
            <a:r>
              <a:rPr lang="en-GB" altLang="zh-CN" sz="2800" smtClean="0">
                <a:ea typeface="SimSun" pitchFamily="2" charset="-122"/>
              </a:rPr>
              <a:t>:</a:t>
            </a:r>
          </a:p>
          <a:p>
            <a:pPr lvl="1"/>
            <a:r>
              <a:rPr lang="en-GB" altLang="zh-CN" sz="2400" smtClean="0">
                <a:ea typeface="SimSun" pitchFamily="2" charset="-122"/>
              </a:rPr>
              <a:t>Representing a complicated design at a number of different abstraction levels and with different details</a:t>
            </a:r>
          </a:p>
        </p:txBody>
      </p:sp>
      <p:sp>
        <p:nvSpPr>
          <p:cNvPr id="21513" name="Oval 8"/>
          <p:cNvSpPr>
            <a:spLocks noChangeArrowheads="1"/>
          </p:cNvSpPr>
          <p:nvPr/>
        </p:nvSpPr>
        <p:spPr bwMode="auto">
          <a:xfrm>
            <a:off x="4760913" y="895350"/>
            <a:ext cx="1601787" cy="1955800"/>
          </a:xfrm>
          <a:prstGeom prst="ellipse">
            <a:avLst/>
          </a:prstGeom>
          <a:noFill/>
          <a:ln w="25400">
            <a:solidFill>
              <a:srgbClr val="CC0000"/>
            </a:solidFill>
            <a:round/>
            <a:headEnd/>
            <a:tailEnd/>
          </a:ln>
        </p:spPr>
        <p:txBody>
          <a:bodyPr anchor="ctr">
            <a:spAutoFit/>
          </a:bodyPr>
          <a:lstStyle/>
          <a:p>
            <a:endParaRPr lang="en-US"/>
          </a:p>
        </p:txBody>
      </p:sp>
      <p:sp>
        <p:nvSpPr>
          <p:cNvPr id="21514" name="Freeform 9"/>
          <p:cNvSpPr>
            <a:spLocks/>
          </p:cNvSpPr>
          <p:nvPr/>
        </p:nvSpPr>
        <p:spPr bwMode="auto">
          <a:xfrm>
            <a:off x="5713413" y="923925"/>
            <a:ext cx="2751137" cy="461963"/>
          </a:xfrm>
          <a:custGeom>
            <a:avLst/>
            <a:gdLst>
              <a:gd name="T0" fmla="*/ 0 w 1733"/>
              <a:gd name="T1" fmla="*/ 0 h 291"/>
              <a:gd name="T2" fmla="*/ 1733 w 1733"/>
              <a:gd name="T3" fmla="*/ 291 h 291"/>
              <a:gd name="T4" fmla="*/ 0 60000 65536"/>
              <a:gd name="T5" fmla="*/ 0 60000 65536"/>
              <a:gd name="T6" fmla="*/ 0 w 1733"/>
              <a:gd name="T7" fmla="*/ 0 h 291"/>
              <a:gd name="T8" fmla="*/ 1733 w 1733"/>
              <a:gd name="T9" fmla="*/ 291 h 291"/>
            </a:gdLst>
            <a:ahLst/>
            <a:cxnLst>
              <a:cxn ang="T4">
                <a:pos x="T0" y="T1"/>
              </a:cxn>
              <a:cxn ang="T5">
                <a:pos x="T2" y="T3"/>
              </a:cxn>
            </a:cxnLst>
            <a:rect l="T6" t="T7" r="T8" b="T9"/>
            <a:pathLst>
              <a:path w="1733" h="291">
                <a:moveTo>
                  <a:pt x="0" y="0"/>
                </a:moveTo>
                <a:lnTo>
                  <a:pt x="1733" y="291"/>
                </a:lnTo>
              </a:path>
            </a:pathLst>
          </a:custGeom>
          <a:noFill/>
          <a:ln w="25400" cap="flat" cmpd="sng">
            <a:solidFill>
              <a:srgbClr val="CC0000"/>
            </a:solidFill>
            <a:prstDash val="solid"/>
            <a:round/>
            <a:headEnd type="none" w="med" len="med"/>
            <a:tailEnd type="none" w="med" len="med"/>
          </a:ln>
        </p:spPr>
        <p:txBody>
          <a:bodyPr wrap="none">
            <a:spAutoFit/>
          </a:bodyPr>
          <a:lstStyle/>
          <a:p>
            <a:endParaRPr lang="en-US"/>
          </a:p>
        </p:txBody>
      </p:sp>
      <p:sp>
        <p:nvSpPr>
          <p:cNvPr id="21515" name="Freeform 10"/>
          <p:cNvSpPr>
            <a:spLocks/>
          </p:cNvSpPr>
          <p:nvPr/>
        </p:nvSpPr>
        <p:spPr bwMode="auto">
          <a:xfrm>
            <a:off x="5114925" y="2706688"/>
            <a:ext cx="1457325" cy="3322637"/>
          </a:xfrm>
          <a:custGeom>
            <a:avLst/>
            <a:gdLst>
              <a:gd name="T0" fmla="*/ 0 w 918"/>
              <a:gd name="T1" fmla="*/ 0 h 2093"/>
              <a:gd name="T2" fmla="*/ 918 w 918"/>
              <a:gd name="T3" fmla="*/ 2093 h 2093"/>
              <a:gd name="T4" fmla="*/ 0 60000 65536"/>
              <a:gd name="T5" fmla="*/ 0 60000 65536"/>
              <a:gd name="T6" fmla="*/ 0 w 918"/>
              <a:gd name="T7" fmla="*/ 0 h 2093"/>
              <a:gd name="T8" fmla="*/ 918 w 918"/>
              <a:gd name="T9" fmla="*/ 2093 h 2093"/>
            </a:gdLst>
            <a:ahLst/>
            <a:cxnLst>
              <a:cxn ang="T4">
                <a:pos x="T0" y="T1"/>
              </a:cxn>
              <a:cxn ang="T5">
                <a:pos x="T2" y="T3"/>
              </a:cxn>
            </a:cxnLst>
            <a:rect l="T6" t="T7" r="T8" b="T9"/>
            <a:pathLst>
              <a:path w="918" h="2093">
                <a:moveTo>
                  <a:pt x="0" y="0"/>
                </a:moveTo>
                <a:lnTo>
                  <a:pt x="918" y="2093"/>
                </a:lnTo>
              </a:path>
            </a:pathLst>
          </a:custGeom>
          <a:noFill/>
          <a:ln w="25400" cap="flat" cmpd="sng">
            <a:solidFill>
              <a:srgbClr val="CC0000"/>
            </a:solidFill>
            <a:prstDash val="solid"/>
            <a:round/>
            <a:headEnd type="none" w="med" len="med"/>
            <a:tailEnd type="none" w="med" len="med"/>
          </a:ln>
        </p:spPr>
        <p:txBody>
          <a:bodyPr wrap="none">
            <a:spAutoFit/>
          </a:bodyPr>
          <a:lstStyle/>
          <a:p>
            <a:endParaRPr lang="en-US"/>
          </a:p>
        </p:txBody>
      </p:sp>
      <p:sp>
        <p:nvSpPr>
          <p:cNvPr id="21516" name="Freeform 11"/>
          <p:cNvSpPr>
            <a:spLocks/>
          </p:cNvSpPr>
          <p:nvPr/>
        </p:nvSpPr>
        <p:spPr bwMode="auto">
          <a:xfrm>
            <a:off x="6348413" y="1370013"/>
            <a:ext cx="3375025" cy="4849812"/>
          </a:xfrm>
          <a:custGeom>
            <a:avLst/>
            <a:gdLst>
              <a:gd name="T0" fmla="*/ 2126 w 2126"/>
              <a:gd name="T1" fmla="*/ 483 h 3055"/>
              <a:gd name="T2" fmla="*/ 1818 w 2126"/>
              <a:gd name="T3" fmla="*/ 203 h 3055"/>
              <a:gd name="T4" fmla="*/ 1396 w 2126"/>
              <a:gd name="T5" fmla="*/ 21 h 3055"/>
              <a:gd name="T6" fmla="*/ 877 w 2126"/>
              <a:gd name="T7" fmla="*/ 89 h 3055"/>
              <a:gd name="T8" fmla="*/ 409 w 2126"/>
              <a:gd name="T9" fmla="*/ 557 h 3055"/>
              <a:gd name="T10" fmla="*/ 67 w 2126"/>
              <a:gd name="T11" fmla="*/ 1412 h 3055"/>
              <a:gd name="T12" fmla="*/ 4 w 2126"/>
              <a:gd name="T13" fmla="*/ 2245 h 3055"/>
              <a:gd name="T14" fmla="*/ 84 w 2126"/>
              <a:gd name="T15" fmla="*/ 2741 h 3055"/>
              <a:gd name="T16" fmla="*/ 204 w 2126"/>
              <a:gd name="T17" fmla="*/ 3055 h 30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26"/>
              <a:gd name="T28" fmla="*/ 0 h 3055"/>
              <a:gd name="T29" fmla="*/ 2126 w 2126"/>
              <a:gd name="T30" fmla="*/ 3055 h 30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26" h="3055">
                <a:moveTo>
                  <a:pt x="2126" y="483"/>
                </a:moveTo>
                <a:cubicBezTo>
                  <a:pt x="2075" y="436"/>
                  <a:pt x="1940" y="280"/>
                  <a:pt x="1818" y="203"/>
                </a:cubicBezTo>
                <a:cubicBezTo>
                  <a:pt x="1696" y="126"/>
                  <a:pt x="1553" y="40"/>
                  <a:pt x="1396" y="21"/>
                </a:cubicBezTo>
                <a:cubicBezTo>
                  <a:pt x="1239" y="2"/>
                  <a:pt x="1041" y="0"/>
                  <a:pt x="877" y="89"/>
                </a:cubicBezTo>
                <a:cubicBezTo>
                  <a:pt x="713" y="178"/>
                  <a:pt x="544" y="337"/>
                  <a:pt x="409" y="557"/>
                </a:cubicBezTo>
                <a:cubicBezTo>
                  <a:pt x="274" y="777"/>
                  <a:pt x="134" y="1131"/>
                  <a:pt x="67" y="1412"/>
                </a:cubicBezTo>
                <a:cubicBezTo>
                  <a:pt x="0" y="1693"/>
                  <a:pt x="1" y="2024"/>
                  <a:pt x="4" y="2245"/>
                </a:cubicBezTo>
                <a:cubicBezTo>
                  <a:pt x="7" y="2466"/>
                  <a:pt x="51" y="2606"/>
                  <a:pt x="84" y="2741"/>
                </a:cubicBezTo>
                <a:cubicBezTo>
                  <a:pt x="117" y="2876"/>
                  <a:pt x="179" y="2990"/>
                  <a:pt x="204" y="3055"/>
                </a:cubicBezTo>
              </a:path>
            </a:pathLst>
          </a:custGeom>
          <a:noFill/>
          <a:ln w="25400" cap="flat" cmpd="sng">
            <a:solidFill>
              <a:srgbClr val="CC0000"/>
            </a:solidFill>
            <a:prstDash val="solid"/>
            <a:round/>
            <a:headEnd/>
            <a:tailEnd/>
          </a:ln>
        </p:spPr>
        <p:txBody>
          <a:bodyPr wrap="none">
            <a:spAutoFit/>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quarter" idx="10"/>
          </p:nvPr>
        </p:nvSpPr>
        <p:spPr>
          <a:xfrm rot="16200000">
            <a:off x="-857250" y="2762250"/>
            <a:ext cx="2209800" cy="495300"/>
          </a:xfrm>
        </p:spPr>
        <p:txBody>
          <a:bodyPr/>
          <a:lstStyle/>
          <a:p>
            <a:pPr>
              <a:defRPr/>
            </a:pPr>
            <a:r>
              <a:rPr lang="en-US" altLang="zh-CN" smtClean="0"/>
              <a:t>Jan. 2014</a:t>
            </a:r>
            <a:endParaRPr lang="en-US" altLang="zh-CN"/>
          </a:p>
        </p:txBody>
      </p:sp>
      <p:sp>
        <p:nvSpPr>
          <p:cNvPr id="8" name="Slide Number Placeholder 4"/>
          <p:cNvSpPr>
            <a:spLocks noGrp="1"/>
          </p:cNvSpPr>
          <p:nvPr>
            <p:ph type="sldNum" sz="quarter" idx="11"/>
          </p:nvPr>
        </p:nvSpPr>
        <p:spPr/>
        <p:txBody>
          <a:bodyPr/>
          <a:lstStyle/>
          <a:p>
            <a:pPr>
              <a:defRPr/>
            </a:pPr>
            <a:fld id="{5FCA5722-0902-4059-A142-BC3CF53910CC}" type="slidenum">
              <a:rPr lang="en-US" altLang="en-US"/>
              <a:pPr>
                <a:defRPr/>
              </a:pPr>
              <a:t>2</a:t>
            </a:fld>
            <a:endParaRPr lang="en-US" altLang="en-US"/>
          </a:p>
        </p:txBody>
      </p:sp>
      <p:sp>
        <p:nvSpPr>
          <p:cNvPr id="9" name="Footer Placeholder 5"/>
          <p:cNvSpPr>
            <a:spLocks noGrp="1"/>
          </p:cNvSpPr>
          <p:nvPr>
            <p:ph type="ftr" sz="quarter" idx="12"/>
          </p:nvPr>
        </p:nvSpPr>
        <p:spPr/>
        <p:txBody>
          <a:bodyPr/>
          <a:lstStyle/>
          <a:p>
            <a:pPr>
              <a:defRPr/>
            </a:pPr>
            <a:r>
              <a:rPr lang="en-GB" altLang="zh-CN"/>
              <a:t>U08182: Information Systems Design</a:t>
            </a:r>
          </a:p>
        </p:txBody>
      </p:sp>
      <p:sp>
        <p:nvSpPr>
          <p:cNvPr id="4101" name="Rectangle 2"/>
          <p:cNvSpPr>
            <a:spLocks noGrp="1" noChangeArrowheads="1"/>
          </p:cNvSpPr>
          <p:nvPr>
            <p:ph type="title"/>
          </p:nvPr>
        </p:nvSpPr>
        <p:spPr/>
        <p:txBody>
          <a:bodyPr/>
          <a:lstStyle/>
          <a:p>
            <a:r>
              <a:rPr lang="en-US" altLang="zh-CN" sz="3200" b="1" dirty="0" smtClean="0">
                <a:ea typeface="SimSun" pitchFamily="2" charset="-122"/>
              </a:rPr>
              <a:t>Theme of the module</a:t>
            </a:r>
            <a:endParaRPr lang="en-GB" altLang="zh-CN" sz="3200" b="1" dirty="0" smtClean="0">
              <a:ea typeface="SimSun" pitchFamily="2" charset="-122"/>
            </a:endParaRPr>
          </a:p>
        </p:txBody>
      </p:sp>
      <p:sp>
        <p:nvSpPr>
          <p:cNvPr id="4102" name="Rectangle 3"/>
          <p:cNvSpPr>
            <a:spLocks noGrp="1" noChangeArrowheads="1"/>
          </p:cNvSpPr>
          <p:nvPr>
            <p:ph type="body" idx="1"/>
          </p:nvPr>
        </p:nvSpPr>
        <p:spPr/>
        <p:txBody>
          <a:bodyPr/>
          <a:lstStyle/>
          <a:p>
            <a:pPr marL="0" indent="0">
              <a:buNone/>
            </a:pPr>
            <a:r>
              <a:rPr lang="en-US" altLang="zh-CN" sz="2800" dirty="0" smtClean="0">
                <a:ea typeface="SimSun" pitchFamily="2" charset="-122"/>
              </a:rPr>
              <a:t>How to design information systems</a:t>
            </a:r>
          </a:p>
          <a:p>
            <a:pPr lvl="1"/>
            <a:r>
              <a:rPr lang="en-US" altLang="zh-CN" sz="2400" dirty="0" smtClean="0">
                <a:ea typeface="SimSun" pitchFamily="2" charset="-122"/>
              </a:rPr>
              <a:t>Detailed design</a:t>
            </a:r>
          </a:p>
          <a:p>
            <a:pPr lvl="1"/>
            <a:r>
              <a:rPr lang="en-US" altLang="zh-CN" sz="2400" dirty="0" smtClean="0">
                <a:solidFill>
                  <a:srgbClr val="CC0000"/>
                </a:solidFill>
                <a:ea typeface="SimSun" pitchFamily="2" charset="-122"/>
              </a:rPr>
              <a:t>Architectural design</a:t>
            </a:r>
          </a:p>
          <a:p>
            <a:pPr lvl="2"/>
            <a:r>
              <a:rPr lang="en-US" altLang="zh-CN" sz="2400" dirty="0" smtClean="0">
                <a:solidFill>
                  <a:srgbClr val="CC0000"/>
                </a:solidFill>
                <a:ea typeface="SimSun" pitchFamily="2" charset="-122"/>
              </a:rPr>
              <a:t>Process and techniques to make new designs</a:t>
            </a:r>
          </a:p>
          <a:p>
            <a:pPr lvl="2"/>
            <a:r>
              <a:rPr lang="en-US" altLang="zh-CN" sz="2400" dirty="0" smtClean="0">
                <a:solidFill>
                  <a:srgbClr val="CC0000"/>
                </a:solidFill>
                <a:ea typeface="SimSun" pitchFamily="2" charset="-122"/>
              </a:rPr>
              <a:t>Knowledge of software designs </a:t>
            </a:r>
          </a:p>
          <a:p>
            <a:pPr lvl="3"/>
            <a:r>
              <a:rPr lang="en-US" altLang="zh-CN" sz="2000" dirty="0" smtClean="0">
                <a:ea typeface="SimSun" pitchFamily="2" charset="-122"/>
              </a:rPr>
              <a:t>OO design patterns</a:t>
            </a:r>
            <a:endParaRPr lang="en-US" altLang="zh-CN" sz="2000" dirty="0" smtClean="0">
              <a:solidFill>
                <a:srgbClr val="CC0000"/>
              </a:solidFill>
              <a:ea typeface="SimSun" pitchFamily="2" charset="-122"/>
            </a:endParaRPr>
          </a:p>
          <a:p>
            <a:pPr lvl="3"/>
            <a:r>
              <a:rPr lang="en-US" altLang="zh-CN" sz="2000" dirty="0" smtClean="0">
                <a:solidFill>
                  <a:srgbClr val="CC0000"/>
                </a:solidFill>
                <a:ea typeface="SimSun" pitchFamily="2" charset="-122"/>
              </a:rPr>
              <a:t>Software architectural styles</a:t>
            </a:r>
          </a:p>
          <a:p>
            <a:pPr lvl="1"/>
            <a:r>
              <a:rPr lang="en-US" altLang="zh-CN" sz="2400" dirty="0" smtClean="0">
                <a:solidFill>
                  <a:srgbClr val="CC0000"/>
                </a:solidFill>
                <a:ea typeface="SimSun" pitchFamily="2" charset="-122"/>
              </a:rPr>
              <a:t>Evaluation of software designs</a:t>
            </a:r>
          </a:p>
          <a:p>
            <a:pPr lvl="2"/>
            <a:r>
              <a:rPr lang="en-US" altLang="zh-CN" sz="2400" dirty="0" smtClean="0">
                <a:solidFill>
                  <a:srgbClr val="CC0000"/>
                </a:solidFill>
                <a:ea typeface="SimSun" pitchFamily="2" charset="-122"/>
              </a:rPr>
              <a:t>Quality of design</a:t>
            </a:r>
          </a:p>
          <a:p>
            <a:pPr lvl="2"/>
            <a:r>
              <a:rPr lang="en-US" altLang="zh-CN" sz="2400" dirty="0" smtClean="0">
                <a:solidFill>
                  <a:srgbClr val="CC0000"/>
                </a:solidFill>
                <a:ea typeface="SimSun" pitchFamily="2" charset="-122"/>
              </a:rPr>
              <a:t>Testing, verification and validation of designs</a:t>
            </a:r>
          </a:p>
        </p:txBody>
      </p:sp>
      <p:sp>
        <p:nvSpPr>
          <p:cNvPr id="4103" name="Text Box 5"/>
          <p:cNvSpPr txBox="1">
            <a:spLocks noChangeArrowheads="1"/>
          </p:cNvSpPr>
          <p:nvPr/>
        </p:nvSpPr>
        <p:spPr bwMode="auto">
          <a:xfrm>
            <a:off x="5504372" y="1905459"/>
            <a:ext cx="3833813" cy="457200"/>
          </a:xfrm>
          <a:prstGeom prst="rect">
            <a:avLst/>
          </a:prstGeom>
          <a:noFill/>
          <a:ln w="25400">
            <a:noFill/>
            <a:miter lim="800000"/>
            <a:headEnd/>
            <a:tailEnd/>
          </a:ln>
        </p:spPr>
        <p:txBody>
          <a:bodyPr>
            <a:spAutoFit/>
          </a:bodyPr>
          <a:lstStyle/>
          <a:p>
            <a:pPr eaLnBrk="1" hangingPunct="1">
              <a:lnSpc>
                <a:spcPct val="100000"/>
              </a:lnSpc>
              <a:buFontTx/>
              <a:buNone/>
            </a:pPr>
            <a:r>
              <a:rPr lang="en-US" altLang="zh-CN" dirty="0">
                <a:solidFill>
                  <a:schemeClr val="accent2"/>
                </a:solidFill>
              </a:rPr>
              <a:t>Covered in other modules</a:t>
            </a:r>
            <a:endParaRPr lang="en-GB" dirty="0">
              <a:solidFill>
                <a:schemeClr val="accent2"/>
              </a:solidFill>
            </a:endParaRPr>
          </a:p>
        </p:txBody>
      </p:sp>
      <p:sp>
        <p:nvSpPr>
          <p:cNvPr id="4104" name="Line 8"/>
          <p:cNvSpPr>
            <a:spLocks noChangeShapeType="1"/>
          </p:cNvSpPr>
          <p:nvPr/>
        </p:nvSpPr>
        <p:spPr bwMode="auto">
          <a:xfrm>
            <a:off x="3801056" y="1895563"/>
            <a:ext cx="1720365" cy="256810"/>
          </a:xfrm>
          <a:prstGeom prst="line">
            <a:avLst/>
          </a:prstGeom>
          <a:noFill/>
          <a:ln w="25400">
            <a:solidFill>
              <a:schemeClr val="accent2"/>
            </a:solidFill>
            <a:round/>
            <a:headEnd/>
            <a:tailEnd type="triangle" w="med" len="med"/>
          </a:ln>
        </p:spPr>
        <p:txBody>
          <a:bodyPr wrap="square">
            <a:spAutoFit/>
          </a:bodyPr>
          <a:lstStyle/>
          <a:p>
            <a:endParaRPr lang="en-US"/>
          </a:p>
        </p:txBody>
      </p:sp>
      <p:sp>
        <p:nvSpPr>
          <p:cNvPr id="4105" name="Line 9"/>
          <p:cNvSpPr>
            <a:spLocks noChangeShapeType="1"/>
          </p:cNvSpPr>
          <p:nvPr/>
        </p:nvSpPr>
        <p:spPr bwMode="auto">
          <a:xfrm flipV="1">
            <a:off x="4682776" y="2278501"/>
            <a:ext cx="1114425" cy="1231900"/>
          </a:xfrm>
          <a:prstGeom prst="line">
            <a:avLst/>
          </a:prstGeom>
          <a:noFill/>
          <a:ln w="25400">
            <a:solidFill>
              <a:schemeClr val="accent2"/>
            </a:solidFill>
            <a:round/>
            <a:headEnd/>
            <a:tailEnd type="triangle" w="med" len="med"/>
          </a:ln>
        </p:spPr>
        <p:txBody>
          <a:bodyPr>
            <a:spAutoFit/>
          </a:bodyPr>
          <a:lstStyle/>
          <a:p>
            <a:endParaRPr lang="en-US"/>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776960" y="5205960"/>
              <a:ext cx="1491480" cy="187920"/>
            </p14:xfrm>
          </p:contentPart>
        </mc:Choice>
        <mc:Fallback>
          <p:pic>
            <p:nvPicPr>
              <p:cNvPr id="2" name="Ink 1"/>
              <p:cNvPicPr/>
              <p:nvPr/>
            </p:nvPicPr>
            <p:blipFill>
              <a:blip r:embed="rId3"/>
              <a:stretch>
                <a:fillRect/>
              </a:stretch>
            </p:blipFill>
            <p:spPr>
              <a:xfrm>
                <a:off x="1761120" y="5142600"/>
                <a:ext cx="1523160" cy="314640"/>
              </a:xfrm>
              <a:prstGeom prst="rect">
                <a:avLst/>
              </a:prstGeom>
            </p:spPr>
          </p:pic>
        </mc:Fallback>
      </mc:AlternateContent>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quarter" idx="10"/>
          </p:nvPr>
        </p:nvSpPr>
        <p:spPr>
          <a:xfrm rot="16200000">
            <a:off x="-857250" y="2762250"/>
            <a:ext cx="2209800" cy="495300"/>
          </a:xfrm>
        </p:spPr>
        <p:txBody>
          <a:bodyPr/>
          <a:lstStyle/>
          <a:p>
            <a:pPr>
              <a:defRPr/>
            </a:pPr>
            <a:r>
              <a:rPr lang="en-US" altLang="zh-CN" smtClean="0"/>
              <a:t>Jan. 2014</a:t>
            </a:r>
            <a:endParaRPr lang="en-US" altLang="zh-CN"/>
          </a:p>
        </p:txBody>
      </p:sp>
      <p:sp>
        <p:nvSpPr>
          <p:cNvPr id="7" name="Slide Number Placeholder 5"/>
          <p:cNvSpPr>
            <a:spLocks noGrp="1"/>
          </p:cNvSpPr>
          <p:nvPr>
            <p:ph type="sldNum" sz="quarter" idx="11"/>
          </p:nvPr>
        </p:nvSpPr>
        <p:spPr/>
        <p:txBody>
          <a:bodyPr/>
          <a:lstStyle/>
          <a:p>
            <a:pPr>
              <a:defRPr/>
            </a:pPr>
            <a:fld id="{6C1ECE4C-8437-4532-8A55-B53FB24440E2}" type="slidenum">
              <a:rPr lang="en-US" altLang="en-US"/>
              <a:pPr>
                <a:defRPr/>
              </a:pPr>
              <a:t>20</a:t>
            </a:fld>
            <a:endParaRPr lang="en-US" altLang="en-US"/>
          </a:p>
        </p:txBody>
      </p:sp>
      <p:sp>
        <p:nvSpPr>
          <p:cNvPr id="8" name="Footer Placeholder 6"/>
          <p:cNvSpPr>
            <a:spLocks noGrp="1"/>
          </p:cNvSpPr>
          <p:nvPr>
            <p:ph type="ftr" sz="quarter" idx="12"/>
          </p:nvPr>
        </p:nvSpPr>
        <p:spPr/>
        <p:txBody>
          <a:bodyPr/>
          <a:lstStyle/>
          <a:p>
            <a:pPr>
              <a:defRPr/>
            </a:pPr>
            <a:r>
              <a:rPr lang="en-GB" altLang="zh-CN"/>
              <a:t>U08182: Information Systems Design</a:t>
            </a:r>
          </a:p>
        </p:txBody>
      </p:sp>
      <p:sp>
        <p:nvSpPr>
          <p:cNvPr id="22533" name="Rectangle 6"/>
          <p:cNvSpPr>
            <a:spLocks noChangeArrowheads="1"/>
          </p:cNvSpPr>
          <p:nvPr/>
        </p:nvSpPr>
        <p:spPr bwMode="auto">
          <a:xfrm>
            <a:off x="4376738" y="692150"/>
            <a:ext cx="5256212" cy="5257800"/>
          </a:xfrm>
          <a:prstGeom prst="rect">
            <a:avLst/>
          </a:prstGeom>
          <a:solidFill>
            <a:schemeClr val="accent1"/>
          </a:solidFill>
          <a:ln w="25400">
            <a:solidFill>
              <a:schemeClr val="tx1"/>
            </a:solidFill>
            <a:miter lim="800000"/>
            <a:headEnd/>
            <a:tailEnd/>
          </a:ln>
        </p:spPr>
        <p:txBody>
          <a:bodyPr wrap="none" anchor="ctr">
            <a:spAutoFit/>
          </a:bodyPr>
          <a:lstStyle/>
          <a:p>
            <a:endParaRPr lang="en-US"/>
          </a:p>
        </p:txBody>
      </p:sp>
      <p:sp>
        <p:nvSpPr>
          <p:cNvPr id="22534" name="Rectangle 2"/>
          <p:cNvSpPr>
            <a:spLocks noGrp="1" noChangeArrowheads="1"/>
          </p:cNvSpPr>
          <p:nvPr>
            <p:ph type="title"/>
          </p:nvPr>
        </p:nvSpPr>
        <p:spPr>
          <a:xfrm>
            <a:off x="454025" y="93663"/>
            <a:ext cx="8891588" cy="635000"/>
          </a:xfrm>
        </p:spPr>
        <p:txBody>
          <a:bodyPr/>
          <a:lstStyle/>
          <a:p>
            <a:r>
              <a:rPr lang="en-US" altLang="zh-CN" b="1" smtClean="0">
                <a:ea typeface="SimSun" pitchFamily="2" charset="-122"/>
              </a:rPr>
              <a:t>Rationales</a:t>
            </a:r>
            <a:endParaRPr lang="en-GB" altLang="zh-CN" b="1" smtClean="0">
              <a:ea typeface="SimSun" pitchFamily="2" charset="-122"/>
            </a:endParaRPr>
          </a:p>
        </p:txBody>
      </p:sp>
      <p:sp>
        <p:nvSpPr>
          <p:cNvPr id="22535" name="Rectangle 3"/>
          <p:cNvSpPr>
            <a:spLocks noGrp="1" noChangeArrowheads="1"/>
          </p:cNvSpPr>
          <p:nvPr>
            <p:ph type="body" sz="half" idx="1"/>
          </p:nvPr>
        </p:nvSpPr>
        <p:spPr>
          <a:xfrm>
            <a:off x="474663" y="709613"/>
            <a:ext cx="3935412" cy="5389562"/>
          </a:xfrm>
        </p:spPr>
        <p:txBody>
          <a:bodyPr/>
          <a:lstStyle/>
          <a:p>
            <a:r>
              <a:rPr lang="en-GB" altLang="zh-CN" sz="2400" smtClean="0">
                <a:ea typeface="SimSun" pitchFamily="2" charset="-122"/>
              </a:rPr>
              <a:t>Engineering design must be based on scientific principles and technical information. </a:t>
            </a:r>
          </a:p>
          <a:p>
            <a:r>
              <a:rPr lang="en-GB" altLang="zh-CN" sz="2400" smtClean="0">
                <a:ea typeface="SimSun" pitchFamily="2" charset="-122"/>
              </a:rPr>
              <a:t>A 'design space</a:t>
            </a:r>
            <a:r>
              <a:rPr lang="en-GB" altLang="zh-CN" sz="2400" smtClean="0">
                <a:latin typeface="Times New Roman" pitchFamily="18" charset="0"/>
                <a:ea typeface="SimSun" pitchFamily="2" charset="-122"/>
              </a:rPr>
              <a:t>’</a:t>
            </a:r>
            <a:r>
              <a:rPr lang="en-GB" altLang="zh-CN" sz="2400" smtClean="0">
                <a:ea typeface="SimSun" pitchFamily="2" charset="-122"/>
              </a:rPr>
              <a:t>: a body of knowledge about artefact, its environment, its intended use, and the decisions that went into creating the design. </a:t>
            </a:r>
          </a:p>
          <a:p>
            <a:r>
              <a:rPr lang="en-GB" altLang="zh-CN" sz="2400" smtClean="0">
                <a:ea typeface="SimSun" pitchFamily="2" charset="-122"/>
              </a:rPr>
              <a:t>A kind of meta-knowledge about how they arrived at a particular design. </a:t>
            </a:r>
          </a:p>
        </p:txBody>
      </p:sp>
      <p:pic>
        <p:nvPicPr>
          <p:cNvPr id="22536" name="Picture 4" descr="EdisonRationales"/>
          <p:cNvPicPr>
            <a:picLocks noGrp="1" noChangeAspect="1" noChangeArrowheads="1"/>
          </p:cNvPicPr>
          <p:nvPr>
            <p:ph sz="half" idx="2"/>
          </p:nvPr>
        </p:nvPicPr>
        <p:blipFill>
          <a:blip r:embed="rId2" cstate="print"/>
          <a:srcRect/>
          <a:stretch>
            <a:fillRect/>
          </a:stretch>
        </p:blipFill>
        <p:spPr>
          <a:xfrm>
            <a:off x="4448175" y="765175"/>
            <a:ext cx="5113338" cy="5100638"/>
          </a:xfr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quarter" idx="10"/>
          </p:nvPr>
        </p:nvSpPr>
        <p:spPr>
          <a:xfrm rot="16200000">
            <a:off x="-857250" y="2762250"/>
            <a:ext cx="2209800" cy="495300"/>
          </a:xfrm>
        </p:spPr>
        <p:txBody>
          <a:bodyPr/>
          <a:lstStyle/>
          <a:p>
            <a:pPr>
              <a:defRPr/>
            </a:pPr>
            <a:r>
              <a:rPr lang="en-US" altLang="zh-CN" smtClean="0"/>
              <a:t>Jan. 2014</a:t>
            </a:r>
            <a:endParaRPr lang="en-US" altLang="zh-CN"/>
          </a:p>
        </p:txBody>
      </p:sp>
      <p:sp>
        <p:nvSpPr>
          <p:cNvPr id="7" name="Slide Number Placeholder 4"/>
          <p:cNvSpPr>
            <a:spLocks noGrp="1"/>
          </p:cNvSpPr>
          <p:nvPr>
            <p:ph type="sldNum" sz="quarter" idx="11"/>
          </p:nvPr>
        </p:nvSpPr>
        <p:spPr/>
        <p:txBody>
          <a:bodyPr/>
          <a:lstStyle/>
          <a:p>
            <a:pPr>
              <a:defRPr/>
            </a:pPr>
            <a:fld id="{B957EE82-ACBE-45AE-A90C-68442E6D6181}" type="slidenum">
              <a:rPr lang="en-US" altLang="en-US"/>
              <a:pPr>
                <a:defRPr/>
              </a:pPr>
              <a:t>21</a:t>
            </a:fld>
            <a:endParaRPr lang="en-US" altLang="en-US"/>
          </a:p>
        </p:txBody>
      </p:sp>
      <p:sp>
        <p:nvSpPr>
          <p:cNvPr id="8" name="Footer Placeholder 5"/>
          <p:cNvSpPr>
            <a:spLocks noGrp="1"/>
          </p:cNvSpPr>
          <p:nvPr>
            <p:ph type="ftr" sz="quarter" idx="12"/>
          </p:nvPr>
        </p:nvSpPr>
        <p:spPr/>
        <p:txBody>
          <a:bodyPr/>
          <a:lstStyle/>
          <a:p>
            <a:pPr>
              <a:defRPr/>
            </a:pPr>
            <a:r>
              <a:rPr lang="en-GB" altLang="zh-CN"/>
              <a:t>U08182: Information Systems Design</a:t>
            </a:r>
          </a:p>
        </p:txBody>
      </p:sp>
      <p:sp>
        <p:nvSpPr>
          <p:cNvPr id="23557" name="Rectangle 10"/>
          <p:cNvSpPr>
            <a:spLocks noChangeArrowheads="1"/>
          </p:cNvSpPr>
          <p:nvPr/>
        </p:nvSpPr>
        <p:spPr bwMode="auto">
          <a:xfrm>
            <a:off x="4897438" y="820738"/>
            <a:ext cx="4392612" cy="5472112"/>
          </a:xfrm>
          <a:prstGeom prst="rect">
            <a:avLst/>
          </a:prstGeom>
          <a:solidFill>
            <a:schemeClr val="accent1"/>
          </a:solidFill>
          <a:ln w="25400">
            <a:solidFill>
              <a:schemeClr val="tx1"/>
            </a:solidFill>
            <a:miter lim="800000"/>
            <a:headEnd/>
            <a:tailEnd/>
          </a:ln>
        </p:spPr>
        <p:txBody>
          <a:bodyPr anchor="ctr">
            <a:spAutoFit/>
          </a:bodyPr>
          <a:lstStyle/>
          <a:p>
            <a:endParaRPr lang="en-US"/>
          </a:p>
        </p:txBody>
      </p:sp>
      <p:sp>
        <p:nvSpPr>
          <p:cNvPr id="23558" name="Rectangle 5"/>
          <p:cNvSpPr>
            <a:spLocks noGrp="1" noChangeArrowheads="1"/>
          </p:cNvSpPr>
          <p:nvPr>
            <p:ph type="title"/>
          </p:nvPr>
        </p:nvSpPr>
        <p:spPr>
          <a:xfrm>
            <a:off x="552450" y="157163"/>
            <a:ext cx="8891588" cy="635000"/>
          </a:xfrm>
        </p:spPr>
        <p:txBody>
          <a:bodyPr/>
          <a:lstStyle/>
          <a:p>
            <a:r>
              <a:rPr lang="en-US" altLang="zh-CN" b="1" smtClean="0">
                <a:ea typeface="SimSun" pitchFamily="2" charset="-122"/>
              </a:rPr>
              <a:t>Description of Production</a:t>
            </a:r>
            <a:endParaRPr lang="en-GB" altLang="zh-CN" b="1" smtClean="0">
              <a:ea typeface="SimSun" pitchFamily="2" charset="-122"/>
            </a:endParaRPr>
          </a:p>
        </p:txBody>
      </p:sp>
      <p:pic>
        <p:nvPicPr>
          <p:cNvPr id="23559" name="Picture 4" descr="EdisonPatent411019_1"/>
          <p:cNvPicPr>
            <a:picLocks noGrp="1" noChangeAspect="1" noChangeArrowheads="1"/>
          </p:cNvPicPr>
          <p:nvPr>
            <p:ph idx="1"/>
          </p:nvPr>
        </p:nvPicPr>
        <p:blipFill>
          <a:blip r:embed="rId2" cstate="print"/>
          <a:srcRect/>
          <a:stretch>
            <a:fillRect/>
          </a:stretch>
        </p:blipFill>
        <p:spPr>
          <a:xfrm>
            <a:off x="4970463" y="963613"/>
            <a:ext cx="4244975" cy="5256212"/>
          </a:xfrm>
          <a:noFill/>
        </p:spPr>
      </p:pic>
      <p:sp>
        <p:nvSpPr>
          <p:cNvPr id="23560" name="Text Box 9"/>
          <p:cNvSpPr txBox="1">
            <a:spLocks noChangeArrowheads="1"/>
          </p:cNvSpPr>
          <p:nvPr/>
        </p:nvSpPr>
        <p:spPr bwMode="auto">
          <a:xfrm>
            <a:off x="660400" y="1031875"/>
            <a:ext cx="3959225" cy="2227263"/>
          </a:xfrm>
          <a:prstGeom prst="rect">
            <a:avLst/>
          </a:prstGeom>
          <a:noFill/>
          <a:ln w="25400">
            <a:noFill/>
            <a:miter lim="800000"/>
            <a:headEnd/>
            <a:tailEnd/>
          </a:ln>
        </p:spPr>
        <p:txBody>
          <a:bodyPr>
            <a:spAutoFit/>
          </a:bodyPr>
          <a:lstStyle/>
          <a:p>
            <a:pPr eaLnBrk="1" hangingPunct="1">
              <a:lnSpc>
                <a:spcPct val="100000"/>
              </a:lnSpc>
              <a:buFontTx/>
              <a:buNone/>
            </a:pPr>
            <a:r>
              <a:rPr lang="en-US" altLang="zh-CN" sz="2800"/>
              <a:t>The description of the production of a product can be as complicated as, even more complicated than the product. </a:t>
            </a:r>
            <a:endParaRPr lang="en-GB" altLang="zh-CN" sz="2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quarter" idx="10"/>
          </p:nvPr>
        </p:nvSpPr>
        <p:spPr>
          <a:xfrm rot="16200000">
            <a:off x="-857250" y="2762250"/>
            <a:ext cx="2209800" cy="495300"/>
          </a:xfrm>
        </p:spPr>
        <p:txBody>
          <a:bodyPr/>
          <a:lstStyle/>
          <a:p>
            <a:pPr>
              <a:defRPr/>
            </a:pPr>
            <a:r>
              <a:rPr lang="en-US" altLang="zh-CN" smtClean="0"/>
              <a:t>Jan. 2014</a:t>
            </a:r>
            <a:endParaRPr lang="en-US" altLang="zh-CN"/>
          </a:p>
        </p:txBody>
      </p:sp>
      <p:sp>
        <p:nvSpPr>
          <p:cNvPr id="6" name="Slide Number Placeholder 5"/>
          <p:cNvSpPr>
            <a:spLocks noGrp="1"/>
          </p:cNvSpPr>
          <p:nvPr>
            <p:ph type="sldNum" sz="quarter" idx="11"/>
          </p:nvPr>
        </p:nvSpPr>
        <p:spPr/>
        <p:txBody>
          <a:bodyPr/>
          <a:lstStyle/>
          <a:p>
            <a:pPr>
              <a:defRPr/>
            </a:pPr>
            <a:fld id="{8E5AE6B7-35B0-4172-B7F3-1B1E124C3CA6}" type="slidenum">
              <a:rPr lang="en-US" altLang="en-US"/>
              <a:pPr>
                <a:defRPr/>
              </a:pPr>
              <a:t>22</a:t>
            </a:fld>
            <a:endParaRPr lang="en-US" altLang="en-US"/>
          </a:p>
        </p:txBody>
      </p:sp>
      <p:sp>
        <p:nvSpPr>
          <p:cNvPr id="7" name="Footer Placeholder 6"/>
          <p:cNvSpPr>
            <a:spLocks noGrp="1"/>
          </p:cNvSpPr>
          <p:nvPr>
            <p:ph type="ftr" sz="quarter" idx="12"/>
          </p:nvPr>
        </p:nvSpPr>
        <p:spPr/>
        <p:txBody>
          <a:bodyPr/>
          <a:lstStyle/>
          <a:p>
            <a:pPr>
              <a:defRPr/>
            </a:pPr>
            <a:r>
              <a:rPr lang="en-GB" altLang="zh-CN"/>
              <a:t>U08182: Information Systems Design</a:t>
            </a:r>
          </a:p>
        </p:txBody>
      </p:sp>
      <p:sp>
        <p:nvSpPr>
          <p:cNvPr id="24581" name="Rectangle 11"/>
          <p:cNvSpPr>
            <a:spLocks noChangeArrowheads="1"/>
          </p:cNvSpPr>
          <p:nvPr/>
        </p:nvSpPr>
        <p:spPr bwMode="auto">
          <a:xfrm>
            <a:off x="1087438" y="811213"/>
            <a:ext cx="7129462" cy="5256212"/>
          </a:xfrm>
          <a:prstGeom prst="rect">
            <a:avLst/>
          </a:prstGeom>
          <a:solidFill>
            <a:schemeClr val="accent1"/>
          </a:solidFill>
          <a:ln w="25400">
            <a:solidFill>
              <a:schemeClr val="tx1"/>
            </a:solidFill>
            <a:miter lim="800000"/>
            <a:headEnd/>
            <a:tailEnd/>
          </a:ln>
        </p:spPr>
        <p:txBody>
          <a:bodyPr wrap="none" anchor="ctr">
            <a:spAutoFit/>
          </a:bodyPr>
          <a:lstStyle/>
          <a:p>
            <a:endParaRPr lang="en-US"/>
          </a:p>
        </p:txBody>
      </p:sp>
      <p:sp>
        <p:nvSpPr>
          <p:cNvPr id="24582" name="Rectangle 9"/>
          <p:cNvSpPr>
            <a:spLocks noGrp="1" noChangeArrowheads="1"/>
          </p:cNvSpPr>
          <p:nvPr>
            <p:ph type="title"/>
          </p:nvPr>
        </p:nvSpPr>
        <p:spPr>
          <a:xfrm>
            <a:off x="471488" y="111125"/>
            <a:ext cx="8891587" cy="635000"/>
          </a:xfrm>
        </p:spPr>
        <p:txBody>
          <a:bodyPr/>
          <a:lstStyle/>
          <a:p>
            <a:r>
              <a:rPr lang="en-US" altLang="zh-CN" b="1" smtClean="0">
                <a:ea typeface="SimSun" pitchFamily="2" charset="-122"/>
              </a:rPr>
              <a:t>Description of Usages</a:t>
            </a:r>
            <a:endParaRPr lang="en-GB" altLang="zh-CN" b="1" smtClean="0">
              <a:ea typeface="SimSun" pitchFamily="2" charset="-122"/>
            </a:endParaRPr>
          </a:p>
        </p:txBody>
      </p:sp>
      <p:pic>
        <p:nvPicPr>
          <p:cNvPr id="24583" name="Picture 4" descr="EdisonPatent446666_1"/>
          <p:cNvPicPr>
            <a:picLocks noGrp="1" noChangeAspect="1" noChangeArrowheads="1"/>
          </p:cNvPicPr>
          <p:nvPr>
            <p:ph type="clipArt" sz="half" idx="1"/>
          </p:nvPr>
        </p:nvPicPr>
        <p:blipFill>
          <a:blip r:embed="rId2" cstate="print"/>
          <a:srcRect/>
          <a:stretch>
            <a:fillRect/>
          </a:stretch>
        </p:blipFill>
        <p:spPr>
          <a:xfrm>
            <a:off x="1373188" y="979488"/>
            <a:ext cx="6696075" cy="4872037"/>
          </a:xfr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rot="16200000">
            <a:off x="-857250" y="2762250"/>
            <a:ext cx="2209800" cy="495300"/>
          </a:xfrm>
        </p:spPr>
        <p:txBody>
          <a:bodyPr/>
          <a:lstStyle/>
          <a:p>
            <a:pPr>
              <a:defRPr/>
            </a:pPr>
            <a:r>
              <a:rPr lang="en-US" altLang="zh-CN" smtClean="0"/>
              <a:t>Jan. 2014</a:t>
            </a:r>
            <a:endParaRPr lang="en-US" altLang="zh-CN"/>
          </a:p>
        </p:txBody>
      </p:sp>
      <p:sp>
        <p:nvSpPr>
          <p:cNvPr id="5" name="Slide Number Placeholder 4"/>
          <p:cNvSpPr>
            <a:spLocks noGrp="1"/>
          </p:cNvSpPr>
          <p:nvPr>
            <p:ph type="sldNum" sz="quarter" idx="11"/>
          </p:nvPr>
        </p:nvSpPr>
        <p:spPr/>
        <p:txBody>
          <a:bodyPr/>
          <a:lstStyle/>
          <a:p>
            <a:pPr>
              <a:defRPr/>
            </a:pPr>
            <a:fld id="{BF078C36-F2D8-4E29-8181-9F39A98E8301}" type="slidenum">
              <a:rPr lang="en-US" altLang="en-US"/>
              <a:pPr>
                <a:defRPr/>
              </a:pPr>
              <a:t>23</a:t>
            </a:fld>
            <a:endParaRPr lang="en-US" altLang="en-US"/>
          </a:p>
        </p:txBody>
      </p:sp>
      <p:sp>
        <p:nvSpPr>
          <p:cNvPr id="6" name="Footer Placeholder 5"/>
          <p:cNvSpPr>
            <a:spLocks noGrp="1"/>
          </p:cNvSpPr>
          <p:nvPr>
            <p:ph type="ftr" sz="quarter" idx="12"/>
          </p:nvPr>
        </p:nvSpPr>
        <p:spPr/>
        <p:txBody>
          <a:bodyPr/>
          <a:lstStyle/>
          <a:p>
            <a:pPr>
              <a:defRPr/>
            </a:pPr>
            <a:r>
              <a:rPr lang="en-GB" altLang="zh-CN"/>
              <a:t>U08182: Information Systems Design</a:t>
            </a:r>
          </a:p>
        </p:txBody>
      </p:sp>
      <p:sp>
        <p:nvSpPr>
          <p:cNvPr id="25605" name="Rectangle 2"/>
          <p:cNvSpPr>
            <a:spLocks noGrp="1" noChangeArrowheads="1"/>
          </p:cNvSpPr>
          <p:nvPr>
            <p:ph type="title"/>
          </p:nvPr>
        </p:nvSpPr>
        <p:spPr/>
        <p:txBody>
          <a:bodyPr/>
          <a:lstStyle/>
          <a:p>
            <a:r>
              <a:rPr lang="en-GB" b="1" smtClean="0"/>
              <a:t>Definition</a:t>
            </a:r>
          </a:p>
        </p:txBody>
      </p:sp>
      <p:sp>
        <p:nvSpPr>
          <p:cNvPr id="25606" name="Rectangle 3"/>
          <p:cNvSpPr>
            <a:spLocks noGrp="1" noChangeArrowheads="1"/>
          </p:cNvSpPr>
          <p:nvPr>
            <p:ph type="body" idx="1"/>
          </p:nvPr>
        </p:nvSpPr>
        <p:spPr>
          <a:xfrm>
            <a:off x="844550" y="1327150"/>
            <a:ext cx="8050213" cy="3140075"/>
          </a:xfrm>
          <a:ln>
            <a:solidFill>
              <a:schemeClr val="folHlink"/>
            </a:solidFill>
          </a:ln>
        </p:spPr>
        <p:txBody>
          <a:bodyPr/>
          <a:lstStyle/>
          <a:p>
            <a:pPr marL="0" indent="0">
              <a:buFont typeface="Wingdings" pitchFamily="2" charset="2"/>
              <a:buNone/>
            </a:pPr>
            <a:r>
              <a:rPr lang="en-GB" i="1" smtClean="0">
                <a:ea typeface="SimSun" pitchFamily="2" charset="-122"/>
              </a:rPr>
              <a:t>Engineering design</a:t>
            </a:r>
            <a:r>
              <a:rPr lang="en-GB" smtClean="0">
                <a:ea typeface="SimSun" pitchFamily="2" charset="-122"/>
              </a:rPr>
              <a:t> is the use of scientific principles and technical information in the creative development of a plan to bring about a man-made product to achieve a prescribed goal with certain pre-specified constraints.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a:xfrm rot="16200000">
            <a:off x="-857250" y="2762250"/>
            <a:ext cx="2209800" cy="495300"/>
          </a:xfrm>
        </p:spPr>
        <p:txBody>
          <a:bodyPr/>
          <a:lstStyle/>
          <a:p>
            <a:pPr>
              <a:defRPr/>
            </a:pPr>
            <a:r>
              <a:rPr lang="en-US" altLang="zh-CN" smtClean="0"/>
              <a:t>Jan. 2014</a:t>
            </a:r>
            <a:endParaRPr lang="en-US" altLang="zh-CN"/>
          </a:p>
        </p:txBody>
      </p:sp>
      <p:sp>
        <p:nvSpPr>
          <p:cNvPr id="6" name="Slide Number Placeholder 4"/>
          <p:cNvSpPr>
            <a:spLocks noGrp="1"/>
          </p:cNvSpPr>
          <p:nvPr>
            <p:ph type="sldNum" sz="quarter" idx="11"/>
          </p:nvPr>
        </p:nvSpPr>
        <p:spPr/>
        <p:txBody>
          <a:bodyPr/>
          <a:lstStyle/>
          <a:p>
            <a:pPr>
              <a:defRPr/>
            </a:pPr>
            <a:fld id="{408B7710-6F60-4DB2-9926-C49F9110299B}" type="slidenum">
              <a:rPr lang="en-US" altLang="en-US"/>
              <a:pPr>
                <a:defRPr/>
              </a:pPr>
              <a:t>24</a:t>
            </a:fld>
            <a:endParaRPr lang="en-US" altLang="en-US"/>
          </a:p>
        </p:txBody>
      </p:sp>
      <p:sp>
        <p:nvSpPr>
          <p:cNvPr id="7" name="Footer Placeholder 5"/>
          <p:cNvSpPr>
            <a:spLocks noGrp="1"/>
          </p:cNvSpPr>
          <p:nvPr>
            <p:ph type="ftr" sz="quarter" idx="12"/>
          </p:nvPr>
        </p:nvSpPr>
        <p:spPr/>
        <p:txBody>
          <a:bodyPr/>
          <a:lstStyle/>
          <a:p>
            <a:pPr>
              <a:defRPr/>
            </a:pPr>
            <a:r>
              <a:rPr lang="en-GB" altLang="zh-CN"/>
              <a:t>U08182: Information Systems Design</a:t>
            </a:r>
          </a:p>
        </p:txBody>
      </p:sp>
      <p:sp>
        <p:nvSpPr>
          <p:cNvPr id="26629" name="Rectangle 2"/>
          <p:cNvSpPr>
            <a:spLocks noGrp="1" noChangeArrowheads="1"/>
          </p:cNvSpPr>
          <p:nvPr>
            <p:ph type="title"/>
          </p:nvPr>
        </p:nvSpPr>
        <p:spPr>
          <a:xfrm>
            <a:off x="615950" y="82550"/>
            <a:ext cx="8891588" cy="635000"/>
          </a:xfrm>
        </p:spPr>
        <p:txBody>
          <a:bodyPr/>
          <a:lstStyle/>
          <a:p>
            <a:r>
              <a:rPr lang="en-US" altLang="zh-CN" dirty="0" smtClean="0">
                <a:ea typeface="SimSun" pitchFamily="2" charset="-122"/>
              </a:rPr>
              <a:t>Factors That Affect Design</a:t>
            </a:r>
            <a:endParaRPr lang="en-GB" altLang="zh-CN" dirty="0" smtClean="0">
              <a:ea typeface="SimSun" pitchFamily="2" charset="-122"/>
            </a:endParaRPr>
          </a:p>
        </p:txBody>
      </p:sp>
      <p:sp>
        <p:nvSpPr>
          <p:cNvPr id="26630" name="Text Box 4"/>
          <p:cNvSpPr txBox="1">
            <a:spLocks noChangeArrowheads="1"/>
          </p:cNvSpPr>
          <p:nvPr/>
        </p:nvSpPr>
        <p:spPr bwMode="auto">
          <a:xfrm>
            <a:off x="557213" y="1039813"/>
            <a:ext cx="8913812" cy="1849437"/>
          </a:xfrm>
          <a:prstGeom prst="rect">
            <a:avLst/>
          </a:prstGeom>
          <a:noFill/>
          <a:ln w="25400">
            <a:noFill/>
            <a:miter lim="800000"/>
            <a:headEnd/>
            <a:tailEnd/>
          </a:ln>
        </p:spPr>
        <p:txBody>
          <a:bodyPr>
            <a:spAutoFit/>
          </a:bodyPr>
          <a:lstStyle/>
          <a:p>
            <a:pPr algn="ctr" eaLnBrk="1" hangingPunct="1">
              <a:lnSpc>
                <a:spcPct val="80000"/>
              </a:lnSpc>
              <a:spcBef>
                <a:spcPct val="20000"/>
              </a:spcBef>
              <a:buFontTx/>
              <a:buNone/>
            </a:pPr>
            <a:r>
              <a:rPr lang="en-GB" sz="3600"/>
              <a:t>Mayall’s </a:t>
            </a:r>
            <a:r>
              <a:rPr lang="en-GB" altLang="zh-CN" sz="3600"/>
              <a:t>Axioms </a:t>
            </a:r>
            <a:r>
              <a:rPr lang="en-GB" sz="3600"/>
              <a:t>of Design</a:t>
            </a:r>
          </a:p>
          <a:p>
            <a:pPr eaLnBrk="1" hangingPunct="1">
              <a:lnSpc>
                <a:spcPct val="80000"/>
              </a:lnSpc>
              <a:spcBef>
                <a:spcPct val="20000"/>
              </a:spcBef>
              <a:buFontTx/>
              <a:buNone/>
            </a:pPr>
            <a:r>
              <a:rPr lang="en-GB" altLang="zh-CN" sz="3200"/>
              <a:t>These axioms states the factors that affect the design process and it outcomes, and how these factors may interrelate to each other.</a:t>
            </a:r>
            <a:r>
              <a:rPr lang="en-GB" altLang="zh-CN" sz="3600"/>
              <a:t> </a:t>
            </a:r>
          </a:p>
        </p:txBody>
      </p:sp>
      <p:sp>
        <p:nvSpPr>
          <p:cNvPr id="26631" name="Text Box 10"/>
          <p:cNvSpPr txBox="1">
            <a:spLocks noChangeArrowheads="1"/>
          </p:cNvSpPr>
          <p:nvPr/>
        </p:nvSpPr>
        <p:spPr bwMode="auto">
          <a:xfrm>
            <a:off x="554038" y="3143250"/>
            <a:ext cx="9059862" cy="2552700"/>
          </a:xfrm>
          <a:prstGeom prst="rect">
            <a:avLst/>
          </a:prstGeom>
          <a:noFill/>
          <a:ln w="28575" algn="ctr">
            <a:noFill/>
            <a:miter lim="800000"/>
            <a:headEnd/>
            <a:tailEnd/>
          </a:ln>
        </p:spPr>
        <p:txBody>
          <a:bodyPr>
            <a:spAutoFit/>
          </a:bodyPr>
          <a:lstStyle/>
          <a:p>
            <a:pPr>
              <a:buFont typeface="Wingdings" pitchFamily="2" charset="2"/>
              <a:buNone/>
            </a:pPr>
            <a:r>
              <a:rPr lang="en-GB" altLang="zh-CN" sz="2800">
                <a:latin typeface="Arial" charset="0"/>
              </a:rPr>
              <a:t>Axioms: </a:t>
            </a:r>
          </a:p>
          <a:p>
            <a:pPr lvl="1" indent="-276225">
              <a:buFont typeface="Wingdings" pitchFamily="2" charset="2"/>
              <a:buChar char="ü"/>
            </a:pPr>
            <a:r>
              <a:rPr lang="en-GB" altLang="zh-CN" sz="2800">
                <a:latin typeface="Arial" charset="0"/>
              </a:rPr>
              <a:t>Self-evidence of their truth, sometimes sound trivial</a:t>
            </a:r>
          </a:p>
          <a:p>
            <a:pPr lvl="1" indent="-276225">
              <a:buFont typeface="Wingdings" pitchFamily="2" charset="2"/>
              <a:buChar char="ü"/>
            </a:pPr>
            <a:r>
              <a:rPr lang="en-GB" altLang="zh-CN" sz="2800">
                <a:latin typeface="Arial" charset="0"/>
              </a:rPr>
              <a:t>They are basic, i.e. their truth cannot be proved from anything else </a:t>
            </a:r>
          </a:p>
          <a:p>
            <a:pPr lvl="1" indent="-276225">
              <a:buFont typeface="Wingdings" pitchFamily="2" charset="2"/>
              <a:buChar char="ü"/>
            </a:pPr>
            <a:r>
              <a:rPr lang="en-GB" altLang="zh-CN" sz="2800">
                <a:latin typeface="Arial" charset="0"/>
              </a:rPr>
              <a:t>They are widely applicable to the domain</a:t>
            </a:r>
            <a:endParaRPr lang="en-US" altLang="zh-CN" sz="2800">
              <a:latin typeface="Arial"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quarter" idx="10"/>
          </p:nvPr>
        </p:nvSpPr>
        <p:spPr>
          <a:xfrm rot="16200000">
            <a:off x="-857250" y="2762250"/>
            <a:ext cx="2209800" cy="495300"/>
          </a:xfrm>
        </p:spPr>
        <p:txBody>
          <a:bodyPr/>
          <a:lstStyle/>
          <a:p>
            <a:pPr>
              <a:defRPr/>
            </a:pPr>
            <a:r>
              <a:rPr lang="en-US" altLang="zh-CN" smtClean="0"/>
              <a:t>Jan. 2014</a:t>
            </a:r>
            <a:endParaRPr lang="en-US" altLang="zh-CN"/>
          </a:p>
        </p:txBody>
      </p:sp>
      <p:sp>
        <p:nvSpPr>
          <p:cNvPr id="9" name="Slide Number Placeholder 4"/>
          <p:cNvSpPr>
            <a:spLocks noGrp="1"/>
          </p:cNvSpPr>
          <p:nvPr>
            <p:ph type="sldNum" sz="quarter" idx="11"/>
          </p:nvPr>
        </p:nvSpPr>
        <p:spPr/>
        <p:txBody>
          <a:bodyPr/>
          <a:lstStyle/>
          <a:p>
            <a:pPr>
              <a:defRPr/>
            </a:pPr>
            <a:fld id="{FE27F2AE-B9EA-4A89-BD51-CAE4F86A073C}" type="slidenum">
              <a:rPr lang="en-US" altLang="en-US"/>
              <a:pPr>
                <a:defRPr/>
              </a:pPr>
              <a:t>25</a:t>
            </a:fld>
            <a:endParaRPr lang="en-US" altLang="en-US"/>
          </a:p>
        </p:txBody>
      </p:sp>
      <p:sp>
        <p:nvSpPr>
          <p:cNvPr id="10" name="Footer Placeholder 5"/>
          <p:cNvSpPr>
            <a:spLocks noGrp="1"/>
          </p:cNvSpPr>
          <p:nvPr>
            <p:ph type="ftr" sz="quarter" idx="12"/>
          </p:nvPr>
        </p:nvSpPr>
        <p:spPr/>
        <p:txBody>
          <a:bodyPr/>
          <a:lstStyle/>
          <a:p>
            <a:pPr>
              <a:defRPr/>
            </a:pPr>
            <a:r>
              <a:rPr lang="en-GB" altLang="zh-CN"/>
              <a:t>U08182: Information Systems Design</a:t>
            </a:r>
          </a:p>
        </p:txBody>
      </p:sp>
      <p:sp>
        <p:nvSpPr>
          <p:cNvPr id="27653" name="Rectangle 2"/>
          <p:cNvSpPr>
            <a:spLocks noGrp="1" noChangeArrowheads="1"/>
          </p:cNvSpPr>
          <p:nvPr>
            <p:ph type="title"/>
          </p:nvPr>
        </p:nvSpPr>
        <p:spPr>
          <a:xfrm>
            <a:off x="615950" y="82550"/>
            <a:ext cx="8891588" cy="635000"/>
          </a:xfrm>
        </p:spPr>
        <p:txBody>
          <a:bodyPr/>
          <a:lstStyle/>
          <a:p>
            <a:r>
              <a:rPr lang="en-GB" sz="4000" i="1" smtClean="0">
                <a:ea typeface="SimSun" pitchFamily="2" charset="-122"/>
              </a:rPr>
              <a:t>The Principle of Totality</a:t>
            </a:r>
            <a:endParaRPr lang="en-GB" altLang="zh-CN" sz="4000" smtClean="0">
              <a:ea typeface="SimSun" pitchFamily="2" charset="-122"/>
            </a:endParaRPr>
          </a:p>
        </p:txBody>
      </p:sp>
      <p:sp>
        <p:nvSpPr>
          <p:cNvPr id="27654" name="Rectangle 3"/>
          <p:cNvSpPr>
            <a:spLocks noGrp="1" noChangeArrowheads="1"/>
          </p:cNvSpPr>
          <p:nvPr>
            <p:ph type="body" idx="1"/>
          </p:nvPr>
        </p:nvSpPr>
        <p:spPr>
          <a:xfrm>
            <a:off x="527050" y="1604963"/>
            <a:ext cx="9170988" cy="1744662"/>
          </a:xfrm>
          <a:solidFill>
            <a:schemeClr val="bg1"/>
          </a:solidFill>
          <a:ln w="19050">
            <a:solidFill>
              <a:schemeClr val="accent2"/>
            </a:solidFill>
          </a:ln>
        </p:spPr>
        <p:txBody>
          <a:bodyPr/>
          <a:lstStyle/>
          <a:p>
            <a:pPr>
              <a:lnSpc>
                <a:spcPct val="85000"/>
              </a:lnSpc>
              <a:spcBef>
                <a:spcPct val="25000"/>
              </a:spcBef>
              <a:buFont typeface="Wingdings" pitchFamily="2" charset="2"/>
              <a:buNone/>
            </a:pPr>
            <a:r>
              <a:rPr lang="en-GB" smtClean="0">
                <a:ea typeface="SimSun" pitchFamily="2" charset="-122"/>
              </a:rPr>
              <a:t>Axiom 1: </a:t>
            </a:r>
          </a:p>
          <a:p>
            <a:pPr marL="522288" lvl="1" indent="0">
              <a:lnSpc>
                <a:spcPct val="85000"/>
              </a:lnSpc>
              <a:spcBef>
                <a:spcPct val="25000"/>
              </a:spcBef>
              <a:buFont typeface="Wingdings" pitchFamily="2" charset="2"/>
              <a:buNone/>
            </a:pPr>
            <a:r>
              <a:rPr lang="en-GB" smtClean="0">
                <a:ea typeface="SimSun" pitchFamily="2" charset="-122"/>
              </a:rPr>
              <a:t>All design requirements are always interrelated and must always be treated as such throughout a design task. </a:t>
            </a:r>
          </a:p>
        </p:txBody>
      </p:sp>
      <p:sp>
        <p:nvSpPr>
          <p:cNvPr id="27655" name="Text Box 5"/>
          <p:cNvSpPr txBox="1">
            <a:spLocks noChangeArrowheads="1"/>
          </p:cNvSpPr>
          <p:nvPr/>
        </p:nvSpPr>
        <p:spPr bwMode="auto">
          <a:xfrm>
            <a:off x="5024438" y="1012825"/>
            <a:ext cx="2611437" cy="457200"/>
          </a:xfrm>
          <a:prstGeom prst="rect">
            <a:avLst/>
          </a:prstGeom>
          <a:noFill/>
          <a:ln w="25400">
            <a:noFill/>
            <a:miter lim="800000"/>
            <a:headEnd/>
            <a:tailEnd/>
          </a:ln>
        </p:spPr>
        <p:txBody>
          <a:bodyPr>
            <a:spAutoFit/>
          </a:bodyPr>
          <a:lstStyle/>
          <a:p>
            <a:pPr>
              <a:lnSpc>
                <a:spcPct val="100000"/>
              </a:lnSpc>
              <a:buFontTx/>
              <a:buNone/>
            </a:pPr>
            <a:r>
              <a:rPr lang="en-GB" altLang="zh-CN">
                <a:solidFill>
                  <a:schemeClr val="accent2"/>
                </a:solidFill>
                <a:latin typeface="Times" charset="0"/>
              </a:rPr>
              <a:t>Name of the axiom</a:t>
            </a:r>
            <a:endParaRPr lang="en-US" altLang="zh-CN">
              <a:solidFill>
                <a:schemeClr val="accent2"/>
              </a:solidFill>
              <a:latin typeface="Times" charset="0"/>
            </a:endParaRPr>
          </a:p>
        </p:txBody>
      </p:sp>
      <p:sp>
        <p:nvSpPr>
          <p:cNvPr id="27656" name="Line 6"/>
          <p:cNvSpPr>
            <a:spLocks noChangeShapeType="1"/>
          </p:cNvSpPr>
          <p:nvPr/>
        </p:nvSpPr>
        <p:spPr bwMode="auto">
          <a:xfrm flipH="1" flipV="1">
            <a:off x="3922713" y="836613"/>
            <a:ext cx="1123950" cy="407987"/>
          </a:xfrm>
          <a:prstGeom prst="line">
            <a:avLst/>
          </a:prstGeom>
          <a:noFill/>
          <a:ln w="25400">
            <a:solidFill>
              <a:schemeClr val="accent2"/>
            </a:solidFill>
            <a:round/>
            <a:headEnd/>
            <a:tailEnd type="triangle" w="med" len="med"/>
          </a:ln>
        </p:spPr>
        <p:txBody>
          <a:bodyPr>
            <a:spAutoFit/>
          </a:bodyPr>
          <a:lstStyle/>
          <a:p>
            <a:endParaRPr lang="en-US"/>
          </a:p>
        </p:txBody>
      </p:sp>
      <p:sp>
        <p:nvSpPr>
          <p:cNvPr id="27657" name="Line 7"/>
          <p:cNvSpPr>
            <a:spLocks noChangeShapeType="1"/>
          </p:cNvSpPr>
          <p:nvPr/>
        </p:nvSpPr>
        <p:spPr bwMode="auto">
          <a:xfrm flipV="1">
            <a:off x="1606550" y="2544763"/>
            <a:ext cx="3238500" cy="11112"/>
          </a:xfrm>
          <a:prstGeom prst="line">
            <a:avLst/>
          </a:prstGeom>
          <a:noFill/>
          <a:ln w="25400">
            <a:solidFill>
              <a:schemeClr val="accent2"/>
            </a:solidFill>
            <a:round/>
            <a:headEnd/>
            <a:tailEnd/>
          </a:ln>
        </p:spPr>
        <p:txBody>
          <a:bodyPr wrap="none">
            <a:spAutoFit/>
          </a:bodyPr>
          <a:lstStyle/>
          <a:p>
            <a:endParaRPr lang="en-US"/>
          </a:p>
        </p:txBody>
      </p:sp>
      <p:sp>
        <p:nvSpPr>
          <p:cNvPr id="27658" name="Text Box 8"/>
          <p:cNvSpPr txBox="1">
            <a:spLocks noChangeArrowheads="1"/>
          </p:cNvSpPr>
          <p:nvPr/>
        </p:nvSpPr>
        <p:spPr bwMode="auto">
          <a:xfrm>
            <a:off x="506413" y="3582988"/>
            <a:ext cx="9201150" cy="2228850"/>
          </a:xfrm>
          <a:prstGeom prst="rect">
            <a:avLst/>
          </a:prstGeom>
          <a:noFill/>
          <a:ln w="25400">
            <a:noFill/>
            <a:miter lim="800000"/>
            <a:headEnd/>
            <a:tailEnd/>
          </a:ln>
        </p:spPr>
        <p:txBody>
          <a:bodyPr>
            <a:spAutoFit/>
          </a:bodyPr>
          <a:lstStyle/>
          <a:p>
            <a:pPr>
              <a:spcBef>
                <a:spcPct val="25000"/>
              </a:spcBef>
              <a:buFontTx/>
              <a:buChar char="•"/>
              <a:tabLst>
                <a:tab pos="363538" algn="l"/>
              </a:tabLst>
            </a:pPr>
            <a:r>
              <a:rPr lang="en-GB" altLang="zh-CN" sz="2800">
                <a:latin typeface="Times" charset="0"/>
              </a:rPr>
              <a:t> It identifies requirements as the key factor that affects design</a:t>
            </a:r>
          </a:p>
          <a:p>
            <a:pPr>
              <a:spcBef>
                <a:spcPct val="25000"/>
              </a:spcBef>
              <a:buFontTx/>
              <a:buChar char="•"/>
              <a:tabLst>
                <a:tab pos="363538" algn="l"/>
              </a:tabLst>
            </a:pPr>
            <a:r>
              <a:rPr lang="en-GB" altLang="zh-CN" sz="2800">
                <a:latin typeface="Times" charset="0"/>
              </a:rPr>
              <a:t> It identifies the key property of this factor: </a:t>
            </a:r>
          </a:p>
          <a:p>
            <a:pPr lvl="1">
              <a:spcBef>
                <a:spcPct val="25000"/>
              </a:spcBef>
              <a:buFontTx/>
              <a:buChar char="•"/>
              <a:tabLst>
                <a:tab pos="363538" algn="l"/>
              </a:tabLst>
            </a:pPr>
            <a:r>
              <a:rPr lang="en-GB" altLang="zh-CN" sz="2800">
                <a:latin typeface="Times" charset="0"/>
              </a:rPr>
              <a:t> Requirements consists of many interrelated items</a:t>
            </a:r>
          </a:p>
          <a:p>
            <a:pPr lvl="1">
              <a:spcBef>
                <a:spcPct val="25000"/>
              </a:spcBef>
              <a:buFontTx/>
              <a:buChar char="•"/>
              <a:tabLst>
                <a:tab pos="363538" algn="l"/>
              </a:tabLst>
            </a:pPr>
            <a:r>
              <a:rPr lang="en-GB" altLang="zh-CN" sz="2800">
                <a:latin typeface="Times" charset="0"/>
              </a:rPr>
              <a:t> The set of items must treated by taking interrelation into account</a:t>
            </a:r>
            <a:endParaRPr lang="en-US" altLang="zh-CN" sz="2800">
              <a:latin typeface="Times"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a:xfrm rot="16200000">
            <a:off x="-857250" y="2762250"/>
            <a:ext cx="2209800" cy="495300"/>
          </a:xfrm>
        </p:spPr>
        <p:txBody>
          <a:bodyPr/>
          <a:lstStyle/>
          <a:p>
            <a:pPr>
              <a:defRPr/>
            </a:pPr>
            <a:r>
              <a:rPr lang="en-US" altLang="zh-CN" smtClean="0"/>
              <a:t>Jan. 2014</a:t>
            </a:r>
            <a:endParaRPr lang="en-US" altLang="zh-CN"/>
          </a:p>
        </p:txBody>
      </p:sp>
      <p:sp>
        <p:nvSpPr>
          <p:cNvPr id="6" name="Slide Number Placeholder 4"/>
          <p:cNvSpPr>
            <a:spLocks noGrp="1"/>
          </p:cNvSpPr>
          <p:nvPr>
            <p:ph type="sldNum" sz="quarter" idx="11"/>
          </p:nvPr>
        </p:nvSpPr>
        <p:spPr/>
        <p:txBody>
          <a:bodyPr/>
          <a:lstStyle/>
          <a:p>
            <a:pPr>
              <a:defRPr/>
            </a:pPr>
            <a:fld id="{D1BBF906-D058-4995-B6DB-5A67FAA22721}" type="slidenum">
              <a:rPr lang="en-US" altLang="en-US"/>
              <a:pPr>
                <a:defRPr/>
              </a:pPr>
              <a:t>26</a:t>
            </a:fld>
            <a:endParaRPr lang="en-US" altLang="en-US"/>
          </a:p>
        </p:txBody>
      </p:sp>
      <p:sp>
        <p:nvSpPr>
          <p:cNvPr id="7" name="Footer Placeholder 5"/>
          <p:cNvSpPr>
            <a:spLocks noGrp="1"/>
          </p:cNvSpPr>
          <p:nvPr>
            <p:ph type="ftr" sz="quarter" idx="12"/>
          </p:nvPr>
        </p:nvSpPr>
        <p:spPr/>
        <p:txBody>
          <a:bodyPr/>
          <a:lstStyle/>
          <a:p>
            <a:pPr>
              <a:defRPr/>
            </a:pPr>
            <a:r>
              <a:rPr lang="en-GB" altLang="zh-CN"/>
              <a:t>U08182: Information Systems Design</a:t>
            </a:r>
          </a:p>
        </p:txBody>
      </p:sp>
      <p:sp>
        <p:nvSpPr>
          <p:cNvPr id="28677" name="Rectangle 2"/>
          <p:cNvSpPr>
            <a:spLocks noGrp="1" noChangeArrowheads="1"/>
          </p:cNvSpPr>
          <p:nvPr>
            <p:ph type="title"/>
          </p:nvPr>
        </p:nvSpPr>
        <p:spPr/>
        <p:txBody>
          <a:bodyPr/>
          <a:lstStyle/>
          <a:p>
            <a:r>
              <a:rPr lang="en-GB" i="1" smtClean="0">
                <a:ea typeface="SimSun" pitchFamily="2" charset="-122"/>
              </a:rPr>
              <a:t>The Principle of Time</a:t>
            </a:r>
            <a:endParaRPr lang="zh-CN" altLang="en-US" smtClean="0">
              <a:ea typeface="SimSun" pitchFamily="2" charset="-122"/>
            </a:endParaRPr>
          </a:p>
        </p:txBody>
      </p:sp>
      <p:sp>
        <p:nvSpPr>
          <p:cNvPr id="28678" name="Rectangle 3"/>
          <p:cNvSpPr>
            <a:spLocks noGrp="1" noChangeArrowheads="1"/>
          </p:cNvSpPr>
          <p:nvPr>
            <p:ph type="body" idx="1"/>
          </p:nvPr>
        </p:nvSpPr>
        <p:spPr>
          <a:xfrm>
            <a:off x="831850" y="1125538"/>
            <a:ext cx="8680450" cy="1643062"/>
          </a:xfrm>
          <a:ln w="28575">
            <a:solidFill>
              <a:schemeClr val="accent2"/>
            </a:solidFill>
          </a:ln>
        </p:spPr>
        <p:txBody>
          <a:bodyPr/>
          <a:lstStyle/>
          <a:p>
            <a:pPr marL="0" indent="0">
              <a:lnSpc>
                <a:spcPct val="85000"/>
              </a:lnSpc>
              <a:spcBef>
                <a:spcPct val="25000"/>
              </a:spcBef>
              <a:buFont typeface="Wingdings" pitchFamily="2" charset="2"/>
              <a:buNone/>
            </a:pPr>
            <a:r>
              <a:rPr lang="en-GB" smtClean="0">
                <a:ea typeface="SimSun" pitchFamily="2" charset="-122"/>
              </a:rPr>
              <a:t>Axiom 2:</a:t>
            </a:r>
          </a:p>
          <a:p>
            <a:pPr marL="0" indent="0">
              <a:lnSpc>
                <a:spcPct val="85000"/>
              </a:lnSpc>
              <a:spcBef>
                <a:spcPct val="25000"/>
              </a:spcBef>
              <a:buFont typeface="Wingdings" pitchFamily="2" charset="2"/>
              <a:buNone/>
            </a:pPr>
            <a:r>
              <a:rPr lang="en-GB" smtClean="0">
                <a:ea typeface="SimSun" pitchFamily="2" charset="-122"/>
              </a:rPr>
              <a:t>The features and characteristics of all products change as time passes.</a:t>
            </a:r>
            <a:endParaRPr lang="zh-CN" altLang="en-US" sz="2800" smtClean="0">
              <a:ea typeface="SimSun" pitchFamily="2" charset="-122"/>
            </a:endParaRPr>
          </a:p>
        </p:txBody>
      </p:sp>
      <p:sp>
        <p:nvSpPr>
          <p:cNvPr id="28679" name="Text Box 4"/>
          <p:cNvSpPr txBox="1">
            <a:spLocks noChangeArrowheads="1"/>
          </p:cNvSpPr>
          <p:nvPr/>
        </p:nvSpPr>
        <p:spPr bwMode="auto">
          <a:xfrm>
            <a:off x="849313" y="3117850"/>
            <a:ext cx="8639175" cy="2655888"/>
          </a:xfrm>
          <a:prstGeom prst="rect">
            <a:avLst/>
          </a:prstGeom>
          <a:noFill/>
          <a:ln w="25400">
            <a:noFill/>
            <a:miter lim="800000"/>
            <a:headEnd/>
            <a:tailEnd/>
          </a:ln>
        </p:spPr>
        <p:txBody>
          <a:bodyPr>
            <a:spAutoFit/>
          </a:bodyPr>
          <a:lstStyle/>
          <a:p>
            <a:pPr marL="265113" indent="-265113">
              <a:lnSpc>
                <a:spcPct val="100000"/>
              </a:lnSpc>
              <a:buFontTx/>
              <a:buChar char="•"/>
            </a:pPr>
            <a:r>
              <a:rPr lang="en-GB" altLang="zh-CN" sz="2800">
                <a:latin typeface="Times" charset="0"/>
              </a:rPr>
              <a:t>Each design has its own features and characteristics. They are what designers want to achieve. </a:t>
            </a:r>
          </a:p>
          <a:p>
            <a:pPr marL="265113" indent="-265113">
              <a:lnSpc>
                <a:spcPct val="100000"/>
              </a:lnSpc>
              <a:buFontTx/>
              <a:buChar char="•"/>
            </a:pPr>
            <a:r>
              <a:rPr lang="en-GB" altLang="zh-CN" sz="2800">
                <a:latin typeface="Times" charset="0"/>
              </a:rPr>
              <a:t>However, the features and characteristics of a design is not constant. They change as time passes. </a:t>
            </a:r>
          </a:p>
          <a:p>
            <a:pPr marL="265113" indent="-265113">
              <a:lnSpc>
                <a:spcPct val="100000"/>
              </a:lnSpc>
              <a:buFontTx/>
              <a:buChar char="•"/>
            </a:pPr>
            <a:r>
              <a:rPr lang="en-GB" altLang="zh-CN" sz="2800">
                <a:latin typeface="Times" charset="0"/>
              </a:rPr>
              <a:t>Question: What are the reasons for this?</a:t>
            </a:r>
            <a:endParaRPr lang="en-US" altLang="zh-CN" sz="2800">
              <a:latin typeface="Times"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a:xfrm rot="16200000">
            <a:off x="-857250" y="2762250"/>
            <a:ext cx="2209800" cy="495300"/>
          </a:xfrm>
        </p:spPr>
        <p:txBody>
          <a:bodyPr/>
          <a:lstStyle/>
          <a:p>
            <a:pPr>
              <a:defRPr/>
            </a:pPr>
            <a:r>
              <a:rPr lang="en-US" altLang="zh-CN" smtClean="0"/>
              <a:t>Jan. 2014</a:t>
            </a:r>
            <a:endParaRPr lang="en-US" altLang="zh-CN"/>
          </a:p>
        </p:txBody>
      </p:sp>
      <p:sp>
        <p:nvSpPr>
          <p:cNvPr id="6" name="Slide Number Placeholder 4"/>
          <p:cNvSpPr>
            <a:spLocks noGrp="1"/>
          </p:cNvSpPr>
          <p:nvPr>
            <p:ph type="sldNum" sz="quarter" idx="11"/>
          </p:nvPr>
        </p:nvSpPr>
        <p:spPr/>
        <p:txBody>
          <a:bodyPr/>
          <a:lstStyle/>
          <a:p>
            <a:pPr>
              <a:defRPr/>
            </a:pPr>
            <a:fld id="{DB096BC6-0341-4798-B6F4-E7B9DA27C46C}" type="slidenum">
              <a:rPr lang="en-US" altLang="en-US"/>
              <a:pPr>
                <a:defRPr/>
              </a:pPr>
              <a:t>27</a:t>
            </a:fld>
            <a:endParaRPr lang="en-US" altLang="en-US"/>
          </a:p>
        </p:txBody>
      </p:sp>
      <p:sp>
        <p:nvSpPr>
          <p:cNvPr id="7" name="Footer Placeholder 5"/>
          <p:cNvSpPr>
            <a:spLocks noGrp="1"/>
          </p:cNvSpPr>
          <p:nvPr>
            <p:ph type="ftr" sz="quarter" idx="12"/>
          </p:nvPr>
        </p:nvSpPr>
        <p:spPr/>
        <p:txBody>
          <a:bodyPr/>
          <a:lstStyle/>
          <a:p>
            <a:pPr>
              <a:defRPr/>
            </a:pPr>
            <a:r>
              <a:rPr lang="en-GB" altLang="zh-CN"/>
              <a:t>U08182: Information Systems Design</a:t>
            </a:r>
          </a:p>
        </p:txBody>
      </p:sp>
      <p:sp>
        <p:nvSpPr>
          <p:cNvPr id="29701" name="Rectangle 2"/>
          <p:cNvSpPr>
            <a:spLocks noGrp="1" noChangeArrowheads="1"/>
          </p:cNvSpPr>
          <p:nvPr>
            <p:ph type="title"/>
          </p:nvPr>
        </p:nvSpPr>
        <p:spPr/>
        <p:txBody>
          <a:bodyPr/>
          <a:lstStyle/>
          <a:p>
            <a:r>
              <a:rPr lang="en-GB" sz="3200" i="1" smtClean="0">
                <a:ea typeface="SimSun" pitchFamily="2" charset="-122"/>
              </a:rPr>
              <a:t>The Principle of Value</a:t>
            </a:r>
            <a:endParaRPr lang="zh-CN" altLang="en-US" sz="3200" smtClean="0">
              <a:ea typeface="SimSun" pitchFamily="2" charset="-122"/>
            </a:endParaRPr>
          </a:p>
        </p:txBody>
      </p:sp>
      <p:sp>
        <p:nvSpPr>
          <p:cNvPr id="29702" name="Rectangle 3"/>
          <p:cNvSpPr>
            <a:spLocks noGrp="1" noChangeArrowheads="1"/>
          </p:cNvSpPr>
          <p:nvPr>
            <p:ph type="body" idx="1"/>
          </p:nvPr>
        </p:nvSpPr>
        <p:spPr>
          <a:xfrm>
            <a:off x="863600" y="1114425"/>
            <a:ext cx="8583613" cy="2293938"/>
          </a:xfrm>
          <a:ln w="28575">
            <a:solidFill>
              <a:schemeClr val="accent2"/>
            </a:solidFill>
          </a:ln>
        </p:spPr>
        <p:txBody>
          <a:bodyPr/>
          <a:lstStyle/>
          <a:p>
            <a:pPr>
              <a:lnSpc>
                <a:spcPct val="85000"/>
              </a:lnSpc>
              <a:spcBef>
                <a:spcPct val="25000"/>
              </a:spcBef>
              <a:buFont typeface="Wingdings" pitchFamily="2" charset="2"/>
              <a:buNone/>
            </a:pPr>
            <a:r>
              <a:rPr lang="en-GB" smtClean="0">
                <a:ea typeface="SimSun" pitchFamily="2" charset="-122"/>
              </a:rPr>
              <a:t>Axiom 3:</a:t>
            </a:r>
          </a:p>
          <a:p>
            <a:pPr marL="522288" lvl="1" indent="0">
              <a:lnSpc>
                <a:spcPct val="85000"/>
              </a:lnSpc>
              <a:spcBef>
                <a:spcPct val="25000"/>
              </a:spcBef>
              <a:buFont typeface="Wingdings" pitchFamily="2" charset="2"/>
              <a:buNone/>
            </a:pPr>
            <a:r>
              <a:rPr lang="en-GB" smtClean="0">
                <a:ea typeface="SimSun" pitchFamily="2" charset="-122"/>
              </a:rPr>
              <a:t>The characteristics of all products have different relative values depending upon the different circumstances and times in which they may be used. </a:t>
            </a:r>
            <a:endParaRPr lang="zh-CN" altLang="en-US" smtClean="0">
              <a:ea typeface="SimSun" pitchFamily="2" charset="-122"/>
            </a:endParaRPr>
          </a:p>
        </p:txBody>
      </p:sp>
      <p:sp>
        <p:nvSpPr>
          <p:cNvPr id="29703" name="Text Box 4"/>
          <p:cNvSpPr txBox="1">
            <a:spLocks noChangeArrowheads="1"/>
          </p:cNvSpPr>
          <p:nvPr/>
        </p:nvSpPr>
        <p:spPr bwMode="auto">
          <a:xfrm>
            <a:off x="892175" y="3787775"/>
            <a:ext cx="8593138" cy="2014538"/>
          </a:xfrm>
          <a:prstGeom prst="rect">
            <a:avLst/>
          </a:prstGeom>
          <a:noFill/>
          <a:ln w="25400">
            <a:noFill/>
            <a:miter lim="800000"/>
            <a:headEnd/>
            <a:tailEnd/>
          </a:ln>
        </p:spPr>
        <p:txBody>
          <a:bodyPr>
            <a:spAutoFit/>
          </a:bodyPr>
          <a:lstStyle/>
          <a:p>
            <a:pPr marL="363538" indent="-363538">
              <a:lnSpc>
                <a:spcPct val="100000"/>
              </a:lnSpc>
              <a:buFontTx/>
              <a:buChar char="•"/>
            </a:pPr>
            <a:r>
              <a:rPr lang="en-GB" altLang="zh-CN" sz="2800">
                <a:latin typeface="Times" charset="0"/>
              </a:rPr>
              <a:t>It identify the relationship between the value of a characteristic of a product and the uses of the product. </a:t>
            </a:r>
          </a:p>
          <a:p>
            <a:pPr marL="363538" indent="-363538">
              <a:lnSpc>
                <a:spcPct val="100000"/>
              </a:lnSpc>
              <a:buFontTx/>
              <a:buNone/>
            </a:pPr>
            <a:r>
              <a:rPr lang="en-GB" altLang="zh-CN" sz="2800">
                <a:latin typeface="Times" charset="0"/>
              </a:rPr>
              <a:t>		</a:t>
            </a:r>
            <a:r>
              <a:rPr lang="en-GB" altLang="zh-CN" sz="2800" i="1">
                <a:latin typeface="Times" charset="0"/>
              </a:rPr>
              <a:t>Value (the importance) of characteristics depends on the uses.</a:t>
            </a:r>
            <a:r>
              <a:rPr lang="en-GB" altLang="zh-CN" sz="2800">
                <a:latin typeface="Times" charset="0"/>
              </a:rPr>
              <a:t> </a:t>
            </a:r>
            <a:endParaRPr lang="en-US" altLang="zh-CN" sz="2800">
              <a:latin typeface="Times"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a:xfrm rot="16200000">
            <a:off x="-857250" y="2762250"/>
            <a:ext cx="2209800" cy="495300"/>
          </a:xfrm>
        </p:spPr>
        <p:txBody>
          <a:bodyPr/>
          <a:lstStyle/>
          <a:p>
            <a:pPr>
              <a:defRPr/>
            </a:pPr>
            <a:r>
              <a:rPr lang="en-US" altLang="zh-CN" smtClean="0"/>
              <a:t>Jan. 2014</a:t>
            </a:r>
            <a:endParaRPr lang="en-US" altLang="zh-CN"/>
          </a:p>
        </p:txBody>
      </p:sp>
      <p:sp>
        <p:nvSpPr>
          <p:cNvPr id="6" name="Slide Number Placeholder 4"/>
          <p:cNvSpPr>
            <a:spLocks noGrp="1"/>
          </p:cNvSpPr>
          <p:nvPr>
            <p:ph type="sldNum" sz="quarter" idx="11"/>
          </p:nvPr>
        </p:nvSpPr>
        <p:spPr/>
        <p:txBody>
          <a:bodyPr/>
          <a:lstStyle/>
          <a:p>
            <a:pPr>
              <a:defRPr/>
            </a:pPr>
            <a:fld id="{776C8A6F-D1E5-42C6-8569-4C732004F871}" type="slidenum">
              <a:rPr lang="en-US" altLang="en-US"/>
              <a:pPr>
                <a:defRPr/>
              </a:pPr>
              <a:t>28</a:t>
            </a:fld>
            <a:endParaRPr lang="en-US" altLang="en-US"/>
          </a:p>
        </p:txBody>
      </p:sp>
      <p:sp>
        <p:nvSpPr>
          <p:cNvPr id="7" name="Footer Placeholder 5"/>
          <p:cNvSpPr>
            <a:spLocks noGrp="1"/>
          </p:cNvSpPr>
          <p:nvPr>
            <p:ph type="ftr" sz="quarter" idx="12"/>
          </p:nvPr>
        </p:nvSpPr>
        <p:spPr/>
        <p:txBody>
          <a:bodyPr/>
          <a:lstStyle/>
          <a:p>
            <a:pPr>
              <a:defRPr/>
            </a:pPr>
            <a:r>
              <a:rPr lang="en-GB" altLang="zh-CN"/>
              <a:t>U08182: Information Systems Design</a:t>
            </a:r>
          </a:p>
        </p:txBody>
      </p:sp>
      <p:sp>
        <p:nvSpPr>
          <p:cNvPr id="30725" name="Rectangle 3"/>
          <p:cNvSpPr>
            <a:spLocks noGrp="1" noChangeArrowheads="1"/>
          </p:cNvSpPr>
          <p:nvPr>
            <p:ph type="body" idx="1"/>
          </p:nvPr>
        </p:nvSpPr>
        <p:spPr>
          <a:xfrm>
            <a:off x="896938" y="1016000"/>
            <a:ext cx="8361362" cy="1843088"/>
          </a:xfrm>
          <a:ln w="28575">
            <a:solidFill>
              <a:schemeClr val="accent2"/>
            </a:solidFill>
          </a:ln>
        </p:spPr>
        <p:txBody>
          <a:bodyPr/>
          <a:lstStyle/>
          <a:p>
            <a:pPr>
              <a:lnSpc>
                <a:spcPct val="85000"/>
              </a:lnSpc>
              <a:spcBef>
                <a:spcPct val="25000"/>
              </a:spcBef>
              <a:buFont typeface="Wingdings" pitchFamily="2" charset="2"/>
              <a:buNone/>
            </a:pPr>
            <a:r>
              <a:rPr lang="en-GB" smtClean="0">
                <a:ea typeface="SimSun" pitchFamily="2" charset="-122"/>
              </a:rPr>
              <a:t>Axiom 4: </a:t>
            </a:r>
          </a:p>
          <a:p>
            <a:pPr marL="522288" lvl="1" indent="0">
              <a:lnSpc>
                <a:spcPct val="85000"/>
              </a:lnSpc>
              <a:spcBef>
                <a:spcPct val="25000"/>
              </a:spcBef>
              <a:buFont typeface="Wingdings" pitchFamily="2" charset="2"/>
              <a:buNone/>
            </a:pPr>
            <a:r>
              <a:rPr lang="en-GB" smtClean="0">
                <a:ea typeface="SimSun" pitchFamily="2" charset="-122"/>
              </a:rPr>
              <a:t>The design, manufacture and life of all products and systems depend upon the materials, tools and skills upon which we can call.</a:t>
            </a:r>
            <a:endParaRPr lang="zh-CN" altLang="en-US" smtClean="0">
              <a:ea typeface="SimSun" pitchFamily="2" charset="-122"/>
            </a:endParaRPr>
          </a:p>
        </p:txBody>
      </p:sp>
      <p:sp>
        <p:nvSpPr>
          <p:cNvPr id="30726" name="Rectangle 4"/>
          <p:cNvSpPr>
            <a:spLocks noGrp="1" noChangeArrowheads="1"/>
          </p:cNvSpPr>
          <p:nvPr>
            <p:ph type="title"/>
          </p:nvPr>
        </p:nvSpPr>
        <p:spPr>
          <a:xfrm>
            <a:off x="700088" y="214313"/>
            <a:ext cx="8891587" cy="635000"/>
          </a:xfrm>
        </p:spPr>
        <p:txBody>
          <a:bodyPr/>
          <a:lstStyle/>
          <a:p>
            <a:r>
              <a:rPr lang="en-GB" sz="3200" i="1" smtClean="0">
                <a:ea typeface="SimSun" pitchFamily="2" charset="-122"/>
              </a:rPr>
              <a:t>The Principle of Resources</a:t>
            </a:r>
            <a:endParaRPr lang="zh-CN" altLang="en-US" sz="3200" smtClean="0">
              <a:ea typeface="SimSun" pitchFamily="2" charset="-122"/>
            </a:endParaRPr>
          </a:p>
        </p:txBody>
      </p:sp>
      <p:sp>
        <p:nvSpPr>
          <p:cNvPr id="30727" name="Text Box 5"/>
          <p:cNvSpPr txBox="1">
            <a:spLocks noChangeArrowheads="1"/>
          </p:cNvSpPr>
          <p:nvPr/>
        </p:nvSpPr>
        <p:spPr bwMode="auto">
          <a:xfrm>
            <a:off x="925513" y="2997200"/>
            <a:ext cx="8462962" cy="3073400"/>
          </a:xfrm>
          <a:prstGeom prst="rect">
            <a:avLst/>
          </a:prstGeom>
          <a:noFill/>
          <a:ln w="25400">
            <a:noFill/>
            <a:miter lim="800000"/>
            <a:headEnd/>
            <a:tailEnd/>
          </a:ln>
        </p:spPr>
        <p:txBody>
          <a:bodyPr>
            <a:spAutoFit/>
          </a:bodyPr>
          <a:lstStyle/>
          <a:p>
            <a:pPr marL="363538" indent="-363538">
              <a:lnSpc>
                <a:spcPct val="80000"/>
              </a:lnSpc>
              <a:spcBef>
                <a:spcPct val="25000"/>
              </a:spcBef>
              <a:buFontTx/>
              <a:buChar char="•"/>
            </a:pPr>
            <a:r>
              <a:rPr lang="en-GB" altLang="zh-CN">
                <a:latin typeface="Times" charset="0"/>
              </a:rPr>
              <a:t>It identifies another key factor that affect designs: </a:t>
            </a:r>
            <a:r>
              <a:rPr lang="en-GB" altLang="zh-CN" b="1">
                <a:latin typeface="Times" charset="0"/>
              </a:rPr>
              <a:t>the resources</a:t>
            </a:r>
          </a:p>
          <a:p>
            <a:pPr marL="363538" indent="-363538">
              <a:lnSpc>
                <a:spcPct val="80000"/>
              </a:lnSpc>
              <a:spcBef>
                <a:spcPct val="25000"/>
              </a:spcBef>
              <a:buFontTx/>
              <a:buChar char="•"/>
            </a:pPr>
            <a:r>
              <a:rPr lang="en-GB" altLang="zh-CN">
                <a:latin typeface="Times" charset="0"/>
              </a:rPr>
              <a:t>The types of resources:</a:t>
            </a:r>
          </a:p>
          <a:p>
            <a:pPr marL="892175" lvl="1" indent="-349250">
              <a:lnSpc>
                <a:spcPct val="80000"/>
              </a:lnSpc>
              <a:spcBef>
                <a:spcPct val="25000"/>
              </a:spcBef>
              <a:buFontTx/>
              <a:buChar char="•"/>
            </a:pPr>
            <a:r>
              <a:rPr lang="en-GB" altLang="zh-CN" b="1">
                <a:latin typeface="Times" charset="0"/>
              </a:rPr>
              <a:t>Material</a:t>
            </a:r>
          </a:p>
          <a:p>
            <a:pPr marL="892175" lvl="1" indent="-349250">
              <a:lnSpc>
                <a:spcPct val="80000"/>
              </a:lnSpc>
              <a:spcBef>
                <a:spcPct val="25000"/>
              </a:spcBef>
              <a:buFontTx/>
              <a:buChar char="•"/>
            </a:pPr>
            <a:r>
              <a:rPr lang="en-GB" altLang="zh-CN" b="1">
                <a:latin typeface="Times" charset="0"/>
              </a:rPr>
              <a:t>Tools</a:t>
            </a:r>
          </a:p>
          <a:p>
            <a:pPr marL="892175" lvl="1" indent="-349250">
              <a:lnSpc>
                <a:spcPct val="80000"/>
              </a:lnSpc>
              <a:spcBef>
                <a:spcPct val="25000"/>
              </a:spcBef>
              <a:buFontTx/>
              <a:buChar char="•"/>
            </a:pPr>
            <a:r>
              <a:rPr lang="en-GB" altLang="zh-CN" b="1">
                <a:latin typeface="Times" charset="0"/>
              </a:rPr>
              <a:t>Skills</a:t>
            </a:r>
          </a:p>
          <a:p>
            <a:pPr marL="363538" indent="-363538">
              <a:lnSpc>
                <a:spcPct val="80000"/>
              </a:lnSpc>
              <a:spcBef>
                <a:spcPct val="25000"/>
              </a:spcBef>
              <a:buFontTx/>
              <a:buChar char="•"/>
            </a:pPr>
            <a:r>
              <a:rPr lang="en-GB" altLang="zh-CN">
                <a:latin typeface="Times" charset="0"/>
              </a:rPr>
              <a:t>The impact of this factor is: </a:t>
            </a:r>
          </a:p>
          <a:p>
            <a:pPr marL="892175" lvl="1" indent="-349250">
              <a:lnSpc>
                <a:spcPct val="80000"/>
              </a:lnSpc>
              <a:spcBef>
                <a:spcPct val="25000"/>
              </a:spcBef>
              <a:buFontTx/>
              <a:buChar char="•"/>
            </a:pPr>
            <a:r>
              <a:rPr lang="en-GB" altLang="zh-CN">
                <a:latin typeface="Times" charset="0"/>
              </a:rPr>
              <a:t>Role: </a:t>
            </a:r>
            <a:r>
              <a:rPr lang="en-GB" altLang="zh-CN" b="1">
                <a:latin typeface="Times" charset="0"/>
              </a:rPr>
              <a:t>restriction</a:t>
            </a:r>
            <a:r>
              <a:rPr lang="en-GB" altLang="zh-CN">
                <a:latin typeface="Times" charset="0"/>
              </a:rPr>
              <a:t> on the space of possible solutions </a:t>
            </a:r>
          </a:p>
          <a:p>
            <a:pPr marL="892175" lvl="1" indent="-349250">
              <a:lnSpc>
                <a:spcPct val="80000"/>
              </a:lnSpc>
              <a:spcBef>
                <a:spcPct val="25000"/>
              </a:spcBef>
              <a:buFontTx/>
              <a:buChar char="•"/>
            </a:pPr>
            <a:r>
              <a:rPr lang="en-GB" altLang="zh-CN">
                <a:latin typeface="Times" charset="0"/>
              </a:rPr>
              <a:t>Scale: whole life cycle of the product</a:t>
            </a:r>
            <a:endParaRPr lang="en-US" altLang="zh-CN">
              <a:latin typeface="Times"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a:xfrm rot="16200000">
            <a:off x="-857250" y="2762250"/>
            <a:ext cx="2209800" cy="495300"/>
          </a:xfrm>
        </p:spPr>
        <p:txBody>
          <a:bodyPr/>
          <a:lstStyle/>
          <a:p>
            <a:pPr>
              <a:defRPr/>
            </a:pPr>
            <a:r>
              <a:rPr lang="en-US" altLang="zh-CN" smtClean="0"/>
              <a:t>Jan. 2014</a:t>
            </a:r>
            <a:endParaRPr lang="en-US" altLang="zh-CN"/>
          </a:p>
        </p:txBody>
      </p:sp>
      <p:sp>
        <p:nvSpPr>
          <p:cNvPr id="6" name="Slide Number Placeholder 4"/>
          <p:cNvSpPr>
            <a:spLocks noGrp="1"/>
          </p:cNvSpPr>
          <p:nvPr>
            <p:ph type="sldNum" sz="quarter" idx="11"/>
          </p:nvPr>
        </p:nvSpPr>
        <p:spPr/>
        <p:txBody>
          <a:bodyPr/>
          <a:lstStyle/>
          <a:p>
            <a:pPr>
              <a:defRPr/>
            </a:pPr>
            <a:fld id="{5E45DE6B-5A2D-4AF7-B0C1-36703112E815}" type="slidenum">
              <a:rPr lang="en-US" altLang="en-US"/>
              <a:pPr>
                <a:defRPr/>
              </a:pPr>
              <a:t>29</a:t>
            </a:fld>
            <a:endParaRPr lang="en-US" altLang="en-US"/>
          </a:p>
        </p:txBody>
      </p:sp>
      <p:sp>
        <p:nvSpPr>
          <p:cNvPr id="7" name="Footer Placeholder 5"/>
          <p:cNvSpPr>
            <a:spLocks noGrp="1"/>
          </p:cNvSpPr>
          <p:nvPr>
            <p:ph type="ftr" sz="quarter" idx="12"/>
          </p:nvPr>
        </p:nvSpPr>
        <p:spPr/>
        <p:txBody>
          <a:bodyPr/>
          <a:lstStyle/>
          <a:p>
            <a:pPr>
              <a:defRPr/>
            </a:pPr>
            <a:r>
              <a:rPr lang="en-GB" altLang="zh-CN"/>
              <a:t>U08182: Information Systems Design</a:t>
            </a:r>
          </a:p>
        </p:txBody>
      </p:sp>
      <p:sp>
        <p:nvSpPr>
          <p:cNvPr id="31749" name="Rectangle 2"/>
          <p:cNvSpPr>
            <a:spLocks noGrp="1" noChangeArrowheads="1"/>
          </p:cNvSpPr>
          <p:nvPr>
            <p:ph type="title"/>
          </p:nvPr>
        </p:nvSpPr>
        <p:spPr/>
        <p:txBody>
          <a:bodyPr/>
          <a:lstStyle/>
          <a:p>
            <a:r>
              <a:rPr lang="en-GB" i="1" smtClean="0">
                <a:ea typeface="SimSun" pitchFamily="2" charset="-122"/>
              </a:rPr>
              <a:t>The Principle of Synthesis</a:t>
            </a:r>
            <a:endParaRPr lang="en-GB" altLang="zh-CN" smtClean="0">
              <a:ea typeface="SimSun" pitchFamily="2" charset="-122"/>
            </a:endParaRPr>
          </a:p>
        </p:txBody>
      </p:sp>
      <p:sp>
        <p:nvSpPr>
          <p:cNvPr id="31750" name="Rectangle 3"/>
          <p:cNvSpPr>
            <a:spLocks noGrp="1" noChangeArrowheads="1"/>
          </p:cNvSpPr>
          <p:nvPr>
            <p:ph type="body" idx="1"/>
          </p:nvPr>
        </p:nvSpPr>
        <p:spPr>
          <a:xfrm>
            <a:off x="685800" y="1177925"/>
            <a:ext cx="8445500" cy="1863725"/>
          </a:xfrm>
          <a:solidFill>
            <a:schemeClr val="bg1"/>
          </a:solidFill>
          <a:ln w="28575">
            <a:solidFill>
              <a:schemeClr val="accent2"/>
            </a:solidFill>
          </a:ln>
        </p:spPr>
        <p:txBody>
          <a:bodyPr/>
          <a:lstStyle/>
          <a:p>
            <a:pPr>
              <a:lnSpc>
                <a:spcPct val="85000"/>
              </a:lnSpc>
              <a:buFont typeface="Wingdings" pitchFamily="2" charset="2"/>
              <a:buNone/>
            </a:pPr>
            <a:r>
              <a:rPr lang="en-GB" sz="2800" smtClean="0">
                <a:ea typeface="SimSun" pitchFamily="2" charset="-122"/>
              </a:rPr>
              <a:t>Axiom 5:</a:t>
            </a:r>
          </a:p>
          <a:p>
            <a:pPr marL="522288" lvl="1" indent="0">
              <a:lnSpc>
                <a:spcPct val="85000"/>
              </a:lnSpc>
              <a:buFont typeface="Wingdings" pitchFamily="2" charset="2"/>
              <a:buNone/>
            </a:pPr>
            <a:r>
              <a:rPr lang="en-GB" sz="2400" smtClean="0">
                <a:ea typeface="SimSun" pitchFamily="2" charset="-122"/>
              </a:rPr>
              <a:t>All features of a product must combine to satisfy all the characteristics we expect it to posses with an acceptable relative importance for as long as we wish, bearing in mind the resources available to make and use it.</a:t>
            </a:r>
          </a:p>
        </p:txBody>
      </p:sp>
      <p:sp>
        <p:nvSpPr>
          <p:cNvPr id="31751" name="Text Box 4"/>
          <p:cNvSpPr txBox="1">
            <a:spLocks noChangeArrowheads="1"/>
          </p:cNvSpPr>
          <p:nvPr/>
        </p:nvSpPr>
        <p:spPr bwMode="auto">
          <a:xfrm>
            <a:off x="679450" y="3321050"/>
            <a:ext cx="8537575" cy="2465388"/>
          </a:xfrm>
          <a:prstGeom prst="rect">
            <a:avLst/>
          </a:prstGeom>
          <a:noFill/>
          <a:ln w="25400">
            <a:noFill/>
            <a:miter lim="800000"/>
            <a:headEnd/>
            <a:tailEnd/>
          </a:ln>
        </p:spPr>
        <p:txBody>
          <a:bodyPr>
            <a:spAutoFit/>
          </a:bodyPr>
          <a:lstStyle/>
          <a:p>
            <a:pPr marL="271463" indent="-271463">
              <a:lnSpc>
                <a:spcPct val="100000"/>
              </a:lnSpc>
              <a:buFontTx/>
              <a:buChar char="•"/>
            </a:pPr>
            <a:r>
              <a:rPr lang="en-GB" altLang="zh-CN">
                <a:latin typeface="Times" charset="0"/>
              </a:rPr>
              <a:t>It identifies the relationships between two main factors: </a:t>
            </a:r>
          </a:p>
          <a:p>
            <a:pPr marL="625475" lvl="1" indent="-174625">
              <a:lnSpc>
                <a:spcPct val="100000"/>
              </a:lnSpc>
              <a:buFontTx/>
              <a:buChar char="•"/>
            </a:pPr>
            <a:r>
              <a:rPr lang="en-GB" altLang="zh-CN">
                <a:latin typeface="Times" charset="0"/>
              </a:rPr>
              <a:t>Requirements (the characteristics that we expect to posses</a:t>
            </a:r>
          </a:p>
          <a:p>
            <a:pPr marL="625475" lvl="1" indent="-174625">
              <a:lnSpc>
                <a:spcPct val="100000"/>
              </a:lnSpc>
              <a:buFontTx/>
              <a:buChar char="•"/>
            </a:pPr>
            <a:r>
              <a:rPr lang="en-GB" altLang="zh-CN">
                <a:latin typeface="Times" charset="0"/>
              </a:rPr>
              <a:t>Features of the product</a:t>
            </a:r>
          </a:p>
          <a:p>
            <a:pPr marL="625475" lvl="1" indent="-174625">
              <a:lnSpc>
                <a:spcPct val="100000"/>
              </a:lnSpc>
              <a:buFontTx/>
              <a:buNone/>
            </a:pPr>
            <a:r>
              <a:rPr lang="en-GB" altLang="zh-CN" i="1">
                <a:latin typeface="Times" charset="0"/>
              </a:rPr>
              <a:t>Features</a:t>
            </a:r>
            <a:r>
              <a:rPr lang="en-GB" altLang="zh-CN">
                <a:latin typeface="Times" charset="0"/>
              </a:rPr>
              <a:t> must meet </a:t>
            </a:r>
            <a:r>
              <a:rPr lang="en-GB" altLang="zh-CN" i="1">
                <a:latin typeface="Times" charset="0"/>
              </a:rPr>
              <a:t>requirements</a:t>
            </a:r>
            <a:r>
              <a:rPr lang="en-GB" altLang="zh-CN">
                <a:latin typeface="Times" charset="0"/>
              </a:rPr>
              <a:t> according to the </a:t>
            </a:r>
            <a:r>
              <a:rPr lang="en-GB" altLang="zh-CN" i="1">
                <a:latin typeface="Times" charset="0"/>
              </a:rPr>
              <a:t>relative importance</a:t>
            </a:r>
            <a:r>
              <a:rPr lang="en-GB" altLang="zh-CN">
                <a:latin typeface="Times" charset="0"/>
              </a:rPr>
              <a:t> , where ‘meet’ is restricted by the </a:t>
            </a:r>
            <a:r>
              <a:rPr lang="en-GB" altLang="zh-CN" i="1">
                <a:latin typeface="Times" charset="0"/>
              </a:rPr>
              <a:t>resources</a:t>
            </a:r>
            <a:r>
              <a:rPr lang="en-GB" altLang="zh-CN">
                <a:latin typeface="Times" charset="0"/>
              </a:rPr>
              <a:t>. </a:t>
            </a:r>
            <a:endParaRPr lang="en-US" altLang="zh-CN">
              <a:latin typeface="Times"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a:xfrm rot="16200000">
            <a:off x="-857250" y="2762250"/>
            <a:ext cx="2209800" cy="495300"/>
          </a:xfrm>
        </p:spPr>
        <p:txBody>
          <a:bodyPr/>
          <a:lstStyle/>
          <a:p>
            <a:pPr>
              <a:defRPr/>
            </a:pPr>
            <a:r>
              <a:rPr lang="en-US" altLang="zh-CN" smtClean="0"/>
              <a:t>Jan. 2014</a:t>
            </a:r>
            <a:endParaRPr lang="en-US" altLang="zh-CN"/>
          </a:p>
        </p:txBody>
      </p:sp>
      <p:sp>
        <p:nvSpPr>
          <p:cNvPr id="6" name="Slide Number Placeholder 4"/>
          <p:cNvSpPr>
            <a:spLocks noGrp="1"/>
          </p:cNvSpPr>
          <p:nvPr>
            <p:ph type="sldNum" sz="quarter" idx="11"/>
          </p:nvPr>
        </p:nvSpPr>
        <p:spPr/>
        <p:txBody>
          <a:bodyPr/>
          <a:lstStyle/>
          <a:p>
            <a:pPr>
              <a:defRPr/>
            </a:pPr>
            <a:fld id="{1E837DC0-6114-4CF6-B99A-C67FB78B4D61}" type="slidenum">
              <a:rPr lang="en-US" altLang="en-US"/>
              <a:pPr>
                <a:defRPr/>
              </a:pPr>
              <a:t>3</a:t>
            </a:fld>
            <a:endParaRPr lang="en-US" altLang="en-US"/>
          </a:p>
        </p:txBody>
      </p:sp>
      <p:sp>
        <p:nvSpPr>
          <p:cNvPr id="7" name="Footer Placeholder 5"/>
          <p:cNvSpPr>
            <a:spLocks noGrp="1"/>
          </p:cNvSpPr>
          <p:nvPr>
            <p:ph type="ftr" sz="quarter" idx="12"/>
          </p:nvPr>
        </p:nvSpPr>
        <p:spPr/>
        <p:txBody>
          <a:bodyPr/>
          <a:lstStyle/>
          <a:p>
            <a:pPr>
              <a:defRPr/>
            </a:pPr>
            <a:r>
              <a:rPr lang="en-GB" altLang="zh-CN" dirty="0"/>
              <a:t>U08182: Information Systems Design</a:t>
            </a:r>
          </a:p>
        </p:txBody>
      </p:sp>
      <p:sp>
        <p:nvSpPr>
          <p:cNvPr id="5125" name="Rectangle 2"/>
          <p:cNvSpPr>
            <a:spLocks noGrp="1" noChangeArrowheads="1"/>
          </p:cNvSpPr>
          <p:nvPr>
            <p:ph type="title"/>
          </p:nvPr>
        </p:nvSpPr>
        <p:spPr>
          <a:xfrm>
            <a:off x="523875" y="155575"/>
            <a:ext cx="8891588" cy="635000"/>
          </a:xfrm>
        </p:spPr>
        <p:txBody>
          <a:bodyPr/>
          <a:lstStyle/>
          <a:p>
            <a:r>
              <a:rPr lang="en-GB" sz="3200" b="1" smtClean="0"/>
              <a:t>Provisional Schedule</a:t>
            </a:r>
          </a:p>
        </p:txBody>
      </p:sp>
      <p:sp>
        <p:nvSpPr>
          <p:cNvPr id="5126" name="Rectangle 3"/>
          <p:cNvSpPr>
            <a:spLocks noGrp="1" noChangeArrowheads="1"/>
          </p:cNvSpPr>
          <p:nvPr>
            <p:ph type="body" idx="1"/>
          </p:nvPr>
        </p:nvSpPr>
        <p:spPr>
          <a:xfrm>
            <a:off x="515938" y="1139825"/>
            <a:ext cx="9091612" cy="4441825"/>
          </a:xfrm>
        </p:spPr>
        <p:txBody>
          <a:bodyPr/>
          <a:lstStyle/>
          <a:p>
            <a:pPr marL="0" indent="0">
              <a:lnSpc>
                <a:spcPct val="80000"/>
              </a:lnSpc>
              <a:buFont typeface="Wingdings" pitchFamily="2" charset="2"/>
              <a:buNone/>
              <a:tabLst>
                <a:tab pos="363538" algn="r"/>
                <a:tab pos="895350" algn="l"/>
                <a:tab pos="2239963" algn="l"/>
              </a:tabLst>
            </a:pPr>
            <a:r>
              <a:rPr lang="en-GB" sz="2400" i="1" dirty="0" smtClean="0"/>
              <a:t>Week	Lecturer 	Topic</a:t>
            </a:r>
            <a:r>
              <a:rPr lang="en-GB" sz="2000" i="1" dirty="0" smtClean="0"/>
              <a:t>	</a:t>
            </a:r>
            <a:endParaRPr lang="en-GB" sz="2000" dirty="0" smtClean="0"/>
          </a:p>
          <a:p>
            <a:pPr marL="0" indent="0">
              <a:lnSpc>
                <a:spcPct val="80000"/>
              </a:lnSpc>
              <a:buFont typeface="Wingdings" pitchFamily="2" charset="2"/>
              <a:buNone/>
              <a:tabLst>
                <a:tab pos="452438" algn="ctr"/>
                <a:tab pos="895350" algn="l"/>
                <a:tab pos="2239963" algn="l"/>
              </a:tabLst>
            </a:pPr>
            <a:r>
              <a:rPr lang="en-GB" sz="1800" dirty="0" smtClean="0"/>
              <a:t>	</a:t>
            </a:r>
            <a:r>
              <a:rPr lang="en-GB" sz="2400" dirty="0" smtClean="0"/>
              <a:t>1	HZ	Principles of design methodology</a:t>
            </a:r>
          </a:p>
          <a:p>
            <a:pPr marL="0" indent="0">
              <a:lnSpc>
                <a:spcPct val="80000"/>
              </a:lnSpc>
              <a:buFont typeface="Wingdings" pitchFamily="2" charset="2"/>
              <a:buNone/>
              <a:tabLst>
                <a:tab pos="452438" algn="ctr"/>
                <a:tab pos="895350" algn="l"/>
                <a:tab pos="2239963" algn="l"/>
              </a:tabLst>
            </a:pPr>
            <a:r>
              <a:rPr lang="en-GB" sz="2400" dirty="0" smtClean="0"/>
              <a:t>	2	HZ	Software design methods and techniques	</a:t>
            </a:r>
          </a:p>
          <a:p>
            <a:pPr marL="0" indent="0">
              <a:lnSpc>
                <a:spcPct val="80000"/>
              </a:lnSpc>
              <a:buFont typeface="Wingdings" pitchFamily="2" charset="2"/>
              <a:buNone/>
              <a:tabLst>
                <a:tab pos="452438" algn="ctr"/>
                <a:tab pos="895350" algn="l"/>
                <a:tab pos="2239963" algn="l"/>
              </a:tabLst>
            </a:pPr>
            <a:r>
              <a:rPr lang="en-GB" sz="2400" dirty="0" smtClean="0"/>
              <a:t>	3	</a:t>
            </a:r>
            <a:r>
              <a:rPr lang="en-GB" altLang="zh-CN" sz="2400" dirty="0" smtClean="0">
                <a:ea typeface="SimSun" pitchFamily="2" charset="-122"/>
              </a:rPr>
              <a:t>HZ	Software design space</a:t>
            </a:r>
            <a:r>
              <a:rPr lang="en-GB" altLang="zh-CN" sz="2400" i="1" dirty="0" smtClean="0">
                <a:ea typeface="SimSun" pitchFamily="2" charset="-122"/>
              </a:rPr>
              <a:t> </a:t>
            </a:r>
            <a:endParaRPr lang="en-GB" altLang="zh-CN" sz="2400" dirty="0" smtClean="0">
              <a:ea typeface="SimSun" pitchFamily="2" charset="-122"/>
            </a:endParaRPr>
          </a:p>
          <a:p>
            <a:pPr marL="0" indent="0">
              <a:lnSpc>
                <a:spcPct val="80000"/>
              </a:lnSpc>
              <a:buFont typeface="Wingdings" pitchFamily="2" charset="2"/>
              <a:buNone/>
              <a:tabLst>
                <a:tab pos="452438" algn="ctr"/>
                <a:tab pos="895350" algn="l"/>
                <a:tab pos="2239963" algn="l"/>
              </a:tabLst>
            </a:pPr>
            <a:r>
              <a:rPr lang="en-GB" altLang="zh-CN" sz="2400" dirty="0" smtClean="0">
                <a:ea typeface="SimSun" pitchFamily="2" charset="-122"/>
              </a:rPr>
              <a:t>	4	HZ	Software architectural styles </a:t>
            </a:r>
          </a:p>
          <a:p>
            <a:pPr marL="0" indent="0">
              <a:lnSpc>
                <a:spcPct val="80000"/>
              </a:lnSpc>
              <a:buFont typeface="Wingdings" pitchFamily="2" charset="2"/>
              <a:buNone/>
              <a:tabLst>
                <a:tab pos="452438" algn="ctr"/>
                <a:tab pos="895350" algn="l"/>
                <a:tab pos="2239963" algn="l"/>
              </a:tabLst>
            </a:pPr>
            <a:r>
              <a:rPr lang="en-GB" altLang="zh-CN" sz="2400" dirty="0" smtClean="0">
                <a:ea typeface="SimSun" pitchFamily="2" charset="-122"/>
              </a:rPr>
              <a:t>	5	HZ	Software architectural Design</a:t>
            </a:r>
            <a:endParaRPr lang="en-GB" altLang="zh-CN" sz="2400" i="1" dirty="0">
              <a:ea typeface="SimSun" pitchFamily="2" charset="-122"/>
            </a:endParaRPr>
          </a:p>
          <a:p>
            <a:pPr marL="0" indent="0">
              <a:lnSpc>
                <a:spcPct val="80000"/>
              </a:lnSpc>
              <a:buFont typeface="Wingdings" pitchFamily="2" charset="2"/>
              <a:buNone/>
              <a:tabLst>
                <a:tab pos="452438" algn="ctr"/>
                <a:tab pos="895350" algn="l"/>
                <a:tab pos="2239963" algn="l"/>
              </a:tabLst>
            </a:pPr>
            <a:r>
              <a:rPr lang="en-GB" altLang="zh-CN" sz="2400" i="1" dirty="0" smtClean="0">
                <a:ea typeface="SimSun" pitchFamily="2" charset="-122"/>
              </a:rPr>
              <a:t>	</a:t>
            </a:r>
            <a:r>
              <a:rPr lang="en-GB" altLang="zh-CN" sz="2400" dirty="0" smtClean="0">
                <a:ea typeface="SimSun" pitchFamily="2" charset="-122"/>
              </a:rPr>
              <a:t>6	HZ</a:t>
            </a:r>
            <a:r>
              <a:rPr lang="en-GB" altLang="zh-CN" sz="2400" i="1" dirty="0" smtClean="0">
                <a:ea typeface="SimSun" pitchFamily="2" charset="-122"/>
              </a:rPr>
              <a:t>	Case Study/Coursework Briefing</a:t>
            </a:r>
            <a:endParaRPr lang="en-GB" altLang="zh-CN" sz="2400" dirty="0" smtClean="0">
              <a:solidFill>
                <a:schemeClr val="accent2"/>
              </a:solidFill>
              <a:ea typeface="SimSun" pitchFamily="2" charset="-122"/>
            </a:endParaRPr>
          </a:p>
          <a:p>
            <a:pPr marL="0" indent="0">
              <a:lnSpc>
                <a:spcPct val="80000"/>
              </a:lnSpc>
              <a:buFont typeface="Wingdings" pitchFamily="2" charset="2"/>
              <a:buNone/>
              <a:tabLst>
                <a:tab pos="452438" algn="ctr"/>
                <a:tab pos="895350" algn="l"/>
                <a:tab pos="2239963" algn="l"/>
              </a:tabLst>
            </a:pPr>
            <a:r>
              <a:rPr lang="en-GB" altLang="zh-CN" sz="2400" dirty="0" smtClean="0">
                <a:ea typeface="SimSun" pitchFamily="2" charset="-122"/>
              </a:rPr>
              <a:t>	7	CC	Software design quality	</a:t>
            </a:r>
          </a:p>
          <a:p>
            <a:pPr marL="0" indent="0">
              <a:lnSpc>
                <a:spcPct val="80000"/>
              </a:lnSpc>
              <a:buFont typeface="Wingdings" pitchFamily="2" charset="2"/>
              <a:buNone/>
              <a:tabLst>
                <a:tab pos="452438" algn="ctr"/>
                <a:tab pos="895350" algn="l"/>
                <a:tab pos="2239963" algn="l"/>
              </a:tabLst>
            </a:pPr>
            <a:r>
              <a:rPr lang="en-GB" altLang="zh-CN" sz="2400" dirty="0" smtClean="0">
                <a:ea typeface="SimSun" pitchFamily="2" charset="-122"/>
              </a:rPr>
              <a:t>	8	CC	Evaluation and analysis of software design</a:t>
            </a:r>
            <a:endParaRPr lang="en-GB" altLang="zh-CN" sz="2400" i="1" dirty="0" smtClean="0">
              <a:ea typeface="SimSun" pitchFamily="2" charset="-122"/>
            </a:endParaRPr>
          </a:p>
          <a:p>
            <a:pPr marL="0" indent="0">
              <a:lnSpc>
                <a:spcPct val="80000"/>
              </a:lnSpc>
              <a:buNone/>
              <a:tabLst>
                <a:tab pos="452438" algn="ctr"/>
                <a:tab pos="895350" algn="l"/>
                <a:tab pos="2239963" algn="l"/>
              </a:tabLst>
            </a:pPr>
            <a:r>
              <a:rPr lang="en-GB" altLang="zh-CN" sz="2400" i="1" dirty="0" smtClean="0">
                <a:ea typeface="SimSun" pitchFamily="2" charset="-122"/>
              </a:rPr>
              <a:t>	9	</a:t>
            </a:r>
            <a:r>
              <a:rPr lang="en-GB" altLang="zh-CN" sz="2400" dirty="0" smtClean="0">
                <a:ea typeface="SimSun" pitchFamily="2" charset="-122"/>
              </a:rPr>
              <a:t>CC</a:t>
            </a:r>
            <a:r>
              <a:rPr lang="en-GB" altLang="zh-CN" sz="2400" i="1" dirty="0" smtClean="0">
                <a:ea typeface="SimSun" pitchFamily="2" charset="-122"/>
              </a:rPr>
              <a:t>	</a:t>
            </a:r>
            <a:r>
              <a:rPr lang="en-GB" altLang="zh-CN" sz="2400" dirty="0" smtClean="0">
                <a:ea typeface="SimSun" pitchFamily="2" charset="-122"/>
              </a:rPr>
              <a:t>Validation and verification of software design</a:t>
            </a:r>
            <a:endParaRPr lang="en-GB" altLang="zh-CN" sz="2400" i="1" dirty="0" smtClean="0">
              <a:ea typeface="SimSun" pitchFamily="2" charset="-122"/>
            </a:endParaRPr>
          </a:p>
          <a:p>
            <a:pPr marL="0" indent="0">
              <a:lnSpc>
                <a:spcPct val="80000"/>
              </a:lnSpc>
              <a:buNone/>
              <a:tabLst>
                <a:tab pos="452438" algn="ctr"/>
                <a:tab pos="895350" algn="l"/>
                <a:tab pos="2239963" algn="l"/>
              </a:tabLst>
            </a:pPr>
            <a:r>
              <a:rPr lang="en-GB" altLang="zh-CN" sz="2400" dirty="0" smtClean="0">
                <a:ea typeface="SimSun" pitchFamily="2" charset="-122"/>
              </a:rPr>
              <a:t>	10	CC	Testing software design</a:t>
            </a:r>
            <a:r>
              <a:rPr lang="en-GB" altLang="zh-CN" sz="2400" b="1" dirty="0" smtClean="0">
                <a:ea typeface="SimSun" pitchFamily="2" charset="-122"/>
              </a:rPr>
              <a:t>	</a:t>
            </a:r>
            <a:endParaRPr lang="en-GB" altLang="zh-CN" sz="2400" dirty="0" smtClean="0">
              <a:ea typeface="SimSun" pitchFamily="2" charset="-122"/>
            </a:endParaRPr>
          </a:p>
          <a:p>
            <a:pPr marL="0" indent="0">
              <a:lnSpc>
                <a:spcPct val="80000"/>
              </a:lnSpc>
              <a:buFont typeface="Wingdings" pitchFamily="2" charset="2"/>
              <a:buNone/>
              <a:tabLst>
                <a:tab pos="452438" algn="ctr"/>
                <a:tab pos="895350" algn="l"/>
                <a:tab pos="2239963" algn="l"/>
              </a:tabLst>
            </a:pPr>
            <a:r>
              <a:rPr lang="en-GB" altLang="zh-CN" sz="2400" dirty="0" smtClean="0">
                <a:ea typeface="SimSun" pitchFamily="2" charset="-122"/>
              </a:rPr>
              <a:t>	11 	CC	</a:t>
            </a:r>
            <a:r>
              <a:rPr lang="en-GB" altLang="zh-CN" sz="2400" i="1" dirty="0" smtClean="0">
                <a:ea typeface="SimSun" pitchFamily="2" charset="-122"/>
              </a:rPr>
              <a:t>Consolidation / Revision</a:t>
            </a:r>
            <a:endParaRPr lang="en-GB" sz="2400" b="1" i="1" dirty="0" smtClean="0">
              <a:ea typeface="SimSun" pitchFamily="2" charset="-122"/>
            </a:endParaRPr>
          </a:p>
        </p:txBody>
      </p:sp>
      <p:sp>
        <p:nvSpPr>
          <p:cNvPr id="5127" name="Text Box 4"/>
          <p:cNvSpPr txBox="1">
            <a:spLocks noChangeArrowheads="1"/>
          </p:cNvSpPr>
          <p:nvPr/>
        </p:nvSpPr>
        <p:spPr bwMode="auto">
          <a:xfrm>
            <a:off x="6794500" y="328613"/>
            <a:ext cx="2586038" cy="812530"/>
          </a:xfrm>
          <a:prstGeom prst="rect">
            <a:avLst/>
          </a:prstGeom>
          <a:noFill/>
          <a:ln w="25400">
            <a:solidFill>
              <a:schemeClr val="accent2"/>
            </a:solidFill>
            <a:miter lim="800000"/>
            <a:headEnd/>
            <a:tailEnd/>
          </a:ln>
        </p:spPr>
        <p:txBody>
          <a:bodyPr>
            <a:spAutoFit/>
          </a:bodyPr>
          <a:lstStyle/>
          <a:p>
            <a:pPr eaLnBrk="1" hangingPunct="1">
              <a:spcBef>
                <a:spcPct val="25000"/>
              </a:spcBef>
              <a:buFontTx/>
              <a:buNone/>
            </a:pPr>
            <a:r>
              <a:rPr lang="en-US" altLang="zh-CN" dirty="0">
                <a:solidFill>
                  <a:schemeClr val="accent2"/>
                </a:solidFill>
              </a:rPr>
              <a:t>HZ: Hong Zhu</a:t>
            </a:r>
          </a:p>
          <a:p>
            <a:pPr eaLnBrk="1" hangingPunct="1">
              <a:spcBef>
                <a:spcPct val="25000"/>
              </a:spcBef>
              <a:buFontTx/>
              <a:buNone/>
            </a:pPr>
            <a:r>
              <a:rPr lang="en-US" altLang="zh-CN" dirty="0">
                <a:solidFill>
                  <a:schemeClr val="accent2"/>
                </a:solidFill>
              </a:rPr>
              <a:t>CC: Chris </a:t>
            </a:r>
            <a:r>
              <a:rPr lang="en-US" altLang="zh-CN" dirty="0" smtClean="0">
                <a:solidFill>
                  <a:schemeClr val="accent2"/>
                </a:solidFill>
              </a:rPr>
              <a:t>Cox</a:t>
            </a:r>
            <a:endParaRPr lang="en-US" altLang="zh-CN" dirty="0">
              <a:solidFill>
                <a:schemeClr val="accent2"/>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a:xfrm rot="16200000">
            <a:off x="-857250" y="2762250"/>
            <a:ext cx="2209800" cy="495300"/>
          </a:xfrm>
        </p:spPr>
        <p:txBody>
          <a:bodyPr/>
          <a:lstStyle/>
          <a:p>
            <a:pPr>
              <a:defRPr/>
            </a:pPr>
            <a:r>
              <a:rPr lang="en-US" altLang="zh-CN" smtClean="0"/>
              <a:t>Jan. 2014</a:t>
            </a:r>
            <a:endParaRPr lang="en-US" altLang="zh-CN"/>
          </a:p>
        </p:txBody>
      </p:sp>
      <p:sp>
        <p:nvSpPr>
          <p:cNvPr id="6" name="Slide Number Placeholder 4"/>
          <p:cNvSpPr>
            <a:spLocks noGrp="1"/>
          </p:cNvSpPr>
          <p:nvPr>
            <p:ph type="sldNum" sz="quarter" idx="11"/>
          </p:nvPr>
        </p:nvSpPr>
        <p:spPr/>
        <p:txBody>
          <a:bodyPr/>
          <a:lstStyle/>
          <a:p>
            <a:pPr>
              <a:defRPr/>
            </a:pPr>
            <a:fld id="{AF5DBA13-E54F-4AC6-BC1C-6DE846B1BCAF}" type="slidenum">
              <a:rPr lang="en-US" altLang="en-US"/>
              <a:pPr>
                <a:defRPr/>
              </a:pPr>
              <a:t>30</a:t>
            </a:fld>
            <a:endParaRPr lang="en-US" altLang="en-US"/>
          </a:p>
        </p:txBody>
      </p:sp>
      <p:sp>
        <p:nvSpPr>
          <p:cNvPr id="7" name="Footer Placeholder 5"/>
          <p:cNvSpPr>
            <a:spLocks noGrp="1"/>
          </p:cNvSpPr>
          <p:nvPr>
            <p:ph type="ftr" sz="quarter" idx="12"/>
          </p:nvPr>
        </p:nvSpPr>
        <p:spPr/>
        <p:txBody>
          <a:bodyPr/>
          <a:lstStyle/>
          <a:p>
            <a:pPr>
              <a:defRPr/>
            </a:pPr>
            <a:r>
              <a:rPr lang="en-GB" altLang="zh-CN"/>
              <a:t>U08182: Information Systems Design</a:t>
            </a:r>
          </a:p>
        </p:txBody>
      </p:sp>
      <p:sp>
        <p:nvSpPr>
          <p:cNvPr id="32773" name="Rectangle 2"/>
          <p:cNvSpPr>
            <a:spLocks noGrp="1" noChangeArrowheads="1"/>
          </p:cNvSpPr>
          <p:nvPr>
            <p:ph type="title"/>
          </p:nvPr>
        </p:nvSpPr>
        <p:spPr/>
        <p:txBody>
          <a:bodyPr/>
          <a:lstStyle/>
          <a:p>
            <a:r>
              <a:rPr lang="en-GB" i="1" smtClean="0">
                <a:ea typeface="SimSun" pitchFamily="2" charset="-122"/>
              </a:rPr>
              <a:t>The Principle of Iteration</a:t>
            </a:r>
            <a:endParaRPr lang="en-GB" altLang="zh-CN" smtClean="0">
              <a:ea typeface="SimSun" pitchFamily="2" charset="-122"/>
            </a:endParaRPr>
          </a:p>
        </p:txBody>
      </p:sp>
      <p:sp>
        <p:nvSpPr>
          <p:cNvPr id="32774" name="Rectangle 3"/>
          <p:cNvSpPr>
            <a:spLocks noGrp="1" noChangeArrowheads="1"/>
          </p:cNvSpPr>
          <p:nvPr>
            <p:ph type="body" idx="1"/>
          </p:nvPr>
        </p:nvSpPr>
        <p:spPr>
          <a:xfrm>
            <a:off x="596900" y="1038225"/>
            <a:ext cx="9167813" cy="3257550"/>
          </a:xfrm>
          <a:solidFill>
            <a:schemeClr val="bg1"/>
          </a:solidFill>
          <a:ln w="28575">
            <a:solidFill>
              <a:schemeClr val="accent2"/>
            </a:solidFill>
          </a:ln>
        </p:spPr>
        <p:txBody>
          <a:bodyPr/>
          <a:lstStyle/>
          <a:p>
            <a:pPr>
              <a:lnSpc>
                <a:spcPct val="85000"/>
              </a:lnSpc>
              <a:buFont typeface="Wingdings" pitchFamily="2" charset="2"/>
              <a:buNone/>
            </a:pPr>
            <a:r>
              <a:rPr lang="en-GB" smtClean="0">
                <a:ea typeface="SimSun" pitchFamily="2" charset="-122"/>
              </a:rPr>
              <a:t>Axiom 6:</a:t>
            </a:r>
          </a:p>
          <a:p>
            <a:pPr marL="522288" lvl="1" indent="0">
              <a:lnSpc>
                <a:spcPct val="85000"/>
              </a:lnSpc>
              <a:buFont typeface="Wingdings" pitchFamily="2" charset="2"/>
              <a:buNone/>
            </a:pPr>
            <a:r>
              <a:rPr lang="en-GB" smtClean="0">
                <a:ea typeface="SimSun" pitchFamily="2" charset="-122"/>
              </a:rPr>
              <a:t>Design requires processes of evaluation that begin with the first intentions to explore the need for a product or system. These processes continue throughout all subsequent design and development stages to the user himself, whose reactions will often cause the iterative process to continue with a new product or system.</a:t>
            </a:r>
          </a:p>
        </p:txBody>
      </p:sp>
      <p:sp>
        <p:nvSpPr>
          <p:cNvPr id="32775" name="Text Box 4"/>
          <p:cNvSpPr txBox="1">
            <a:spLocks noChangeArrowheads="1"/>
          </p:cNvSpPr>
          <p:nvPr/>
        </p:nvSpPr>
        <p:spPr bwMode="auto">
          <a:xfrm>
            <a:off x="204788" y="4383088"/>
            <a:ext cx="9567862" cy="1611312"/>
          </a:xfrm>
          <a:prstGeom prst="rect">
            <a:avLst/>
          </a:prstGeom>
          <a:noFill/>
          <a:ln w="25400">
            <a:noFill/>
            <a:miter lim="800000"/>
            <a:headEnd/>
            <a:tailEnd/>
          </a:ln>
        </p:spPr>
        <p:txBody>
          <a:bodyPr>
            <a:spAutoFit/>
          </a:bodyPr>
          <a:lstStyle/>
          <a:p>
            <a:pPr marL="271463" indent="-271463">
              <a:buFontTx/>
              <a:buChar char="•"/>
            </a:pPr>
            <a:r>
              <a:rPr lang="en-GB" altLang="zh-CN" sz="2800">
                <a:latin typeface="Times" charset="0"/>
              </a:rPr>
              <a:t>This is an axiom about the design activities and processes.</a:t>
            </a:r>
          </a:p>
          <a:p>
            <a:pPr marL="715963" lvl="1" indent="-258763">
              <a:buFont typeface="Times" charset="0"/>
              <a:buChar char="−"/>
            </a:pPr>
            <a:r>
              <a:rPr lang="en-GB" altLang="zh-CN" sz="2800">
                <a:latin typeface="Times" charset="0"/>
              </a:rPr>
              <a:t>It emphasises the important of </a:t>
            </a:r>
            <a:r>
              <a:rPr lang="en-GB" altLang="zh-CN" sz="2800" b="1">
                <a:latin typeface="Times" charset="0"/>
              </a:rPr>
              <a:t>evaluation</a:t>
            </a:r>
            <a:r>
              <a:rPr lang="en-GB" altLang="zh-CN" sz="2800">
                <a:latin typeface="Times" charset="0"/>
              </a:rPr>
              <a:t> in design process. </a:t>
            </a:r>
          </a:p>
          <a:p>
            <a:pPr marL="715963" lvl="1" indent="-258763">
              <a:buFont typeface="Times" charset="0"/>
              <a:buChar char="−"/>
            </a:pPr>
            <a:r>
              <a:rPr lang="en-GB" altLang="zh-CN" sz="2800">
                <a:latin typeface="Times" charset="0"/>
              </a:rPr>
              <a:t>It states why design process is, and should be, </a:t>
            </a:r>
            <a:r>
              <a:rPr lang="en-GB" altLang="zh-CN" sz="2800" b="1">
                <a:latin typeface="Times" charset="0"/>
              </a:rPr>
              <a:t>iterative</a:t>
            </a:r>
            <a:r>
              <a:rPr lang="en-GB" altLang="zh-CN" sz="2800">
                <a:latin typeface="Times" charset="0"/>
              </a:rPr>
              <a:t>. </a:t>
            </a:r>
            <a:endParaRPr lang="en-US" altLang="zh-CN" sz="2800">
              <a:latin typeface="Times"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a:xfrm rot="16200000">
            <a:off x="-857250" y="2762250"/>
            <a:ext cx="2209800" cy="495300"/>
          </a:xfrm>
        </p:spPr>
        <p:txBody>
          <a:bodyPr/>
          <a:lstStyle/>
          <a:p>
            <a:pPr>
              <a:defRPr/>
            </a:pPr>
            <a:r>
              <a:rPr lang="en-US" altLang="zh-CN" smtClean="0"/>
              <a:t>Jan. 2014</a:t>
            </a:r>
            <a:endParaRPr lang="en-US" altLang="zh-CN"/>
          </a:p>
        </p:txBody>
      </p:sp>
      <p:sp>
        <p:nvSpPr>
          <p:cNvPr id="6" name="Slide Number Placeholder 4"/>
          <p:cNvSpPr>
            <a:spLocks noGrp="1"/>
          </p:cNvSpPr>
          <p:nvPr>
            <p:ph type="sldNum" sz="quarter" idx="11"/>
          </p:nvPr>
        </p:nvSpPr>
        <p:spPr/>
        <p:txBody>
          <a:bodyPr/>
          <a:lstStyle/>
          <a:p>
            <a:pPr>
              <a:defRPr/>
            </a:pPr>
            <a:fld id="{43B4E584-DD61-45C4-B415-FE2405D84ECE}" type="slidenum">
              <a:rPr lang="en-US" altLang="en-US"/>
              <a:pPr>
                <a:defRPr/>
              </a:pPr>
              <a:t>31</a:t>
            </a:fld>
            <a:endParaRPr lang="en-US" altLang="en-US"/>
          </a:p>
        </p:txBody>
      </p:sp>
      <p:sp>
        <p:nvSpPr>
          <p:cNvPr id="7" name="Footer Placeholder 5"/>
          <p:cNvSpPr>
            <a:spLocks noGrp="1"/>
          </p:cNvSpPr>
          <p:nvPr>
            <p:ph type="ftr" sz="quarter" idx="12"/>
          </p:nvPr>
        </p:nvSpPr>
        <p:spPr/>
        <p:txBody>
          <a:bodyPr/>
          <a:lstStyle/>
          <a:p>
            <a:pPr>
              <a:defRPr/>
            </a:pPr>
            <a:r>
              <a:rPr lang="en-GB" altLang="zh-CN"/>
              <a:t>U08182: Information Systems Design</a:t>
            </a:r>
          </a:p>
        </p:txBody>
      </p:sp>
      <p:sp>
        <p:nvSpPr>
          <p:cNvPr id="33797" name="Rectangle 2"/>
          <p:cNvSpPr>
            <a:spLocks noGrp="1" noChangeArrowheads="1"/>
          </p:cNvSpPr>
          <p:nvPr>
            <p:ph type="title"/>
          </p:nvPr>
        </p:nvSpPr>
        <p:spPr/>
        <p:txBody>
          <a:bodyPr/>
          <a:lstStyle/>
          <a:p>
            <a:r>
              <a:rPr lang="en-GB" i="1" smtClean="0">
                <a:ea typeface="SimSun" pitchFamily="2" charset="-122"/>
              </a:rPr>
              <a:t>The Principle of Change</a:t>
            </a:r>
            <a:endParaRPr lang="en-GB" altLang="zh-CN" smtClean="0">
              <a:ea typeface="SimSun" pitchFamily="2" charset="-122"/>
            </a:endParaRPr>
          </a:p>
        </p:txBody>
      </p:sp>
      <p:sp>
        <p:nvSpPr>
          <p:cNvPr id="33798" name="Rectangle 3"/>
          <p:cNvSpPr>
            <a:spLocks noGrp="1" noChangeArrowheads="1"/>
          </p:cNvSpPr>
          <p:nvPr>
            <p:ph type="body" idx="1"/>
          </p:nvPr>
        </p:nvSpPr>
        <p:spPr>
          <a:xfrm>
            <a:off x="569913" y="1152525"/>
            <a:ext cx="9112250" cy="2214563"/>
          </a:xfrm>
          <a:solidFill>
            <a:schemeClr val="bg1"/>
          </a:solidFill>
          <a:ln w="28575">
            <a:solidFill>
              <a:schemeClr val="accent2"/>
            </a:solidFill>
          </a:ln>
        </p:spPr>
        <p:txBody>
          <a:bodyPr/>
          <a:lstStyle/>
          <a:p>
            <a:pPr>
              <a:lnSpc>
                <a:spcPct val="85000"/>
              </a:lnSpc>
              <a:buFont typeface="Wingdings" pitchFamily="2" charset="2"/>
              <a:buNone/>
            </a:pPr>
            <a:r>
              <a:rPr lang="en-GB" smtClean="0">
                <a:ea typeface="SimSun" pitchFamily="2" charset="-122"/>
              </a:rPr>
              <a:t>Axiom 7:</a:t>
            </a:r>
          </a:p>
          <a:p>
            <a:pPr marL="522288" lvl="1" indent="0">
              <a:lnSpc>
                <a:spcPct val="85000"/>
              </a:lnSpc>
              <a:buFont typeface="Wingdings" pitchFamily="2" charset="2"/>
              <a:buNone/>
            </a:pPr>
            <a:r>
              <a:rPr lang="en-GB" smtClean="0">
                <a:ea typeface="SimSun" pitchFamily="2" charset="-122"/>
              </a:rPr>
              <a:t>Design is a process of change, an activity undertaken not only to meet changing circumstance, but also to bring about changes to those circumstances by the nature of the product it creates.</a:t>
            </a:r>
          </a:p>
        </p:txBody>
      </p:sp>
      <p:sp>
        <p:nvSpPr>
          <p:cNvPr id="33799" name="Text Box 4"/>
          <p:cNvSpPr txBox="1">
            <a:spLocks noChangeArrowheads="1"/>
          </p:cNvSpPr>
          <p:nvPr/>
        </p:nvSpPr>
        <p:spPr bwMode="auto">
          <a:xfrm>
            <a:off x="577850" y="3778250"/>
            <a:ext cx="8547100" cy="1611313"/>
          </a:xfrm>
          <a:prstGeom prst="rect">
            <a:avLst/>
          </a:prstGeom>
          <a:noFill/>
          <a:ln w="28575" algn="ctr">
            <a:noFill/>
            <a:miter lim="800000"/>
            <a:headEnd/>
            <a:tailEnd/>
          </a:ln>
        </p:spPr>
        <p:txBody>
          <a:bodyPr>
            <a:spAutoFit/>
          </a:bodyPr>
          <a:lstStyle/>
          <a:p>
            <a:pPr>
              <a:buFont typeface="Wingdings" pitchFamily="2" charset="2"/>
              <a:buChar char="l"/>
            </a:pPr>
            <a:r>
              <a:rPr lang="en-GB" altLang="zh-CN" sz="2800"/>
              <a:t> This axiom is about the nature of design: </a:t>
            </a:r>
            <a:r>
              <a:rPr lang="en-GB" altLang="zh-CN" sz="2800" b="1"/>
              <a:t>change</a:t>
            </a:r>
          </a:p>
          <a:p>
            <a:pPr lvl="1">
              <a:buFont typeface="Arial" charset="0"/>
              <a:buChar char="−"/>
            </a:pPr>
            <a:r>
              <a:rPr lang="en-GB" altLang="zh-CN" sz="2800"/>
              <a:t>	Design is to meet changes in the world;</a:t>
            </a:r>
          </a:p>
          <a:p>
            <a:pPr lvl="1">
              <a:buFont typeface="Arial" charset="0"/>
              <a:buChar char="−"/>
            </a:pPr>
            <a:r>
              <a:rPr lang="en-GB" altLang="zh-CN" sz="2800"/>
              <a:t>	Design brings about changes to the world. </a:t>
            </a:r>
            <a:endParaRPr lang="en-US" altLang="zh-CN" sz="2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a:xfrm rot="16200000">
            <a:off x="-857250" y="2762250"/>
            <a:ext cx="2209800" cy="495300"/>
          </a:xfrm>
        </p:spPr>
        <p:txBody>
          <a:bodyPr/>
          <a:lstStyle/>
          <a:p>
            <a:pPr>
              <a:defRPr/>
            </a:pPr>
            <a:r>
              <a:rPr lang="en-US" altLang="zh-CN" smtClean="0"/>
              <a:t>Jan. 2014</a:t>
            </a:r>
            <a:endParaRPr lang="en-US" altLang="zh-CN"/>
          </a:p>
        </p:txBody>
      </p:sp>
      <p:sp>
        <p:nvSpPr>
          <p:cNvPr id="6" name="Slide Number Placeholder 4"/>
          <p:cNvSpPr>
            <a:spLocks noGrp="1"/>
          </p:cNvSpPr>
          <p:nvPr>
            <p:ph type="sldNum" sz="quarter" idx="11"/>
          </p:nvPr>
        </p:nvSpPr>
        <p:spPr/>
        <p:txBody>
          <a:bodyPr/>
          <a:lstStyle/>
          <a:p>
            <a:pPr>
              <a:defRPr/>
            </a:pPr>
            <a:fld id="{FC5E9C52-D6D9-4450-AA19-3C2FA82F3980}" type="slidenum">
              <a:rPr lang="en-US" altLang="en-US"/>
              <a:pPr>
                <a:defRPr/>
              </a:pPr>
              <a:t>32</a:t>
            </a:fld>
            <a:endParaRPr lang="en-US" altLang="en-US"/>
          </a:p>
        </p:txBody>
      </p:sp>
      <p:sp>
        <p:nvSpPr>
          <p:cNvPr id="7" name="Footer Placeholder 5"/>
          <p:cNvSpPr>
            <a:spLocks noGrp="1"/>
          </p:cNvSpPr>
          <p:nvPr>
            <p:ph type="ftr" sz="quarter" idx="12"/>
          </p:nvPr>
        </p:nvSpPr>
        <p:spPr/>
        <p:txBody>
          <a:bodyPr/>
          <a:lstStyle/>
          <a:p>
            <a:pPr>
              <a:defRPr/>
            </a:pPr>
            <a:r>
              <a:rPr lang="en-GB" altLang="zh-CN"/>
              <a:t>U08182: Information Systems Design</a:t>
            </a:r>
          </a:p>
        </p:txBody>
      </p:sp>
      <p:sp>
        <p:nvSpPr>
          <p:cNvPr id="34821" name="Rectangle 2"/>
          <p:cNvSpPr>
            <a:spLocks noGrp="1" noChangeArrowheads="1"/>
          </p:cNvSpPr>
          <p:nvPr>
            <p:ph type="title"/>
          </p:nvPr>
        </p:nvSpPr>
        <p:spPr/>
        <p:txBody>
          <a:bodyPr/>
          <a:lstStyle/>
          <a:p>
            <a:r>
              <a:rPr lang="en-GB" i="1" smtClean="0">
                <a:ea typeface="SimSun" pitchFamily="2" charset="-122"/>
              </a:rPr>
              <a:t>The Principle of Relationships</a:t>
            </a:r>
            <a:endParaRPr lang="en-GB" altLang="zh-CN" smtClean="0">
              <a:ea typeface="SimSun" pitchFamily="2" charset="-122"/>
            </a:endParaRPr>
          </a:p>
        </p:txBody>
      </p:sp>
      <p:sp>
        <p:nvSpPr>
          <p:cNvPr id="34822" name="Rectangle 3"/>
          <p:cNvSpPr>
            <a:spLocks noGrp="1" noChangeArrowheads="1"/>
          </p:cNvSpPr>
          <p:nvPr>
            <p:ph type="body" idx="1"/>
          </p:nvPr>
        </p:nvSpPr>
        <p:spPr>
          <a:xfrm>
            <a:off x="749300" y="1101725"/>
            <a:ext cx="8593138" cy="3819525"/>
          </a:xfrm>
          <a:solidFill>
            <a:schemeClr val="bg1"/>
          </a:solidFill>
          <a:ln w="28575">
            <a:solidFill>
              <a:schemeClr val="accent2"/>
            </a:solidFill>
          </a:ln>
        </p:spPr>
        <p:txBody>
          <a:bodyPr/>
          <a:lstStyle/>
          <a:p>
            <a:pPr>
              <a:buFont typeface="Wingdings" pitchFamily="2" charset="2"/>
              <a:buNone/>
            </a:pPr>
            <a:r>
              <a:rPr lang="en-GB" smtClean="0">
                <a:ea typeface="SimSun" pitchFamily="2" charset="-122"/>
              </a:rPr>
              <a:t>Axiom 8:</a:t>
            </a:r>
          </a:p>
          <a:p>
            <a:pPr marL="522288" lvl="1" indent="0">
              <a:buFont typeface="Wingdings" pitchFamily="2" charset="2"/>
              <a:buNone/>
            </a:pPr>
            <a:r>
              <a:rPr lang="en-GB" smtClean="0">
                <a:ea typeface="SimSun" pitchFamily="2" charset="-122"/>
              </a:rPr>
              <a:t>Design work cannot be undertaken effectively without established working relationships with all those activities concerned with the conception, manufacture and marketing of products and, importantly, with the prospective user, together with all the services he may call upon to assist his judgement and protect his interests.</a:t>
            </a:r>
            <a:endParaRPr lang="en-GB" altLang="zh-CN" smtClean="0">
              <a:ea typeface="SimSun" pitchFamily="2" charset="-122"/>
            </a:endParaRPr>
          </a:p>
        </p:txBody>
      </p:sp>
      <p:sp>
        <p:nvSpPr>
          <p:cNvPr id="34823" name="Text Box 4"/>
          <p:cNvSpPr txBox="1">
            <a:spLocks noChangeArrowheads="1"/>
          </p:cNvSpPr>
          <p:nvPr/>
        </p:nvSpPr>
        <p:spPr bwMode="auto">
          <a:xfrm>
            <a:off x="804863" y="5229225"/>
            <a:ext cx="8537575" cy="403225"/>
          </a:xfrm>
          <a:prstGeom prst="rect">
            <a:avLst/>
          </a:prstGeom>
          <a:noFill/>
          <a:ln w="28575" algn="ctr">
            <a:noFill/>
            <a:miter lim="800000"/>
            <a:headEnd/>
            <a:tailEnd/>
          </a:ln>
        </p:spPr>
        <p:txBody>
          <a:bodyPr>
            <a:spAutoFit/>
          </a:bodyPr>
          <a:lstStyle/>
          <a:p>
            <a:pPr>
              <a:buFont typeface="Wingdings" pitchFamily="2" charset="2"/>
              <a:buNone/>
            </a:pPr>
            <a:r>
              <a:rPr lang="en-GB" altLang="zh-CN">
                <a:latin typeface="Arial" charset="0"/>
              </a:rPr>
              <a:t>This axiom is about the context in which design is performed. </a:t>
            </a:r>
            <a:endParaRPr lang="en-US" altLang="zh-CN">
              <a:latin typeface="Arial"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Date Placeholder 3"/>
          <p:cNvSpPr>
            <a:spLocks noGrp="1"/>
          </p:cNvSpPr>
          <p:nvPr>
            <p:ph type="dt" sz="quarter" idx="10"/>
          </p:nvPr>
        </p:nvSpPr>
        <p:spPr>
          <a:xfrm rot="16200000">
            <a:off x="-857250" y="2762250"/>
            <a:ext cx="2209800" cy="495300"/>
          </a:xfrm>
        </p:spPr>
        <p:txBody>
          <a:bodyPr/>
          <a:lstStyle/>
          <a:p>
            <a:pPr>
              <a:defRPr/>
            </a:pPr>
            <a:r>
              <a:rPr lang="en-US" altLang="zh-CN" smtClean="0"/>
              <a:t>Jan. 2014</a:t>
            </a:r>
            <a:endParaRPr lang="en-US" altLang="zh-CN"/>
          </a:p>
        </p:txBody>
      </p:sp>
      <p:sp>
        <p:nvSpPr>
          <p:cNvPr id="42" name="Slide Number Placeholder 4"/>
          <p:cNvSpPr>
            <a:spLocks noGrp="1"/>
          </p:cNvSpPr>
          <p:nvPr>
            <p:ph type="sldNum" sz="quarter" idx="11"/>
          </p:nvPr>
        </p:nvSpPr>
        <p:spPr/>
        <p:txBody>
          <a:bodyPr/>
          <a:lstStyle/>
          <a:p>
            <a:pPr>
              <a:defRPr/>
            </a:pPr>
            <a:fld id="{ED942067-6679-4D62-9654-F539C9E4BBAC}" type="slidenum">
              <a:rPr lang="en-US" altLang="en-US"/>
              <a:pPr>
                <a:defRPr/>
              </a:pPr>
              <a:t>33</a:t>
            </a:fld>
            <a:endParaRPr lang="en-US" altLang="en-US"/>
          </a:p>
        </p:txBody>
      </p:sp>
      <p:sp>
        <p:nvSpPr>
          <p:cNvPr id="43" name="Footer Placeholder 5"/>
          <p:cNvSpPr>
            <a:spLocks noGrp="1"/>
          </p:cNvSpPr>
          <p:nvPr>
            <p:ph type="ftr" sz="quarter" idx="12"/>
          </p:nvPr>
        </p:nvSpPr>
        <p:spPr/>
        <p:txBody>
          <a:bodyPr/>
          <a:lstStyle/>
          <a:p>
            <a:pPr>
              <a:defRPr/>
            </a:pPr>
            <a:r>
              <a:rPr lang="en-GB" altLang="zh-CN"/>
              <a:t>U08182: Information Systems Design</a:t>
            </a:r>
          </a:p>
        </p:txBody>
      </p:sp>
      <p:sp>
        <p:nvSpPr>
          <p:cNvPr id="35845" name="Rectangle 2"/>
          <p:cNvSpPr>
            <a:spLocks noGrp="1" noChangeArrowheads="1"/>
          </p:cNvSpPr>
          <p:nvPr>
            <p:ph type="title"/>
          </p:nvPr>
        </p:nvSpPr>
        <p:spPr>
          <a:xfrm>
            <a:off x="534988" y="130175"/>
            <a:ext cx="8891587" cy="635000"/>
          </a:xfrm>
        </p:spPr>
        <p:txBody>
          <a:bodyPr/>
          <a:lstStyle/>
          <a:p>
            <a:r>
              <a:rPr lang="en-GB" smtClean="0"/>
              <a:t>Context of Software Design</a:t>
            </a:r>
          </a:p>
        </p:txBody>
      </p:sp>
      <p:grpSp>
        <p:nvGrpSpPr>
          <p:cNvPr id="35846" name="Group 3"/>
          <p:cNvGrpSpPr>
            <a:grpSpLocks/>
          </p:cNvGrpSpPr>
          <p:nvPr/>
        </p:nvGrpSpPr>
        <p:grpSpPr bwMode="auto">
          <a:xfrm>
            <a:off x="914400" y="836613"/>
            <a:ext cx="8440738" cy="4953000"/>
            <a:chOff x="576" y="864"/>
            <a:chExt cx="5317" cy="3100"/>
          </a:xfrm>
        </p:grpSpPr>
        <p:sp>
          <p:nvSpPr>
            <p:cNvPr id="35847" name="Text Box 4"/>
            <p:cNvSpPr txBox="1">
              <a:spLocks noChangeArrowheads="1"/>
            </p:cNvSpPr>
            <p:nvPr/>
          </p:nvSpPr>
          <p:spPr bwMode="auto">
            <a:xfrm>
              <a:off x="576" y="864"/>
              <a:ext cx="1582" cy="245"/>
            </a:xfrm>
            <a:prstGeom prst="rect">
              <a:avLst/>
            </a:prstGeom>
            <a:solidFill>
              <a:srgbClr val="FFFFFF"/>
            </a:solidFill>
            <a:ln w="9525">
              <a:solidFill>
                <a:srgbClr val="000000"/>
              </a:solidFill>
              <a:miter lim="800000"/>
              <a:headEnd/>
              <a:tailEnd/>
            </a:ln>
          </p:spPr>
          <p:txBody>
            <a:bodyPr/>
            <a:lstStyle/>
            <a:p>
              <a:pPr algn="ctr">
                <a:lnSpc>
                  <a:spcPct val="100000"/>
                </a:lnSpc>
                <a:spcBef>
                  <a:spcPct val="0"/>
                </a:spcBef>
                <a:buFontTx/>
                <a:buNone/>
              </a:pPr>
              <a:r>
                <a:rPr lang="en-GB" sz="1800"/>
                <a:t>Requirements analysis</a:t>
              </a:r>
            </a:p>
          </p:txBody>
        </p:sp>
        <p:sp>
          <p:nvSpPr>
            <p:cNvPr id="35848" name="Text Box 5"/>
            <p:cNvSpPr txBox="1">
              <a:spLocks noChangeArrowheads="1"/>
            </p:cNvSpPr>
            <p:nvPr/>
          </p:nvSpPr>
          <p:spPr bwMode="auto">
            <a:xfrm>
              <a:off x="857" y="1542"/>
              <a:ext cx="1585" cy="244"/>
            </a:xfrm>
            <a:prstGeom prst="rect">
              <a:avLst/>
            </a:prstGeom>
            <a:solidFill>
              <a:srgbClr val="FFFFFF"/>
            </a:solidFill>
            <a:ln w="9525">
              <a:solidFill>
                <a:srgbClr val="000000"/>
              </a:solidFill>
              <a:miter lim="800000"/>
              <a:headEnd/>
              <a:tailEnd/>
            </a:ln>
          </p:spPr>
          <p:txBody>
            <a:bodyPr/>
            <a:lstStyle/>
            <a:p>
              <a:pPr algn="ctr">
                <a:lnSpc>
                  <a:spcPct val="100000"/>
                </a:lnSpc>
                <a:spcBef>
                  <a:spcPct val="0"/>
                </a:spcBef>
                <a:buFontTx/>
                <a:buNone/>
              </a:pPr>
              <a:r>
                <a:rPr lang="en-GB" sz="1800"/>
                <a:t>Functional specification</a:t>
              </a:r>
            </a:p>
          </p:txBody>
        </p:sp>
        <p:sp>
          <p:nvSpPr>
            <p:cNvPr id="35849" name="Text Box 6"/>
            <p:cNvSpPr txBox="1">
              <a:spLocks noChangeArrowheads="1"/>
            </p:cNvSpPr>
            <p:nvPr/>
          </p:nvSpPr>
          <p:spPr bwMode="auto">
            <a:xfrm>
              <a:off x="1356" y="2263"/>
              <a:ext cx="1360" cy="244"/>
            </a:xfrm>
            <a:prstGeom prst="rect">
              <a:avLst/>
            </a:prstGeom>
            <a:solidFill>
              <a:srgbClr val="FFFFFF"/>
            </a:solidFill>
            <a:ln w="9525">
              <a:solidFill>
                <a:srgbClr val="000000"/>
              </a:solidFill>
              <a:miter lim="800000"/>
              <a:headEnd/>
              <a:tailEnd/>
            </a:ln>
          </p:spPr>
          <p:txBody>
            <a:bodyPr/>
            <a:lstStyle/>
            <a:p>
              <a:pPr algn="ctr">
                <a:lnSpc>
                  <a:spcPct val="100000"/>
                </a:lnSpc>
                <a:spcBef>
                  <a:spcPct val="0"/>
                </a:spcBef>
                <a:buFontTx/>
                <a:buNone/>
              </a:pPr>
              <a:r>
                <a:rPr lang="en-GB" sz="1800"/>
                <a:t>Architectural design</a:t>
              </a:r>
            </a:p>
          </p:txBody>
        </p:sp>
        <p:sp>
          <p:nvSpPr>
            <p:cNvPr id="35850" name="Text Box 7"/>
            <p:cNvSpPr txBox="1">
              <a:spLocks noChangeArrowheads="1"/>
            </p:cNvSpPr>
            <p:nvPr/>
          </p:nvSpPr>
          <p:spPr bwMode="auto">
            <a:xfrm>
              <a:off x="2036" y="2939"/>
              <a:ext cx="1080" cy="244"/>
            </a:xfrm>
            <a:prstGeom prst="rect">
              <a:avLst/>
            </a:prstGeom>
            <a:solidFill>
              <a:srgbClr val="FFFFFF"/>
            </a:solidFill>
            <a:ln w="9525">
              <a:solidFill>
                <a:srgbClr val="000000"/>
              </a:solidFill>
              <a:miter lim="800000"/>
              <a:headEnd/>
              <a:tailEnd/>
            </a:ln>
          </p:spPr>
          <p:txBody>
            <a:bodyPr/>
            <a:lstStyle/>
            <a:p>
              <a:pPr algn="ctr">
                <a:lnSpc>
                  <a:spcPct val="100000"/>
                </a:lnSpc>
                <a:spcBef>
                  <a:spcPct val="0"/>
                </a:spcBef>
                <a:buFontTx/>
                <a:buNone/>
              </a:pPr>
              <a:r>
                <a:rPr lang="en-GB" sz="1800"/>
                <a:t>Detailed design</a:t>
              </a:r>
            </a:p>
          </p:txBody>
        </p:sp>
        <p:sp>
          <p:nvSpPr>
            <p:cNvPr id="35851" name="Text Box 8"/>
            <p:cNvSpPr txBox="1">
              <a:spLocks noChangeArrowheads="1"/>
            </p:cNvSpPr>
            <p:nvPr/>
          </p:nvSpPr>
          <p:spPr bwMode="auto">
            <a:xfrm>
              <a:off x="2746" y="3656"/>
              <a:ext cx="1081" cy="245"/>
            </a:xfrm>
            <a:prstGeom prst="rect">
              <a:avLst/>
            </a:prstGeom>
            <a:solidFill>
              <a:srgbClr val="FFFFFF"/>
            </a:solidFill>
            <a:ln w="9525">
              <a:solidFill>
                <a:srgbClr val="000000"/>
              </a:solidFill>
              <a:miter lim="800000"/>
              <a:headEnd/>
              <a:tailEnd/>
            </a:ln>
          </p:spPr>
          <p:txBody>
            <a:bodyPr/>
            <a:lstStyle/>
            <a:p>
              <a:pPr algn="ctr">
                <a:lnSpc>
                  <a:spcPct val="100000"/>
                </a:lnSpc>
                <a:spcBef>
                  <a:spcPct val="0"/>
                </a:spcBef>
                <a:buFontTx/>
                <a:buNone/>
              </a:pPr>
              <a:r>
                <a:rPr lang="en-GB" sz="1800"/>
                <a:t>Implementation</a:t>
              </a:r>
              <a:r>
                <a:rPr lang="en-GB" sz="1000"/>
                <a:t> </a:t>
              </a:r>
            </a:p>
          </p:txBody>
        </p:sp>
        <p:sp>
          <p:nvSpPr>
            <p:cNvPr id="35852" name="Text Box 9"/>
            <p:cNvSpPr txBox="1">
              <a:spLocks noChangeArrowheads="1"/>
            </p:cNvSpPr>
            <p:nvPr/>
          </p:nvSpPr>
          <p:spPr bwMode="auto">
            <a:xfrm>
              <a:off x="3476" y="2926"/>
              <a:ext cx="1658" cy="245"/>
            </a:xfrm>
            <a:prstGeom prst="rect">
              <a:avLst/>
            </a:prstGeom>
            <a:solidFill>
              <a:srgbClr val="FFFFFF"/>
            </a:solidFill>
            <a:ln w="9525">
              <a:solidFill>
                <a:srgbClr val="000000"/>
              </a:solidFill>
              <a:miter lim="800000"/>
              <a:headEnd/>
              <a:tailEnd/>
            </a:ln>
          </p:spPr>
          <p:txBody>
            <a:bodyPr/>
            <a:lstStyle/>
            <a:p>
              <a:pPr algn="ctr">
                <a:lnSpc>
                  <a:spcPct val="100000"/>
                </a:lnSpc>
                <a:spcBef>
                  <a:spcPct val="0"/>
                </a:spcBef>
                <a:buFontTx/>
                <a:buNone/>
              </a:pPr>
              <a:r>
                <a:rPr lang="en-GB" sz="1800"/>
                <a:t>Software integration</a:t>
              </a:r>
            </a:p>
          </p:txBody>
        </p:sp>
        <p:sp>
          <p:nvSpPr>
            <p:cNvPr id="35853" name="Text Box 10"/>
            <p:cNvSpPr txBox="1">
              <a:spLocks noChangeArrowheads="1"/>
            </p:cNvSpPr>
            <p:nvPr/>
          </p:nvSpPr>
          <p:spPr bwMode="auto">
            <a:xfrm>
              <a:off x="3802" y="2215"/>
              <a:ext cx="1413" cy="244"/>
            </a:xfrm>
            <a:prstGeom prst="rect">
              <a:avLst/>
            </a:prstGeom>
            <a:solidFill>
              <a:srgbClr val="FFFFFF"/>
            </a:solidFill>
            <a:ln w="9525">
              <a:solidFill>
                <a:srgbClr val="000000"/>
              </a:solidFill>
              <a:miter lim="800000"/>
              <a:headEnd/>
              <a:tailEnd/>
            </a:ln>
          </p:spPr>
          <p:txBody>
            <a:bodyPr/>
            <a:lstStyle/>
            <a:p>
              <a:pPr algn="ctr">
                <a:lnSpc>
                  <a:spcPct val="100000"/>
                </a:lnSpc>
                <a:spcBef>
                  <a:spcPct val="0"/>
                </a:spcBef>
                <a:buFontTx/>
                <a:buNone/>
              </a:pPr>
              <a:r>
                <a:rPr lang="en-GB" sz="1800"/>
                <a:t>System integration</a:t>
              </a:r>
            </a:p>
          </p:txBody>
        </p:sp>
        <p:sp>
          <p:nvSpPr>
            <p:cNvPr id="35854" name="Text Box 11"/>
            <p:cNvSpPr txBox="1">
              <a:spLocks noChangeArrowheads="1"/>
            </p:cNvSpPr>
            <p:nvPr/>
          </p:nvSpPr>
          <p:spPr bwMode="auto">
            <a:xfrm>
              <a:off x="4013" y="1531"/>
              <a:ext cx="1713" cy="245"/>
            </a:xfrm>
            <a:prstGeom prst="rect">
              <a:avLst/>
            </a:prstGeom>
            <a:solidFill>
              <a:srgbClr val="FFFFFF"/>
            </a:solidFill>
            <a:ln w="9525">
              <a:solidFill>
                <a:srgbClr val="000000"/>
              </a:solidFill>
              <a:miter lim="800000"/>
              <a:headEnd/>
              <a:tailEnd/>
            </a:ln>
          </p:spPr>
          <p:txBody>
            <a:bodyPr/>
            <a:lstStyle/>
            <a:p>
              <a:pPr algn="ctr">
                <a:lnSpc>
                  <a:spcPct val="100000"/>
                </a:lnSpc>
                <a:spcBef>
                  <a:spcPct val="0"/>
                </a:spcBef>
                <a:buFontTx/>
                <a:buNone/>
              </a:pPr>
              <a:r>
                <a:rPr lang="en-GB" sz="1800"/>
                <a:t>Acceptance test and release</a:t>
              </a:r>
            </a:p>
          </p:txBody>
        </p:sp>
        <p:sp>
          <p:nvSpPr>
            <p:cNvPr id="35855" name="Text Box 12"/>
            <p:cNvSpPr txBox="1">
              <a:spLocks noChangeArrowheads="1"/>
            </p:cNvSpPr>
            <p:nvPr/>
          </p:nvSpPr>
          <p:spPr bwMode="auto">
            <a:xfrm>
              <a:off x="4095" y="878"/>
              <a:ext cx="1798" cy="244"/>
            </a:xfrm>
            <a:prstGeom prst="rect">
              <a:avLst/>
            </a:prstGeom>
            <a:solidFill>
              <a:srgbClr val="FFFFFF"/>
            </a:solidFill>
            <a:ln w="9525">
              <a:solidFill>
                <a:srgbClr val="000000"/>
              </a:solidFill>
              <a:miter lim="800000"/>
              <a:headEnd/>
              <a:tailEnd/>
            </a:ln>
          </p:spPr>
          <p:txBody>
            <a:bodyPr/>
            <a:lstStyle/>
            <a:p>
              <a:pPr algn="ctr">
                <a:lnSpc>
                  <a:spcPct val="100000"/>
                </a:lnSpc>
                <a:spcBef>
                  <a:spcPct val="0"/>
                </a:spcBef>
                <a:buFontTx/>
                <a:buNone/>
              </a:pPr>
              <a:r>
                <a:rPr lang="en-GB" sz="1800"/>
                <a:t>Operation and maintenance</a:t>
              </a:r>
            </a:p>
          </p:txBody>
        </p:sp>
        <p:sp>
          <p:nvSpPr>
            <p:cNvPr id="35856" name="AutoShape 13"/>
            <p:cNvSpPr>
              <a:spLocks noChangeArrowheads="1"/>
            </p:cNvSpPr>
            <p:nvPr/>
          </p:nvSpPr>
          <p:spPr bwMode="auto">
            <a:xfrm>
              <a:off x="1361" y="1225"/>
              <a:ext cx="1579" cy="225"/>
            </a:xfrm>
            <a:prstGeom prst="flowChartAlternateProcess">
              <a:avLst/>
            </a:prstGeom>
            <a:noFill/>
            <a:ln w="9525">
              <a:solidFill>
                <a:srgbClr val="000000"/>
              </a:solidFill>
              <a:miter lim="800000"/>
              <a:headEnd/>
              <a:tailEnd/>
            </a:ln>
          </p:spPr>
          <p:txBody>
            <a:bodyPr lIns="0" tIns="0" rIns="0" bIns="0"/>
            <a:lstStyle/>
            <a:p>
              <a:pPr algn="ctr">
                <a:lnSpc>
                  <a:spcPct val="100000"/>
                </a:lnSpc>
                <a:spcBef>
                  <a:spcPct val="0"/>
                </a:spcBef>
                <a:buFontTx/>
                <a:buNone/>
              </a:pPr>
              <a:r>
                <a:rPr lang="en-GB" sz="1800"/>
                <a:t>Requirement definition</a:t>
              </a:r>
            </a:p>
          </p:txBody>
        </p:sp>
        <p:sp>
          <p:nvSpPr>
            <p:cNvPr id="35857" name="AutoShape 14"/>
            <p:cNvSpPr>
              <a:spLocks noChangeArrowheads="1"/>
            </p:cNvSpPr>
            <p:nvPr/>
          </p:nvSpPr>
          <p:spPr bwMode="auto">
            <a:xfrm>
              <a:off x="1556" y="1868"/>
              <a:ext cx="1514" cy="246"/>
            </a:xfrm>
            <a:prstGeom prst="flowChartAlternateProcess">
              <a:avLst/>
            </a:prstGeom>
            <a:noFill/>
            <a:ln w="9525">
              <a:solidFill>
                <a:srgbClr val="000000"/>
              </a:solidFill>
              <a:miter lim="800000"/>
              <a:headEnd/>
              <a:tailEnd/>
            </a:ln>
          </p:spPr>
          <p:txBody>
            <a:bodyPr lIns="0" tIns="0" rIns="0" bIns="0"/>
            <a:lstStyle/>
            <a:p>
              <a:pPr algn="ctr">
                <a:lnSpc>
                  <a:spcPct val="100000"/>
                </a:lnSpc>
                <a:spcBef>
                  <a:spcPct val="0"/>
                </a:spcBef>
                <a:buFontTx/>
                <a:buNone/>
              </a:pPr>
              <a:r>
                <a:rPr lang="en-GB" sz="1800"/>
                <a:t>Functional specification</a:t>
              </a:r>
            </a:p>
          </p:txBody>
        </p:sp>
        <p:sp>
          <p:nvSpPr>
            <p:cNvPr id="35858" name="AutoShape 15"/>
            <p:cNvSpPr>
              <a:spLocks noChangeArrowheads="1"/>
            </p:cNvSpPr>
            <p:nvPr/>
          </p:nvSpPr>
          <p:spPr bwMode="auto">
            <a:xfrm>
              <a:off x="1423" y="2588"/>
              <a:ext cx="1621" cy="237"/>
            </a:xfrm>
            <a:prstGeom prst="flowChartAlternateProcess">
              <a:avLst/>
            </a:prstGeom>
            <a:noFill/>
            <a:ln w="9525">
              <a:solidFill>
                <a:srgbClr val="000000"/>
              </a:solidFill>
              <a:miter lim="800000"/>
              <a:headEnd/>
              <a:tailEnd/>
            </a:ln>
          </p:spPr>
          <p:txBody>
            <a:bodyPr lIns="0" tIns="0" rIns="0" bIns="0"/>
            <a:lstStyle/>
            <a:p>
              <a:pPr algn="ctr">
                <a:lnSpc>
                  <a:spcPct val="100000"/>
                </a:lnSpc>
                <a:spcBef>
                  <a:spcPct val="0"/>
                </a:spcBef>
                <a:buFontTx/>
                <a:buNone/>
              </a:pPr>
              <a:r>
                <a:rPr lang="en-GB" sz="1800"/>
                <a:t>Architectural design spec</a:t>
              </a:r>
            </a:p>
          </p:txBody>
        </p:sp>
        <p:sp>
          <p:nvSpPr>
            <p:cNvPr id="35859" name="AutoShape 16"/>
            <p:cNvSpPr>
              <a:spLocks noChangeArrowheads="1"/>
            </p:cNvSpPr>
            <p:nvPr/>
          </p:nvSpPr>
          <p:spPr bwMode="auto">
            <a:xfrm>
              <a:off x="1702" y="3270"/>
              <a:ext cx="1310" cy="247"/>
            </a:xfrm>
            <a:prstGeom prst="flowChartAlternateProcess">
              <a:avLst/>
            </a:prstGeom>
            <a:noFill/>
            <a:ln w="9525">
              <a:solidFill>
                <a:srgbClr val="000000"/>
              </a:solidFill>
              <a:miter lim="800000"/>
              <a:headEnd/>
              <a:tailEnd/>
            </a:ln>
          </p:spPr>
          <p:txBody>
            <a:bodyPr lIns="0" tIns="0" rIns="0" bIns="0"/>
            <a:lstStyle/>
            <a:p>
              <a:pPr algn="ctr">
                <a:lnSpc>
                  <a:spcPct val="100000"/>
                </a:lnSpc>
                <a:spcBef>
                  <a:spcPct val="0"/>
                </a:spcBef>
                <a:buFontTx/>
                <a:buNone/>
              </a:pPr>
              <a:r>
                <a:rPr lang="en-GB" sz="1800"/>
                <a:t>Module design spec</a:t>
              </a:r>
            </a:p>
          </p:txBody>
        </p:sp>
        <p:sp>
          <p:nvSpPr>
            <p:cNvPr id="35860" name="AutoShape 17"/>
            <p:cNvSpPr>
              <a:spLocks noChangeArrowheads="1"/>
            </p:cNvSpPr>
            <p:nvPr/>
          </p:nvSpPr>
          <p:spPr bwMode="auto">
            <a:xfrm>
              <a:off x="3711" y="3308"/>
              <a:ext cx="1248" cy="246"/>
            </a:xfrm>
            <a:prstGeom prst="flowChartAlternateProcess">
              <a:avLst/>
            </a:prstGeom>
            <a:noFill/>
            <a:ln w="9525">
              <a:solidFill>
                <a:srgbClr val="000000"/>
              </a:solidFill>
              <a:miter lim="800000"/>
              <a:headEnd/>
              <a:tailEnd/>
            </a:ln>
          </p:spPr>
          <p:txBody>
            <a:bodyPr lIns="0" tIns="0" rIns="0" bIns="0"/>
            <a:lstStyle/>
            <a:p>
              <a:pPr algn="ctr">
                <a:lnSpc>
                  <a:spcPct val="100000"/>
                </a:lnSpc>
                <a:spcBef>
                  <a:spcPct val="0"/>
                </a:spcBef>
                <a:buFontTx/>
                <a:buNone/>
              </a:pPr>
              <a:r>
                <a:rPr lang="en-GB" sz="1800"/>
                <a:t>Debugged modules </a:t>
              </a:r>
            </a:p>
          </p:txBody>
        </p:sp>
        <p:sp>
          <p:nvSpPr>
            <p:cNvPr id="35861" name="AutoShape 18"/>
            <p:cNvSpPr>
              <a:spLocks noChangeArrowheads="1"/>
            </p:cNvSpPr>
            <p:nvPr/>
          </p:nvSpPr>
          <p:spPr bwMode="auto">
            <a:xfrm>
              <a:off x="3678" y="2585"/>
              <a:ext cx="1286" cy="225"/>
            </a:xfrm>
            <a:prstGeom prst="flowChartAlternateProcess">
              <a:avLst/>
            </a:prstGeom>
            <a:noFill/>
            <a:ln w="9525">
              <a:solidFill>
                <a:srgbClr val="000000"/>
              </a:solidFill>
              <a:miter lim="800000"/>
              <a:headEnd/>
              <a:tailEnd/>
            </a:ln>
          </p:spPr>
          <p:txBody>
            <a:bodyPr lIns="0" tIns="0" rIns="0" bIns="0"/>
            <a:lstStyle/>
            <a:p>
              <a:pPr algn="ctr">
                <a:lnSpc>
                  <a:spcPct val="100000"/>
                </a:lnSpc>
                <a:spcBef>
                  <a:spcPct val="0"/>
                </a:spcBef>
                <a:buFontTx/>
                <a:buNone/>
              </a:pPr>
              <a:r>
                <a:rPr lang="en-GB" sz="1800"/>
                <a:t>Integrated software</a:t>
              </a:r>
            </a:p>
          </p:txBody>
        </p:sp>
        <p:sp>
          <p:nvSpPr>
            <p:cNvPr id="35862" name="AutoShape 19"/>
            <p:cNvSpPr>
              <a:spLocks noChangeArrowheads="1"/>
            </p:cNvSpPr>
            <p:nvPr/>
          </p:nvSpPr>
          <p:spPr bwMode="auto">
            <a:xfrm>
              <a:off x="3976" y="1871"/>
              <a:ext cx="1093" cy="248"/>
            </a:xfrm>
            <a:prstGeom prst="flowChartAlternateProcess">
              <a:avLst/>
            </a:prstGeom>
            <a:noFill/>
            <a:ln w="9525">
              <a:solidFill>
                <a:srgbClr val="000000"/>
              </a:solidFill>
              <a:miter lim="800000"/>
              <a:headEnd/>
              <a:tailEnd/>
            </a:ln>
          </p:spPr>
          <p:txBody>
            <a:bodyPr lIns="0" tIns="0" rIns="0" bIns="0"/>
            <a:lstStyle/>
            <a:p>
              <a:pPr algn="ctr">
                <a:lnSpc>
                  <a:spcPct val="100000"/>
                </a:lnSpc>
                <a:spcBef>
                  <a:spcPct val="0"/>
                </a:spcBef>
                <a:buFontTx/>
                <a:buNone/>
              </a:pPr>
              <a:r>
                <a:rPr lang="en-GB" sz="1800"/>
                <a:t>Verified system</a:t>
              </a:r>
            </a:p>
          </p:txBody>
        </p:sp>
        <p:sp>
          <p:nvSpPr>
            <p:cNvPr id="35863" name="AutoShape 20"/>
            <p:cNvSpPr>
              <a:spLocks noChangeArrowheads="1"/>
            </p:cNvSpPr>
            <p:nvPr/>
          </p:nvSpPr>
          <p:spPr bwMode="auto">
            <a:xfrm>
              <a:off x="3931" y="1188"/>
              <a:ext cx="1200" cy="257"/>
            </a:xfrm>
            <a:prstGeom prst="flowChartAlternateProcess">
              <a:avLst/>
            </a:prstGeom>
            <a:noFill/>
            <a:ln w="9525">
              <a:solidFill>
                <a:srgbClr val="000000"/>
              </a:solidFill>
              <a:miter lim="800000"/>
              <a:headEnd/>
              <a:tailEnd/>
            </a:ln>
          </p:spPr>
          <p:txBody>
            <a:bodyPr lIns="0" tIns="0" rIns="0" bIns="0"/>
            <a:lstStyle/>
            <a:p>
              <a:pPr algn="ctr">
                <a:lnSpc>
                  <a:spcPct val="100000"/>
                </a:lnSpc>
                <a:spcBef>
                  <a:spcPct val="0"/>
                </a:spcBef>
                <a:buFontTx/>
                <a:buNone/>
              </a:pPr>
              <a:r>
                <a:rPr lang="en-GB" sz="1800"/>
                <a:t>Validated system</a:t>
              </a:r>
            </a:p>
          </p:txBody>
        </p:sp>
        <p:sp>
          <p:nvSpPr>
            <p:cNvPr id="35864" name="Line 21"/>
            <p:cNvSpPr>
              <a:spLocks noChangeShapeType="1"/>
            </p:cNvSpPr>
            <p:nvPr/>
          </p:nvSpPr>
          <p:spPr bwMode="auto">
            <a:xfrm>
              <a:off x="2675" y="3204"/>
              <a:ext cx="476" cy="451"/>
            </a:xfrm>
            <a:prstGeom prst="line">
              <a:avLst/>
            </a:prstGeom>
            <a:noFill/>
            <a:ln w="9525">
              <a:solidFill>
                <a:srgbClr val="000000"/>
              </a:solidFill>
              <a:round/>
              <a:headEnd/>
              <a:tailEnd type="triangle" w="med" len="med"/>
            </a:ln>
          </p:spPr>
          <p:txBody>
            <a:bodyPr/>
            <a:lstStyle/>
            <a:p>
              <a:endParaRPr lang="en-US"/>
            </a:p>
          </p:txBody>
        </p:sp>
        <p:sp>
          <p:nvSpPr>
            <p:cNvPr id="35865" name="Line 22"/>
            <p:cNvSpPr>
              <a:spLocks noChangeShapeType="1"/>
            </p:cNvSpPr>
            <p:nvPr/>
          </p:nvSpPr>
          <p:spPr bwMode="auto">
            <a:xfrm>
              <a:off x="2061" y="2509"/>
              <a:ext cx="381" cy="432"/>
            </a:xfrm>
            <a:prstGeom prst="line">
              <a:avLst/>
            </a:prstGeom>
            <a:noFill/>
            <a:ln w="9525">
              <a:solidFill>
                <a:srgbClr val="000000"/>
              </a:solidFill>
              <a:round/>
              <a:headEnd/>
              <a:tailEnd type="triangle" w="med" len="med"/>
            </a:ln>
          </p:spPr>
          <p:txBody>
            <a:bodyPr/>
            <a:lstStyle/>
            <a:p>
              <a:endParaRPr lang="en-US"/>
            </a:p>
          </p:txBody>
        </p:sp>
        <p:sp>
          <p:nvSpPr>
            <p:cNvPr id="35866" name="Line 23"/>
            <p:cNvSpPr>
              <a:spLocks noChangeShapeType="1"/>
            </p:cNvSpPr>
            <p:nvPr/>
          </p:nvSpPr>
          <p:spPr bwMode="auto">
            <a:xfrm flipV="1">
              <a:off x="4147" y="2471"/>
              <a:ext cx="414" cy="470"/>
            </a:xfrm>
            <a:prstGeom prst="line">
              <a:avLst/>
            </a:prstGeom>
            <a:noFill/>
            <a:ln w="9525">
              <a:solidFill>
                <a:srgbClr val="000000"/>
              </a:solidFill>
              <a:round/>
              <a:headEnd/>
              <a:tailEnd type="triangle" w="med" len="med"/>
            </a:ln>
          </p:spPr>
          <p:txBody>
            <a:bodyPr/>
            <a:lstStyle/>
            <a:p>
              <a:endParaRPr lang="en-US"/>
            </a:p>
          </p:txBody>
        </p:sp>
        <p:sp>
          <p:nvSpPr>
            <p:cNvPr id="35867" name="Line 24"/>
            <p:cNvSpPr>
              <a:spLocks noChangeShapeType="1"/>
            </p:cNvSpPr>
            <p:nvPr/>
          </p:nvSpPr>
          <p:spPr bwMode="auto">
            <a:xfrm flipV="1">
              <a:off x="3460" y="3172"/>
              <a:ext cx="465" cy="477"/>
            </a:xfrm>
            <a:prstGeom prst="line">
              <a:avLst/>
            </a:prstGeom>
            <a:noFill/>
            <a:ln w="9525">
              <a:solidFill>
                <a:srgbClr val="000000"/>
              </a:solidFill>
              <a:round/>
              <a:headEnd/>
              <a:tailEnd type="triangle" w="med" len="med"/>
            </a:ln>
          </p:spPr>
          <p:txBody>
            <a:bodyPr/>
            <a:lstStyle/>
            <a:p>
              <a:endParaRPr lang="en-US"/>
            </a:p>
          </p:txBody>
        </p:sp>
        <p:sp>
          <p:nvSpPr>
            <p:cNvPr id="35868" name="Line 25"/>
            <p:cNvSpPr>
              <a:spLocks noChangeShapeType="1"/>
            </p:cNvSpPr>
            <p:nvPr/>
          </p:nvSpPr>
          <p:spPr bwMode="auto">
            <a:xfrm>
              <a:off x="1572" y="1788"/>
              <a:ext cx="383" cy="470"/>
            </a:xfrm>
            <a:prstGeom prst="line">
              <a:avLst/>
            </a:prstGeom>
            <a:noFill/>
            <a:ln w="9525">
              <a:solidFill>
                <a:srgbClr val="000000"/>
              </a:solidFill>
              <a:round/>
              <a:headEnd/>
              <a:tailEnd type="triangle" w="med" len="med"/>
            </a:ln>
          </p:spPr>
          <p:txBody>
            <a:bodyPr/>
            <a:lstStyle/>
            <a:p>
              <a:endParaRPr lang="en-US"/>
            </a:p>
          </p:txBody>
        </p:sp>
        <p:sp>
          <p:nvSpPr>
            <p:cNvPr id="35869" name="Line 26"/>
            <p:cNvSpPr>
              <a:spLocks noChangeShapeType="1"/>
            </p:cNvSpPr>
            <p:nvPr/>
          </p:nvSpPr>
          <p:spPr bwMode="auto">
            <a:xfrm flipV="1">
              <a:off x="4657" y="1788"/>
              <a:ext cx="359" cy="445"/>
            </a:xfrm>
            <a:prstGeom prst="line">
              <a:avLst/>
            </a:prstGeom>
            <a:noFill/>
            <a:ln w="9525">
              <a:solidFill>
                <a:srgbClr val="000000"/>
              </a:solidFill>
              <a:round/>
              <a:headEnd/>
              <a:tailEnd type="triangle" w="med" len="med"/>
            </a:ln>
          </p:spPr>
          <p:txBody>
            <a:bodyPr/>
            <a:lstStyle/>
            <a:p>
              <a:endParaRPr lang="en-US"/>
            </a:p>
          </p:txBody>
        </p:sp>
        <p:sp>
          <p:nvSpPr>
            <p:cNvPr id="35870" name="Line 27"/>
            <p:cNvSpPr>
              <a:spLocks noChangeShapeType="1"/>
            </p:cNvSpPr>
            <p:nvPr/>
          </p:nvSpPr>
          <p:spPr bwMode="auto">
            <a:xfrm>
              <a:off x="1108" y="1131"/>
              <a:ext cx="348" cy="413"/>
            </a:xfrm>
            <a:prstGeom prst="line">
              <a:avLst/>
            </a:prstGeom>
            <a:noFill/>
            <a:ln w="9525">
              <a:solidFill>
                <a:srgbClr val="000000"/>
              </a:solidFill>
              <a:round/>
              <a:headEnd/>
              <a:tailEnd type="triangle" w="med" len="med"/>
            </a:ln>
          </p:spPr>
          <p:txBody>
            <a:bodyPr/>
            <a:lstStyle/>
            <a:p>
              <a:endParaRPr lang="en-US"/>
            </a:p>
          </p:txBody>
        </p:sp>
        <p:sp>
          <p:nvSpPr>
            <p:cNvPr id="35871" name="Line 28"/>
            <p:cNvSpPr>
              <a:spLocks noChangeShapeType="1"/>
            </p:cNvSpPr>
            <p:nvPr/>
          </p:nvSpPr>
          <p:spPr bwMode="auto">
            <a:xfrm flipV="1">
              <a:off x="5069" y="1131"/>
              <a:ext cx="329" cy="407"/>
            </a:xfrm>
            <a:prstGeom prst="line">
              <a:avLst/>
            </a:prstGeom>
            <a:noFill/>
            <a:ln w="9525">
              <a:solidFill>
                <a:srgbClr val="000000"/>
              </a:solidFill>
              <a:round/>
              <a:headEnd/>
              <a:tailEnd type="triangle" w="med" len="med"/>
            </a:ln>
          </p:spPr>
          <p:txBody>
            <a:bodyPr/>
            <a:lstStyle/>
            <a:p>
              <a:endParaRPr lang="en-US"/>
            </a:p>
          </p:txBody>
        </p:sp>
        <p:sp>
          <p:nvSpPr>
            <p:cNvPr id="35872" name="Line 29"/>
            <p:cNvSpPr>
              <a:spLocks noChangeShapeType="1"/>
            </p:cNvSpPr>
            <p:nvPr/>
          </p:nvSpPr>
          <p:spPr bwMode="auto">
            <a:xfrm flipV="1">
              <a:off x="2948" y="1327"/>
              <a:ext cx="984" cy="21"/>
            </a:xfrm>
            <a:prstGeom prst="line">
              <a:avLst/>
            </a:prstGeom>
            <a:noFill/>
            <a:ln w="9525">
              <a:solidFill>
                <a:srgbClr val="000000"/>
              </a:solidFill>
              <a:prstDash val="dash"/>
              <a:round/>
              <a:headEnd type="oval" w="med" len="med"/>
              <a:tailEnd type="triangle" w="med" len="med"/>
            </a:ln>
          </p:spPr>
          <p:txBody>
            <a:bodyPr/>
            <a:lstStyle/>
            <a:p>
              <a:endParaRPr lang="en-US"/>
            </a:p>
          </p:txBody>
        </p:sp>
        <p:sp>
          <p:nvSpPr>
            <p:cNvPr id="35873" name="Line 30"/>
            <p:cNvSpPr>
              <a:spLocks noChangeShapeType="1"/>
            </p:cNvSpPr>
            <p:nvPr/>
          </p:nvSpPr>
          <p:spPr bwMode="auto">
            <a:xfrm>
              <a:off x="3079" y="1987"/>
              <a:ext cx="885" cy="6"/>
            </a:xfrm>
            <a:prstGeom prst="line">
              <a:avLst/>
            </a:prstGeom>
            <a:noFill/>
            <a:ln w="9525">
              <a:solidFill>
                <a:srgbClr val="000000"/>
              </a:solidFill>
              <a:prstDash val="dash"/>
              <a:round/>
              <a:headEnd type="oval" w="med" len="med"/>
              <a:tailEnd type="triangle" w="med" len="med"/>
            </a:ln>
          </p:spPr>
          <p:txBody>
            <a:bodyPr/>
            <a:lstStyle/>
            <a:p>
              <a:endParaRPr lang="en-US"/>
            </a:p>
          </p:txBody>
        </p:sp>
        <p:sp>
          <p:nvSpPr>
            <p:cNvPr id="35874" name="Line 31"/>
            <p:cNvSpPr>
              <a:spLocks noChangeShapeType="1"/>
            </p:cNvSpPr>
            <p:nvPr/>
          </p:nvSpPr>
          <p:spPr bwMode="auto">
            <a:xfrm>
              <a:off x="3064" y="2701"/>
              <a:ext cx="593" cy="0"/>
            </a:xfrm>
            <a:prstGeom prst="line">
              <a:avLst/>
            </a:prstGeom>
            <a:noFill/>
            <a:ln w="9525">
              <a:solidFill>
                <a:srgbClr val="000000"/>
              </a:solidFill>
              <a:prstDash val="dash"/>
              <a:round/>
              <a:headEnd type="oval" w="med" len="med"/>
              <a:tailEnd type="triangle" w="med" len="med"/>
            </a:ln>
          </p:spPr>
          <p:txBody>
            <a:bodyPr/>
            <a:lstStyle/>
            <a:p>
              <a:endParaRPr lang="en-US"/>
            </a:p>
          </p:txBody>
        </p:sp>
        <p:sp>
          <p:nvSpPr>
            <p:cNvPr id="35875" name="Line 32"/>
            <p:cNvSpPr>
              <a:spLocks noChangeShapeType="1"/>
            </p:cNvSpPr>
            <p:nvPr/>
          </p:nvSpPr>
          <p:spPr bwMode="auto">
            <a:xfrm>
              <a:off x="2998" y="3383"/>
              <a:ext cx="725" cy="12"/>
            </a:xfrm>
            <a:prstGeom prst="line">
              <a:avLst/>
            </a:prstGeom>
            <a:noFill/>
            <a:ln w="9525">
              <a:solidFill>
                <a:srgbClr val="000000"/>
              </a:solidFill>
              <a:prstDash val="dash"/>
              <a:round/>
              <a:headEnd type="oval" w="med" len="med"/>
              <a:tailEnd type="triangle" w="med" len="med"/>
            </a:ln>
          </p:spPr>
          <p:txBody>
            <a:bodyPr/>
            <a:lstStyle/>
            <a:p>
              <a:endParaRPr lang="en-US"/>
            </a:p>
          </p:txBody>
        </p:sp>
        <p:sp>
          <p:nvSpPr>
            <p:cNvPr id="35876" name="Text Box 33"/>
            <p:cNvSpPr txBox="1">
              <a:spLocks noChangeArrowheads="1"/>
            </p:cNvSpPr>
            <p:nvPr/>
          </p:nvSpPr>
          <p:spPr bwMode="auto">
            <a:xfrm>
              <a:off x="590" y="2939"/>
              <a:ext cx="785" cy="228"/>
            </a:xfrm>
            <a:prstGeom prst="rect">
              <a:avLst/>
            </a:prstGeom>
            <a:solidFill>
              <a:srgbClr val="FFFFFF"/>
            </a:solidFill>
            <a:ln w="9525">
              <a:solidFill>
                <a:srgbClr val="000000"/>
              </a:solidFill>
              <a:miter lim="800000"/>
              <a:headEnd/>
              <a:tailEnd/>
            </a:ln>
          </p:spPr>
          <p:txBody>
            <a:bodyPr/>
            <a:lstStyle/>
            <a:p>
              <a:pPr algn="ctr">
                <a:lnSpc>
                  <a:spcPct val="100000"/>
                </a:lnSpc>
                <a:spcBef>
                  <a:spcPct val="0"/>
                </a:spcBef>
                <a:buFontTx/>
                <a:buNone/>
              </a:pPr>
              <a:r>
                <a:rPr lang="en-GB" sz="1800"/>
                <a:t>Phase  </a:t>
              </a:r>
            </a:p>
          </p:txBody>
        </p:sp>
        <p:sp>
          <p:nvSpPr>
            <p:cNvPr id="35877" name="AutoShape 34"/>
            <p:cNvSpPr>
              <a:spLocks noChangeArrowheads="1"/>
            </p:cNvSpPr>
            <p:nvPr/>
          </p:nvSpPr>
          <p:spPr bwMode="auto">
            <a:xfrm>
              <a:off x="603" y="3254"/>
              <a:ext cx="743" cy="218"/>
            </a:xfrm>
            <a:prstGeom prst="flowChartAlternateProcess">
              <a:avLst/>
            </a:prstGeom>
            <a:noFill/>
            <a:ln w="9525">
              <a:solidFill>
                <a:srgbClr val="000000"/>
              </a:solidFill>
              <a:miter lim="800000"/>
              <a:headEnd/>
              <a:tailEnd/>
            </a:ln>
          </p:spPr>
          <p:txBody>
            <a:bodyPr lIns="0" tIns="0" rIns="0" bIns="0"/>
            <a:lstStyle/>
            <a:p>
              <a:pPr algn="ctr">
                <a:lnSpc>
                  <a:spcPct val="100000"/>
                </a:lnSpc>
                <a:spcBef>
                  <a:spcPct val="0"/>
                </a:spcBef>
                <a:buFontTx/>
                <a:buNone/>
              </a:pPr>
              <a:r>
                <a:rPr lang="en-GB" sz="1800"/>
                <a:t>Product  </a:t>
              </a:r>
            </a:p>
          </p:txBody>
        </p:sp>
        <p:sp>
          <p:nvSpPr>
            <p:cNvPr id="35878" name="Line 35"/>
            <p:cNvSpPr>
              <a:spLocks noChangeShapeType="1"/>
            </p:cNvSpPr>
            <p:nvPr/>
          </p:nvSpPr>
          <p:spPr bwMode="auto">
            <a:xfrm>
              <a:off x="641" y="3603"/>
              <a:ext cx="624" cy="0"/>
            </a:xfrm>
            <a:prstGeom prst="line">
              <a:avLst/>
            </a:prstGeom>
            <a:noFill/>
            <a:ln w="9525">
              <a:solidFill>
                <a:srgbClr val="000000"/>
              </a:solidFill>
              <a:round/>
              <a:headEnd/>
              <a:tailEnd type="triangle" w="med" len="med"/>
            </a:ln>
          </p:spPr>
          <p:txBody>
            <a:bodyPr/>
            <a:lstStyle/>
            <a:p>
              <a:endParaRPr lang="en-US"/>
            </a:p>
          </p:txBody>
        </p:sp>
        <p:sp>
          <p:nvSpPr>
            <p:cNvPr id="35879" name="Text Box 36"/>
            <p:cNvSpPr txBox="1">
              <a:spLocks noChangeArrowheads="1"/>
            </p:cNvSpPr>
            <p:nvPr/>
          </p:nvSpPr>
          <p:spPr bwMode="auto">
            <a:xfrm>
              <a:off x="1339" y="3513"/>
              <a:ext cx="1254" cy="216"/>
            </a:xfrm>
            <a:prstGeom prst="rect">
              <a:avLst/>
            </a:prstGeom>
            <a:noFill/>
            <a:ln w="9525">
              <a:noFill/>
              <a:miter lim="800000"/>
              <a:headEnd/>
              <a:tailEnd/>
            </a:ln>
          </p:spPr>
          <p:txBody>
            <a:bodyPr lIns="0" tIns="0" rIns="0" bIns="0"/>
            <a:lstStyle/>
            <a:p>
              <a:pPr algn="ctr">
                <a:lnSpc>
                  <a:spcPct val="100000"/>
                </a:lnSpc>
                <a:spcBef>
                  <a:spcPct val="0"/>
                </a:spcBef>
                <a:buFontTx/>
                <a:buNone/>
              </a:pPr>
              <a:r>
                <a:rPr lang="en-GB" sz="1800"/>
                <a:t>Link between phases</a:t>
              </a:r>
            </a:p>
          </p:txBody>
        </p:sp>
        <p:sp>
          <p:nvSpPr>
            <p:cNvPr id="35880" name="Line 37"/>
            <p:cNvSpPr>
              <a:spLocks noChangeShapeType="1"/>
            </p:cNvSpPr>
            <p:nvPr/>
          </p:nvSpPr>
          <p:spPr bwMode="auto">
            <a:xfrm>
              <a:off x="655" y="3822"/>
              <a:ext cx="573" cy="0"/>
            </a:xfrm>
            <a:prstGeom prst="line">
              <a:avLst/>
            </a:prstGeom>
            <a:noFill/>
            <a:ln w="9525">
              <a:solidFill>
                <a:srgbClr val="000000"/>
              </a:solidFill>
              <a:prstDash val="dash"/>
              <a:round/>
              <a:headEnd type="oval" w="med" len="med"/>
              <a:tailEnd type="triangle" w="med" len="med"/>
            </a:ln>
          </p:spPr>
          <p:txBody>
            <a:bodyPr/>
            <a:lstStyle/>
            <a:p>
              <a:endParaRPr lang="en-US"/>
            </a:p>
          </p:txBody>
        </p:sp>
        <p:sp>
          <p:nvSpPr>
            <p:cNvPr id="35881" name="Text Box 38"/>
            <p:cNvSpPr txBox="1">
              <a:spLocks noChangeArrowheads="1"/>
            </p:cNvSpPr>
            <p:nvPr/>
          </p:nvSpPr>
          <p:spPr bwMode="auto">
            <a:xfrm>
              <a:off x="1356" y="3733"/>
              <a:ext cx="1103" cy="194"/>
            </a:xfrm>
            <a:prstGeom prst="rect">
              <a:avLst/>
            </a:prstGeom>
            <a:noFill/>
            <a:ln w="9525">
              <a:noFill/>
              <a:miter lim="800000"/>
              <a:headEnd/>
              <a:tailEnd/>
            </a:ln>
          </p:spPr>
          <p:txBody>
            <a:bodyPr lIns="0" tIns="0" rIns="0" bIns="0"/>
            <a:lstStyle/>
            <a:p>
              <a:pPr>
                <a:lnSpc>
                  <a:spcPct val="100000"/>
                </a:lnSpc>
                <a:spcBef>
                  <a:spcPct val="0"/>
                </a:spcBef>
                <a:buFontTx/>
                <a:buNone/>
              </a:pPr>
              <a:r>
                <a:rPr lang="en-GB" sz="1800"/>
                <a:t>Consistency check</a:t>
              </a:r>
            </a:p>
          </p:txBody>
        </p:sp>
        <p:sp>
          <p:nvSpPr>
            <p:cNvPr id="35882" name="Text Box 39"/>
            <p:cNvSpPr txBox="1">
              <a:spLocks noChangeArrowheads="1"/>
            </p:cNvSpPr>
            <p:nvPr/>
          </p:nvSpPr>
          <p:spPr bwMode="auto">
            <a:xfrm>
              <a:off x="4211" y="3676"/>
              <a:ext cx="1279" cy="288"/>
            </a:xfrm>
            <a:prstGeom prst="rect">
              <a:avLst/>
            </a:prstGeom>
            <a:noFill/>
            <a:ln w="25400">
              <a:noFill/>
              <a:miter lim="800000"/>
              <a:headEnd/>
              <a:tailEnd/>
            </a:ln>
          </p:spPr>
          <p:txBody>
            <a:bodyPr wrap="none" anchor="ctr">
              <a:spAutoFit/>
            </a:bodyPr>
            <a:lstStyle/>
            <a:p>
              <a:pPr algn="ctr">
                <a:lnSpc>
                  <a:spcPct val="100000"/>
                </a:lnSpc>
                <a:spcBef>
                  <a:spcPct val="0"/>
                </a:spcBef>
                <a:buFontTx/>
                <a:buNone/>
              </a:pPr>
              <a:r>
                <a:rPr lang="en-GB"/>
                <a:t>The ‘V’ Model</a:t>
              </a:r>
            </a:p>
          </p:txBody>
        </p:sp>
        <p:sp>
          <p:nvSpPr>
            <p:cNvPr id="35883" name="Oval 40"/>
            <p:cNvSpPr>
              <a:spLocks noChangeArrowheads="1"/>
            </p:cNvSpPr>
            <p:nvPr/>
          </p:nvSpPr>
          <p:spPr bwMode="auto">
            <a:xfrm rot="-3639532">
              <a:off x="1444" y="1883"/>
              <a:ext cx="1557" cy="2034"/>
            </a:xfrm>
            <a:prstGeom prst="ellipse">
              <a:avLst/>
            </a:prstGeom>
            <a:noFill/>
            <a:ln w="9525">
              <a:solidFill>
                <a:schemeClr val="accent2"/>
              </a:solidFill>
              <a:prstDash val="dash"/>
              <a:round/>
              <a:headEnd/>
              <a:tailEnd/>
            </a:ln>
          </p:spPr>
          <p:txBody>
            <a:bodyPr/>
            <a:lstStyle/>
            <a:p>
              <a:endParaRPr lang="en-US"/>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Date Placeholder 2"/>
          <p:cNvSpPr>
            <a:spLocks noGrp="1"/>
          </p:cNvSpPr>
          <p:nvPr>
            <p:ph type="dt" sz="quarter" idx="10"/>
          </p:nvPr>
        </p:nvSpPr>
        <p:spPr>
          <a:xfrm rot="16200000">
            <a:off x="-857250" y="2762250"/>
            <a:ext cx="2209800" cy="495300"/>
          </a:xfrm>
        </p:spPr>
        <p:txBody>
          <a:bodyPr/>
          <a:lstStyle/>
          <a:p>
            <a:pPr>
              <a:defRPr/>
            </a:pPr>
            <a:r>
              <a:rPr lang="en-US" altLang="zh-CN" smtClean="0"/>
              <a:t>Jan. 2014</a:t>
            </a:r>
            <a:endParaRPr lang="en-US" altLang="zh-CN"/>
          </a:p>
        </p:txBody>
      </p:sp>
      <p:sp>
        <p:nvSpPr>
          <p:cNvPr id="48" name="Slide Number Placeholder 3"/>
          <p:cNvSpPr>
            <a:spLocks noGrp="1"/>
          </p:cNvSpPr>
          <p:nvPr>
            <p:ph type="sldNum" sz="quarter" idx="11"/>
          </p:nvPr>
        </p:nvSpPr>
        <p:spPr/>
        <p:txBody>
          <a:bodyPr/>
          <a:lstStyle/>
          <a:p>
            <a:pPr>
              <a:defRPr/>
            </a:pPr>
            <a:fld id="{F3CE7170-F3C8-4AE7-AA3E-F2C9EF7F830D}" type="slidenum">
              <a:rPr lang="en-US" altLang="en-US"/>
              <a:pPr>
                <a:defRPr/>
              </a:pPr>
              <a:t>34</a:t>
            </a:fld>
            <a:endParaRPr lang="en-US" altLang="en-US"/>
          </a:p>
        </p:txBody>
      </p:sp>
      <p:sp>
        <p:nvSpPr>
          <p:cNvPr id="49" name="Footer Placeholder 4"/>
          <p:cNvSpPr>
            <a:spLocks noGrp="1"/>
          </p:cNvSpPr>
          <p:nvPr>
            <p:ph type="ftr" sz="quarter" idx="12"/>
          </p:nvPr>
        </p:nvSpPr>
        <p:spPr/>
        <p:txBody>
          <a:bodyPr/>
          <a:lstStyle/>
          <a:p>
            <a:pPr>
              <a:defRPr/>
            </a:pPr>
            <a:r>
              <a:rPr lang="en-GB" altLang="zh-CN"/>
              <a:t>U08182: Information Systems Design</a:t>
            </a:r>
          </a:p>
        </p:txBody>
      </p:sp>
      <p:sp>
        <p:nvSpPr>
          <p:cNvPr id="36869" name="Rectangle 2"/>
          <p:cNvSpPr>
            <a:spLocks noChangeArrowheads="1"/>
          </p:cNvSpPr>
          <p:nvPr/>
        </p:nvSpPr>
        <p:spPr bwMode="auto">
          <a:xfrm>
            <a:off x="457200" y="228600"/>
            <a:ext cx="9220200" cy="6477000"/>
          </a:xfrm>
          <a:prstGeom prst="rect">
            <a:avLst/>
          </a:prstGeom>
          <a:solidFill>
            <a:schemeClr val="bg1"/>
          </a:solidFill>
          <a:ln w="25400">
            <a:solidFill>
              <a:schemeClr val="tx1"/>
            </a:solidFill>
            <a:miter lim="800000"/>
            <a:headEnd/>
            <a:tailEnd/>
          </a:ln>
        </p:spPr>
        <p:txBody>
          <a:bodyPr wrap="none" anchor="ctr">
            <a:spAutoFit/>
          </a:bodyPr>
          <a:lstStyle/>
          <a:p>
            <a:endParaRPr lang="en-US"/>
          </a:p>
        </p:txBody>
      </p:sp>
      <p:sp>
        <p:nvSpPr>
          <p:cNvPr id="36870" name="Line 3"/>
          <p:cNvSpPr>
            <a:spLocks noChangeShapeType="1"/>
          </p:cNvSpPr>
          <p:nvPr/>
        </p:nvSpPr>
        <p:spPr bwMode="auto">
          <a:xfrm>
            <a:off x="744538" y="3448050"/>
            <a:ext cx="8791575" cy="0"/>
          </a:xfrm>
          <a:prstGeom prst="line">
            <a:avLst/>
          </a:prstGeom>
          <a:noFill/>
          <a:ln w="9525">
            <a:solidFill>
              <a:srgbClr val="000000"/>
            </a:solidFill>
            <a:round/>
            <a:headEnd/>
            <a:tailEnd/>
          </a:ln>
        </p:spPr>
        <p:txBody>
          <a:bodyPr/>
          <a:lstStyle/>
          <a:p>
            <a:endParaRPr lang="en-US"/>
          </a:p>
        </p:txBody>
      </p:sp>
      <p:sp>
        <p:nvSpPr>
          <p:cNvPr id="36871" name="Line 4"/>
          <p:cNvSpPr>
            <a:spLocks noChangeShapeType="1"/>
          </p:cNvSpPr>
          <p:nvPr/>
        </p:nvSpPr>
        <p:spPr bwMode="auto">
          <a:xfrm flipH="1" flipV="1">
            <a:off x="4764088" y="393700"/>
            <a:ext cx="17462" cy="6249988"/>
          </a:xfrm>
          <a:prstGeom prst="line">
            <a:avLst/>
          </a:prstGeom>
          <a:noFill/>
          <a:ln w="9525">
            <a:solidFill>
              <a:srgbClr val="000000"/>
            </a:solidFill>
            <a:round/>
            <a:headEnd/>
            <a:tailEnd type="triangle" w="med" len="med"/>
          </a:ln>
        </p:spPr>
        <p:txBody>
          <a:bodyPr/>
          <a:lstStyle/>
          <a:p>
            <a:endParaRPr lang="en-US"/>
          </a:p>
        </p:txBody>
      </p:sp>
      <p:sp>
        <p:nvSpPr>
          <p:cNvPr id="36872" name="Freeform 5"/>
          <p:cNvSpPr>
            <a:spLocks/>
          </p:cNvSpPr>
          <p:nvPr/>
        </p:nvSpPr>
        <p:spPr bwMode="auto">
          <a:xfrm>
            <a:off x="1679575" y="1117600"/>
            <a:ext cx="7594600" cy="5032375"/>
          </a:xfrm>
          <a:custGeom>
            <a:avLst/>
            <a:gdLst>
              <a:gd name="T0" fmla="*/ 1896 w 7996"/>
              <a:gd name="T1" fmla="*/ 2859 h 6248"/>
              <a:gd name="T2" fmla="*/ 2212 w 7996"/>
              <a:gd name="T3" fmla="*/ 2280 h 6248"/>
              <a:gd name="T4" fmla="*/ 3266 w 7996"/>
              <a:gd name="T5" fmla="*/ 2034 h 6248"/>
              <a:gd name="T6" fmla="*/ 4583 w 7996"/>
              <a:gd name="T7" fmla="*/ 2227 h 6248"/>
              <a:gd name="T8" fmla="*/ 5022 w 7996"/>
              <a:gd name="T9" fmla="*/ 2877 h 6248"/>
              <a:gd name="T10" fmla="*/ 4583 w 7996"/>
              <a:gd name="T11" fmla="*/ 3632 h 6248"/>
              <a:gd name="T12" fmla="*/ 3266 w 7996"/>
              <a:gd name="T13" fmla="*/ 3843 h 6248"/>
              <a:gd name="T14" fmla="*/ 1738 w 7996"/>
              <a:gd name="T15" fmla="*/ 3562 h 6248"/>
              <a:gd name="T16" fmla="*/ 1334 w 7996"/>
              <a:gd name="T17" fmla="*/ 2877 h 6248"/>
              <a:gd name="T18" fmla="*/ 1492 w 7996"/>
              <a:gd name="T19" fmla="*/ 2034 h 6248"/>
              <a:gd name="T20" fmla="*/ 2230 w 7996"/>
              <a:gd name="T21" fmla="*/ 1454 h 6248"/>
              <a:gd name="T22" fmla="*/ 3231 w 7996"/>
              <a:gd name="T23" fmla="*/ 1296 h 6248"/>
              <a:gd name="T24" fmla="*/ 4144 w 7996"/>
              <a:gd name="T25" fmla="*/ 1331 h 6248"/>
              <a:gd name="T26" fmla="*/ 4969 w 7996"/>
              <a:gd name="T27" fmla="*/ 1542 h 6248"/>
              <a:gd name="T28" fmla="*/ 5654 w 7996"/>
              <a:gd name="T29" fmla="*/ 1999 h 6248"/>
              <a:gd name="T30" fmla="*/ 5935 w 7996"/>
              <a:gd name="T31" fmla="*/ 2859 h 6248"/>
              <a:gd name="T32" fmla="*/ 5567 w 7996"/>
              <a:gd name="T33" fmla="*/ 4036 h 6248"/>
              <a:gd name="T34" fmla="*/ 4618 w 7996"/>
              <a:gd name="T35" fmla="*/ 4475 h 6248"/>
              <a:gd name="T36" fmla="*/ 3301 w 7996"/>
              <a:gd name="T37" fmla="*/ 4615 h 6248"/>
              <a:gd name="T38" fmla="*/ 1738 w 7996"/>
              <a:gd name="T39" fmla="*/ 4422 h 6248"/>
              <a:gd name="T40" fmla="*/ 913 w 7996"/>
              <a:gd name="T41" fmla="*/ 3737 h 6248"/>
              <a:gd name="T42" fmla="*/ 667 w 7996"/>
              <a:gd name="T43" fmla="*/ 2859 h 6248"/>
              <a:gd name="T44" fmla="*/ 1018 w 7996"/>
              <a:gd name="T45" fmla="*/ 1735 h 6248"/>
              <a:gd name="T46" fmla="*/ 2072 w 7996"/>
              <a:gd name="T47" fmla="*/ 945 h 6248"/>
              <a:gd name="T48" fmla="*/ 3284 w 7996"/>
              <a:gd name="T49" fmla="*/ 664 h 6248"/>
              <a:gd name="T50" fmla="*/ 5180 w 7996"/>
              <a:gd name="T51" fmla="*/ 822 h 6248"/>
              <a:gd name="T52" fmla="*/ 6480 w 7996"/>
              <a:gd name="T53" fmla="*/ 1595 h 6248"/>
              <a:gd name="T54" fmla="*/ 6848 w 7996"/>
              <a:gd name="T55" fmla="*/ 2894 h 6248"/>
              <a:gd name="T56" fmla="*/ 6603 w 7996"/>
              <a:gd name="T57" fmla="*/ 4176 h 6248"/>
              <a:gd name="T58" fmla="*/ 5496 w 7996"/>
              <a:gd name="T59" fmla="*/ 5089 h 6248"/>
              <a:gd name="T60" fmla="*/ 3371 w 7996"/>
              <a:gd name="T61" fmla="*/ 5370 h 6248"/>
              <a:gd name="T62" fmla="*/ 1440 w 7996"/>
              <a:gd name="T63" fmla="*/ 5107 h 6248"/>
              <a:gd name="T64" fmla="*/ 281 w 7996"/>
              <a:gd name="T65" fmla="*/ 4053 h 6248"/>
              <a:gd name="T66" fmla="*/ 35 w 7996"/>
              <a:gd name="T67" fmla="*/ 2859 h 6248"/>
              <a:gd name="T68" fmla="*/ 491 w 7996"/>
              <a:gd name="T69" fmla="*/ 1507 h 6248"/>
              <a:gd name="T70" fmla="*/ 1721 w 7996"/>
              <a:gd name="T71" fmla="*/ 436 h 6248"/>
              <a:gd name="T72" fmla="*/ 3284 w 7996"/>
              <a:gd name="T73" fmla="*/ 32 h 6248"/>
              <a:gd name="T74" fmla="*/ 5602 w 7996"/>
              <a:gd name="T75" fmla="*/ 243 h 6248"/>
              <a:gd name="T76" fmla="*/ 7340 w 7996"/>
              <a:gd name="T77" fmla="*/ 1121 h 6248"/>
              <a:gd name="T78" fmla="*/ 7990 w 7996"/>
              <a:gd name="T79" fmla="*/ 2877 h 6248"/>
              <a:gd name="T80" fmla="*/ 7375 w 7996"/>
              <a:gd name="T81" fmla="*/ 4914 h 6248"/>
              <a:gd name="T82" fmla="*/ 5672 w 7996"/>
              <a:gd name="T83" fmla="*/ 5967 h 6248"/>
              <a:gd name="T84" fmla="*/ 3266 w 7996"/>
              <a:gd name="T85" fmla="*/ 6248 h 624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996"/>
              <a:gd name="T130" fmla="*/ 0 h 6248"/>
              <a:gd name="T131" fmla="*/ 7996 w 7996"/>
              <a:gd name="T132" fmla="*/ 6248 h 624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996" h="6248">
                <a:moveTo>
                  <a:pt x="1896" y="2859"/>
                </a:moveTo>
                <a:cubicBezTo>
                  <a:pt x="1951" y="2763"/>
                  <a:pt x="1984" y="2418"/>
                  <a:pt x="2212" y="2280"/>
                </a:cubicBezTo>
                <a:cubicBezTo>
                  <a:pt x="2440" y="2142"/>
                  <a:pt x="2871" y="2043"/>
                  <a:pt x="3266" y="2034"/>
                </a:cubicBezTo>
                <a:cubicBezTo>
                  <a:pt x="3661" y="2025"/>
                  <a:pt x="4290" y="2087"/>
                  <a:pt x="4583" y="2227"/>
                </a:cubicBezTo>
                <a:cubicBezTo>
                  <a:pt x="4876" y="2367"/>
                  <a:pt x="5022" y="2643"/>
                  <a:pt x="5022" y="2877"/>
                </a:cubicBezTo>
                <a:cubicBezTo>
                  <a:pt x="5022" y="3111"/>
                  <a:pt x="4876" y="3471"/>
                  <a:pt x="4583" y="3632"/>
                </a:cubicBezTo>
                <a:cubicBezTo>
                  <a:pt x="4290" y="3793"/>
                  <a:pt x="3740" y="3855"/>
                  <a:pt x="3266" y="3843"/>
                </a:cubicBezTo>
                <a:cubicBezTo>
                  <a:pt x="2792" y="3831"/>
                  <a:pt x="2060" y="3723"/>
                  <a:pt x="1738" y="3562"/>
                </a:cubicBezTo>
                <a:cubicBezTo>
                  <a:pt x="1416" y="3401"/>
                  <a:pt x="1375" y="3132"/>
                  <a:pt x="1334" y="2877"/>
                </a:cubicBezTo>
                <a:cubicBezTo>
                  <a:pt x="1293" y="2622"/>
                  <a:pt x="1343" y="2271"/>
                  <a:pt x="1492" y="2034"/>
                </a:cubicBezTo>
                <a:cubicBezTo>
                  <a:pt x="1641" y="1797"/>
                  <a:pt x="1940" y="1577"/>
                  <a:pt x="2230" y="1454"/>
                </a:cubicBezTo>
                <a:cubicBezTo>
                  <a:pt x="2520" y="1331"/>
                  <a:pt x="2912" y="1317"/>
                  <a:pt x="3231" y="1296"/>
                </a:cubicBezTo>
                <a:cubicBezTo>
                  <a:pt x="3550" y="1275"/>
                  <a:pt x="3854" y="1290"/>
                  <a:pt x="4144" y="1331"/>
                </a:cubicBezTo>
                <a:cubicBezTo>
                  <a:pt x="4434" y="1372"/>
                  <a:pt x="4717" y="1431"/>
                  <a:pt x="4969" y="1542"/>
                </a:cubicBezTo>
                <a:cubicBezTo>
                  <a:pt x="5221" y="1653"/>
                  <a:pt x="5493" y="1780"/>
                  <a:pt x="5654" y="1999"/>
                </a:cubicBezTo>
                <a:cubicBezTo>
                  <a:pt x="5815" y="2218"/>
                  <a:pt x="5950" y="2519"/>
                  <a:pt x="5935" y="2859"/>
                </a:cubicBezTo>
                <a:cubicBezTo>
                  <a:pt x="5920" y="3199"/>
                  <a:pt x="5787" y="3767"/>
                  <a:pt x="5567" y="4036"/>
                </a:cubicBezTo>
                <a:cubicBezTo>
                  <a:pt x="5347" y="4305"/>
                  <a:pt x="4996" y="4379"/>
                  <a:pt x="4618" y="4475"/>
                </a:cubicBezTo>
                <a:cubicBezTo>
                  <a:pt x="4240" y="4571"/>
                  <a:pt x="3781" y="4624"/>
                  <a:pt x="3301" y="4615"/>
                </a:cubicBezTo>
                <a:cubicBezTo>
                  <a:pt x="2821" y="4606"/>
                  <a:pt x="2136" y="4568"/>
                  <a:pt x="1738" y="4422"/>
                </a:cubicBezTo>
                <a:cubicBezTo>
                  <a:pt x="1340" y="4276"/>
                  <a:pt x="1091" y="3997"/>
                  <a:pt x="913" y="3737"/>
                </a:cubicBezTo>
                <a:cubicBezTo>
                  <a:pt x="735" y="3477"/>
                  <a:pt x="650" y="3193"/>
                  <a:pt x="667" y="2859"/>
                </a:cubicBezTo>
                <a:cubicBezTo>
                  <a:pt x="684" y="2525"/>
                  <a:pt x="784" y="2054"/>
                  <a:pt x="1018" y="1735"/>
                </a:cubicBezTo>
                <a:cubicBezTo>
                  <a:pt x="1252" y="1416"/>
                  <a:pt x="1694" y="1123"/>
                  <a:pt x="2072" y="945"/>
                </a:cubicBezTo>
                <a:cubicBezTo>
                  <a:pt x="2450" y="767"/>
                  <a:pt x="2766" y="685"/>
                  <a:pt x="3284" y="664"/>
                </a:cubicBezTo>
                <a:cubicBezTo>
                  <a:pt x="3802" y="643"/>
                  <a:pt x="4647" y="667"/>
                  <a:pt x="5180" y="822"/>
                </a:cubicBezTo>
                <a:cubicBezTo>
                  <a:pt x="5713" y="977"/>
                  <a:pt x="6202" y="1250"/>
                  <a:pt x="6480" y="1595"/>
                </a:cubicBezTo>
                <a:cubicBezTo>
                  <a:pt x="6758" y="1940"/>
                  <a:pt x="6828" y="2464"/>
                  <a:pt x="6848" y="2894"/>
                </a:cubicBezTo>
                <a:cubicBezTo>
                  <a:pt x="6868" y="3324"/>
                  <a:pt x="6828" y="3810"/>
                  <a:pt x="6603" y="4176"/>
                </a:cubicBezTo>
                <a:cubicBezTo>
                  <a:pt x="6378" y="4542"/>
                  <a:pt x="6035" y="4890"/>
                  <a:pt x="5496" y="5089"/>
                </a:cubicBezTo>
                <a:cubicBezTo>
                  <a:pt x="4957" y="5288"/>
                  <a:pt x="4047" y="5367"/>
                  <a:pt x="3371" y="5370"/>
                </a:cubicBezTo>
                <a:cubicBezTo>
                  <a:pt x="2695" y="5373"/>
                  <a:pt x="1955" y="5326"/>
                  <a:pt x="1440" y="5107"/>
                </a:cubicBezTo>
                <a:cubicBezTo>
                  <a:pt x="925" y="4888"/>
                  <a:pt x="515" y="4428"/>
                  <a:pt x="281" y="4053"/>
                </a:cubicBezTo>
                <a:cubicBezTo>
                  <a:pt x="47" y="3678"/>
                  <a:pt x="0" y="3283"/>
                  <a:pt x="35" y="2859"/>
                </a:cubicBezTo>
                <a:cubicBezTo>
                  <a:pt x="70" y="2435"/>
                  <a:pt x="210" y="1911"/>
                  <a:pt x="491" y="1507"/>
                </a:cubicBezTo>
                <a:cubicBezTo>
                  <a:pt x="772" y="1103"/>
                  <a:pt x="1256" y="682"/>
                  <a:pt x="1721" y="436"/>
                </a:cubicBezTo>
                <a:cubicBezTo>
                  <a:pt x="2186" y="190"/>
                  <a:pt x="2637" y="64"/>
                  <a:pt x="3284" y="32"/>
                </a:cubicBezTo>
                <a:cubicBezTo>
                  <a:pt x="3931" y="0"/>
                  <a:pt x="4926" y="62"/>
                  <a:pt x="5602" y="243"/>
                </a:cubicBezTo>
                <a:cubicBezTo>
                  <a:pt x="6278" y="424"/>
                  <a:pt x="6942" y="682"/>
                  <a:pt x="7340" y="1121"/>
                </a:cubicBezTo>
                <a:cubicBezTo>
                  <a:pt x="7738" y="1560"/>
                  <a:pt x="7984" y="2245"/>
                  <a:pt x="7990" y="2877"/>
                </a:cubicBezTo>
                <a:cubicBezTo>
                  <a:pt x="7996" y="3509"/>
                  <a:pt x="7761" y="4399"/>
                  <a:pt x="7375" y="4914"/>
                </a:cubicBezTo>
                <a:cubicBezTo>
                  <a:pt x="6989" y="5429"/>
                  <a:pt x="6357" y="5745"/>
                  <a:pt x="5672" y="5967"/>
                </a:cubicBezTo>
                <a:cubicBezTo>
                  <a:pt x="4987" y="6189"/>
                  <a:pt x="3767" y="6189"/>
                  <a:pt x="3266" y="6248"/>
                </a:cubicBezTo>
              </a:path>
            </a:pathLst>
          </a:custGeom>
          <a:noFill/>
          <a:ln w="9525">
            <a:solidFill>
              <a:srgbClr val="000000"/>
            </a:solidFill>
            <a:round/>
            <a:headEnd/>
            <a:tailEnd/>
          </a:ln>
        </p:spPr>
        <p:txBody>
          <a:bodyPr/>
          <a:lstStyle/>
          <a:p>
            <a:endParaRPr lang="en-US"/>
          </a:p>
        </p:txBody>
      </p:sp>
      <p:sp>
        <p:nvSpPr>
          <p:cNvPr id="36873" name="Text Box 6"/>
          <p:cNvSpPr txBox="1">
            <a:spLocks noChangeArrowheads="1"/>
          </p:cNvSpPr>
          <p:nvPr/>
        </p:nvSpPr>
        <p:spPr bwMode="auto">
          <a:xfrm>
            <a:off x="4849813" y="2925763"/>
            <a:ext cx="735012" cy="439737"/>
          </a:xfrm>
          <a:prstGeom prst="rect">
            <a:avLst/>
          </a:prstGeom>
          <a:noFill/>
          <a:ln w="9525">
            <a:noFill/>
            <a:miter lim="800000"/>
            <a:headEnd/>
            <a:tailEnd/>
          </a:ln>
        </p:spPr>
        <p:txBody>
          <a:bodyPr lIns="0" tIns="0" rIns="0" bIns="0"/>
          <a:lstStyle/>
          <a:p>
            <a:pPr>
              <a:lnSpc>
                <a:spcPct val="100000"/>
              </a:lnSpc>
              <a:spcBef>
                <a:spcPct val="0"/>
              </a:spcBef>
              <a:buFontTx/>
              <a:buNone/>
            </a:pPr>
            <a:r>
              <a:rPr lang="en-GB" sz="1600"/>
              <a:t>Risk analysis</a:t>
            </a:r>
          </a:p>
        </p:txBody>
      </p:sp>
      <p:sp>
        <p:nvSpPr>
          <p:cNvPr id="36874" name="Text Box 7"/>
          <p:cNvSpPr txBox="1">
            <a:spLocks noChangeArrowheads="1"/>
          </p:cNvSpPr>
          <p:nvPr/>
        </p:nvSpPr>
        <p:spPr bwMode="auto">
          <a:xfrm>
            <a:off x="2889250" y="3575050"/>
            <a:ext cx="1803400" cy="438150"/>
          </a:xfrm>
          <a:prstGeom prst="rect">
            <a:avLst/>
          </a:prstGeom>
          <a:noFill/>
          <a:ln w="9525">
            <a:noFill/>
            <a:miter lim="800000"/>
            <a:headEnd/>
            <a:tailEnd/>
          </a:ln>
        </p:spPr>
        <p:txBody>
          <a:bodyPr lIns="0" tIns="0" rIns="0" bIns="0"/>
          <a:lstStyle/>
          <a:p>
            <a:pPr algn="r">
              <a:lnSpc>
                <a:spcPct val="100000"/>
              </a:lnSpc>
              <a:spcBef>
                <a:spcPct val="0"/>
              </a:spcBef>
              <a:buFontTx/>
              <a:buNone/>
            </a:pPr>
            <a:r>
              <a:rPr lang="en-GB" sz="1600"/>
              <a:t>Requirements plan</a:t>
            </a:r>
          </a:p>
          <a:p>
            <a:pPr algn="r">
              <a:lnSpc>
                <a:spcPct val="100000"/>
              </a:lnSpc>
              <a:spcBef>
                <a:spcPct val="0"/>
              </a:spcBef>
              <a:buFontTx/>
              <a:buNone/>
            </a:pPr>
            <a:r>
              <a:rPr lang="en-GB" sz="1600"/>
              <a:t>Life-cycle plan</a:t>
            </a:r>
          </a:p>
        </p:txBody>
      </p:sp>
      <p:sp>
        <p:nvSpPr>
          <p:cNvPr id="36875" name="Line 8"/>
          <p:cNvSpPr>
            <a:spLocks noChangeShapeType="1"/>
          </p:cNvSpPr>
          <p:nvPr/>
        </p:nvSpPr>
        <p:spPr bwMode="auto">
          <a:xfrm flipH="1">
            <a:off x="5448300" y="2798763"/>
            <a:ext cx="1588" cy="649287"/>
          </a:xfrm>
          <a:prstGeom prst="line">
            <a:avLst/>
          </a:prstGeom>
          <a:noFill/>
          <a:ln w="9525">
            <a:solidFill>
              <a:srgbClr val="000000"/>
            </a:solidFill>
            <a:prstDash val="dash"/>
            <a:round/>
            <a:headEnd/>
            <a:tailEnd/>
          </a:ln>
        </p:spPr>
        <p:txBody>
          <a:bodyPr/>
          <a:lstStyle/>
          <a:p>
            <a:endParaRPr lang="en-US"/>
          </a:p>
        </p:txBody>
      </p:sp>
      <p:sp>
        <p:nvSpPr>
          <p:cNvPr id="36876" name="Text Box 9"/>
          <p:cNvSpPr txBox="1">
            <a:spLocks noChangeArrowheads="1"/>
          </p:cNvSpPr>
          <p:nvPr/>
        </p:nvSpPr>
        <p:spPr bwMode="auto">
          <a:xfrm>
            <a:off x="5494338" y="3048000"/>
            <a:ext cx="817562" cy="438150"/>
          </a:xfrm>
          <a:prstGeom prst="rect">
            <a:avLst/>
          </a:prstGeom>
          <a:noFill/>
          <a:ln w="9525">
            <a:noFill/>
            <a:miter lim="800000"/>
            <a:headEnd/>
            <a:tailEnd/>
          </a:ln>
        </p:spPr>
        <p:txBody>
          <a:bodyPr lIns="0" tIns="0" rIns="0" bIns="0"/>
          <a:lstStyle/>
          <a:p>
            <a:pPr>
              <a:lnSpc>
                <a:spcPct val="100000"/>
              </a:lnSpc>
              <a:spcBef>
                <a:spcPct val="0"/>
              </a:spcBef>
              <a:buFontTx/>
              <a:buNone/>
            </a:pPr>
            <a:r>
              <a:rPr lang="en-GB" sz="1600"/>
              <a:t>Prototype </a:t>
            </a:r>
          </a:p>
          <a:p>
            <a:pPr algn="r">
              <a:lnSpc>
                <a:spcPct val="100000"/>
              </a:lnSpc>
              <a:spcBef>
                <a:spcPct val="0"/>
              </a:spcBef>
              <a:buFontTx/>
              <a:buNone/>
            </a:pPr>
            <a:r>
              <a:rPr lang="en-GB" sz="1600"/>
              <a:t>1</a:t>
            </a:r>
          </a:p>
        </p:txBody>
      </p:sp>
      <p:sp>
        <p:nvSpPr>
          <p:cNvPr id="36877" name="Text Box 10"/>
          <p:cNvSpPr txBox="1">
            <a:spLocks noChangeArrowheads="1"/>
          </p:cNvSpPr>
          <p:nvPr/>
        </p:nvSpPr>
        <p:spPr bwMode="auto">
          <a:xfrm>
            <a:off x="6338888" y="2930525"/>
            <a:ext cx="819150" cy="438150"/>
          </a:xfrm>
          <a:prstGeom prst="rect">
            <a:avLst/>
          </a:prstGeom>
          <a:noFill/>
          <a:ln w="9525">
            <a:noFill/>
            <a:miter lim="800000"/>
            <a:headEnd/>
            <a:tailEnd/>
          </a:ln>
        </p:spPr>
        <p:txBody>
          <a:bodyPr lIns="0" tIns="0" rIns="0" bIns="0"/>
          <a:lstStyle/>
          <a:p>
            <a:pPr>
              <a:lnSpc>
                <a:spcPct val="100000"/>
              </a:lnSpc>
              <a:spcBef>
                <a:spcPct val="0"/>
              </a:spcBef>
              <a:buFontTx/>
              <a:buNone/>
            </a:pPr>
            <a:r>
              <a:rPr lang="en-GB" sz="1600"/>
              <a:t>Prototype </a:t>
            </a:r>
          </a:p>
          <a:p>
            <a:pPr algn="r">
              <a:lnSpc>
                <a:spcPct val="100000"/>
              </a:lnSpc>
              <a:spcBef>
                <a:spcPct val="0"/>
              </a:spcBef>
              <a:buFontTx/>
              <a:buNone/>
            </a:pPr>
            <a:r>
              <a:rPr lang="en-GB" sz="1600"/>
              <a:t>2</a:t>
            </a:r>
          </a:p>
        </p:txBody>
      </p:sp>
      <p:sp>
        <p:nvSpPr>
          <p:cNvPr id="36878" name="Text Box 11"/>
          <p:cNvSpPr txBox="1">
            <a:spLocks noChangeArrowheads="1"/>
          </p:cNvSpPr>
          <p:nvPr/>
        </p:nvSpPr>
        <p:spPr bwMode="auto">
          <a:xfrm>
            <a:off x="7265988" y="2868613"/>
            <a:ext cx="819150" cy="438150"/>
          </a:xfrm>
          <a:prstGeom prst="rect">
            <a:avLst/>
          </a:prstGeom>
          <a:noFill/>
          <a:ln w="9525">
            <a:noFill/>
            <a:miter lim="800000"/>
            <a:headEnd/>
            <a:tailEnd/>
          </a:ln>
        </p:spPr>
        <p:txBody>
          <a:bodyPr lIns="0" tIns="0" rIns="0" bIns="0"/>
          <a:lstStyle/>
          <a:p>
            <a:pPr>
              <a:lnSpc>
                <a:spcPct val="100000"/>
              </a:lnSpc>
              <a:spcBef>
                <a:spcPct val="0"/>
              </a:spcBef>
              <a:buFontTx/>
              <a:buNone/>
            </a:pPr>
            <a:r>
              <a:rPr lang="en-GB" sz="1600"/>
              <a:t>Prototype </a:t>
            </a:r>
          </a:p>
          <a:p>
            <a:pPr algn="r">
              <a:lnSpc>
                <a:spcPct val="100000"/>
              </a:lnSpc>
              <a:spcBef>
                <a:spcPct val="0"/>
              </a:spcBef>
              <a:buFontTx/>
              <a:buNone/>
            </a:pPr>
            <a:r>
              <a:rPr lang="en-GB" sz="1600"/>
              <a:t>3</a:t>
            </a:r>
          </a:p>
        </p:txBody>
      </p:sp>
      <p:sp>
        <p:nvSpPr>
          <p:cNvPr id="36879" name="Text Box 12"/>
          <p:cNvSpPr txBox="1">
            <a:spLocks noChangeArrowheads="1"/>
          </p:cNvSpPr>
          <p:nvPr/>
        </p:nvSpPr>
        <p:spPr bwMode="auto">
          <a:xfrm>
            <a:off x="8118475" y="2754313"/>
            <a:ext cx="984250" cy="439737"/>
          </a:xfrm>
          <a:prstGeom prst="rect">
            <a:avLst/>
          </a:prstGeom>
          <a:noFill/>
          <a:ln w="9525">
            <a:noFill/>
            <a:miter lim="800000"/>
            <a:headEnd/>
            <a:tailEnd/>
          </a:ln>
        </p:spPr>
        <p:txBody>
          <a:bodyPr lIns="0" tIns="0" rIns="0" bIns="0"/>
          <a:lstStyle/>
          <a:p>
            <a:pPr>
              <a:lnSpc>
                <a:spcPct val="100000"/>
              </a:lnSpc>
              <a:spcBef>
                <a:spcPct val="0"/>
              </a:spcBef>
              <a:buFontTx/>
              <a:buNone/>
            </a:pPr>
            <a:r>
              <a:rPr lang="en-GB" sz="1600"/>
              <a:t>Operational </a:t>
            </a:r>
          </a:p>
          <a:p>
            <a:pPr algn="r">
              <a:lnSpc>
                <a:spcPct val="100000"/>
              </a:lnSpc>
              <a:spcBef>
                <a:spcPct val="0"/>
              </a:spcBef>
              <a:buFontTx/>
              <a:buNone/>
            </a:pPr>
            <a:r>
              <a:rPr lang="en-GB" sz="1600"/>
              <a:t>Prototype</a:t>
            </a:r>
          </a:p>
        </p:txBody>
      </p:sp>
      <p:sp>
        <p:nvSpPr>
          <p:cNvPr id="36880" name="Text Box 13"/>
          <p:cNvSpPr txBox="1">
            <a:spLocks noChangeArrowheads="1"/>
          </p:cNvSpPr>
          <p:nvPr/>
        </p:nvSpPr>
        <p:spPr bwMode="auto">
          <a:xfrm>
            <a:off x="5594350" y="2341563"/>
            <a:ext cx="735013" cy="438150"/>
          </a:xfrm>
          <a:prstGeom prst="rect">
            <a:avLst/>
          </a:prstGeom>
          <a:noFill/>
          <a:ln w="9525">
            <a:noFill/>
            <a:miter lim="800000"/>
            <a:headEnd/>
            <a:tailEnd/>
          </a:ln>
        </p:spPr>
        <p:txBody>
          <a:bodyPr lIns="0" tIns="0" rIns="0" bIns="0"/>
          <a:lstStyle/>
          <a:p>
            <a:pPr>
              <a:lnSpc>
                <a:spcPct val="100000"/>
              </a:lnSpc>
              <a:spcBef>
                <a:spcPct val="0"/>
              </a:spcBef>
              <a:buFontTx/>
              <a:buNone/>
            </a:pPr>
            <a:r>
              <a:rPr lang="en-GB" sz="1600"/>
              <a:t>Risk analysis</a:t>
            </a:r>
          </a:p>
        </p:txBody>
      </p:sp>
      <p:sp>
        <p:nvSpPr>
          <p:cNvPr id="36881" name="Text Box 14"/>
          <p:cNvSpPr txBox="1">
            <a:spLocks noChangeArrowheads="1"/>
          </p:cNvSpPr>
          <p:nvPr/>
        </p:nvSpPr>
        <p:spPr bwMode="auto">
          <a:xfrm>
            <a:off x="6343650" y="1874838"/>
            <a:ext cx="735013" cy="439737"/>
          </a:xfrm>
          <a:prstGeom prst="rect">
            <a:avLst/>
          </a:prstGeom>
          <a:noFill/>
          <a:ln w="9525">
            <a:noFill/>
            <a:miter lim="800000"/>
            <a:headEnd/>
            <a:tailEnd/>
          </a:ln>
        </p:spPr>
        <p:txBody>
          <a:bodyPr lIns="0" tIns="0" rIns="0" bIns="0"/>
          <a:lstStyle/>
          <a:p>
            <a:pPr>
              <a:lnSpc>
                <a:spcPct val="100000"/>
              </a:lnSpc>
              <a:spcBef>
                <a:spcPct val="0"/>
              </a:spcBef>
              <a:buFontTx/>
              <a:buNone/>
            </a:pPr>
            <a:r>
              <a:rPr lang="en-GB" sz="1600"/>
              <a:t>Risk analysis</a:t>
            </a:r>
          </a:p>
        </p:txBody>
      </p:sp>
      <p:sp>
        <p:nvSpPr>
          <p:cNvPr id="36882" name="Text Box 15"/>
          <p:cNvSpPr txBox="1">
            <a:spLocks noChangeArrowheads="1"/>
          </p:cNvSpPr>
          <p:nvPr/>
        </p:nvSpPr>
        <p:spPr bwMode="auto">
          <a:xfrm>
            <a:off x="7143750" y="1477963"/>
            <a:ext cx="736600" cy="439737"/>
          </a:xfrm>
          <a:prstGeom prst="rect">
            <a:avLst/>
          </a:prstGeom>
          <a:noFill/>
          <a:ln w="9525">
            <a:noFill/>
            <a:miter lim="800000"/>
            <a:headEnd/>
            <a:tailEnd/>
          </a:ln>
        </p:spPr>
        <p:txBody>
          <a:bodyPr lIns="0" tIns="0" rIns="0" bIns="0"/>
          <a:lstStyle/>
          <a:p>
            <a:pPr>
              <a:lnSpc>
                <a:spcPct val="100000"/>
              </a:lnSpc>
              <a:spcBef>
                <a:spcPct val="0"/>
              </a:spcBef>
              <a:buFontTx/>
              <a:buNone/>
            </a:pPr>
            <a:r>
              <a:rPr lang="en-GB" sz="1600"/>
              <a:t>Risk analysis</a:t>
            </a:r>
          </a:p>
        </p:txBody>
      </p:sp>
      <p:sp>
        <p:nvSpPr>
          <p:cNvPr id="36883" name="Text Box 16"/>
          <p:cNvSpPr txBox="1">
            <a:spLocks noChangeArrowheads="1"/>
          </p:cNvSpPr>
          <p:nvPr/>
        </p:nvSpPr>
        <p:spPr bwMode="auto">
          <a:xfrm>
            <a:off x="4845050" y="3598863"/>
            <a:ext cx="1117600" cy="439737"/>
          </a:xfrm>
          <a:prstGeom prst="rect">
            <a:avLst/>
          </a:prstGeom>
          <a:noFill/>
          <a:ln w="9525">
            <a:noFill/>
            <a:miter lim="800000"/>
            <a:headEnd/>
            <a:tailEnd/>
          </a:ln>
        </p:spPr>
        <p:txBody>
          <a:bodyPr lIns="0" tIns="0" rIns="0" bIns="0"/>
          <a:lstStyle/>
          <a:p>
            <a:pPr>
              <a:lnSpc>
                <a:spcPct val="100000"/>
              </a:lnSpc>
              <a:spcBef>
                <a:spcPct val="0"/>
              </a:spcBef>
              <a:buFontTx/>
              <a:buNone/>
            </a:pPr>
            <a:r>
              <a:rPr lang="en-GB" sz="1600"/>
              <a:t>Concept of operation</a:t>
            </a:r>
          </a:p>
        </p:txBody>
      </p:sp>
      <p:sp>
        <p:nvSpPr>
          <p:cNvPr id="36884" name="Text Box 17"/>
          <p:cNvSpPr txBox="1">
            <a:spLocks noChangeArrowheads="1"/>
          </p:cNvSpPr>
          <p:nvPr/>
        </p:nvSpPr>
        <p:spPr bwMode="auto">
          <a:xfrm>
            <a:off x="5978525" y="3873500"/>
            <a:ext cx="1165225" cy="438150"/>
          </a:xfrm>
          <a:prstGeom prst="rect">
            <a:avLst/>
          </a:prstGeom>
          <a:noFill/>
          <a:ln w="9525">
            <a:noFill/>
            <a:miter lim="800000"/>
            <a:headEnd/>
            <a:tailEnd/>
          </a:ln>
        </p:spPr>
        <p:txBody>
          <a:bodyPr lIns="0" tIns="0" rIns="0" bIns="0"/>
          <a:lstStyle/>
          <a:p>
            <a:pPr algn="ctr">
              <a:lnSpc>
                <a:spcPct val="100000"/>
              </a:lnSpc>
              <a:spcBef>
                <a:spcPct val="0"/>
              </a:spcBef>
              <a:buFontTx/>
              <a:buNone/>
            </a:pPr>
            <a:r>
              <a:rPr lang="en-GB" sz="1600"/>
              <a:t>Software requirements</a:t>
            </a:r>
          </a:p>
        </p:txBody>
      </p:sp>
      <p:sp>
        <p:nvSpPr>
          <p:cNvPr id="36885" name="Text Box 18"/>
          <p:cNvSpPr txBox="1">
            <a:spLocks noChangeArrowheads="1"/>
          </p:cNvSpPr>
          <p:nvPr/>
        </p:nvSpPr>
        <p:spPr bwMode="auto">
          <a:xfrm>
            <a:off x="4811713" y="4294188"/>
            <a:ext cx="1282700" cy="438150"/>
          </a:xfrm>
          <a:prstGeom prst="rect">
            <a:avLst/>
          </a:prstGeom>
          <a:noFill/>
          <a:ln w="9525">
            <a:noFill/>
            <a:miter lim="800000"/>
            <a:headEnd/>
            <a:tailEnd/>
          </a:ln>
        </p:spPr>
        <p:txBody>
          <a:bodyPr lIns="0" tIns="0" rIns="0" bIns="0"/>
          <a:lstStyle/>
          <a:p>
            <a:pPr algn="ctr">
              <a:lnSpc>
                <a:spcPct val="100000"/>
              </a:lnSpc>
              <a:spcBef>
                <a:spcPct val="0"/>
              </a:spcBef>
              <a:buFontTx/>
              <a:buNone/>
            </a:pPr>
            <a:r>
              <a:rPr lang="en-GB" sz="1600"/>
              <a:t>Requirements validation</a:t>
            </a:r>
          </a:p>
        </p:txBody>
      </p:sp>
      <p:sp>
        <p:nvSpPr>
          <p:cNvPr id="36886" name="Text Box 19"/>
          <p:cNvSpPr txBox="1">
            <a:spLocks noChangeArrowheads="1"/>
          </p:cNvSpPr>
          <p:nvPr/>
        </p:nvSpPr>
        <p:spPr bwMode="auto">
          <a:xfrm>
            <a:off x="3117850" y="4281488"/>
            <a:ext cx="1560513" cy="269875"/>
          </a:xfrm>
          <a:prstGeom prst="rect">
            <a:avLst/>
          </a:prstGeom>
          <a:noFill/>
          <a:ln w="9525">
            <a:noFill/>
            <a:miter lim="800000"/>
            <a:headEnd/>
            <a:tailEnd/>
          </a:ln>
        </p:spPr>
        <p:txBody>
          <a:bodyPr lIns="0" tIns="0" rIns="0" bIns="0"/>
          <a:lstStyle/>
          <a:p>
            <a:pPr algn="ctr">
              <a:lnSpc>
                <a:spcPct val="100000"/>
              </a:lnSpc>
              <a:spcBef>
                <a:spcPct val="0"/>
              </a:spcBef>
              <a:buFontTx/>
              <a:buNone/>
            </a:pPr>
            <a:r>
              <a:rPr lang="en-GB" sz="1600"/>
              <a:t>Development plan</a:t>
            </a:r>
          </a:p>
        </p:txBody>
      </p:sp>
      <p:sp>
        <p:nvSpPr>
          <p:cNvPr id="36887" name="Text Box 20"/>
          <p:cNvSpPr txBox="1">
            <a:spLocks noChangeArrowheads="1"/>
          </p:cNvSpPr>
          <p:nvPr/>
        </p:nvSpPr>
        <p:spPr bwMode="auto">
          <a:xfrm>
            <a:off x="3509963" y="4859338"/>
            <a:ext cx="1035050" cy="439737"/>
          </a:xfrm>
          <a:prstGeom prst="rect">
            <a:avLst/>
          </a:prstGeom>
          <a:noFill/>
          <a:ln w="9525">
            <a:noFill/>
            <a:miter lim="800000"/>
            <a:headEnd/>
            <a:tailEnd/>
          </a:ln>
        </p:spPr>
        <p:txBody>
          <a:bodyPr lIns="0" tIns="0" rIns="0" bIns="0"/>
          <a:lstStyle/>
          <a:p>
            <a:pPr>
              <a:lnSpc>
                <a:spcPct val="100000"/>
              </a:lnSpc>
              <a:spcBef>
                <a:spcPct val="0"/>
              </a:spcBef>
              <a:buFontTx/>
              <a:buNone/>
            </a:pPr>
            <a:r>
              <a:rPr lang="en-GB" sz="1600"/>
              <a:t>Integration and test plan</a:t>
            </a:r>
          </a:p>
        </p:txBody>
      </p:sp>
      <p:sp>
        <p:nvSpPr>
          <p:cNvPr id="36888" name="Text Box 21"/>
          <p:cNvSpPr txBox="1">
            <a:spLocks noChangeArrowheads="1"/>
          </p:cNvSpPr>
          <p:nvPr/>
        </p:nvSpPr>
        <p:spPr bwMode="auto">
          <a:xfrm>
            <a:off x="4845050" y="4886325"/>
            <a:ext cx="1743075" cy="438150"/>
          </a:xfrm>
          <a:prstGeom prst="rect">
            <a:avLst/>
          </a:prstGeom>
          <a:noFill/>
          <a:ln w="9525">
            <a:noFill/>
            <a:miter lim="800000"/>
            <a:headEnd/>
            <a:tailEnd/>
          </a:ln>
        </p:spPr>
        <p:txBody>
          <a:bodyPr lIns="0" tIns="0" rIns="0" bIns="0"/>
          <a:lstStyle/>
          <a:p>
            <a:pPr algn="ctr">
              <a:lnSpc>
                <a:spcPct val="100000"/>
              </a:lnSpc>
              <a:spcBef>
                <a:spcPct val="0"/>
              </a:spcBef>
              <a:buFontTx/>
              <a:buNone/>
            </a:pPr>
            <a:r>
              <a:rPr lang="en-GB" sz="1600"/>
              <a:t>Design validation and verification</a:t>
            </a:r>
          </a:p>
        </p:txBody>
      </p:sp>
      <p:sp>
        <p:nvSpPr>
          <p:cNvPr id="36889" name="Text Box 22"/>
          <p:cNvSpPr txBox="1">
            <a:spLocks noChangeArrowheads="1"/>
          </p:cNvSpPr>
          <p:nvPr/>
        </p:nvSpPr>
        <p:spPr bwMode="auto">
          <a:xfrm>
            <a:off x="7312025" y="3741738"/>
            <a:ext cx="768350" cy="622300"/>
          </a:xfrm>
          <a:prstGeom prst="rect">
            <a:avLst/>
          </a:prstGeom>
          <a:noFill/>
          <a:ln w="9525">
            <a:noFill/>
            <a:miter lim="800000"/>
            <a:headEnd/>
            <a:tailEnd/>
          </a:ln>
        </p:spPr>
        <p:txBody>
          <a:bodyPr lIns="0" tIns="0" rIns="0" bIns="0"/>
          <a:lstStyle/>
          <a:p>
            <a:pPr algn="ctr">
              <a:lnSpc>
                <a:spcPct val="100000"/>
              </a:lnSpc>
              <a:spcBef>
                <a:spcPct val="0"/>
              </a:spcBef>
              <a:buFontTx/>
              <a:buNone/>
            </a:pPr>
            <a:r>
              <a:rPr lang="en-GB" sz="1600"/>
              <a:t>Software product design</a:t>
            </a:r>
          </a:p>
        </p:txBody>
      </p:sp>
      <p:sp>
        <p:nvSpPr>
          <p:cNvPr id="36890" name="Text Box 23"/>
          <p:cNvSpPr txBox="1">
            <a:spLocks noChangeArrowheads="1"/>
          </p:cNvSpPr>
          <p:nvPr/>
        </p:nvSpPr>
        <p:spPr bwMode="auto">
          <a:xfrm>
            <a:off x="8229600" y="3883025"/>
            <a:ext cx="733425" cy="438150"/>
          </a:xfrm>
          <a:prstGeom prst="rect">
            <a:avLst/>
          </a:prstGeom>
          <a:noFill/>
          <a:ln w="9525">
            <a:noFill/>
            <a:miter lim="800000"/>
            <a:headEnd/>
            <a:tailEnd/>
          </a:ln>
        </p:spPr>
        <p:txBody>
          <a:bodyPr lIns="0" tIns="0" rIns="0" bIns="0"/>
          <a:lstStyle/>
          <a:p>
            <a:pPr algn="ctr">
              <a:lnSpc>
                <a:spcPct val="100000"/>
              </a:lnSpc>
              <a:spcBef>
                <a:spcPct val="0"/>
              </a:spcBef>
              <a:buFontTx/>
              <a:buNone/>
            </a:pPr>
            <a:r>
              <a:rPr lang="en-GB" sz="1600"/>
              <a:t>Detailed design</a:t>
            </a:r>
          </a:p>
        </p:txBody>
      </p:sp>
      <p:sp>
        <p:nvSpPr>
          <p:cNvPr id="36891" name="Line 24"/>
          <p:cNvSpPr>
            <a:spLocks noChangeShapeType="1"/>
          </p:cNvSpPr>
          <p:nvPr/>
        </p:nvSpPr>
        <p:spPr bwMode="auto">
          <a:xfrm>
            <a:off x="4781550" y="3463925"/>
            <a:ext cx="4421188" cy="352425"/>
          </a:xfrm>
          <a:prstGeom prst="line">
            <a:avLst/>
          </a:prstGeom>
          <a:noFill/>
          <a:ln w="9525">
            <a:solidFill>
              <a:srgbClr val="000000"/>
            </a:solidFill>
            <a:prstDash val="dash"/>
            <a:round/>
            <a:headEnd/>
            <a:tailEnd/>
          </a:ln>
        </p:spPr>
        <p:txBody>
          <a:bodyPr/>
          <a:lstStyle/>
          <a:p>
            <a:endParaRPr lang="en-US"/>
          </a:p>
        </p:txBody>
      </p:sp>
      <p:sp>
        <p:nvSpPr>
          <p:cNvPr id="36892" name="Line 25"/>
          <p:cNvSpPr>
            <a:spLocks noChangeShapeType="1"/>
          </p:cNvSpPr>
          <p:nvPr/>
        </p:nvSpPr>
        <p:spPr bwMode="auto">
          <a:xfrm flipV="1">
            <a:off x="6000750" y="2232025"/>
            <a:ext cx="2801938" cy="679450"/>
          </a:xfrm>
          <a:prstGeom prst="line">
            <a:avLst/>
          </a:prstGeom>
          <a:noFill/>
          <a:ln w="9525">
            <a:solidFill>
              <a:srgbClr val="000000"/>
            </a:solidFill>
            <a:prstDash val="dash"/>
            <a:round/>
            <a:headEnd/>
            <a:tailEnd/>
          </a:ln>
        </p:spPr>
        <p:txBody>
          <a:bodyPr/>
          <a:lstStyle/>
          <a:p>
            <a:endParaRPr lang="en-US"/>
          </a:p>
        </p:txBody>
      </p:sp>
      <p:sp>
        <p:nvSpPr>
          <p:cNvPr id="36893" name="Text Box 26"/>
          <p:cNvSpPr txBox="1">
            <a:spLocks noChangeArrowheads="1"/>
          </p:cNvSpPr>
          <p:nvPr/>
        </p:nvSpPr>
        <p:spPr bwMode="auto">
          <a:xfrm>
            <a:off x="6611938" y="3448050"/>
            <a:ext cx="2840037" cy="241300"/>
          </a:xfrm>
          <a:prstGeom prst="rect">
            <a:avLst/>
          </a:prstGeom>
          <a:solidFill>
            <a:srgbClr val="FFFFFF">
              <a:alpha val="50195"/>
            </a:srgbClr>
          </a:solidFill>
          <a:ln w="9525">
            <a:noFill/>
            <a:miter lim="800000"/>
            <a:headEnd/>
            <a:tailEnd/>
          </a:ln>
        </p:spPr>
        <p:txBody>
          <a:bodyPr lIns="0" tIns="0" rIns="0" bIns="0"/>
          <a:lstStyle/>
          <a:p>
            <a:pPr>
              <a:lnSpc>
                <a:spcPct val="100000"/>
              </a:lnSpc>
              <a:spcBef>
                <a:spcPct val="0"/>
              </a:spcBef>
              <a:buFontTx/>
              <a:buNone/>
            </a:pPr>
            <a:r>
              <a:rPr lang="en-GB" sz="1600"/>
              <a:t>Simulations, models, benchmarks</a:t>
            </a:r>
          </a:p>
        </p:txBody>
      </p:sp>
      <p:sp>
        <p:nvSpPr>
          <p:cNvPr id="36894" name="Line 27"/>
          <p:cNvSpPr>
            <a:spLocks noChangeShapeType="1"/>
          </p:cNvSpPr>
          <p:nvPr/>
        </p:nvSpPr>
        <p:spPr bwMode="auto">
          <a:xfrm>
            <a:off x="8051800" y="4383088"/>
            <a:ext cx="1098550" cy="0"/>
          </a:xfrm>
          <a:prstGeom prst="line">
            <a:avLst/>
          </a:prstGeom>
          <a:noFill/>
          <a:ln w="9525">
            <a:solidFill>
              <a:srgbClr val="000000"/>
            </a:solidFill>
            <a:prstDash val="dash"/>
            <a:round/>
            <a:headEnd/>
            <a:tailEnd/>
          </a:ln>
        </p:spPr>
        <p:txBody>
          <a:bodyPr/>
          <a:lstStyle/>
          <a:p>
            <a:endParaRPr lang="en-US"/>
          </a:p>
        </p:txBody>
      </p:sp>
      <p:sp>
        <p:nvSpPr>
          <p:cNvPr id="36895" name="Text Box 28"/>
          <p:cNvSpPr txBox="1">
            <a:spLocks noChangeArrowheads="1"/>
          </p:cNvSpPr>
          <p:nvPr/>
        </p:nvSpPr>
        <p:spPr bwMode="auto">
          <a:xfrm>
            <a:off x="8497888" y="4406900"/>
            <a:ext cx="449262" cy="227013"/>
          </a:xfrm>
          <a:prstGeom prst="rect">
            <a:avLst/>
          </a:prstGeom>
          <a:noFill/>
          <a:ln w="9525">
            <a:noFill/>
            <a:miter lim="800000"/>
            <a:headEnd/>
            <a:tailEnd/>
          </a:ln>
        </p:spPr>
        <p:txBody>
          <a:bodyPr lIns="0" tIns="0" rIns="0" bIns="0"/>
          <a:lstStyle/>
          <a:p>
            <a:pPr algn="ctr">
              <a:lnSpc>
                <a:spcPct val="100000"/>
              </a:lnSpc>
              <a:spcBef>
                <a:spcPct val="0"/>
              </a:spcBef>
              <a:buFontTx/>
              <a:buNone/>
            </a:pPr>
            <a:r>
              <a:rPr lang="en-GB" sz="1600"/>
              <a:t>Code</a:t>
            </a:r>
          </a:p>
        </p:txBody>
      </p:sp>
      <p:sp>
        <p:nvSpPr>
          <p:cNvPr id="36896" name="Text Box 29"/>
          <p:cNvSpPr txBox="1">
            <a:spLocks noChangeArrowheads="1"/>
          </p:cNvSpPr>
          <p:nvPr/>
        </p:nvSpPr>
        <p:spPr bwMode="auto">
          <a:xfrm>
            <a:off x="7994650" y="4562475"/>
            <a:ext cx="452438" cy="438150"/>
          </a:xfrm>
          <a:prstGeom prst="rect">
            <a:avLst/>
          </a:prstGeom>
          <a:noFill/>
          <a:ln w="9525">
            <a:noFill/>
            <a:miter lim="800000"/>
            <a:headEnd/>
            <a:tailEnd/>
          </a:ln>
        </p:spPr>
        <p:txBody>
          <a:bodyPr lIns="0" tIns="0" rIns="0" bIns="0"/>
          <a:lstStyle/>
          <a:p>
            <a:pPr algn="ctr">
              <a:lnSpc>
                <a:spcPct val="100000"/>
              </a:lnSpc>
              <a:spcBef>
                <a:spcPct val="0"/>
              </a:spcBef>
              <a:buFontTx/>
              <a:buNone/>
            </a:pPr>
            <a:r>
              <a:rPr lang="en-GB" sz="1600"/>
              <a:t>Unit test</a:t>
            </a:r>
          </a:p>
        </p:txBody>
      </p:sp>
      <p:sp>
        <p:nvSpPr>
          <p:cNvPr id="36897" name="Line 30"/>
          <p:cNvSpPr>
            <a:spLocks noChangeShapeType="1"/>
          </p:cNvSpPr>
          <p:nvPr/>
        </p:nvSpPr>
        <p:spPr bwMode="auto">
          <a:xfrm flipH="1">
            <a:off x="8451850" y="4397375"/>
            <a:ext cx="0" cy="933450"/>
          </a:xfrm>
          <a:prstGeom prst="line">
            <a:avLst/>
          </a:prstGeom>
          <a:noFill/>
          <a:ln w="9525">
            <a:solidFill>
              <a:srgbClr val="000000"/>
            </a:solidFill>
            <a:prstDash val="dash"/>
            <a:round/>
            <a:headEnd/>
            <a:tailEnd/>
          </a:ln>
        </p:spPr>
        <p:txBody>
          <a:bodyPr/>
          <a:lstStyle/>
          <a:p>
            <a:endParaRPr lang="en-US"/>
          </a:p>
        </p:txBody>
      </p:sp>
      <p:sp>
        <p:nvSpPr>
          <p:cNvPr id="36898" name="Line 31"/>
          <p:cNvSpPr>
            <a:spLocks noChangeShapeType="1"/>
          </p:cNvSpPr>
          <p:nvPr/>
        </p:nvSpPr>
        <p:spPr bwMode="auto">
          <a:xfrm>
            <a:off x="7962900" y="4419600"/>
            <a:ext cx="0" cy="1189038"/>
          </a:xfrm>
          <a:prstGeom prst="line">
            <a:avLst/>
          </a:prstGeom>
          <a:noFill/>
          <a:ln w="9525">
            <a:solidFill>
              <a:srgbClr val="000000"/>
            </a:solidFill>
            <a:prstDash val="dash"/>
            <a:round/>
            <a:headEnd/>
            <a:tailEnd/>
          </a:ln>
        </p:spPr>
        <p:txBody>
          <a:bodyPr/>
          <a:lstStyle/>
          <a:p>
            <a:endParaRPr lang="en-US"/>
          </a:p>
        </p:txBody>
      </p:sp>
      <p:sp>
        <p:nvSpPr>
          <p:cNvPr id="36899" name="Text Box 32"/>
          <p:cNvSpPr txBox="1">
            <a:spLocks noChangeArrowheads="1"/>
          </p:cNvSpPr>
          <p:nvPr/>
        </p:nvSpPr>
        <p:spPr bwMode="auto">
          <a:xfrm>
            <a:off x="7007225" y="5207000"/>
            <a:ext cx="1035050" cy="439738"/>
          </a:xfrm>
          <a:prstGeom prst="rect">
            <a:avLst/>
          </a:prstGeom>
          <a:noFill/>
          <a:ln w="9525">
            <a:noFill/>
            <a:miter lim="800000"/>
            <a:headEnd/>
            <a:tailEnd/>
          </a:ln>
        </p:spPr>
        <p:txBody>
          <a:bodyPr lIns="0" tIns="0" rIns="0" bIns="0"/>
          <a:lstStyle/>
          <a:p>
            <a:pPr algn="ctr">
              <a:lnSpc>
                <a:spcPct val="100000"/>
              </a:lnSpc>
              <a:spcBef>
                <a:spcPct val="0"/>
              </a:spcBef>
              <a:buFontTx/>
              <a:buNone/>
            </a:pPr>
            <a:r>
              <a:rPr lang="en-GB" sz="1600"/>
              <a:t>Integration and test</a:t>
            </a:r>
          </a:p>
        </p:txBody>
      </p:sp>
      <p:sp>
        <p:nvSpPr>
          <p:cNvPr id="36900" name="Line 33"/>
          <p:cNvSpPr>
            <a:spLocks noChangeShapeType="1"/>
          </p:cNvSpPr>
          <p:nvPr/>
        </p:nvSpPr>
        <p:spPr bwMode="auto">
          <a:xfrm>
            <a:off x="7034213" y="5189538"/>
            <a:ext cx="0" cy="720725"/>
          </a:xfrm>
          <a:prstGeom prst="line">
            <a:avLst/>
          </a:prstGeom>
          <a:noFill/>
          <a:ln w="9525">
            <a:solidFill>
              <a:srgbClr val="000000"/>
            </a:solidFill>
            <a:prstDash val="dash"/>
            <a:round/>
            <a:headEnd/>
            <a:tailEnd/>
          </a:ln>
        </p:spPr>
        <p:txBody>
          <a:bodyPr/>
          <a:lstStyle/>
          <a:p>
            <a:endParaRPr lang="en-US"/>
          </a:p>
        </p:txBody>
      </p:sp>
      <p:sp>
        <p:nvSpPr>
          <p:cNvPr id="36901" name="Text Box 34"/>
          <p:cNvSpPr txBox="1">
            <a:spLocks noChangeArrowheads="1"/>
          </p:cNvSpPr>
          <p:nvPr/>
        </p:nvSpPr>
        <p:spPr bwMode="auto">
          <a:xfrm>
            <a:off x="5972175" y="5518150"/>
            <a:ext cx="1150938" cy="439738"/>
          </a:xfrm>
          <a:prstGeom prst="rect">
            <a:avLst/>
          </a:prstGeom>
          <a:noFill/>
          <a:ln w="9525">
            <a:noFill/>
            <a:miter lim="800000"/>
            <a:headEnd/>
            <a:tailEnd/>
          </a:ln>
        </p:spPr>
        <p:txBody>
          <a:bodyPr lIns="0" tIns="0" rIns="0" bIns="0"/>
          <a:lstStyle/>
          <a:p>
            <a:pPr algn="ctr">
              <a:lnSpc>
                <a:spcPct val="100000"/>
              </a:lnSpc>
              <a:spcBef>
                <a:spcPct val="0"/>
              </a:spcBef>
              <a:buFontTx/>
              <a:buNone/>
            </a:pPr>
            <a:r>
              <a:rPr lang="en-GB" sz="1600"/>
              <a:t>Acceptance test</a:t>
            </a:r>
          </a:p>
        </p:txBody>
      </p:sp>
      <p:sp>
        <p:nvSpPr>
          <p:cNvPr id="36902" name="Text Box 35"/>
          <p:cNvSpPr txBox="1">
            <a:spLocks noChangeArrowheads="1"/>
          </p:cNvSpPr>
          <p:nvPr/>
        </p:nvSpPr>
        <p:spPr bwMode="auto">
          <a:xfrm>
            <a:off x="4752975" y="5702300"/>
            <a:ext cx="1319213" cy="298450"/>
          </a:xfrm>
          <a:prstGeom prst="rect">
            <a:avLst/>
          </a:prstGeom>
          <a:noFill/>
          <a:ln w="9525">
            <a:noFill/>
            <a:miter lim="800000"/>
            <a:headEnd/>
            <a:tailEnd/>
          </a:ln>
        </p:spPr>
        <p:txBody>
          <a:bodyPr lIns="0" tIns="0" rIns="0" bIns="0"/>
          <a:lstStyle/>
          <a:p>
            <a:pPr algn="ctr">
              <a:lnSpc>
                <a:spcPct val="100000"/>
              </a:lnSpc>
              <a:spcBef>
                <a:spcPct val="0"/>
              </a:spcBef>
              <a:buFontTx/>
              <a:buNone/>
            </a:pPr>
            <a:r>
              <a:rPr lang="en-GB" sz="1600"/>
              <a:t>Implementation </a:t>
            </a:r>
          </a:p>
        </p:txBody>
      </p:sp>
      <p:sp>
        <p:nvSpPr>
          <p:cNvPr id="36903" name="Line 36"/>
          <p:cNvSpPr>
            <a:spLocks noChangeShapeType="1"/>
          </p:cNvSpPr>
          <p:nvPr/>
        </p:nvSpPr>
        <p:spPr bwMode="auto">
          <a:xfrm flipH="1">
            <a:off x="6030913" y="5414963"/>
            <a:ext cx="17462" cy="693737"/>
          </a:xfrm>
          <a:prstGeom prst="line">
            <a:avLst/>
          </a:prstGeom>
          <a:noFill/>
          <a:ln w="9525">
            <a:solidFill>
              <a:srgbClr val="000000"/>
            </a:solidFill>
            <a:prstDash val="dash"/>
            <a:round/>
            <a:headEnd/>
            <a:tailEnd/>
          </a:ln>
        </p:spPr>
        <p:txBody>
          <a:bodyPr/>
          <a:lstStyle/>
          <a:p>
            <a:endParaRPr lang="en-US"/>
          </a:p>
        </p:txBody>
      </p:sp>
      <p:sp>
        <p:nvSpPr>
          <p:cNvPr id="36904" name="Text Box 37"/>
          <p:cNvSpPr txBox="1">
            <a:spLocks noChangeArrowheads="1"/>
          </p:cNvSpPr>
          <p:nvPr/>
        </p:nvSpPr>
        <p:spPr bwMode="auto">
          <a:xfrm>
            <a:off x="4987925" y="6211888"/>
            <a:ext cx="1601788" cy="438150"/>
          </a:xfrm>
          <a:prstGeom prst="rect">
            <a:avLst/>
          </a:prstGeom>
          <a:noFill/>
          <a:ln w="9525">
            <a:noFill/>
            <a:miter lim="800000"/>
            <a:headEnd/>
            <a:tailEnd/>
          </a:ln>
        </p:spPr>
        <p:txBody>
          <a:bodyPr lIns="0" tIns="0" rIns="0" bIns="0"/>
          <a:lstStyle/>
          <a:p>
            <a:pPr algn="ctr">
              <a:lnSpc>
                <a:spcPct val="100000"/>
              </a:lnSpc>
              <a:spcBef>
                <a:spcPct val="0"/>
              </a:spcBef>
              <a:buFontTx/>
              <a:buNone/>
            </a:pPr>
            <a:r>
              <a:rPr lang="en-GB" sz="1600"/>
              <a:t>Develop, verify next-level product</a:t>
            </a:r>
          </a:p>
        </p:txBody>
      </p:sp>
      <p:sp>
        <p:nvSpPr>
          <p:cNvPr id="36905" name="Text Box 38"/>
          <p:cNvSpPr txBox="1">
            <a:spLocks noChangeArrowheads="1"/>
          </p:cNvSpPr>
          <p:nvPr/>
        </p:nvSpPr>
        <p:spPr bwMode="auto">
          <a:xfrm>
            <a:off x="3351213" y="5602288"/>
            <a:ext cx="1154112" cy="439737"/>
          </a:xfrm>
          <a:prstGeom prst="rect">
            <a:avLst/>
          </a:prstGeom>
          <a:noFill/>
          <a:ln w="9525">
            <a:noFill/>
            <a:miter lim="800000"/>
            <a:headEnd/>
            <a:tailEnd/>
          </a:ln>
        </p:spPr>
        <p:txBody>
          <a:bodyPr lIns="0" tIns="0" rIns="0" bIns="0"/>
          <a:lstStyle/>
          <a:p>
            <a:pPr algn="ctr">
              <a:lnSpc>
                <a:spcPct val="100000"/>
              </a:lnSpc>
              <a:spcBef>
                <a:spcPct val="0"/>
              </a:spcBef>
              <a:buFontTx/>
              <a:buNone/>
            </a:pPr>
            <a:r>
              <a:rPr lang="en-GB" sz="1600"/>
              <a:t>Plan next phase</a:t>
            </a:r>
          </a:p>
        </p:txBody>
      </p:sp>
      <p:sp>
        <p:nvSpPr>
          <p:cNvPr id="36906" name="Text Box 39"/>
          <p:cNvSpPr txBox="1">
            <a:spLocks noChangeArrowheads="1"/>
          </p:cNvSpPr>
          <p:nvPr/>
        </p:nvSpPr>
        <p:spPr bwMode="auto">
          <a:xfrm>
            <a:off x="598488" y="3205163"/>
            <a:ext cx="1152525" cy="439737"/>
          </a:xfrm>
          <a:prstGeom prst="rect">
            <a:avLst/>
          </a:prstGeom>
          <a:noFill/>
          <a:ln w="9525">
            <a:noFill/>
            <a:miter lim="800000"/>
            <a:headEnd/>
            <a:tailEnd/>
          </a:ln>
        </p:spPr>
        <p:txBody>
          <a:bodyPr lIns="0" tIns="0" rIns="0" bIns="0"/>
          <a:lstStyle/>
          <a:p>
            <a:pPr algn="ctr">
              <a:lnSpc>
                <a:spcPct val="100000"/>
              </a:lnSpc>
              <a:spcBef>
                <a:spcPct val="0"/>
              </a:spcBef>
              <a:buFontTx/>
              <a:buNone/>
            </a:pPr>
            <a:r>
              <a:rPr lang="en-GB" sz="1600"/>
              <a:t>Commitment partition</a:t>
            </a:r>
          </a:p>
        </p:txBody>
      </p:sp>
      <p:sp>
        <p:nvSpPr>
          <p:cNvPr id="36907" name="Text Box 40"/>
          <p:cNvSpPr txBox="1">
            <a:spLocks noChangeArrowheads="1"/>
          </p:cNvSpPr>
          <p:nvPr/>
        </p:nvSpPr>
        <p:spPr bwMode="auto">
          <a:xfrm>
            <a:off x="1200150" y="1219200"/>
            <a:ext cx="1152525" cy="877888"/>
          </a:xfrm>
          <a:prstGeom prst="rect">
            <a:avLst/>
          </a:prstGeom>
          <a:noFill/>
          <a:ln w="9525">
            <a:noFill/>
            <a:miter lim="800000"/>
            <a:headEnd/>
            <a:tailEnd/>
          </a:ln>
        </p:spPr>
        <p:txBody>
          <a:bodyPr lIns="0" tIns="0" rIns="0" bIns="0"/>
          <a:lstStyle/>
          <a:p>
            <a:pPr algn="ctr">
              <a:lnSpc>
                <a:spcPct val="100000"/>
              </a:lnSpc>
              <a:spcBef>
                <a:spcPct val="0"/>
              </a:spcBef>
              <a:buFontTx/>
              <a:buNone/>
            </a:pPr>
            <a:r>
              <a:rPr lang="en-GB" sz="1600"/>
              <a:t>Determine objectives, alternatives, constraints</a:t>
            </a:r>
          </a:p>
        </p:txBody>
      </p:sp>
      <p:sp>
        <p:nvSpPr>
          <p:cNvPr id="36908" name="Text Box 41"/>
          <p:cNvSpPr txBox="1">
            <a:spLocks noChangeArrowheads="1"/>
          </p:cNvSpPr>
          <p:nvPr/>
        </p:nvSpPr>
        <p:spPr bwMode="auto">
          <a:xfrm>
            <a:off x="4786313" y="214313"/>
            <a:ext cx="1374775" cy="438150"/>
          </a:xfrm>
          <a:prstGeom prst="rect">
            <a:avLst/>
          </a:prstGeom>
          <a:noFill/>
          <a:ln w="9525">
            <a:noFill/>
            <a:miter lim="800000"/>
            <a:headEnd/>
            <a:tailEnd/>
          </a:ln>
        </p:spPr>
        <p:txBody>
          <a:bodyPr lIns="0" tIns="0" rIns="0" bIns="0"/>
          <a:lstStyle/>
          <a:p>
            <a:pPr algn="ctr">
              <a:lnSpc>
                <a:spcPct val="100000"/>
              </a:lnSpc>
              <a:spcBef>
                <a:spcPct val="0"/>
              </a:spcBef>
              <a:buFontTx/>
              <a:buNone/>
            </a:pPr>
            <a:r>
              <a:rPr lang="en-GB" sz="1600"/>
              <a:t>Cumulative cost</a:t>
            </a:r>
          </a:p>
        </p:txBody>
      </p:sp>
      <p:sp>
        <p:nvSpPr>
          <p:cNvPr id="36909" name="Freeform 42"/>
          <p:cNvSpPr>
            <a:spLocks/>
          </p:cNvSpPr>
          <p:nvPr/>
        </p:nvSpPr>
        <p:spPr bwMode="auto">
          <a:xfrm>
            <a:off x="4314825" y="706438"/>
            <a:ext cx="950913" cy="139700"/>
          </a:xfrm>
          <a:custGeom>
            <a:avLst/>
            <a:gdLst>
              <a:gd name="T0" fmla="*/ 0 w 1001"/>
              <a:gd name="T1" fmla="*/ 173 h 173"/>
              <a:gd name="T2" fmla="*/ 474 w 1001"/>
              <a:gd name="T3" fmla="*/ 15 h 173"/>
              <a:gd name="T4" fmla="*/ 1001 w 1001"/>
              <a:gd name="T5" fmla="*/ 85 h 173"/>
              <a:gd name="T6" fmla="*/ 0 60000 65536"/>
              <a:gd name="T7" fmla="*/ 0 60000 65536"/>
              <a:gd name="T8" fmla="*/ 0 60000 65536"/>
              <a:gd name="T9" fmla="*/ 0 w 1001"/>
              <a:gd name="T10" fmla="*/ 0 h 173"/>
              <a:gd name="T11" fmla="*/ 1001 w 1001"/>
              <a:gd name="T12" fmla="*/ 173 h 173"/>
            </a:gdLst>
            <a:ahLst/>
            <a:cxnLst>
              <a:cxn ang="T6">
                <a:pos x="T0" y="T1"/>
              </a:cxn>
              <a:cxn ang="T7">
                <a:pos x="T2" y="T3"/>
              </a:cxn>
              <a:cxn ang="T8">
                <a:pos x="T4" y="T5"/>
              </a:cxn>
            </a:cxnLst>
            <a:rect l="T9" t="T10" r="T11" b="T12"/>
            <a:pathLst>
              <a:path w="1001" h="173">
                <a:moveTo>
                  <a:pt x="0" y="173"/>
                </a:moveTo>
                <a:cubicBezTo>
                  <a:pt x="153" y="101"/>
                  <a:pt x="307" y="30"/>
                  <a:pt x="474" y="15"/>
                </a:cubicBezTo>
                <a:cubicBezTo>
                  <a:pt x="641" y="0"/>
                  <a:pt x="913" y="73"/>
                  <a:pt x="1001" y="85"/>
                </a:cubicBezTo>
              </a:path>
            </a:pathLst>
          </a:custGeom>
          <a:noFill/>
          <a:ln w="9525">
            <a:solidFill>
              <a:srgbClr val="000000"/>
            </a:solidFill>
            <a:round/>
            <a:headEnd type="none" w="med" len="med"/>
            <a:tailEnd type="triangle" w="med" len="med"/>
          </a:ln>
        </p:spPr>
        <p:txBody>
          <a:bodyPr/>
          <a:lstStyle/>
          <a:p>
            <a:endParaRPr lang="en-US"/>
          </a:p>
        </p:txBody>
      </p:sp>
      <p:sp>
        <p:nvSpPr>
          <p:cNvPr id="36910" name="Text Box 43"/>
          <p:cNvSpPr txBox="1">
            <a:spLocks noChangeArrowheads="1"/>
          </p:cNvSpPr>
          <p:nvPr/>
        </p:nvSpPr>
        <p:spPr bwMode="auto">
          <a:xfrm>
            <a:off x="5287963" y="585788"/>
            <a:ext cx="1152525" cy="438150"/>
          </a:xfrm>
          <a:prstGeom prst="rect">
            <a:avLst/>
          </a:prstGeom>
          <a:noFill/>
          <a:ln w="9525">
            <a:noFill/>
            <a:miter lim="800000"/>
            <a:headEnd/>
            <a:tailEnd/>
          </a:ln>
        </p:spPr>
        <p:txBody>
          <a:bodyPr lIns="0" tIns="0" rIns="0" bIns="0"/>
          <a:lstStyle/>
          <a:p>
            <a:pPr algn="ctr">
              <a:lnSpc>
                <a:spcPct val="100000"/>
              </a:lnSpc>
              <a:spcBef>
                <a:spcPct val="0"/>
              </a:spcBef>
              <a:buFontTx/>
              <a:buNone/>
            </a:pPr>
            <a:r>
              <a:rPr lang="en-GB" sz="1600"/>
              <a:t>Progress through steps</a:t>
            </a:r>
          </a:p>
        </p:txBody>
      </p:sp>
      <p:sp>
        <p:nvSpPr>
          <p:cNvPr id="36911" name="Text Box 44"/>
          <p:cNvSpPr txBox="1">
            <a:spLocks noChangeArrowheads="1"/>
          </p:cNvSpPr>
          <p:nvPr/>
        </p:nvSpPr>
        <p:spPr bwMode="auto">
          <a:xfrm>
            <a:off x="7424738" y="963613"/>
            <a:ext cx="1990725" cy="679450"/>
          </a:xfrm>
          <a:prstGeom prst="rect">
            <a:avLst/>
          </a:prstGeom>
          <a:noFill/>
          <a:ln w="9525">
            <a:noFill/>
            <a:miter lim="800000"/>
            <a:headEnd/>
            <a:tailEnd/>
          </a:ln>
        </p:spPr>
        <p:txBody>
          <a:bodyPr lIns="0" tIns="0" rIns="0" bIns="0"/>
          <a:lstStyle/>
          <a:p>
            <a:pPr algn="ctr">
              <a:lnSpc>
                <a:spcPct val="100000"/>
              </a:lnSpc>
              <a:spcBef>
                <a:spcPct val="0"/>
              </a:spcBef>
              <a:buFontTx/>
              <a:buNone/>
            </a:pPr>
            <a:r>
              <a:rPr lang="en-GB" sz="1600"/>
              <a:t>Evaluate alternatives, identify, resolve risks</a:t>
            </a:r>
          </a:p>
        </p:txBody>
      </p:sp>
      <p:sp>
        <p:nvSpPr>
          <p:cNvPr id="36912" name="Text Box 45"/>
          <p:cNvSpPr txBox="1">
            <a:spLocks noChangeArrowheads="1"/>
          </p:cNvSpPr>
          <p:nvPr/>
        </p:nvSpPr>
        <p:spPr bwMode="auto">
          <a:xfrm>
            <a:off x="423863" y="5708650"/>
            <a:ext cx="2332037" cy="457200"/>
          </a:xfrm>
          <a:prstGeom prst="rect">
            <a:avLst/>
          </a:prstGeom>
          <a:noFill/>
          <a:ln w="25400">
            <a:noFill/>
            <a:miter lim="800000"/>
            <a:headEnd/>
            <a:tailEnd/>
          </a:ln>
        </p:spPr>
        <p:txBody>
          <a:bodyPr wrap="none" anchor="ctr">
            <a:spAutoFit/>
          </a:bodyPr>
          <a:lstStyle/>
          <a:p>
            <a:pPr algn="ctr">
              <a:lnSpc>
                <a:spcPct val="100000"/>
              </a:lnSpc>
              <a:buFontTx/>
              <a:buNone/>
            </a:pPr>
            <a:r>
              <a:rPr lang="en-GB"/>
              <a:t>The Spiral Model</a:t>
            </a:r>
          </a:p>
        </p:txBody>
      </p:sp>
      <p:sp>
        <p:nvSpPr>
          <p:cNvPr id="36913" name="Freeform 46"/>
          <p:cNvSpPr>
            <a:spLocks/>
          </p:cNvSpPr>
          <p:nvPr/>
        </p:nvSpPr>
        <p:spPr bwMode="auto">
          <a:xfrm>
            <a:off x="4849813" y="3657600"/>
            <a:ext cx="4362450" cy="1866900"/>
          </a:xfrm>
          <a:custGeom>
            <a:avLst/>
            <a:gdLst>
              <a:gd name="T0" fmla="*/ 236 w 2748"/>
              <a:gd name="T1" fmla="*/ 739 h 1176"/>
              <a:gd name="T2" fmla="*/ 64 w 2748"/>
              <a:gd name="T3" fmla="*/ 750 h 1176"/>
              <a:gd name="T4" fmla="*/ 21 w 2748"/>
              <a:gd name="T5" fmla="*/ 803 h 1176"/>
              <a:gd name="T6" fmla="*/ 0 w 2748"/>
              <a:gd name="T7" fmla="*/ 878 h 1176"/>
              <a:gd name="T8" fmla="*/ 75 w 2748"/>
              <a:gd name="T9" fmla="*/ 1028 h 1176"/>
              <a:gd name="T10" fmla="*/ 107 w 2748"/>
              <a:gd name="T11" fmla="*/ 1093 h 1176"/>
              <a:gd name="T12" fmla="*/ 407 w 2748"/>
              <a:gd name="T13" fmla="*/ 1146 h 1176"/>
              <a:gd name="T14" fmla="*/ 1114 w 2748"/>
              <a:gd name="T15" fmla="*/ 1114 h 1176"/>
              <a:gd name="T16" fmla="*/ 1253 w 2748"/>
              <a:gd name="T17" fmla="*/ 1050 h 1176"/>
              <a:gd name="T18" fmla="*/ 1393 w 2748"/>
              <a:gd name="T19" fmla="*/ 975 h 1176"/>
              <a:gd name="T20" fmla="*/ 1479 w 2748"/>
              <a:gd name="T21" fmla="*/ 900 h 1176"/>
              <a:gd name="T22" fmla="*/ 1511 w 2748"/>
              <a:gd name="T23" fmla="*/ 889 h 1176"/>
              <a:gd name="T24" fmla="*/ 1693 w 2748"/>
              <a:gd name="T25" fmla="*/ 761 h 1176"/>
              <a:gd name="T26" fmla="*/ 1789 w 2748"/>
              <a:gd name="T27" fmla="*/ 675 h 1176"/>
              <a:gd name="T28" fmla="*/ 1939 w 2748"/>
              <a:gd name="T29" fmla="*/ 578 h 1176"/>
              <a:gd name="T30" fmla="*/ 2057 w 2748"/>
              <a:gd name="T31" fmla="*/ 514 h 1176"/>
              <a:gd name="T32" fmla="*/ 2486 w 2748"/>
              <a:gd name="T33" fmla="*/ 482 h 1176"/>
              <a:gd name="T34" fmla="*/ 2721 w 2748"/>
              <a:gd name="T35" fmla="*/ 375 h 1176"/>
              <a:gd name="T36" fmla="*/ 2689 w 2748"/>
              <a:gd name="T37" fmla="*/ 171 h 1176"/>
              <a:gd name="T38" fmla="*/ 2507 w 2748"/>
              <a:gd name="T39" fmla="*/ 128 h 1176"/>
              <a:gd name="T40" fmla="*/ 2314 w 2748"/>
              <a:gd name="T41" fmla="*/ 53 h 1176"/>
              <a:gd name="T42" fmla="*/ 1950 w 2748"/>
              <a:gd name="T43" fmla="*/ 0 h 1176"/>
              <a:gd name="T44" fmla="*/ 1607 w 2748"/>
              <a:gd name="T45" fmla="*/ 53 h 1176"/>
              <a:gd name="T46" fmla="*/ 1468 w 2748"/>
              <a:gd name="T47" fmla="*/ 235 h 1176"/>
              <a:gd name="T48" fmla="*/ 1446 w 2748"/>
              <a:gd name="T49" fmla="*/ 321 h 1176"/>
              <a:gd name="T50" fmla="*/ 1350 w 2748"/>
              <a:gd name="T51" fmla="*/ 471 h 1176"/>
              <a:gd name="T52" fmla="*/ 1264 w 2748"/>
              <a:gd name="T53" fmla="*/ 536 h 1176"/>
              <a:gd name="T54" fmla="*/ 686 w 2748"/>
              <a:gd name="T55" fmla="*/ 664 h 1176"/>
              <a:gd name="T56" fmla="*/ 428 w 2748"/>
              <a:gd name="T57" fmla="*/ 675 h 1176"/>
              <a:gd name="T58" fmla="*/ 214 w 2748"/>
              <a:gd name="T59" fmla="*/ 739 h 1176"/>
              <a:gd name="T60" fmla="*/ 236 w 2748"/>
              <a:gd name="T61" fmla="*/ 739 h 117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748"/>
              <a:gd name="T94" fmla="*/ 0 h 1176"/>
              <a:gd name="T95" fmla="*/ 2748 w 2748"/>
              <a:gd name="T96" fmla="*/ 1176 h 117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748" h="1176">
                <a:moveTo>
                  <a:pt x="236" y="739"/>
                </a:moveTo>
                <a:cubicBezTo>
                  <a:pt x="178" y="720"/>
                  <a:pt x="121" y="730"/>
                  <a:pt x="64" y="750"/>
                </a:cubicBezTo>
                <a:cubicBezTo>
                  <a:pt x="52" y="769"/>
                  <a:pt x="31" y="783"/>
                  <a:pt x="21" y="803"/>
                </a:cubicBezTo>
                <a:cubicBezTo>
                  <a:pt x="9" y="826"/>
                  <a:pt x="8" y="853"/>
                  <a:pt x="0" y="878"/>
                </a:cubicBezTo>
                <a:cubicBezTo>
                  <a:pt x="11" y="942"/>
                  <a:pt x="29" y="984"/>
                  <a:pt x="75" y="1028"/>
                </a:cubicBezTo>
                <a:cubicBezTo>
                  <a:pt x="81" y="1045"/>
                  <a:pt x="90" y="1082"/>
                  <a:pt x="107" y="1093"/>
                </a:cubicBezTo>
                <a:cubicBezTo>
                  <a:pt x="187" y="1143"/>
                  <a:pt x="324" y="1140"/>
                  <a:pt x="407" y="1146"/>
                </a:cubicBezTo>
                <a:cubicBezTo>
                  <a:pt x="549" y="1144"/>
                  <a:pt x="902" y="1176"/>
                  <a:pt x="1114" y="1114"/>
                </a:cubicBezTo>
                <a:cubicBezTo>
                  <a:pt x="1163" y="1100"/>
                  <a:pt x="1204" y="1067"/>
                  <a:pt x="1253" y="1050"/>
                </a:cubicBezTo>
                <a:cubicBezTo>
                  <a:pt x="1296" y="1018"/>
                  <a:pt x="1342" y="988"/>
                  <a:pt x="1393" y="975"/>
                </a:cubicBezTo>
                <a:cubicBezTo>
                  <a:pt x="1452" y="931"/>
                  <a:pt x="1423" y="956"/>
                  <a:pt x="1479" y="900"/>
                </a:cubicBezTo>
                <a:cubicBezTo>
                  <a:pt x="1487" y="892"/>
                  <a:pt x="1501" y="895"/>
                  <a:pt x="1511" y="889"/>
                </a:cubicBezTo>
                <a:cubicBezTo>
                  <a:pt x="1573" y="854"/>
                  <a:pt x="1637" y="806"/>
                  <a:pt x="1693" y="761"/>
                </a:cubicBezTo>
                <a:cubicBezTo>
                  <a:pt x="1726" y="734"/>
                  <a:pt x="1756" y="701"/>
                  <a:pt x="1789" y="675"/>
                </a:cubicBezTo>
                <a:cubicBezTo>
                  <a:pt x="1836" y="639"/>
                  <a:pt x="1890" y="611"/>
                  <a:pt x="1939" y="578"/>
                </a:cubicBezTo>
                <a:cubicBezTo>
                  <a:pt x="1975" y="554"/>
                  <a:pt x="2013" y="525"/>
                  <a:pt x="2057" y="514"/>
                </a:cubicBezTo>
                <a:cubicBezTo>
                  <a:pt x="2193" y="479"/>
                  <a:pt x="2353" y="487"/>
                  <a:pt x="2486" y="482"/>
                </a:cubicBezTo>
                <a:cubicBezTo>
                  <a:pt x="2601" y="471"/>
                  <a:pt x="2657" y="472"/>
                  <a:pt x="2721" y="375"/>
                </a:cubicBezTo>
                <a:cubicBezTo>
                  <a:pt x="2717" y="306"/>
                  <a:pt x="2748" y="207"/>
                  <a:pt x="2689" y="171"/>
                </a:cubicBezTo>
                <a:cubicBezTo>
                  <a:pt x="2636" y="139"/>
                  <a:pt x="2564" y="145"/>
                  <a:pt x="2507" y="128"/>
                </a:cubicBezTo>
                <a:cubicBezTo>
                  <a:pt x="2439" y="108"/>
                  <a:pt x="2382" y="75"/>
                  <a:pt x="2314" y="53"/>
                </a:cubicBezTo>
                <a:cubicBezTo>
                  <a:pt x="2199" y="15"/>
                  <a:pt x="2069" y="16"/>
                  <a:pt x="1950" y="0"/>
                </a:cubicBezTo>
                <a:cubicBezTo>
                  <a:pt x="1826" y="8"/>
                  <a:pt x="1723" y="17"/>
                  <a:pt x="1607" y="53"/>
                </a:cubicBezTo>
                <a:cubicBezTo>
                  <a:pt x="1535" y="102"/>
                  <a:pt x="1496" y="152"/>
                  <a:pt x="1468" y="235"/>
                </a:cubicBezTo>
                <a:cubicBezTo>
                  <a:pt x="1459" y="263"/>
                  <a:pt x="1462" y="296"/>
                  <a:pt x="1446" y="321"/>
                </a:cubicBezTo>
                <a:cubicBezTo>
                  <a:pt x="1412" y="372"/>
                  <a:pt x="1389" y="422"/>
                  <a:pt x="1350" y="471"/>
                </a:cubicBezTo>
                <a:cubicBezTo>
                  <a:pt x="1328" y="499"/>
                  <a:pt x="1293" y="517"/>
                  <a:pt x="1264" y="536"/>
                </a:cubicBezTo>
                <a:cubicBezTo>
                  <a:pt x="1093" y="650"/>
                  <a:pt x="888" y="652"/>
                  <a:pt x="686" y="664"/>
                </a:cubicBezTo>
                <a:cubicBezTo>
                  <a:pt x="600" y="669"/>
                  <a:pt x="514" y="671"/>
                  <a:pt x="428" y="675"/>
                </a:cubicBezTo>
                <a:cubicBezTo>
                  <a:pt x="356" y="694"/>
                  <a:pt x="285" y="715"/>
                  <a:pt x="214" y="739"/>
                </a:cubicBezTo>
                <a:cubicBezTo>
                  <a:pt x="207" y="741"/>
                  <a:pt x="229" y="739"/>
                  <a:pt x="236" y="739"/>
                </a:cubicBezTo>
                <a:close/>
              </a:path>
            </a:pathLst>
          </a:custGeom>
          <a:noFill/>
          <a:ln w="28575" cap="flat" cmpd="sng">
            <a:solidFill>
              <a:schemeClr val="accent2"/>
            </a:solidFill>
            <a:prstDash val="solid"/>
            <a:round/>
            <a:headEnd/>
            <a:tailEnd/>
          </a:ln>
        </p:spPr>
        <p:txBody>
          <a:bodyPr wrap="none" anchor="ctr">
            <a:spAutoFit/>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a:xfrm rot="16200000">
            <a:off x="-857250" y="2762250"/>
            <a:ext cx="2209800" cy="495300"/>
          </a:xfrm>
        </p:spPr>
        <p:txBody>
          <a:bodyPr/>
          <a:lstStyle/>
          <a:p>
            <a:pPr>
              <a:defRPr/>
            </a:pPr>
            <a:r>
              <a:rPr lang="en-US" altLang="zh-CN" smtClean="0"/>
              <a:t>Jan. 2014</a:t>
            </a:r>
            <a:endParaRPr lang="en-US" altLang="zh-CN"/>
          </a:p>
        </p:txBody>
      </p:sp>
      <p:sp>
        <p:nvSpPr>
          <p:cNvPr id="6" name="Slide Number Placeholder 4"/>
          <p:cNvSpPr>
            <a:spLocks noGrp="1"/>
          </p:cNvSpPr>
          <p:nvPr>
            <p:ph type="sldNum" sz="quarter" idx="11"/>
          </p:nvPr>
        </p:nvSpPr>
        <p:spPr/>
        <p:txBody>
          <a:bodyPr/>
          <a:lstStyle/>
          <a:p>
            <a:pPr>
              <a:defRPr/>
            </a:pPr>
            <a:fld id="{7A1096CC-AF3E-4505-8D53-F6511A510293}" type="slidenum">
              <a:rPr lang="en-US" altLang="en-US"/>
              <a:pPr>
                <a:defRPr/>
              </a:pPr>
              <a:t>35</a:t>
            </a:fld>
            <a:endParaRPr lang="en-US" altLang="en-US"/>
          </a:p>
        </p:txBody>
      </p:sp>
      <p:sp>
        <p:nvSpPr>
          <p:cNvPr id="7" name="Footer Placeholder 5"/>
          <p:cNvSpPr>
            <a:spLocks noGrp="1"/>
          </p:cNvSpPr>
          <p:nvPr>
            <p:ph type="ftr" sz="quarter" idx="12"/>
          </p:nvPr>
        </p:nvSpPr>
        <p:spPr/>
        <p:txBody>
          <a:bodyPr/>
          <a:lstStyle/>
          <a:p>
            <a:pPr>
              <a:defRPr/>
            </a:pPr>
            <a:r>
              <a:rPr lang="en-GB" altLang="zh-CN"/>
              <a:t>U08182: Information Systems Design</a:t>
            </a:r>
          </a:p>
        </p:txBody>
      </p:sp>
      <p:sp>
        <p:nvSpPr>
          <p:cNvPr id="37893" name="Rectangle 2"/>
          <p:cNvSpPr>
            <a:spLocks noGrp="1" noChangeArrowheads="1"/>
          </p:cNvSpPr>
          <p:nvPr>
            <p:ph type="title"/>
          </p:nvPr>
        </p:nvSpPr>
        <p:spPr/>
        <p:txBody>
          <a:bodyPr/>
          <a:lstStyle/>
          <a:p>
            <a:r>
              <a:rPr lang="en-GB" i="1" smtClean="0">
                <a:ea typeface="SimSun" pitchFamily="2" charset="-122"/>
              </a:rPr>
              <a:t>The Principle of Competence</a:t>
            </a:r>
            <a:endParaRPr lang="en-GB" altLang="zh-CN" smtClean="0">
              <a:ea typeface="SimSun" pitchFamily="2" charset="-122"/>
            </a:endParaRPr>
          </a:p>
        </p:txBody>
      </p:sp>
      <p:sp>
        <p:nvSpPr>
          <p:cNvPr id="37894" name="Rectangle 3"/>
          <p:cNvSpPr>
            <a:spLocks noGrp="1" noChangeArrowheads="1"/>
          </p:cNvSpPr>
          <p:nvPr>
            <p:ph type="body" idx="1"/>
          </p:nvPr>
        </p:nvSpPr>
        <p:spPr>
          <a:xfrm>
            <a:off x="831850" y="1173163"/>
            <a:ext cx="8383588" cy="3424237"/>
          </a:xfrm>
          <a:solidFill>
            <a:schemeClr val="bg1"/>
          </a:solidFill>
          <a:ln w="28575">
            <a:solidFill>
              <a:schemeClr val="accent2"/>
            </a:solidFill>
          </a:ln>
        </p:spPr>
        <p:txBody>
          <a:bodyPr/>
          <a:lstStyle/>
          <a:p>
            <a:pPr>
              <a:buFont typeface="Wingdings" pitchFamily="2" charset="2"/>
              <a:buNone/>
            </a:pPr>
            <a:r>
              <a:rPr lang="en-GB" smtClean="0">
                <a:ea typeface="SimSun" pitchFamily="2" charset="-122"/>
              </a:rPr>
              <a:t>Axiom 10:</a:t>
            </a:r>
          </a:p>
          <a:p>
            <a:pPr marL="522288" lvl="1" indent="0">
              <a:buFont typeface="Wingdings" pitchFamily="2" charset="2"/>
              <a:buNone/>
            </a:pPr>
            <a:r>
              <a:rPr lang="en-GB" smtClean="0">
                <a:ea typeface="SimSun" pitchFamily="2" charset="-122"/>
              </a:rPr>
              <a:t>Design competence is the ability to create a synthesis of features that achieves all desired characteristics in terms of their required life and relative value, using available effective information about this synthesis to those who will turn it into products or systems.</a:t>
            </a:r>
          </a:p>
        </p:txBody>
      </p:sp>
      <p:sp>
        <p:nvSpPr>
          <p:cNvPr id="37895" name="Text Box 5"/>
          <p:cNvSpPr txBox="1">
            <a:spLocks noChangeArrowheads="1"/>
          </p:cNvSpPr>
          <p:nvPr/>
        </p:nvSpPr>
        <p:spPr bwMode="auto">
          <a:xfrm>
            <a:off x="849313" y="4946650"/>
            <a:ext cx="8547100" cy="896938"/>
          </a:xfrm>
          <a:prstGeom prst="rect">
            <a:avLst/>
          </a:prstGeom>
          <a:noFill/>
          <a:ln w="28575" algn="ctr">
            <a:noFill/>
            <a:miter lim="800000"/>
            <a:headEnd/>
            <a:tailEnd/>
          </a:ln>
        </p:spPr>
        <p:txBody>
          <a:bodyPr>
            <a:spAutoFit/>
          </a:bodyPr>
          <a:lstStyle/>
          <a:p>
            <a:pPr>
              <a:buFont typeface="Wingdings" pitchFamily="2" charset="2"/>
              <a:buChar char="l"/>
            </a:pPr>
            <a:r>
              <a:rPr lang="en-GB" altLang="zh-CN"/>
              <a:t> It identifies another important factor of design: the designer</a:t>
            </a:r>
          </a:p>
          <a:p>
            <a:pPr lvl="1">
              <a:buFont typeface="Arial" charset="0"/>
              <a:buChar char="−"/>
            </a:pPr>
            <a:r>
              <a:rPr lang="en-GB" altLang="zh-CN"/>
              <a:t>	The key feature of a designer is </a:t>
            </a:r>
            <a:r>
              <a:rPr lang="en-GB" altLang="zh-CN" b="1"/>
              <a:t>competence</a:t>
            </a:r>
            <a:r>
              <a:rPr lang="en-GB" altLang="zh-CN"/>
              <a:t>. </a:t>
            </a:r>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a:xfrm rot="16200000">
            <a:off x="-857250" y="2762250"/>
            <a:ext cx="2209800" cy="495300"/>
          </a:xfrm>
        </p:spPr>
        <p:txBody>
          <a:bodyPr/>
          <a:lstStyle/>
          <a:p>
            <a:pPr>
              <a:defRPr/>
            </a:pPr>
            <a:r>
              <a:rPr lang="en-US" altLang="zh-CN" smtClean="0"/>
              <a:t>Jan. 2014</a:t>
            </a:r>
            <a:endParaRPr lang="en-US" altLang="zh-CN"/>
          </a:p>
        </p:txBody>
      </p:sp>
      <p:sp>
        <p:nvSpPr>
          <p:cNvPr id="6" name="Slide Number Placeholder 4"/>
          <p:cNvSpPr>
            <a:spLocks noGrp="1"/>
          </p:cNvSpPr>
          <p:nvPr>
            <p:ph type="sldNum" sz="quarter" idx="11"/>
          </p:nvPr>
        </p:nvSpPr>
        <p:spPr/>
        <p:txBody>
          <a:bodyPr/>
          <a:lstStyle/>
          <a:p>
            <a:pPr>
              <a:defRPr/>
            </a:pPr>
            <a:fld id="{B3638425-E8BF-4DAC-9E42-0FC36FB8692A}" type="slidenum">
              <a:rPr lang="en-US" altLang="en-US"/>
              <a:pPr>
                <a:defRPr/>
              </a:pPr>
              <a:t>36</a:t>
            </a:fld>
            <a:endParaRPr lang="en-US" altLang="en-US"/>
          </a:p>
        </p:txBody>
      </p:sp>
      <p:sp>
        <p:nvSpPr>
          <p:cNvPr id="7" name="Footer Placeholder 5"/>
          <p:cNvSpPr>
            <a:spLocks noGrp="1"/>
          </p:cNvSpPr>
          <p:nvPr>
            <p:ph type="ftr" sz="quarter" idx="12"/>
          </p:nvPr>
        </p:nvSpPr>
        <p:spPr/>
        <p:txBody>
          <a:bodyPr/>
          <a:lstStyle/>
          <a:p>
            <a:pPr>
              <a:defRPr/>
            </a:pPr>
            <a:r>
              <a:rPr lang="en-GB" altLang="zh-CN"/>
              <a:t>U08182: Information Systems Design</a:t>
            </a:r>
          </a:p>
        </p:txBody>
      </p:sp>
      <p:sp>
        <p:nvSpPr>
          <p:cNvPr id="38917" name="Rectangle 2"/>
          <p:cNvSpPr>
            <a:spLocks noGrp="1" noChangeArrowheads="1"/>
          </p:cNvSpPr>
          <p:nvPr>
            <p:ph type="title"/>
          </p:nvPr>
        </p:nvSpPr>
        <p:spPr/>
        <p:txBody>
          <a:bodyPr/>
          <a:lstStyle/>
          <a:p>
            <a:r>
              <a:rPr lang="en-GB" i="1" smtClean="0">
                <a:ea typeface="SimSun" pitchFamily="2" charset="-122"/>
              </a:rPr>
              <a:t>The Principle of Service</a:t>
            </a:r>
            <a:endParaRPr lang="en-GB" altLang="zh-CN" smtClean="0">
              <a:ea typeface="SimSun" pitchFamily="2" charset="-122"/>
            </a:endParaRPr>
          </a:p>
        </p:txBody>
      </p:sp>
      <p:sp>
        <p:nvSpPr>
          <p:cNvPr id="38918" name="Rectangle 3"/>
          <p:cNvSpPr>
            <a:spLocks noGrp="1" noChangeArrowheads="1"/>
          </p:cNvSpPr>
          <p:nvPr>
            <p:ph type="body" idx="1"/>
          </p:nvPr>
        </p:nvSpPr>
        <p:spPr>
          <a:xfrm>
            <a:off x="841375" y="1163638"/>
            <a:ext cx="8707438" cy="1606550"/>
          </a:xfrm>
          <a:solidFill>
            <a:schemeClr val="bg1"/>
          </a:solidFill>
          <a:ln w="28575">
            <a:solidFill>
              <a:schemeClr val="accent2"/>
            </a:solidFill>
          </a:ln>
        </p:spPr>
        <p:txBody>
          <a:bodyPr/>
          <a:lstStyle/>
          <a:p>
            <a:pPr>
              <a:buFont typeface="Wingdings" pitchFamily="2" charset="2"/>
              <a:buNone/>
            </a:pPr>
            <a:r>
              <a:rPr lang="en-GB" smtClean="0">
                <a:ea typeface="SimSun" pitchFamily="2" charset="-122"/>
              </a:rPr>
              <a:t>Axiom 11:</a:t>
            </a:r>
          </a:p>
          <a:p>
            <a:pPr marL="522288" lvl="1" indent="0">
              <a:buFont typeface="Wingdings" pitchFamily="2" charset="2"/>
              <a:buNone/>
            </a:pPr>
            <a:r>
              <a:rPr lang="en-GB" smtClean="0">
                <a:ea typeface="SimSun" pitchFamily="2" charset="-122"/>
              </a:rPr>
              <a:t>Design must satisfy everybody, and not just those for whom its products are directly intended</a:t>
            </a:r>
            <a:r>
              <a:rPr lang="en-GB" sz="2400" smtClean="0">
                <a:ea typeface="SimSun" pitchFamily="2" charset="-122"/>
              </a:rPr>
              <a:t>.</a:t>
            </a:r>
            <a:endParaRPr lang="en-GB" altLang="zh-CN" smtClean="0">
              <a:ea typeface="SimSun" pitchFamily="2" charset="-122"/>
            </a:endParaRPr>
          </a:p>
        </p:txBody>
      </p:sp>
      <p:sp>
        <p:nvSpPr>
          <p:cNvPr id="38919" name="Text Box 6"/>
          <p:cNvSpPr txBox="1">
            <a:spLocks noChangeArrowheads="1"/>
          </p:cNvSpPr>
          <p:nvPr/>
        </p:nvSpPr>
        <p:spPr bwMode="auto">
          <a:xfrm>
            <a:off x="777875" y="3252788"/>
            <a:ext cx="8836025" cy="1701800"/>
          </a:xfrm>
          <a:prstGeom prst="rect">
            <a:avLst/>
          </a:prstGeom>
          <a:noFill/>
          <a:ln w="28575" algn="ctr">
            <a:noFill/>
            <a:miter lim="800000"/>
            <a:headEnd/>
            <a:tailEnd/>
          </a:ln>
        </p:spPr>
        <p:txBody>
          <a:bodyPr>
            <a:spAutoFit/>
          </a:bodyPr>
          <a:lstStyle/>
          <a:p>
            <a:pPr>
              <a:buFont typeface="Wingdings" pitchFamily="2" charset="2"/>
              <a:buChar char="l"/>
            </a:pPr>
            <a:r>
              <a:rPr lang="en-GB" altLang="zh-CN"/>
              <a:t> It identifies yet another important factor of design: </a:t>
            </a:r>
            <a:r>
              <a:rPr lang="en-GB" altLang="zh-CN" b="1"/>
              <a:t>responsibility</a:t>
            </a:r>
          </a:p>
          <a:p>
            <a:pPr marL="533400" lvl="1" indent="-352425">
              <a:buFont typeface="Arial" charset="0"/>
              <a:buChar char="−"/>
            </a:pPr>
            <a:r>
              <a:rPr lang="en-GB" altLang="zh-CN"/>
              <a:t> </a:t>
            </a:r>
            <a:r>
              <a:rPr lang="en-GB" altLang="zh-CN" i="1"/>
              <a:t>Role</a:t>
            </a:r>
            <a:r>
              <a:rPr lang="en-GB" altLang="zh-CN"/>
              <a:t>: restriction on the solution space</a:t>
            </a:r>
          </a:p>
          <a:p>
            <a:pPr marL="533400" lvl="1" indent="-352425">
              <a:buFont typeface="Arial" charset="0"/>
              <a:buChar char="−"/>
            </a:pPr>
            <a:r>
              <a:rPr lang="en-GB" altLang="zh-CN"/>
              <a:t> </a:t>
            </a:r>
            <a:r>
              <a:rPr lang="en-GB" altLang="zh-CN" i="1"/>
              <a:t>Scale</a:t>
            </a:r>
            <a:r>
              <a:rPr lang="en-GB" altLang="zh-CN"/>
              <a:t>: the whole society in which the product is used, beyond the product itself. </a:t>
            </a:r>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rot="16200000">
            <a:off x="-857250" y="2762250"/>
            <a:ext cx="2209800" cy="495300"/>
          </a:xfrm>
        </p:spPr>
        <p:txBody>
          <a:bodyPr/>
          <a:lstStyle/>
          <a:p>
            <a:pPr>
              <a:defRPr/>
            </a:pPr>
            <a:r>
              <a:rPr lang="en-US" altLang="zh-CN" smtClean="0"/>
              <a:t>Jan. 2014</a:t>
            </a:r>
            <a:endParaRPr lang="en-US" altLang="zh-CN"/>
          </a:p>
        </p:txBody>
      </p:sp>
      <p:sp>
        <p:nvSpPr>
          <p:cNvPr id="5" name="Slide Number Placeholder 4"/>
          <p:cNvSpPr>
            <a:spLocks noGrp="1"/>
          </p:cNvSpPr>
          <p:nvPr>
            <p:ph type="sldNum" sz="quarter" idx="11"/>
          </p:nvPr>
        </p:nvSpPr>
        <p:spPr/>
        <p:txBody>
          <a:bodyPr/>
          <a:lstStyle/>
          <a:p>
            <a:pPr>
              <a:defRPr/>
            </a:pPr>
            <a:fld id="{664DBD69-EC37-4B9E-B14D-FC32A0EE51D7}" type="slidenum">
              <a:rPr lang="en-US" altLang="en-US"/>
              <a:pPr>
                <a:defRPr/>
              </a:pPr>
              <a:t>37</a:t>
            </a:fld>
            <a:endParaRPr lang="en-US" altLang="en-US"/>
          </a:p>
        </p:txBody>
      </p:sp>
      <p:sp>
        <p:nvSpPr>
          <p:cNvPr id="6" name="Footer Placeholder 5"/>
          <p:cNvSpPr>
            <a:spLocks noGrp="1"/>
          </p:cNvSpPr>
          <p:nvPr>
            <p:ph type="ftr" sz="quarter" idx="12"/>
          </p:nvPr>
        </p:nvSpPr>
        <p:spPr/>
        <p:txBody>
          <a:bodyPr/>
          <a:lstStyle/>
          <a:p>
            <a:pPr>
              <a:defRPr/>
            </a:pPr>
            <a:r>
              <a:rPr lang="en-GB" altLang="zh-CN"/>
              <a:t>U08182: Information Systems Design</a:t>
            </a:r>
          </a:p>
        </p:txBody>
      </p:sp>
      <p:sp>
        <p:nvSpPr>
          <p:cNvPr id="39941" name="Rectangle 2"/>
          <p:cNvSpPr>
            <a:spLocks noGrp="1" noChangeArrowheads="1"/>
          </p:cNvSpPr>
          <p:nvPr>
            <p:ph type="title"/>
          </p:nvPr>
        </p:nvSpPr>
        <p:spPr>
          <a:xfrm>
            <a:off x="336550" y="271463"/>
            <a:ext cx="9432925" cy="504825"/>
          </a:xfrm>
        </p:spPr>
        <p:txBody>
          <a:bodyPr/>
          <a:lstStyle/>
          <a:p>
            <a:r>
              <a:rPr lang="en-US" altLang="zh-CN" smtClean="0">
                <a:ea typeface="SimSun" pitchFamily="2" charset="-122"/>
              </a:rPr>
              <a:t>Nature of Design Problems</a:t>
            </a:r>
            <a:endParaRPr lang="en-GB" smtClean="0"/>
          </a:p>
        </p:txBody>
      </p:sp>
      <p:sp>
        <p:nvSpPr>
          <p:cNvPr id="39942" name="Rectangle 3"/>
          <p:cNvSpPr>
            <a:spLocks noGrp="1" noChangeArrowheads="1"/>
          </p:cNvSpPr>
          <p:nvPr>
            <p:ph type="body" idx="1"/>
          </p:nvPr>
        </p:nvSpPr>
        <p:spPr>
          <a:xfrm>
            <a:off x="752475" y="1163638"/>
            <a:ext cx="8674100" cy="3787775"/>
          </a:xfrm>
        </p:spPr>
        <p:txBody>
          <a:bodyPr/>
          <a:lstStyle/>
          <a:p>
            <a:pPr marL="0" indent="0">
              <a:spcBef>
                <a:spcPct val="15000"/>
              </a:spcBef>
              <a:buFont typeface="Wingdings" pitchFamily="2" charset="2"/>
              <a:buNone/>
            </a:pPr>
            <a:r>
              <a:rPr lang="en-GB" altLang="zh-CN" smtClean="0">
                <a:ea typeface="SimSun" pitchFamily="2" charset="-122"/>
              </a:rPr>
              <a:t>	Design problems are regarded as </a:t>
            </a:r>
            <a:r>
              <a:rPr lang="en-GB" altLang="zh-CN" smtClean="0">
                <a:latin typeface="Times New Roman" pitchFamily="18" charset="0"/>
                <a:ea typeface="SimSun" pitchFamily="2" charset="-122"/>
              </a:rPr>
              <a:t>‘</a:t>
            </a:r>
            <a:r>
              <a:rPr lang="en-GB" altLang="zh-CN" b="1" i="1" smtClean="0">
                <a:ea typeface="SimSun" pitchFamily="2" charset="-122"/>
              </a:rPr>
              <a:t>ill-structured</a:t>
            </a:r>
            <a:r>
              <a:rPr lang="en-GB" altLang="zh-CN" b="1" i="1" smtClean="0">
                <a:latin typeface="Times New Roman" pitchFamily="18" charset="0"/>
                <a:ea typeface="SimSun" pitchFamily="2" charset="-122"/>
              </a:rPr>
              <a:t>’</a:t>
            </a:r>
            <a:r>
              <a:rPr lang="en-GB" altLang="zh-CN" smtClean="0">
                <a:ea typeface="SimSun" pitchFamily="2" charset="-122"/>
              </a:rPr>
              <a:t> and </a:t>
            </a:r>
            <a:r>
              <a:rPr lang="en-GB" altLang="zh-CN" smtClean="0">
                <a:latin typeface="Times New Roman" pitchFamily="18" charset="0"/>
                <a:ea typeface="SimSun" pitchFamily="2" charset="-122"/>
              </a:rPr>
              <a:t>‘</a:t>
            </a:r>
            <a:r>
              <a:rPr lang="en-GB" altLang="zh-CN" b="1" i="1" smtClean="0">
                <a:ea typeface="SimSun" pitchFamily="2" charset="-122"/>
              </a:rPr>
              <a:t>wicked</a:t>
            </a:r>
            <a:r>
              <a:rPr lang="en-GB" altLang="zh-CN" smtClean="0">
                <a:latin typeface="Times New Roman" pitchFamily="18" charset="0"/>
                <a:ea typeface="SimSun" pitchFamily="2" charset="-122"/>
              </a:rPr>
              <a:t>’</a:t>
            </a:r>
            <a:r>
              <a:rPr lang="en-GB" altLang="zh-CN" smtClean="0">
                <a:ea typeface="SimSun" pitchFamily="2" charset="-122"/>
              </a:rPr>
              <a:t> on all three aspects of design </a:t>
            </a:r>
          </a:p>
          <a:p>
            <a:pPr marL="625475" lvl="1" indent="-444500">
              <a:spcBef>
                <a:spcPct val="15000"/>
              </a:spcBef>
            </a:pPr>
            <a:r>
              <a:rPr lang="en-GB" altLang="zh-CN" smtClean="0">
                <a:ea typeface="SimSun" pitchFamily="2" charset="-122"/>
              </a:rPr>
              <a:t>Formulation of problem</a:t>
            </a:r>
          </a:p>
          <a:p>
            <a:pPr marL="625475" lvl="1" indent="-444500">
              <a:spcBef>
                <a:spcPct val="15000"/>
              </a:spcBef>
            </a:pPr>
            <a:r>
              <a:rPr lang="en-GB" altLang="zh-CN" smtClean="0">
                <a:ea typeface="SimSun" pitchFamily="2" charset="-122"/>
              </a:rPr>
              <a:t>Solution space</a:t>
            </a:r>
          </a:p>
          <a:p>
            <a:pPr marL="625475" lvl="1" indent="-444500">
              <a:spcBef>
                <a:spcPct val="15000"/>
              </a:spcBef>
            </a:pPr>
            <a:r>
              <a:rPr lang="en-GB" altLang="zh-CN" smtClean="0">
                <a:ea typeface="SimSun" pitchFamily="2" charset="-122"/>
              </a:rPr>
              <a:t>Ways to solve problem (i.e. ways from problem to solution)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rot="16200000">
            <a:off x="-857250" y="2762250"/>
            <a:ext cx="2209800" cy="495300"/>
          </a:xfrm>
        </p:spPr>
        <p:txBody>
          <a:bodyPr/>
          <a:lstStyle/>
          <a:p>
            <a:pPr>
              <a:defRPr/>
            </a:pPr>
            <a:r>
              <a:rPr lang="en-US" altLang="zh-CN" smtClean="0"/>
              <a:t>Jan. 2014</a:t>
            </a:r>
            <a:endParaRPr lang="en-US" altLang="zh-CN"/>
          </a:p>
        </p:txBody>
      </p:sp>
      <p:sp>
        <p:nvSpPr>
          <p:cNvPr id="5" name="Slide Number Placeholder 4"/>
          <p:cNvSpPr>
            <a:spLocks noGrp="1"/>
          </p:cNvSpPr>
          <p:nvPr>
            <p:ph type="sldNum" sz="quarter" idx="11"/>
          </p:nvPr>
        </p:nvSpPr>
        <p:spPr/>
        <p:txBody>
          <a:bodyPr/>
          <a:lstStyle/>
          <a:p>
            <a:pPr>
              <a:defRPr/>
            </a:pPr>
            <a:fld id="{E556B7BE-50ED-4E7A-ADD3-3B95751AF1A5}" type="slidenum">
              <a:rPr lang="en-US" altLang="en-US"/>
              <a:pPr>
                <a:defRPr/>
              </a:pPr>
              <a:t>38</a:t>
            </a:fld>
            <a:endParaRPr lang="en-US" altLang="en-US"/>
          </a:p>
        </p:txBody>
      </p:sp>
      <p:sp>
        <p:nvSpPr>
          <p:cNvPr id="6" name="Footer Placeholder 5"/>
          <p:cNvSpPr>
            <a:spLocks noGrp="1"/>
          </p:cNvSpPr>
          <p:nvPr>
            <p:ph type="ftr" sz="quarter" idx="12"/>
          </p:nvPr>
        </p:nvSpPr>
        <p:spPr/>
        <p:txBody>
          <a:bodyPr/>
          <a:lstStyle/>
          <a:p>
            <a:pPr>
              <a:defRPr/>
            </a:pPr>
            <a:r>
              <a:rPr lang="en-GB" altLang="zh-CN"/>
              <a:t>U08182: Information Systems Design</a:t>
            </a:r>
          </a:p>
        </p:txBody>
      </p:sp>
      <p:sp>
        <p:nvSpPr>
          <p:cNvPr id="40965" name="Rectangle 2"/>
          <p:cNvSpPr>
            <a:spLocks noGrp="1" noChangeArrowheads="1"/>
          </p:cNvSpPr>
          <p:nvPr>
            <p:ph type="title"/>
          </p:nvPr>
        </p:nvSpPr>
        <p:spPr>
          <a:xfrm>
            <a:off x="354013" y="288925"/>
            <a:ext cx="9432925" cy="504825"/>
          </a:xfrm>
        </p:spPr>
        <p:txBody>
          <a:bodyPr/>
          <a:lstStyle/>
          <a:p>
            <a:r>
              <a:rPr lang="en-US" altLang="zh-CN" smtClean="0">
                <a:ea typeface="SimSun" pitchFamily="2" charset="-122"/>
              </a:rPr>
              <a:t>Wicked Design Problem (1)</a:t>
            </a:r>
            <a:endParaRPr lang="en-GB" smtClean="0"/>
          </a:p>
        </p:txBody>
      </p:sp>
      <p:sp>
        <p:nvSpPr>
          <p:cNvPr id="40966" name="Rectangle 3"/>
          <p:cNvSpPr>
            <a:spLocks noGrp="1" noChangeArrowheads="1"/>
          </p:cNvSpPr>
          <p:nvPr>
            <p:ph type="body" idx="1"/>
          </p:nvPr>
        </p:nvSpPr>
        <p:spPr>
          <a:xfrm>
            <a:off x="588963" y="1228725"/>
            <a:ext cx="8818562" cy="2747963"/>
          </a:xfrm>
        </p:spPr>
        <p:txBody>
          <a:bodyPr/>
          <a:lstStyle/>
          <a:p>
            <a:pPr marL="0" indent="0">
              <a:spcBef>
                <a:spcPct val="15000"/>
              </a:spcBef>
              <a:buFont typeface="Wingdings" pitchFamily="2" charset="2"/>
              <a:buNone/>
            </a:pPr>
            <a:r>
              <a:rPr lang="en-GB" altLang="zh-CN" b="1" smtClean="0">
                <a:ea typeface="SimSun" pitchFamily="2" charset="-122"/>
              </a:rPr>
              <a:t>No definitive formulation of the problem</a:t>
            </a:r>
            <a:r>
              <a:rPr lang="en-GB" altLang="zh-CN" smtClean="0">
                <a:ea typeface="SimSun" pitchFamily="2" charset="-122"/>
              </a:rPr>
              <a:t> </a:t>
            </a:r>
          </a:p>
          <a:p>
            <a:pPr marL="762000" lvl="2">
              <a:spcBef>
                <a:spcPct val="15000"/>
              </a:spcBef>
            </a:pPr>
            <a:r>
              <a:rPr lang="en-GB" altLang="zh-CN" smtClean="0">
                <a:ea typeface="SimSun" pitchFamily="2" charset="-122"/>
              </a:rPr>
              <a:t>The initial goals are usually vague </a:t>
            </a:r>
          </a:p>
          <a:p>
            <a:pPr marL="762000" lvl="2">
              <a:spcBef>
                <a:spcPct val="15000"/>
              </a:spcBef>
            </a:pPr>
            <a:r>
              <a:rPr lang="en-GB" altLang="zh-CN" smtClean="0">
                <a:ea typeface="SimSun" pitchFamily="2" charset="-122"/>
              </a:rPr>
              <a:t>Many constraints and criteria are unknown </a:t>
            </a:r>
          </a:p>
          <a:p>
            <a:pPr marL="762000" lvl="2">
              <a:spcBef>
                <a:spcPct val="15000"/>
              </a:spcBef>
            </a:pPr>
            <a:r>
              <a:rPr lang="en-GB" altLang="zh-CN" smtClean="0">
                <a:ea typeface="SimSun" pitchFamily="2" charset="-122"/>
              </a:rPr>
              <a:t>The context of the problem is often complex and poorly understood.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rot="16200000">
            <a:off x="-857250" y="2762250"/>
            <a:ext cx="2209800" cy="495300"/>
          </a:xfrm>
        </p:spPr>
        <p:txBody>
          <a:bodyPr/>
          <a:lstStyle/>
          <a:p>
            <a:pPr>
              <a:defRPr/>
            </a:pPr>
            <a:r>
              <a:rPr lang="en-US" altLang="zh-CN" smtClean="0"/>
              <a:t>Jan. 2014</a:t>
            </a:r>
            <a:endParaRPr lang="en-US" altLang="zh-CN"/>
          </a:p>
        </p:txBody>
      </p:sp>
      <p:sp>
        <p:nvSpPr>
          <p:cNvPr id="5" name="Slide Number Placeholder 4"/>
          <p:cNvSpPr>
            <a:spLocks noGrp="1"/>
          </p:cNvSpPr>
          <p:nvPr>
            <p:ph type="sldNum" sz="quarter" idx="11"/>
          </p:nvPr>
        </p:nvSpPr>
        <p:spPr/>
        <p:txBody>
          <a:bodyPr/>
          <a:lstStyle/>
          <a:p>
            <a:pPr>
              <a:defRPr/>
            </a:pPr>
            <a:fld id="{192FED46-DD3B-42E9-8802-DE80ED5FE4CC}" type="slidenum">
              <a:rPr lang="en-US" altLang="en-US"/>
              <a:pPr>
                <a:defRPr/>
              </a:pPr>
              <a:t>39</a:t>
            </a:fld>
            <a:endParaRPr lang="en-US" altLang="en-US"/>
          </a:p>
        </p:txBody>
      </p:sp>
      <p:sp>
        <p:nvSpPr>
          <p:cNvPr id="6" name="Footer Placeholder 5"/>
          <p:cNvSpPr>
            <a:spLocks noGrp="1"/>
          </p:cNvSpPr>
          <p:nvPr>
            <p:ph type="ftr" sz="quarter" idx="12"/>
          </p:nvPr>
        </p:nvSpPr>
        <p:spPr/>
        <p:txBody>
          <a:bodyPr/>
          <a:lstStyle/>
          <a:p>
            <a:pPr>
              <a:defRPr/>
            </a:pPr>
            <a:r>
              <a:rPr lang="en-GB" altLang="zh-CN"/>
              <a:t>U08182: Information Systems Design</a:t>
            </a:r>
          </a:p>
        </p:txBody>
      </p:sp>
      <p:sp>
        <p:nvSpPr>
          <p:cNvPr id="41989" name="Rectangle 2"/>
          <p:cNvSpPr>
            <a:spLocks noGrp="1" noChangeArrowheads="1"/>
          </p:cNvSpPr>
          <p:nvPr>
            <p:ph type="title"/>
          </p:nvPr>
        </p:nvSpPr>
        <p:spPr/>
        <p:txBody>
          <a:bodyPr/>
          <a:lstStyle/>
          <a:p>
            <a:r>
              <a:rPr lang="en-US" altLang="zh-CN" smtClean="0">
                <a:ea typeface="SimSun" pitchFamily="2" charset="-122"/>
              </a:rPr>
              <a:t>Wicked Design Problem (2)</a:t>
            </a:r>
            <a:endParaRPr lang="zh-CN" altLang="en-US" smtClean="0">
              <a:ea typeface="SimSun" pitchFamily="2" charset="-122"/>
            </a:endParaRPr>
          </a:p>
        </p:txBody>
      </p:sp>
      <p:sp>
        <p:nvSpPr>
          <p:cNvPr id="41990" name="Rectangle 3"/>
          <p:cNvSpPr>
            <a:spLocks noGrp="1" noChangeArrowheads="1"/>
          </p:cNvSpPr>
          <p:nvPr>
            <p:ph type="body" idx="1"/>
          </p:nvPr>
        </p:nvSpPr>
        <p:spPr/>
        <p:txBody>
          <a:bodyPr/>
          <a:lstStyle/>
          <a:p>
            <a:pPr>
              <a:spcBef>
                <a:spcPct val="15000"/>
              </a:spcBef>
            </a:pPr>
            <a:r>
              <a:rPr lang="en-GB" altLang="zh-CN" b="1" smtClean="0">
                <a:ea typeface="SimSun" pitchFamily="2" charset="-122"/>
              </a:rPr>
              <a:t>No definitive solution to the problem</a:t>
            </a:r>
            <a:r>
              <a:rPr lang="en-GB" altLang="zh-CN" smtClean="0">
                <a:ea typeface="SimSun" pitchFamily="2" charset="-122"/>
              </a:rPr>
              <a:t> </a:t>
            </a:r>
          </a:p>
          <a:p>
            <a:pPr lvl="1">
              <a:spcBef>
                <a:spcPct val="15000"/>
              </a:spcBef>
            </a:pPr>
            <a:r>
              <a:rPr lang="en-GB" altLang="zh-CN" smtClean="0">
                <a:ea typeface="SimSun" pitchFamily="2" charset="-122"/>
              </a:rPr>
              <a:t>Solutions are often not true or false, but good or bad</a:t>
            </a:r>
          </a:p>
          <a:p>
            <a:pPr lvl="1">
              <a:spcBef>
                <a:spcPct val="15000"/>
              </a:spcBef>
            </a:pPr>
            <a:r>
              <a:rPr lang="en-GB" altLang="zh-CN" smtClean="0">
                <a:ea typeface="SimSun" pitchFamily="2" charset="-122"/>
              </a:rPr>
              <a:t>Often no objective criterion for the evaluation of a solution</a:t>
            </a:r>
          </a:p>
          <a:p>
            <a:pPr lvl="1">
              <a:spcBef>
                <a:spcPct val="15000"/>
              </a:spcBef>
            </a:pPr>
            <a:r>
              <a:rPr lang="en-GB" altLang="zh-CN" smtClean="0">
                <a:ea typeface="SimSun" pitchFamily="2" charset="-122"/>
              </a:rPr>
              <a:t>Often no best solution, even criteria that can be used as a </a:t>
            </a:r>
            <a:r>
              <a:rPr lang="en-GB" altLang="zh-CN" smtClean="0">
                <a:latin typeface="Times New Roman" pitchFamily="18" charset="0"/>
                <a:ea typeface="SimSun" pitchFamily="2" charset="-122"/>
              </a:rPr>
              <a:t>‘</a:t>
            </a:r>
            <a:r>
              <a:rPr lang="en-GB" altLang="zh-CN" smtClean="0">
                <a:ea typeface="SimSun" pitchFamily="2" charset="-122"/>
              </a:rPr>
              <a:t>stopping rule</a:t>
            </a:r>
            <a:r>
              <a:rPr lang="en-GB" altLang="zh-CN" smtClean="0">
                <a:latin typeface="Times New Roman" pitchFamily="18" charset="0"/>
                <a:ea typeface="SimSun" pitchFamily="2" charset="-122"/>
              </a:rPr>
              <a:t>’</a:t>
            </a:r>
            <a:r>
              <a:rPr lang="en-GB" altLang="zh-CN" smtClean="0">
                <a:ea typeface="SimSun" pitchFamily="2" charset="-122"/>
              </a:rPr>
              <a:t> </a:t>
            </a:r>
            <a:endParaRPr lang="zh-CN" altLang="en-US" smtClean="0">
              <a:ea typeface="SimSun"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quarter" idx="10"/>
          </p:nvPr>
        </p:nvSpPr>
        <p:spPr>
          <a:xfrm rot="16200000">
            <a:off x="-857250" y="2762250"/>
            <a:ext cx="2209800" cy="495300"/>
          </a:xfrm>
        </p:spPr>
        <p:txBody>
          <a:bodyPr/>
          <a:lstStyle/>
          <a:p>
            <a:pPr>
              <a:defRPr/>
            </a:pPr>
            <a:r>
              <a:rPr lang="en-US" altLang="zh-CN" smtClean="0"/>
              <a:t>Jan. 2014</a:t>
            </a:r>
            <a:endParaRPr lang="en-US" altLang="zh-CN"/>
          </a:p>
        </p:txBody>
      </p:sp>
      <p:sp>
        <p:nvSpPr>
          <p:cNvPr id="7" name="Slide Number Placeholder 4"/>
          <p:cNvSpPr>
            <a:spLocks noGrp="1"/>
          </p:cNvSpPr>
          <p:nvPr>
            <p:ph type="sldNum" sz="quarter" idx="11"/>
          </p:nvPr>
        </p:nvSpPr>
        <p:spPr/>
        <p:txBody>
          <a:bodyPr/>
          <a:lstStyle/>
          <a:p>
            <a:pPr>
              <a:defRPr/>
            </a:pPr>
            <a:fld id="{F1D50A6B-1266-4984-996C-81EB9A232CBF}" type="slidenum">
              <a:rPr lang="en-US" altLang="en-US"/>
              <a:pPr>
                <a:defRPr/>
              </a:pPr>
              <a:t>4</a:t>
            </a:fld>
            <a:endParaRPr lang="en-US" altLang="en-US"/>
          </a:p>
        </p:txBody>
      </p:sp>
      <p:sp>
        <p:nvSpPr>
          <p:cNvPr id="8" name="Footer Placeholder 5"/>
          <p:cNvSpPr>
            <a:spLocks noGrp="1"/>
          </p:cNvSpPr>
          <p:nvPr>
            <p:ph type="ftr" sz="quarter" idx="12"/>
          </p:nvPr>
        </p:nvSpPr>
        <p:spPr/>
        <p:txBody>
          <a:bodyPr/>
          <a:lstStyle/>
          <a:p>
            <a:pPr>
              <a:defRPr/>
            </a:pPr>
            <a:r>
              <a:rPr lang="en-GB" altLang="zh-CN" dirty="0"/>
              <a:t>U08182: Information Systems Design</a:t>
            </a:r>
          </a:p>
        </p:txBody>
      </p:sp>
      <p:sp>
        <p:nvSpPr>
          <p:cNvPr id="6149" name="Rectangle 2"/>
          <p:cNvSpPr>
            <a:spLocks noGrp="1" noChangeArrowheads="1"/>
          </p:cNvSpPr>
          <p:nvPr>
            <p:ph type="title"/>
          </p:nvPr>
        </p:nvSpPr>
        <p:spPr>
          <a:xfrm>
            <a:off x="704850" y="69850"/>
            <a:ext cx="8891588" cy="635000"/>
          </a:xfrm>
        </p:spPr>
        <p:txBody>
          <a:bodyPr/>
          <a:lstStyle/>
          <a:p>
            <a:r>
              <a:rPr lang="en-GB" sz="3200" b="1" dirty="0" smtClean="0"/>
              <a:t>Assessment</a:t>
            </a:r>
          </a:p>
        </p:txBody>
      </p:sp>
      <p:sp>
        <p:nvSpPr>
          <p:cNvPr id="6150" name="Rectangle 3"/>
          <p:cNvSpPr>
            <a:spLocks noGrp="1" noChangeArrowheads="1"/>
          </p:cNvSpPr>
          <p:nvPr>
            <p:ph type="body" idx="1"/>
          </p:nvPr>
        </p:nvSpPr>
        <p:spPr>
          <a:xfrm>
            <a:off x="458788" y="725488"/>
            <a:ext cx="9136062" cy="5473700"/>
          </a:xfrm>
        </p:spPr>
        <p:txBody>
          <a:bodyPr/>
          <a:lstStyle/>
          <a:p>
            <a:pPr>
              <a:lnSpc>
                <a:spcPct val="80000"/>
              </a:lnSpc>
            </a:pPr>
            <a:r>
              <a:rPr lang="en-GB" sz="2400" dirty="0" smtClean="0"/>
              <a:t>Examination: </a:t>
            </a:r>
          </a:p>
          <a:p>
            <a:pPr lvl="1">
              <a:lnSpc>
                <a:spcPct val="80000"/>
              </a:lnSpc>
            </a:pPr>
            <a:r>
              <a:rPr lang="en-GB" sz="2000" dirty="0" smtClean="0"/>
              <a:t>Weight: 50%</a:t>
            </a:r>
          </a:p>
          <a:p>
            <a:pPr lvl="1">
              <a:lnSpc>
                <a:spcPct val="80000"/>
              </a:lnSpc>
            </a:pPr>
            <a:r>
              <a:rPr lang="en-GB" sz="2000" dirty="0" smtClean="0"/>
              <a:t>Format: 2 hours, answer 3 out of 4 questions</a:t>
            </a:r>
          </a:p>
          <a:p>
            <a:pPr lvl="1">
              <a:lnSpc>
                <a:spcPct val="80000"/>
              </a:lnSpc>
            </a:pPr>
            <a:r>
              <a:rPr lang="en-GB" sz="2000" dirty="0" smtClean="0"/>
              <a:t>Case study will be announced in week 6</a:t>
            </a:r>
          </a:p>
          <a:p>
            <a:pPr lvl="1">
              <a:lnSpc>
                <a:spcPct val="80000"/>
              </a:lnSpc>
            </a:pPr>
            <a:r>
              <a:rPr lang="en-GB" sz="2000" dirty="0" smtClean="0"/>
              <a:t>Unseen</a:t>
            </a:r>
          </a:p>
          <a:p>
            <a:pPr>
              <a:lnSpc>
                <a:spcPct val="80000"/>
              </a:lnSpc>
            </a:pPr>
            <a:r>
              <a:rPr lang="en-GB" sz="2400" dirty="0" smtClean="0"/>
              <a:t>Coursework: </a:t>
            </a:r>
          </a:p>
          <a:p>
            <a:pPr lvl="1">
              <a:lnSpc>
                <a:spcPct val="80000"/>
              </a:lnSpc>
            </a:pPr>
            <a:r>
              <a:rPr lang="en-GB" sz="2000" dirty="0" smtClean="0"/>
              <a:t>Weight: 50% </a:t>
            </a:r>
          </a:p>
          <a:p>
            <a:pPr lvl="1">
              <a:lnSpc>
                <a:spcPct val="80000"/>
              </a:lnSpc>
            </a:pPr>
            <a:r>
              <a:rPr lang="en-GB" sz="2000" dirty="0" smtClean="0"/>
              <a:t>Group work </a:t>
            </a:r>
          </a:p>
          <a:p>
            <a:pPr lvl="2">
              <a:lnSpc>
                <a:spcPct val="80000"/>
              </a:lnSpc>
            </a:pPr>
            <a:r>
              <a:rPr lang="en-GB" sz="2000" dirty="0" smtClean="0"/>
              <a:t>5 students a group</a:t>
            </a:r>
          </a:p>
          <a:p>
            <a:pPr lvl="2">
              <a:lnSpc>
                <a:spcPct val="80000"/>
              </a:lnSpc>
            </a:pPr>
            <a:r>
              <a:rPr lang="en-GB" sz="2000" dirty="0" smtClean="0"/>
              <a:t>Signup to a group on </a:t>
            </a:r>
            <a:r>
              <a:rPr lang="en-GB" sz="2000" dirty="0" err="1" smtClean="0"/>
              <a:t>Moodle</a:t>
            </a:r>
            <a:endParaRPr lang="en-GB" sz="2000" dirty="0" smtClean="0"/>
          </a:p>
          <a:p>
            <a:pPr lvl="1">
              <a:lnSpc>
                <a:spcPct val="80000"/>
              </a:lnSpc>
            </a:pPr>
            <a:r>
              <a:rPr lang="en-US" altLang="zh-CN" sz="2000" dirty="0" smtClean="0">
                <a:ea typeface="SimSun" pitchFamily="2" charset="-122"/>
              </a:rPr>
              <a:t>Detailed specification of coursework will be posted on the website</a:t>
            </a:r>
            <a:endParaRPr lang="en-GB" sz="2000" dirty="0" smtClean="0"/>
          </a:p>
          <a:p>
            <a:pPr lvl="1">
              <a:lnSpc>
                <a:spcPct val="80000"/>
              </a:lnSpc>
            </a:pPr>
            <a:r>
              <a:rPr lang="en-GB" sz="2000" dirty="0" smtClean="0"/>
              <a:t>Submission : </a:t>
            </a:r>
          </a:p>
          <a:p>
            <a:pPr lvl="2">
              <a:lnSpc>
                <a:spcPct val="80000"/>
              </a:lnSpc>
            </a:pPr>
            <a:r>
              <a:rPr lang="en-GB" sz="2000" dirty="0" smtClean="0"/>
              <a:t>Deadline:</a:t>
            </a:r>
            <a:r>
              <a:rPr lang="en-GB" sz="2000" dirty="0" smtClean="0">
                <a:ea typeface="SimSun" pitchFamily="2" charset="-122"/>
              </a:rPr>
              <a:t>1pm</a:t>
            </a:r>
            <a:r>
              <a:rPr lang="en-GB" altLang="zh-CN" sz="2000" dirty="0" smtClean="0">
                <a:ea typeface="SimSun" pitchFamily="2" charset="-122"/>
              </a:rPr>
              <a:t> on Tuesday</a:t>
            </a:r>
            <a:r>
              <a:rPr lang="en-GB" altLang="zh-CN" sz="2000" dirty="0">
                <a:ea typeface="SimSun" pitchFamily="2" charset="-122"/>
              </a:rPr>
              <a:t>, Week </a:t>
            </a:r>
            <a:r>
              <a:rPr lang="en-GB" altLang="zh-CN" sz="2000" dirty="0" smtClean="0">
                <a:ea typeface="SimSun" pitchFamily="2" charset="-122"/>
              </a:rPr>
              <a:t>10 (</a:t>
            </a:r>
            <a:r>
              <a:rPr lang="en-GB" altLang="zh-CN" sz="2000" dirty="0">
                <a:ea typeface="SimSun" pitchFamily="2" charset="-122"/>
              </a:rPr>
              <a:t>1 April, </a:t>
            </a:r>
            <a:r>
              <a:rPr lang="en-GB" altLang="zh-CN" sz="2000" dirty="0" smtClean="0">
                <a:ea typeface="SimSun" pitchFamily="2" charset="-122"/>
              </a:rPr>
              <a:t>2014).</a:t>
            </a:r>
            <a:r>
              <a:rPr lang="en-GB" altLang="zh-CN" dirty="0" smtClean="0">
                <a:ea typeface="SimSun" pitchFamily="2" charset="-122"/>
              </a:rPr>
              <a:t> </a:t>
            </a:r>
          </a:p>
          <a:p>
            <a:pPr lvl="2">
              <a:lnSpc>
                <a:spcPct val="80000"/>
              </a:lnSpc>
            </a:pPr>
            <a:r>
              <a:rPr lang="en-GB" sz="2000" dirty="0" smtClean="0"/>
              <a:t>Late submissions will not be marked. </a:t>
            </a:r>
          </a:p>
          <a:p>
            <a:pPr lvl="2">
              <a:lnSpc>
                <a:spcPct val="80000"/>
              </a:lnSpc>
            </a:pPr>
            <a:r>
              <a:rPr lang="en-GB" sz="2000" dirty="0" smtClean="0"/>
              <a:t>Must be uploaded to </a:t>
            </a:r>
            <a:r>
              <a:rPr lang="en-GB" sz="2000" dirty="0" err="1" smtClean="0"/>
              <a:t>Moodle</a:t>
            </a:r>
            <a:r>
              <a:rPr lang="en-GB" sz="2000" dirty="0" smtClean="0"/>
              <a:t> website </a:t>
            </a:r>
          </a:p>
          <a:p>
            <a:pPr lvl="2">
              <a:lnSpc>
                <a:spcPct val="80000"/>
              </a:lnSpc>
            </a:pPr>
            <a:r>
              <a:rPr lang="en-US" sz="2000" dirty="0" smtClean="0"/>
              <a:t>Each group submit one copy by the group leader</a:t>
            </a:r>
            <a:endParaRPr lang="en-GB" sz="20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rot="16200000">
            <a:off x="-857250" y="2762250"/>
            <a:ext cx="2209800" cy="495300"/>
          </a:xfrm>
        </p:spPr>
        <p:txBody>
          <a:bodyPr/>
          <a:lstStyle/>
          <a:p>
            <a:pPr>
              <a:defRPr/>
            </a:pPr>
            <a:r>
              <a:rPr lang="en-US" altLang="zh-CN" smtClean="0"/>
              <a:t>Jan. 2014</a:t>
            </a:r>
            <a:endParaRPr lang="en-US" altLang="zh-CN"/>
          </a:p>
        </p:txBody>
      </p:sp>
      <p:sp>
        <p:nvSpPr>
          <p:cNvPr id="5" name="Slide Number Placeholder 4"/>
          <p:cNvSpPr>
            <a:spLocks noGrp="1"/>
          </p:cNvSpPr>
          <p:nvPr>
            <p:ph type="sldNum" sz="quarter" idx="11"/>
          </p:nvPr>
        </p:nvSpPr>
        <p:spPr/>
        <p:txBody>
          <a:bodyPr/>
          <a:lstStyle/>
          <a:p>
            <a:pPr>
              <a:defRPr/>
            </a:pPr>
            <a:fld id="{4EE12EDB-6BFD-4AE6-8CE5-1CDEE486B95F}" type="slidenum">
              <a:rPr lang="en-US" altLang="en-US"/>
              <a:pPr>
                <a:defRPr/>
              </a:pPr>
              <a:t>40</a:t>
            </a:fld>
            <a:endParaRPr lang="en-US" altLang="en-US"/>
          </a:p>
        </p:txBody>
      </p:sp>
      <p:sp>
        <p:nvSpPr>
          <p:cNvPr id="6" name="Footer Placeholder 5"/>
          <p:cNvSpPr>
            <a:spLocks noGrp="1"/>
          </p:cNvSpPr>
          <p:nvPr>
            <p:ph type="ftr" sz="quarter" idx="12"/>
          </p:nvPr>
        </p:nvSpPr>
        <p:spPr/>
        <p:txBody>
          <a:bodyPr/>
          <a:lstStyle/>
          <a:p>
            <a:pPr>
              <a:defRPr/>
            </a:pPr>
            <a:r>
              <a:rPr lang="en-GB" altLang="zh-CN"/>
              <a:t>U08182: Information Systems Design</a:t>
            </a:r>
          </a:p>
        </p:txBody>
      </p:sp>
      <p:sp>
        <p:nvSpPr>
          <p:cNvPr id="43013" name="Rectangle 2"/>
          <p:cNvSpPr>
            <a:spLocks noGrp="1" noChangeArrowheads="1"/>
          </p:cNvSpPr>
          <p:nvPr>
            <p:ph type="title"/>
          </p:nvPr>
        </p:nvSpPr>
        <p:spPr>
          <a:xfrm>
            <a:off x="731838" y="225425"/>
            <a:ext cx="8891587" cy="635000"/>
          </a:xfrm>
        </p:spPr>
        <p:txBody>
          <a:bodyPr/>
          <a:lstStyle/>
          <a:p>
            <a:r>
              <a:rPr lang="en-US" altLang="zh-CN" smtClean="0">
                <a:ea typeface="SimSun" pitchFamily="2" charset="-122"/>
              </a:rPr>
              <a:t>Wicked Design Problem (3)</a:t>
            </a:r>
            <a:endParaRPr lang="zh-CN" altLang="en-US" smtClean="0">
              <a:ea typeface="SimSun" pitchFamily="2" charset="-122"/>
            </a:endParaRPr>
          </a:p>
        </p:txBody>
      </p:sp>
      <p:sp>
        <p:nvSpPr>
          <p:cNvPr id="43014" name="Rectangle 3"/>
          <p:cNvSpPr>
            <a:spLocks noGrp="1" noChangeArrowheads="1"/>
          </p:cNvSpPr>
          <p:nvPr>
            <p:ph type="body" idx="1"/>
          </p:nvPr>
        </p:nvSpPr>
        <p:spPr>
          <a:xfrm>
            <a:off x="742950" y="1047750"/>
            <a:ext cx="8891588" cy="4970463"/>
          </a:xfrm>
        </p:spPr>
        <p:txBody>
          <a:bodyPr/>
          <a:lstStyle/>
          <a:p>
            <a:pPr>
              <a:spcBef>
                <a:spcPct val="15000"/>
              </a:spcBef>
            </a:pPr>
            <a:r>
              <a:rPr lang="en-GB" altLang="zh-CN" sz="2800" b="1" smtClean="0">
                <a:ea typeface="SimSun" pitchFamily="2" charset="-122"/>
              </a:rPr>
              <a:t>No definitive way of solving the problem</a:t>
            </a:r>
            <a:r>
              <a:rPr lang="en-GB" altLang="zh-CN" sz="2800" smtClean="0">
                <a:ea typeface="SimSun" pitchFamily="2" charset="-122"/>
              </a:rPr>
              <a:t> </a:t>
            </a:r>
          </a:p>
          <a:p>
            <a:pPr lvl="1">
              <a:spcBef>
                <a:spcPct val="15000"/>
              </a:spcBef>
            </a:pPr>
            <a:r>
              <a:rPr lang="en-GB" altLang="zh-CN" sz="2400" smtClean="0">
                <a:ea typeface="SimSun" pitchFamily="2" charset="-122"/>
              </a:rPr>
              <a:t>Resolving a discrepancy or inconsistency may pose another problem in its turn </a:t>
            </a:r>
          </a:p>
          <a:p>
            <a:pPr lvl="1">
              <a:spcBef>
                <a:spcPct val="15000"/>
              </a:spcBef>
            </a:pPr>
            <a:r>
              <a:rPr lang="en-GB" altLang="zh-CN" sz="2400" smtClean="0">
                <a:ea typeface="SimSun" pitchFamily="2" charset="-122"/>
              </a:rPr>
              <a:t>The formulation of a problem often depends on the way of solving it</a:t>
            </a:r>
          </a:p>
          <a:p>
            <a:pPr lvl="1">
              <a:spcBef>
                <a:spcPct val="15000"/>
              </a:spcBef>
            </a:pPr>
            <a:r>
              <a:rPr lang="en-GB" altLang="zh-CN" sz="2400" smtClean="0">
                <a:ea typeface="SimSun" pitchFamily="2" charset="-122"/>
              </a:rPr>
              <a:t>Many assumptions and uncertainty can be exposed only by proposing solution concepts</a:t>
            </a:r>
          </a:p>
          <a:p>
            <a:pPr lvl="1">
              <a:spcBef>
                <a:spcPct val="15000"/>
              </a:spcBef>
            </a:pPr>
            <a:r>
              <a:rPr lang="en-GB" altLang="zh-CN" sz="2400" smtClean="0">
                <a:ea typeface="SimSun" pitchFamily="2" charset="-122"/>
              </a:rPr>
              <a:t>Many constraints and criteria emerge as a result of evaluating solution proposals </a:t>
            </a:r>
          </a:p>
          <a:p>
            <a:pPr lvl="1">
              <a:spcBef>
                <a:spcPct val="15000"/>
              </a:spcBef>
            </a:pPr>
            <a:r>
              <a:rPr lang="en-GB" altLang="zh-CN" sz="2400" smtClean="0">
                <a:ea typeface="SimSun" pitchFamily="2" charset="-122"/>
              </a:rPr>
              <a:t>Sub-solutions of the design sub-problems can be found to be inter-connected with each other in ways that form a pernicious circular structure to the problem</a:t>
            </a:r>
            <a:endParaRPr lang="zh-CN" altLang="en-US" sz="2400" smtClean="0">
              <a:ea typeface="SimSun"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a:xfrm rot="16200000">
            <a:off x="-857250" y="2762250"/>
            <a:ext cx="2209800" cy="495300"/>
          </a:xfrm>
        </p:spPr>
        <p:txBody>
          <a:bodyPr/>
          <a:lstStyle/>
          <a:p>
            <a:pPr>
              <a:defRPr/>
            </a:pPr>
            <a:r>
              <a:rPr lang="en-US" altLang="zh-CN" smtClean="0"/>
              <a:t>Jan. 2014</a:t>
            </a:r>
            <a:endParaRPr lang="en-US" altLang="zh-CN"/>
          </a:p>
        </p:txBody>
      </p:sp>
      <p:sp>
        <p:nvSpPr>
          <p:cNvPr id="6" name="Slide Number Placeholder 4"/>
          <p:cNvSpPr>
            <a:spLocks noGrp="1"/>
          </p:cNvSpPr>
          <p:nvPr>
            <p:ph type="sldNum" sz="quarter" idx="11"/>
          </p:nvPr>
        </p:nvSpPr>
        <p:spPr/>
        <p:txBody>
          <a:bodyPr/>
          <a:lstStyle/>
          <a:p>
            <a:pPr>
              <a:defRPr/>
            </a:pPr>
            <a:fld id="{28054D54-9C72-47CC-BDD8-F19B956D5766}" type="slidenum">
              <a:rPr lang="en-US" altLang="en-US"/>
              <a:pPr>
                <a:defRPr/>
              </a:pPr>
              <a:t>41</a:t>
            </a:fld>
            <a:endParaRPr lang="en-US" altLang="en-US"/>
          </a:p>
        </p:txBody>
      </p:sp>
      <p:sp>
        <p:nvSpPr>
          <p:cNvPr id="7" name="Footer Placeholder 5"/>
          <p:cNvSpPr>
            <a:spLocks noGrp="1"/>
          </p:cNvSpPr>
          <p:nvPr>
            <p:ph type="ftr" sz="quarter" idx="12"/>
          </p:nvPr>
        </p:nvSpPr>
        <p:spPr/>
        <p:txBody>
          <a:bodyPr/>
          <a:lstStyle/>
          <a:p>
            <a:pPr>
              <a:defRPr/>
            </a:pPr>
            <a:r>
              <a:rPr lang="en-GB" altLang="zh-CN"/>
              <a:t>U08182: Information Systems Design</a:t>
            </a:r>
          </a:p>
        </p:txBody>
      </p:sp>
      <p:sp>
        <p:nvSpPr>
          <p:cNvPr id="44037" name="Rectangle 2"/>
          <p:cNvSpPr>
            <a:spLocks noGrp="1" noChangeArrowheads="1"/>
          </p:cNvSpPr>
          <p:nvPr>
            <p:ph type="title"/>
          </p:nvPr>
        </p:nvSpPr>
        <p:spPr>
          <a:xfrm>
            <a:off x="344488" y="115888"/>
            <a:ext cx="9080500" cy="609600"/>
          </a:xfrm>
        </p:spPr>
        <p:txBody>
          <a:bodyPr/>
          <a:lstStyle/>
          <a:p>
            <a:r>
              <a:rPr lang="en-GB" smtClean="0"/>
              <a:t>Major Causes of Difficulties</a:t>
            </a:r>
            <a:r>
              <a:rPr lang="en-GB" altLang="zh-CN" smtClean="0">
                <a:ea typeface="SimSun" pitchFamily="2" charset="-122"/>
              </a:rPr>
              <a:t> in SD</a:t>
            </a:r>
            <a:endParaRPr lang="en-GB" smtClean="0"/>
          </a:p>
        </p:txBody>
      </p:sp>
      <p:sp>
        <p:nvSpPr>
          <p:cNvPr id="44038" name="Rectangle 3"/>
          <p:cNvSpPr>
            <a:spLocks noGrp="1" noChangeArrowheads="1"/>
          </p:cNvSpPr>
          <p:nvPr>
            <p:ph type="body" idx="1"/>
          </p:nvPr>
        </p:nvSpPr>
        <p:spPr>
          <a:xfrm>
            <a:off x="522288" y="904875"/>
            <a:ext cx="9150350" cy="4198938"/>
          </a:xfrm>
        </p:spPr>
        <p:txBody>
          <a:bodyPr/>
          <a:lstStyle/>
          <a:p>
            <a:pPr>
              <a:spcBef>
                <a:spcPts val="600"/>
              </a:spcBef>
              <a:spcAft>
                <a:spcPts val="600"/>
              </a:spcAft>
              <a:buFont typeface="Symbol" pitchFamily="18" charset="2"/>
              <a:buChar char="¨"/>
            </a:pPr>
            <a:r>
              <a:rPr lang="en-GB" sz="2400" b="1" i="1" smtClean="0">
                <a:ea typeface="SimSun" pitchFamily="2" charset="-122"/>
              </a:rPr>
              <a:t>Complexity</a:t>
            </a:r>
            <a:r>
              <a:rPr lang="en-GB" sz="2400" smtClean="0">
                <a:ea typeface="SimSun" pitchFamily="2" charset="-122"/>
              </a:rPr>
              <a:t>. It is an essential property of software.</a:t>
            </a:r>
            <a:endParaRPr lang="en-GB" sz="2400" smtClean="0"/>
          </a:p>
          <a:p>
            <a:pPr>
              <a:spcBef>
                <a:spcPts val="600"/>
              </a:spcBef>
              <a:spcAft>
                <a:spcPts val="600"/>
              </a:spcAft>
              <a:buFont typeface="Symbol" pitchFamily="18" charset="2"/>
              <a:buChar char="¨"/>
            </a:pPr>
            <a:r>
              <a:rPr lang="en-GB" sz="2400" b="1" i="1" smtClean="0">
                <a:ea typeface="SimSun" pitchFamily="2" charset="-122"/>
              </a:rPr>
              <a:t>Conformity</a:t>
            </a:r>
            <a:r>
              <a:rPr lang="en-GB" sz="2400" smtClean="0">
                <a:ea typeface="SimSun" pitchFamily="2" charset="-122"/>
              </a:rPr>
              <a:t>. Software is expected to conform to the standards imposed by other components, such as hardware, or by external bodies, or be existing software.</a:t>
            </a:r>
          </a:p>
          <a:p>
            <a:pPr>
              <a:spcBef>
                <a:spcPts val="600"/>
              </a:spcBef>
              <a:spcAft>
                <a:spcPts val="600"/>
              </a:spcAft>
              <a:buFont typeface="Symbol" pitchFamily="18" charset="2"/>
              <a:buChar char="¨"/>
            </a:pPr>
            <a:r>
              <a:rPr lang="en-GB" sz="2400" b="1" i="1" smtClean="0">
                <a:ea typeface="SimSun" pitchFamily="2" charset="-122"/>
              </a:rPr>
              <a:t>Changeability</a:t>
            </a:r>
            <a:r>
              <a:rPr lang="en-GB" sz="2400" smtClean="0">
                <a:ea typeface="SimSun" pitchFamily="2" charset="-122"/>
              </a:rPr>
              <a:t>. Software suffers </a:t>
            </a:r>
            <a:r>
              <a:rPr lang="en-GB" altLang="zh-CN" sz="2400" smtClean="0">
                <a:ea typeface="SimSun" pitchFamily="2" charset="-122"/>
              </a:rPr>
              <a:t>from </a:t>
            </a:r>
            <a:r>
              <a:rPr lang="en-GB" sz="2400" smtClean="0">
                <a:ea typeface="SimSun" pitchFamily="2" charset="-122"/>
              </a:rPr>
              <a:t>constant need</a:t>
            </a:r>
            <a:r>
              <a:rPr lang="en-GB" altLang="zh-CN" sz="2400" smtClean="0">
                <a:ea typeface="SimSun" pitchFamily="2" charset="-122"/>
              </a:rPr>
              <a:t>s</a:t>
            </a:r>
            <a:r>
              <a:rPr lang="en-GB" sz="2400" smtClean="0">
                <a:ea typeface="SimSun" pitchFamily="2" charset="-122"/>
              </a:rPr>
              <a:t> </a:t>
            </a:r>
            <a:r>
              <a:rPr lang="en-GB" altLang="zh-CN" sz="2400" smtClean="0">
                <a:ea typeface="SimSun" pitchFamily="2" charset="-122"/>
              </a:rPr>
              <a:t>of</a:t>
            </a:r>
            <a:r>
              <a:rPr lang="en-GB" sz="2400" smtClean="0">
                <a:ea typeface="SimSun" pitchFamily="2" charset="-122"/>
              </a:rPr>
              <a:t> change</a:t>
            </a:r>
            <a:r>
              <a:rPr lang="en-GB" altLang="zh-CN" sz="2400" smtClean="0">
                <a:ea typeface="SimSun" pitchFamily="2" charset="-122"/>
              </a:rPr>
              <a:t>s</a:t>
            </a:r>
            <a:r>
              <a:rPr lang="en-GB" sz="2400" smtClean="0">
                <a:ea typeface="SimSun" pitchFamily="2" charset="-122"/>
              </a:rPr>
              <a:t>.</a:t>
            </a:r>
          </a:p>
          <a:p>
            <a:pPr>
              <a:spcBef>
                <a:spcPts val="600"/>
              </a:spcBef>
              <a:spcAft>
                <a:spcPts val="600"/>
              </a:spcAft>
              <a:buFont typeface="Symbol" pitchFamily="18" charset="2"/>
              <a:buChar char="¨"/>
            </a:pPr>
            <a:r>
              <a:rPr lang="en-GB" sz="2400" b="1" i="1" smtClean="0">
                <a:ea typeface="SimSun" pitchFamily="2" charset="-122"/>
              </a:rPr>
              <a:t>Invisibility</a:t>
            </a:r>
            <a:r>
              <a:rPr lang="en-GB" sz="2400" i="1" smtClean="0">
                <a:ea typeface="SimSun" pitchFamily="2" charset="-122"/>
              </a:rPr>
              <a:t>. </a:t>
            </a:r>
            <a:r>
              <a:rPr lang="en-GB" sz="2400" smtClean="0">
                <a:ea typeface="SimSun" pitchFamily="2" charset="-122"/>
              </a:rPr>
              <a:t>Any forms of representation</a:t>
            </a:r>
            <a:r>
              <a:rPr lang="en-GB" altLang="zh-CN" sz="2400" smtClean="0">
                <a:ea typeface="SimSun" pitchFamily="2" charset="-122"/>
              </a:rPr>
              <a:t>s</a:t>
            </a:r>
            <a:r>
              <a:rPr lang="en-GB" sz="2400" smtClean="0">
                <a:ea typeface="SimSun" pitchFamily="2" charset="-122"/>
              </a:rPr>
              <a:t> that are used to describe software will lack any form of visual link that can provide an easily grasped relationship between the representation and the system.</a:t>
            </a:r>
            <a:endParaRPr lang="en-GB" sz="2400" smtClean="0"/>
          </a:p>
        </p:txBody>
      </p:sp>
      <p:sp>
        <p:nvSpPr>
          <p:cNvPr id="44039" name="Text Box 4"/>
          <p:cNvSpPr txBox="1">
            <a:spLocks noChangeArrowheads="1"/>
          </p:cNvSpPr>
          <p:nvPr/>
        </p:nvSpPr>
        <p:spPr bwMode="auto">
          <a:xfrm>
            <a:off x="1423988" y="4868863"/>
            <a:ext cx="8124825" cy="1187450"/>
          </a:xfrm>
          <a:prstGeom prst="rect">
            <a:avLst/>
          </a:prstGeom>
          <a:noFill/>
          <a:ln w="25400">
            <a:noFill/>
            <a:miter lim="800000"/>
            <a:headEnd/>
            <a:tailEnd/>
          </a:ln>
        </p:spPr>
        <p:txBody>
          <a:bodyPr anchor="ctr">
            <a:spAutoFit/>
          </a:bodyPr>
          <a:lstStyle/>
          <a:p>
            <a:pPr algn="r">
              <a:lnSpc>
                <a:spcPct val="100000"/>
              </a:lnSpc>
              <a:spcBef>
                <a:spcPct val="0"/>
              </a:spcBef>
              <a:buFontTx/>
              <a:buNone/>
            </a:pPr>
            <a:r>
              <a:rPr lang="en-GB" i="1"/>
              <a:t>Brooks, F. P. Jr, </a:t>
            </a:r>
          </a:p>
          <a:p>
            <a:pPr algn="r">
              <a:lnSpc>
                <a:spcPct val="100000"/>
              </a:lnSpc>
              <a:spcBef>
                <a:spcPct val="0"/>
              </a:spcBef>
              <a:buFontTx/>
              <a:buNone/>
            </a:pPr>
            <a:r>
              <a:rPr lang="en-GB" i="1"/>
              <a:t>No silver bullet: essence and accidents of software engineering, </a:t>
            </a:r>
          </a:p>
          <a:p>
            <a:pPr algn="r">
              <a:lnSpc>
                <a:spcPct val="100000"/>
              </a:lnSpc>
              <a:spcBef>
                <a:spcPct val="0"/>
              </a:spcBef>
              <a:buFontTx/>
              <a:buNone/>
            </a:pPr>
            <a:r>
              <a:rPr lang="en-GB" i="1"/>
              <a:t>IEEE Computer, 1987, pp10~19.</a:t>
            </a:r>
            <a:r>
              <a:rPr lang="en-GB"/>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rot="16200000">
            <a:off x="-857250" y="2762250"/>
            <a:ext cx="2209800" cy="495300"/>
          </a:xfrm>
        </p:spPr>
        <p:txBody>
          <a:bodyPr/>
          <a:lstStyle/>
          <a:p>
            <a:pPr>
              <a:defRPr/>
            </a:pPr>
            <a:r>
              <a:rPr lang="en-US" altLang="zh-CN" smtClean="0"/>
              <a:t>Jan. 2014</a:t>
            </a:r>
            <a:endParaRPr lang="en-US" altLang="zh-CN"/>
          </a:p>
        </p:txBody>
      </p:sp>
      <p:sp>
        <p:nvSpPr>
          <p:cNvPr id="5" name="Slide Number Placeholder 4"/>
          <p:cNvSpPr>
            <a:spLocks noGrp="1"/>
          </p:cNvSpPr>
          <p:nvPr>
            <p:ph type="sldNum" sz="quarter" idx="11"/>
          </p:nvPr>
        </p:nvSpPr>
        <p:spPr/>
        <p:txBody>
          <a:bodyPr/>
          <a:lstStyle/>
          <a:p>
            <a:pPr>
              <a:defRPr/>
            </a:pPr>
            <a:fld id="{2A7F5C5F-DE80-474A-A3DF-E7E1ACD81954}" type="slidenum">
              <a:rPr lang="en-US" altLang="en-US"/>
              <a:pPr>
                <a:defRPr/>
              </a:pPr>
              <a:t>42</a:t>
            </a:fld>
            <a:endParaRPr lang="en-US" altLang="en-US"/>
          </a:p>
        </p:txBody>
      </p:sp>
      <p:sp>
        <p:nvSpPr>
          <p:cNvPr id="6" name="Footer Placeholder 5"/>
          <p:cNvSpPr>
            <a:spLocks noGrp="1"/>
          </p:cNvSpPr>
          <p:nvPr>
            <p:ph type="ftr" sz="quarter" idx="12"/>
          </p:nvPr>
        </p:nvSpPr>
        <p:spPr/>
        <p:txBody>
          <a:bodyPr/>
          <a:lstStyle/>
          <a:p>
            <a:pPr>
              <a:defRPr/>
            </a:pPr>
            <a:r>
              <a:rPr lang="en-GB" altLang="zh-CN"/>
              <a:t>U08182: Information Systems Design</a:t>
            </a:r>
          </a:p>
        </p:txBody>
      </p:sp>
      <p:sp>
        <p:nvSpPr>
          <p:cNvPr id="45061" name="Rectangle 2"/>
          <p:cNvSpPr>
            <a:spLocks noGrp="1" noChangeArrowheads="1"/>
          </p:cNvSpPr>
          <p:nvPr>
            <p:ph type="title"/>
          </p:nvPr>
        </p:nvSpPr>
        <p:spPr>
          <a:xfrm>
            <a:off x="550863" y="280988"/>
            <a:ext cx="8891587" cy="635000"/>
          </a:xfrm>
        </p:spPr>
        <p:txBody>
          <a:bodyPr/>
          <a:lstStyle/>
          <a:p>
            <a:r>
              <a:rPr lang="en-US" altLang="zh-CN" smtClean="0">
                <a:ea typeface="SimSun" pitchFamily="2" charset="-122"/>
              </a:rPr>
              <a:t>Common Design Errors</a:t>
            </a:r>
            <a:endParaRPr lang="en-GB" smtClean="0"/>
          </a:p>
        </p:txBody>
      </p:sp>
      <p:sp>
        <p:nvSpPr>
          <p:cNvPr id="45062" name="Rectangle 3"/>
          <p:cNvSpPr>
            <a:spLocks noGrp="1" noChangeArrowheads="1"/>
          </p:cNvSpPr>
          <p:nvPr>
            <p:ph type="body" idx="1"/>
          </p:nvPr>
        </p:nvSpPr>
        <p:spPr>
          <a:xfrm>
            <a:off x="611188" y="981075"/>
            <a:ext cx="9077325" cy="4865688"/>
          </a:xfrm>
        </p:spPr>
        <p:txBody>
          <a:bodyPr/>
          <a:lstStyle/>
          <a:p>
            <a:pPr marL="269875" indent="-269875">
              <a:lnSpc>
                <a:spcPct val="90000"/>
              </a:lnSpc>
            </a:pPr>
            <a:r>
              <a:rPr lang="en-GB" altLang="zh-CN" sz="2400" i="1" smtClean="0">
                <a:ea typeface="SimSun" pitchFamily="2" charset="-122"/>
              </a:rPr>
              <a:t>Incorrectness</a:t>
            </a:r>
            <a:r>
              <a:rPr lang="en-GB" altLang="zh-CN" sz="2400" smtClean="0">
                <a:ea typeface="SimSun" pitchFamily="2" charset="-122"/>
              </a:rPr>
              <a:t>. The design does meet the users</a:t>
            </a:r>
            <a:r>
              <a:rPr lang="en-GB" altLang="zh-CN" sz="2400" smtClean="0">
                <a:latin typeface="Times New Roman" pitchFamily="18" charset="0"/>
                <a:ea typeface="SimSun" pitchFamily="2" charset="-122"/>
              </a:rPr>
              <a:t>’</a:t>
            </a:r>
            <a:r>
              <a:rPr lang="en-GB" altLang="zh-CN" sz="2400" smtClean="0">
                <a:ea typeface="SimSun" pitchFamily="2" charset="-122"/>
              </a:rPr>
              <a:t> requirements on its functionality and features. </a:t>
            </a:r>
          </a:p>
          <a:p>
            <a:pPr marL="269875" indent="-269875">
              <a:lnSpc>
                <a:spcPct val="90000"/>
              </a:lnSpc>
            </a:pPr>
            <a:r>
              <a:rPr lang="en-GB" altLang="zh-CN" sz="2400" i="1" smtClean="0">
                <a:ea typeface="SimSun" pitchFamily="2" charset="-122"/>
              </a:rPr>
              <a:t>Inconsistency</a:t>
            </a:r>
            <a:r>
              <a:rPr lang="en-GB" altLang="zh-CN" sz="2400" smtClean="0">
                <a:ea typeface="SimSun" pitchFamily="2" charset="-122"/>
              </a:rPr>
              <a:t>. Different parts or aspects of the design conflict with each other. Consequently, it does not work. </a:t>
            </a:r>
          </a:p>
          <a:p>
            <a:pPr marL="811213" lvl="1" indent="-361950">
              <a:lnSpc>
                <a:spcPct val="90000"/>
              </a:lnSpc>
            </a:pPr>
            <a:r>
              <a:rPr lang="en-GB" altLang="zh-CN" sz="2000" smtClean="0">
                <a:ea typeface="SimSun" pitchFamily="2" charset="-122"/>
              </a:rPr>
              <a:t>For example, if two design statements make conflicting assumptions about the functionality of a component or the meaning of a data item. </a:t>
            </a:r>
            <a:endParaRPr lang="en-GB" altLang="zh-CN" sz="2000" i="1" smtClean="0">
              <a:ea typeface="SimSun" pitchFamily="2" charset="-122"/>
            </a:endParaRPr>
          </a:p>
          <a:p>
            <a:pPr marL="269875" indent="-269875">
              <a:lnSpc>
                <a:spcPct val="90000"/>
              </a:lnSpc>
            </a:pPr>
            <a:r>
              <a:rPr lang="en-GB" altLang="zh-CN" sz="2400" i="1" smtClean="0">
                <a:ea typeface="SimSun" pitchFamily="2" charset="-122"/>
              </a:rPr>
              <a:t>Ambiguity</a:t>
            </a:r>
            <a:r>
              <a:rPr lang="en-GB" altLang="zh-CN" sz="2400" smtClean="0">
                <a:ea typeface="SimSun" pitchFamily="2" charset="-122"/>
              </a:rPr>
              <a:t>. The design specification may be interpreted in several different ways, or it is not clear enough. </a:t>
            </a:r>
          </a:p>
          <a:p>
            <a:pPr marL="811213" lvl="1" indent="-361950">
              <a:lnSpc>
                <a:spcPct val="90000"/>
              </a:lnSpc>
            </a:pPr>
            <a:r>
              <a:rPr lang="en-GB" altLang="zh-CN" sz="2000" smtClean="0">
                <a:ea typeface="SimSun" pitchFamily="2" charset="-122"/>
              </a:rPr>
              <a:t>Ambiguity causes errors in the implementation of the design due to inconsistent interpretations made in the implementation process. </a:t>
            </a:r>
            <a:endParaRPr lang="en-GB" altLang="zh-CN" sz="2000" i="1" smtClean="0">
              <a:ea typeface="SimSun" pitchFamily="2" charset="-122"/>
            </a:endParaRPr>
          </a:p>
          <a:p>
            <a:pPr marL="269875" indent="-269875">
              <a:lnSpc>
                <a:spcPct val="90000"/>
              </a:lnSpc>
            </a:pPr>
            <a:r>
              <a:rPr lang="en-GB" altLang="zh-CN" sz="2400" i="1" smtClean="0">
                <a:ea typeface="SimSun" pitchFamily="2" charset="-122"/>
              </a:rPr>
              <a:t>Inferiority. </a:t>
            </a:r>
            <a:r>
              <a:rPr lang="en-GB" altLang="zh-CN" sz="2400" smtClean="0">
                <a:ea typeface="SimSun" pitchFamily="2" charset="-122"/>
              </a:rPr>
              <a:t>The design does not address quality requirements adequately. </a:t>
            </a:r>
          </a:p>
          <a:p>
            <a:pPr marL="811213" lvl="1" indent="-361950">
              <a:lnSpc>
                <a:spcPct val="90000"/>
              </a:lnSpc>
            </a:pPr>
            <a:r>
              <a:rPr lang="en-GB" altLang="zh-CN" sz="2000" smtClean="0">
                <a:ea typeface="SimSun" pitchFamily="2" charset="-122"/>
              </a:rPr>
              <a:t>Typically inefficiency and inflexibility, etc. </a:t>
            </a:r>
            <a:r>
              <a:rPr lang="en-GB" altLang="zh-CN" sz="2000" i="1" smtClean="0">
                <a:ea typeface="SimSun" pitchFamily="2" charset="-122"/>
              </a:rPr>
              <a:t>Inflexibility</a:t>
            </a:r>
            <a:r>
              <a:rPr lang="en-GB" altLang="zh-CN" sz="2000" smtClean="0">
                <a:ea typeface="SimSun" pitchFamily="2" charset="-122"/>
              </a:rPr>
              <a:t> causes the designed software to be difficult to change. </a:t>
            </a:r>
            <a:endParaRPr lang="en-GB" sz="200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rot="16200000">
            <a:off x="-857250" y="2762250"/>
            <a:ext cx="2209800" cy="495300"/>
          </a:xfrm>
        </p:spPr>
        <p:txBody>
          <a:bodyPr/>
          <a:lstStyle/>
          <a:p>
            <a:pPr>
              <a:defRPr/>
            </a:pPr>
            <a:r>
              <a:rPr lang="en-US" altLang="zh-CN" smtClean="0"/>
              <a:t>Jan. 2014</a:t>
            </a:r>
            <a:endParaRPr lang="en-US" altLang="zh-CN"/>
          </a:p>
        </p:txBody>
      </p:sp>
      <p:sp>
        <p:nvSpPr>
          <p:cNvPr id="5" name="Slide Number Placeholder 4"/>
          <p:cNvSpPr>
            <a:spLocks noGrp="1"/>
          </p:cNvSpPr>
          <p:nvPr>
            <p:ph type="sldNum" sz="quarter" idx="11"/>
          </p:nvPr>
        </p:nvSpPr>
        <p:spPr/>
        <p:txBody>
          <a:bodyPr/>
          <a:lstStyle/>
          <a:p>
            <a:pPr>
              <a:defRPr/>
            </a:pPr>
            <a:fld id="{EA7A9E15-AF0A-4F34-8884-6697598F2BE4}" type="slidenum">
              <a:rPr lang="en-US" altLang="en-US"/>
              <a:pPr>
                <a:defRPr/>
              </a:pPr>
              <a:t>43</a:t>
            </a:fld>
            <a:endParaRPr lang="en-US" altLang="en-US"/>
          </a:p>
        </p:txBody>
      </p:sp>
      <p:sp>
        <p:nvSpPr>
          <p:cNvPr id="6" name="Footer Placeholder 5"/>
          <p:cNvSpPr>
            <a:spLocks noGrp="1"/>
          </p:cNvSpPr>
          <p:nvPr>
            <p:ph type="ftr" sz="quarter" idx="12"/>
          </p:nvPr>
        </p:nvSpPr>
        <p:spPr/>
        <p:txBody>
          <a:bodyPr/>
          <a:lstStyle/>
          <a:p>
            <a:pPr>
              <a:defRPr/>
            </a:pPr>
            <a:r>
              <a:rPr lang="en-GB" altLang="zh-CN"/>
              <a:t>U08182: Information Systems Design</a:t>
            </a:r>
          </a:p>
        </p:txBody>
      </p:sp>
      <p:sp>
        <p:nvSpPr>
          <p:cNvPr id="46085" name="Rectangle 2"/>
          <p:cNvSpPr>
            <a:spLocks noGrp="1" noChangeArrowheads="1"/>
          </p:cNvSpPr>
          <p:nvPr>
            <p:ph type="title"/>
          </p:nvPr>
        </p:nvSpPr>
        <p:spPr/>
        <p:txBody>
          <a:bodyPr/>
          <a:lstStyle/>
          <a:p>
            <a:r>
              <a:rPr lang="en-GB" smtClean="0"/>
              <a:t>Further Readings</a:t>
            </a:r>
          </a:p>
        </p:txBody>
      </p:sp>
      <p:sp>
        <p:nvSpPr>
          <p:cNvPr id="46086" name="Rectangle 3"/>
          <p:cNvSpPr>
            <a:spLocks noGrp="1" noChangeArrowheads="1"/>
          </p:cNvSpPr>
          <p:nvPr>
            <p:ph type="body" idx="1"/>
          </p:nvPr>
        </p:nvSpPr>
        <p:spPr>
          <a:xfrm>
            <a:off x="687388" y="1195388"/>
            <a:ext cx="8853487" cy="4606925"/>
          </a:xfrm>
        </p:spPr>
        <p:txBody>
          <a:bodyPr/>
          <a:lstStyle/>
          <a:p>
            <a:pPr marL="533400" indent="-533400">
              <a:lnSpc>
                <a:spcPct val="80000"/>
              </a:lnSpc>
              <a:spcBef>
                <a:spcPts val="1200"/>
              </a:spcBef>
              <a:spcAft>
                <a:spcPts val="300"/>
              </a:spcAft>
              <a:buFont typeface="Wingdings" pitchFamily="2" charset="2"/>
              <a:buNone/>
              <a:tabLst>
                <a:tab pos="533400" algn="l"/>
              </a:tabLst>
            </a:pPr>
            <a:r>
              <a:rPr lang="en-GB" sz="2800" dirty="0" smtClean="0">
                <a:ea typeface="SimSun" pitchFamily="2" charset="-122"/>
              </a:rPr>
              <a:t>[1] 	Zhu, H., </a:t>
            </a:r>
            <a:r>
              <a:rPr lang="en-GB" sz="2800" i="1" dirty="0" smtClean="0">
                <a:ea typeface="SimSun" pitchFamily="2" charset="-122"/>
              </a:rPr>
              <a:t>Software Design Method</a:t>
            </a:r>
            <a:r>
              <a:rPr lang="en-GB" altLang="zh-CN" sz="2800" i="1" dirty="0" smtClean="0">
                <a:ea typeface="SimSun" pitchFamily="2" charset="-122"/>
              </a:rPr>
              <a:t>ology - From Principles to Architectural Styles</a:t>
            </a:r>
            <a:r>
              <a:rPr lang="en-GB" altLang="zh-CN" sz="2800" dirty="0" smtClean="0">
                <a:ea typeface="SimSun" pitchFamily="2" charset="-122"/>
              </a:rPr>
              <a:t>,</a:t>
            </a:r>
            <a:r>
              <a:rPr lang="en-GB" sz="2800" dirty="0" smtClean="0">
                <a:ea typeface="SimSun" pitchFamily="2" charset="-122"/>
              </a:rPr>
              <a:t> Chapter 1 and 2. </a:t>
            </a:r>
          </a:p>
          <a:p>
            <a:pPr marL="533400" indent="-533400">
              <a:lnSpc>
                <a:spcPct val="80000"/>
              </a:lnSpc>
              <a:spcBef>
                <a:spcPts val="600"/>
              </a:spcBef>
              <a:spcAft>
                <a:spcPts val="600"/>
              </a:spcAft>
              <a:buFont typeface="Wingdings" pitchFamily="2" charset="2"/>
              <a:buNone/>
              <a:tabLst>
                <a:tab pos="533400" algn="l"/>
              </a:tabLst>
            </a:pPr>
            <a:r>
              <a:rPr lang="en-GB" sz="2800" dirty="0" smtClean="0">
                <a:ea typeface="SimSun" pitchFamily="2" charset="-122"/>
              </a:rPr>
              <a:t>[2] Bryan Lawson, </a:t>
            </a:r>
            <a:r>
              <a:rPr lang="en-GB" sz="2800" i="1" dirty="0" smtClean="0">
                <a:ea typeface="SimSun" pitchFamily="2" charset="-122"/>
              </a:rPr>
              <a:t>How Designers Think </a:t>
            </a:r>
            <a:r>
              <a:rPr lang="en-GB" sz="2800" i="1" dirty="0" smtClean="0">
                <a:latin typeface="Times New Roman" pitchFamily="18" charset="0"/>
                <a:ea typeface="SimSun" pitchFamily="2" charset="-122"/>
              </a:rPr>
              <a:t>–</a:t>
            </a:r>
            <a:r>
              <a:rPr lang="en-GB" sz="2800" i="1" dirty="0" smtClean="0">
                <a:ea typeface="SimSun" pitchFamily="2" charset="-122"/>
              </a:rPr>
              <a:t> The Design Process Demystified</a:t>
            </a:r>
            <a:r>
              <a:rPr lang="en-GB" sz="2800" dirty="0" smtClean="0">
                <a:ea typeface="SimSun" pitchFamily="2" charset="-122"/>
              </a:rPr>
              <a:t>, A completely Revised Third Edition, Architectural Press, Elsevier, 1997. Chapter 6, A model of design problems, pp62-112.</a:t>
            </a:r>
          </a:p>
          <a:p>
            <a:pPr marL="533400" indent="-533400">
              <a:lnSpc>
                <a:spcPct val="80000"/>
              </a:lnSpc>
              <a:spcBef>
                <a:spcPts val="600"/>
              </a:spcBef>
              <a:spcAft>
                <a:spcPts val="600"/>
              </a:spcAft>
              <a:buFont typeface="Wingdings" pitchFamily="2" charset="2"/>
              <a:buNone/>
              <a:tabLst>
                <a:tab pos="533400" algn="l"/>
              </a:tabLst>
            </a:pPr>
            <a:r>
              <a:rPr lang="en-GB" sz="2800" dirty="0" smtClean="0">
                <a:ea typeface="SimSun" pitchFamily="2" charset="-122"/>
              </a:rPr>
              <a:t>[3] </a:t>
            </a:r>
            <a:r>
              <a:rPr lang="en-GB" sz="2800" dirty="0" err="1" smtClean="0">
                <a:ea typeface="SimSun" pitchFamily="2" charset="-122"/>
              </a:rPr>
              <a:t>Budgen</a:t>
            </a:r>
            <a:r>
              <a:rPr lang="en-GB" sz="2800" dirty="0" smtClean="0">
                <a:ea typeface="SimSun" pitchFamily="2" charset="-122"/>
              </a:rPr>
              <a:t>, D, </a:t>
            </a:r>
            <a:r>
              <a:rPr lang="en-GB" sz="2800" i="1" dirty="0" smtClean="0">
                <a:ea typeface="SimSun" pitchFamily="2" charset="-122"/>
              </a:rPr>
              <a:t>Software Design</a:t>
            </a:r>
            <a:r>
              <a:rPr lang="en-GB" sz="2800" dirty="0" smtClean="0">
                <a:ea typeface="SimSun" pitchFamily="2" charset="-122"/>
              </a:rPr>
              <a:t>, Addison-Wesley, 1994. Chapter 1 and 4, pp1~23, 57~76. </a:t>
            </a:r>
          </a:p>
          <a:p>
            <a:pPr marL="533400" indent="-533400">
              <a:lnSpc>
                <a:spcPct val="80000"/>
              </a:lnSpc>
              <a:spcBef>
                <a:spcPts val="600"/>
              </a:spcBef>
              <a:spcAft>
                <a:spcPts val="600"/>
              </a:spcAft>
              <a:buFont typeface="Wingdings" pitchFamily="2" charset="2"/>
              <a:buNone/>
              <a:tabLst>
                <a:tab pos="533400" algn="l"/>
              </a:tabLst>
            </a:pPr>
            <a:r>
              <a:rPr lang="en-US" altLang="zh-CN" sz="2800" dirty="0" smtClean="0">
                <a:ea typeface="SimSun" pitchFamily="2" charset="-122"/>
              </a:rPr>
              <a:t>[4] 	Cross, N., </a:t>
            </a:r>
            <a:r>
              <a:rPr lang="en-US" altLang="zh-CN" sz="2800" i="1" dirty="0" smtClean="0">
                <a:ea typeface="SimSun" pitchFamily="2" charset="-122"/>
              </a:rPr>
              <a:t>Engineering Design Methods: Strategies for Product Design</a:t>
            </a:r>
            <a:r>
              <a:rPr lang="en-US" altLang="zh-CN" sz="2800" dirty="0" smtClean="0">
                <a:ea typeface="SimSun" pitchFamily="2" charset="-122"/>
              </a:rPr>
              <a:t>, Third Edition, John Wiley and Sons, 2000. Part One: Understanding Design.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rot="16200000">
            <a:off x="-857250" y="2762250"/>
            <a:ext cx="2209800" cy="495300"/>
          </a:xfrm>
        </p:spPr>
        <p:txBody>
          <a:bodyPr/>
          <a:lstStyle/>
          <a:p>
            <a:pPr>
              <a:defRPr/>
            </a:pPr>
            <a:r>
              <a:rPr lang="en-US" altLang="zh-CN" smtClean="0"/>
              <a:t>Jan. 2014</a:t>
            </a:r>
            <a:endParaRPr lang="en-US" altLang="zh-CN"/>
          </a:p>
        </p:txBody>
      </p:sp>
      <p:sp>
        <p:nvSpPr>
          <p:cNvPr id="5" name="Slide Number Placeholder 4"/>
          <p:cNvSpPr>
            <a:spLocks noGrp="1"/>
          </p:cNvSpPr>
          <p:nvPr>
            <p:ph type="sldNum" sz="quarter" idx="11"/>
          </p:nvPr>
        </p:nvSpPr>
        <p:spPr/>
        <p:txBody>
          <a:bodyPr/>
          <a:lstStyle/>
          <a:p>
            <a:pPr>
              <a:defRPr/>
            </a:pPr>
            <a:fld id="{66EEBA21-0A3B-4566-AC1D-EFAA274ABE5B}" type="slidenum">
              <a:rPr lang="en-US" altLang="en-US"/>
              <a:pPr>
                <a:defRPr/>
              </a:pPr>
              <a:t>5</a:t>
            </a:fld>
            <a:endParaRPr lang="en-US" altLang="en-US"/>
          </a:p>
        </p:txBody>
      </p:sp>
      <p:sp>
        <p:nvSpPr>
          <p:cNvPr id="6" name="Footer Placeholder 5"/>
          <p:cNvSpPr>
            <a:spLocks noGrp="1"/>
          </p:cNvSpPr>
          <p:nvPr>
            <p:ph type="ftr" sz="quarter" idx="12"/>
          </p:nvPr>
        </p:nvSpPr>
        <p:spPr/>
        <p:txBody>
          <a:bodyPr/>
          <a:lstStyle/>
          <a:p>
            <a:pPr>
              <a:defRPr/>
            </a:pPr>
            <a:r>
              <a:rPr lang="en-GB" altLang="zh-CN"/>
              <a:t>U08182: Information Systems Design</a:t>
            </a:r>
          </a:p>
        </p:txBody>
      </p:sp>
      <p:sp>
        <p:nvSpPr>
          <p:cNvPr id="7173" name="Rectangle 2"/>
          <p:cNvSpPr>
            <a:spLocks noGrp="1" noChangeArrowheads="1"/>
          </p:cNvSpPr>
          <p:nvPr>
            <p:ph type="title"/>
          </p:nvPr>
        </p:nvSpPr>
        <p:spPr>
          <a:xfrm>
            <a:off x="381000" y="0"/>
            <a:ext cx="8891588" cy="635000"/>
          </a:xfrm>
        </p:spPr>
        <p:txBody>
          <a:bodyPr/>
          <a:lstStyle/>
          <a:p>
            <a:r>
              <a:rPr lang="en-GB" sz="3200" b="1" smtClean="0"/>
              <a:t>Textbook and Reading List</a:t>
            </a:r>
          </a:p>
        </p:txBody>
      </p:sp>
      <p:sp>
        <p:nvSpPr>
          <p:cNvPr id="7174" name="Rectangle 3"/>
          <p:cNvSpPr>
            <a:spLocks noGrp="1" noChangeArrowheads="1"/>
          </p:cNvSpPr>
          <p:nvPr>
            <p:ph type="body" idx="1"/>
          </p:nvPr>
        </p:nvSpPr>
        <p:spPr>
          <a:xfrm>
            <a:off x="552450" y="665163"/>
            <a:ext cx="9217025" cy="5476875"/>
          </a:xfrm>
        </p:spPr>
        <p:txBody>
          <a:bodyPr/>
          <a:lstStyle/>
          <a:p>
            <a:pPr>
              <a:lnSpc>
                <a:spcPct val="80000"/>
              </a:lnSpc>
              <a:buFont typeface="Wingdings" pitchFamily="2" charset="2"/>
              <a:buNone/>
            </a:pPr>
            <a:r>
              <a:rPr lang="en-US" altLang="zh-CN" sz="2400" b="1" smtClean="0">
                <a:ea typeface="SimSun" pitchFamily="2" charset="-122"/>
              </a:rPr>
              <a:t>Main Textbook</a:t>
            </a:r>
            <a:endParaRPr lang="en-GB" sz="2400" b="1" smtClean="0"/>
          </a:p>
          <a:p>
            <a:pPr>
              <a:lnSpc>
                <a:spcPct val="80000"/>
              </a:lnSpc>
              <a:buFont typeface="Wingdings" pitchFamily="2" charset="2"/>
              <a:buNone/>
            </a:pPr>
            <a:r>
              <a:rPr lang="en-GB" sz="2400" smtClean="0"/>
              <a:t>*** Zhu, H., Software Design Method</a:t>
            </a:r>
            <a:r>
              <a:rPr lang="en-GB" altLang="zh-CN" sz="2400" smtClean="0">
                <a:ea typeface="SimSun" pitchFamily="2" charset="-122"/>
              </a:rPr>
              <a:t>ology - From Principles to Architectural Styles, Elsevier Science, 2005.</a:t>
            </a:r>
            <a:endParaRPr lang="en-GB" altLang="zh-CN" sz="2400" b="1" smtClean="0">
              <a:ea typeface="SimSun" pitchFamily="2" charset="-122"/>
            </a:endParaRPr>
          </a:p>
          <a:p>
            <a:pPr>
              <a:lnSpc>
                <a:spcPct val="80000"/>
              </a:lnSpc>
              <a:buFont typeface="Wingdings" pitchFamily="2" charset="2"/>
              <a:buNone/>
            </a:pPr>
            <a:r>
              <a:rPr lang="en-GB" altLang="zh-CN" sz="2400" b="1" smtClean="0">
                <a:ea typeface="SimSun" pitchFamily="2" charset="-122"/>
              </a:rPr>
              <a:t>Recommended Further Readings </a:t>
            </a:r>
          </a:p>
          <a:p>
            <a:pPr>
              <a:lnSpc>
                <a:spcPct val="80000"/>
              </a:lnSpc>
              <a:buFont typeface="Wingdings" pitchFamily="2" charset="2"/>
              <a:buNone/>
            </a:pPr>
            <a:r>
              <a:rPr lang="en-GB" altLang="zh-CN" sz="2000" i="1" smtClean="0">
                <a:ea typeface="SimSun" pitchFamily="2" charset="-122"/>
              </a:rPr>
              <a:t>** Software Design</a:t>
            </a:r>
            <a:r>
              <a:rPr lang="en-GB" altLang="zh-CN" sz="2000" smtClean="0">
                <a:ea typeface="SimSun" pitchFamily="2" charset="-122"/>
              </a:rPr>
              <a:t>, 2nd Edt, David Budgen, Addison Wesley, 2003. </a:t>
            </a:r>
            <a:endParaRPr lang="en-GB" altLang="zh-CN" sz="2000" i="1" smtClean="0">
              <a:ea typeface="SimSun" pitchFamily="2" charset="-122"/>
            </a:endParaRPr>
          </a:p>
          <a:p>
            <a:pPr>
              <a:lnSpc>
                <a:spcPct val="80000"/>
              </a:lnSpc>
              <a:buFont typeface="Wingdings" pitchFamily="2" charset="2"/>
              <a:buNone/>
            </a:pPr>
            <a:r>
              <a:rPr lang="en-GB" altLang="zh-CN" sz="2000" i="1" smtClean="0">
                <a:ea typeface="SimSun" pitchFamily="2" charset="-122"/>
              </a:rPr>
              <a:t>** Software Architecture: Perspectives on an Emerging Discipline</a:t>
            </a:r>
            <a:r>
              <a:rPr lang="en-GB" altLang="zh-CN" sz="2000" smtClean="0">
                <a:ea typeface="SimSun" pitchFamily="2" charset="-122"/>
              </a:rPr>
              <a:t>, Mary Shaw, David Garlan, Prentice Hall, 1996. </a:t>
            </a:r>
          </a:p>
          <a:p>
            <a:pPr>
              <a:lnSpc>
                <a:spcPct val="80000"/>
              </a:lnSpc>
              <a:buFont typeface="Wingdings" pitchFamily="2" charset="2"/>
              <a:buNone/>
            </a:pPr>
            <a:r>
              <a:rPr lang="en-GB" altLang="zh-CN" sz="2000" i="1" smtClean="0">
                <a:ea typeface="SimSun" pitchFamily="2" charset="-122"/>
              </a:rPr>
              <a:t>** Software Architecture: Foundations, Theory, and Practice, </a:t>
            </a:r>
            <a:r>
              <a:rPr lang="en-GB" altLang="zh-CN" sz="2000" smtClean="0">
                <a:ea typeface="SimSun" pitchFamily="2" charset="-122"/>
              </a:rPr>
              <a:t>Richard N. Taylor, Nenad Medvidovic, and Eric Dashofy.</a:t>
            </a:r>
            <a:r>
              <a:rPr lang="en-GB" altLang="zh-CN" sz="2000" i="1" smtClean="0">
                <a:ea typeface="SimSun" pitchFamily="2" charset="-122"/>
              </a:rPr>
              <a:t> </a:t>
            </a:r>
            <a:r>
              <a:rPr lang="en-GB" altLang="zh-CN" sz="2000" smtClean="0">
                <a:ea typeface="SimSun" pitchFamily="2" charset="-122"/>
              </a:rPr>
              <a:t>John Wiley &amp; Sons. 2010.</a:t>
            </a:r>
            <a:r>
              <a:rPr lang="en-GB" altLang="zh-CN" smtClean="0">
                <a:ea typeface="SimSun" pitchFamily="2" charset="-122"/>
              </a:rPr>
              <a:t> </a:t>
            </a:r>
            <a:endParaRPr lang="en-GB" altLang="zh-CN" sz="2000" i="1" smtClean="0">
              <a:ea typeface="SimSun" pitchFamily="2" charset="-122"/>
            </a:endParaRPr>
          </a:p>
          <a:p>
            <a:pPr>
              <a:lnSpc>
                <a:spcPct val="80000"/>
              </a:lnSpc>
              <a:buFont typeface="Wingdings" pitchFamily="2" charset="2"/>
              <a:buNone/>
            </a:pPr>
            <a:r>
              <a:rPr lang="en-GB" altLang="zh-CN" sz="2000" i="1" smtClean="0">
                <a:ea typeface="SimSun" pitchFamily="2" charset="-122"/>
              </a:rPr>
              <a:t>** Software Architecture in Practice</a:t>
            </a:r>
            <a:r>
              <a:rPr lang="en-GB" altLang="zh-CN" sz="2000" smtClean="0">
                <a:ea typeface="SimSun" pitchFamily="2" charset="-122"/>
              </a:rPr>
              <a:t>, Len Bass, Paul Clements, Rick Kazman, Addison Wesley, 1998. </a:t>
            </a:r>
          </a:p>
          <a:p>
            <a:pPr>
              <a:lnSpc>
                <a:spcPct val="80000"/>
              </a:lnSpc>
              <a:buFont typeface="Wingdings" pitchFamily="2" charset="2"/>
              <a:buNone/>
            </a:pPr>
            <a:r>
              <a:rPr lang="en-GB" altLang="zh-CN" sz="2000" i="1" smtClean="0">
                <a:ea typeface="SimSun" pitchFamily="2" charset="-122"/>
              </a:rPr>
              <a:t>** Software Design: From Programming to Architecture</a:t>
            </a:r>
            <a:r>
              <a:rPr lang="en-GB" altLang="zh-CN" sz="2000" smtClean="0">
                <a:ea typeface="SimSun" pitchFamily="2" charset="-122"/>
              </a:rPr>
              <a:t>, E.J. Braude, John Wiley and Sons, 2003. </a:t>
            </a:r>
            <a:endParaRPr lang="en-GB" altLang="zh-CN" sz="2000" i="1" smtClean="0">
              <a:ea typeface="SimSun" pitchFamily="2" charset="-122"/>
            </a:endParaRPr>
          </a:p>
          <a:p>
            <a:pPr>
              <a:lnSpc>
                <a:spcPct val="80000"/>
              </a:lnSpc>
              <a:buFont typeface="Wingdings" pitchFamily="2" charset="2"/>
              <a:buNone/>
            </a:pPr>
            <a:r>
              <a:rPr lang="en-GB" altLang="zh-CN" sz="2000" i="1" smtClean="0">
                <a:ea typeface="SimSun" pitchFamily="2" charset="-122"/>
              </a:rPr>
              <a:t>** Design Patterns Explained: A New Perspective on Object-Oriented Design, </a:t>
            </a:r>
            <a:r>
              <a:rPr lang="en-GB" altLang="zh-CN" sz="2000" smtClean="0">
                <a:ea typeface="SimSun" pitchFamily="2" charset="-122"/>
              </a:rPr>
              <a:t>Alan Shalloway and James R. Trott, Addison Wesley, 2002. </a:t>
            </a:r>
            <a:endParaRPr lang="en-GB" altLang="zh-CN" sz="2000" i="1" smtClean="0">
              <a:ea typeface="SimSun" pitchFamily="2" charset="-122"/>
            </a:endParaRPr>
          </a:p>
          <a:p>
            <a:pPr>
              <a:lnSpc>
                <a:spcPct val="80000"/>
              </a:lnSpc>
              <a:buFont typeface="Wingdings" pitchFamily="2" charset="2"/>
              <a:buNone/>
            </a:pPr>
            <a:r>
              <a:rPr lang="en-GB" altLang="zh-CN" sz="2000" i="1" smtClean="0">
                <a:ea typeface="SimSun" pitchFamily="2" charset="-122"/>
              </a:rPr>
              <a:t>* Software Architecture and Design: Principles, Models, and Methods</a:t>
            </a:r>
            <a:r>
              <a:rPr lang="en-GB" altLang="zh-CN" sz="2000" smtClean="0">
                <a:ea typeface="SimSun" pitchFamily="2" charset="-122"/>
              </a:rPr>
              <a:t>, Bernard Witt, F. Terry Baker and Everett Merritt, Van Nostrand Reinhold, 1994.</a:t>
            </a:r>
            <a:r>
              <a:rPr lang="en-GB" altLang="zh-CN" sz="2400" smtClean="0">
                <a:ea typeface="SimSun" pitchFamily="2" charset="-122"/>
              </a:rPr>
              <a:t> </a:t>
            </a:r>
            <a:endParaRPr lang="en-GB" sz="2400" smtClean="0">
              <a:ea typeface="SimSun"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rot="16200000">
            <a:off x="-857250" y="2762250"/>
            <a:ext cx="2209800" cy="495300"/>
          </a:xfrm>
        </p:spPr>
        <p:txBody>
          <a:bodyPr/>
          <a:lstStyle/>
          <a:p>
            <a:pPr>
              <a:defRPr/>
            </a:pPr>
            <a:r>
              <a:rPr lang="en-US" altLang="zh-CN" smtClean="0"/>
              <a:t>Jan. 2014</a:t>
            </a:r>
            <a:endParaRPr lang="en-US" altLang="zh-CN"/>
          </a:p>
        </p:txBody>
      </p:sp>
      <p:sp>
        <p:nvSpPr>
          <p:cNvPr id="5" name="Slide Number Placeholder 4"/>
          <p:cNvSpPr>
            <a:spLocks noGrp="1"/>
          </p:cNvSpPr>
          <p:nvPr>
            <p:ph type="sldNum" sz="quarter" idx="11"/>
          </p:nvPr>
        </p:nvSpPr>
        <p:spPr/>
        <p:txBody>
          <a:bodyPr/>
          <a:lstStyle/>
          <a:p>
            <a:pPr>
              <a:defRPr/>
            </a:pPr>
            <a:fld id="{50EDE8D6-8B3B-4872-9DBC-9AD6A30BFE9D}" type="slidenum">
              <a:rPr lang="en-US" altLang="en-US"/>
              <a:pPr>
                <a:defRPr/>
              </a:pPr>
              <a:t>6</a:t>
            </a:fld>
            <a:endParaRPr lang="en-US" altLang="en-US"/>
          </a:p>
        </p:txBody>
      </p:sp>
      <p:sp>
        <p:nvSpPr>
          <p:cNvPr id="6" name="Footer Placeholder 5"/>
          <p:cNvSpPr>
            <a:spLocks noGrp="1"/>
          </p:cNvSpPr>
          <p:nvPr>
            <p:ph type="ftr" sz="quarter" idx="12"/>
          </p:nvPr>
        </p:nvSpPr>
        <p:spPr/>
        <p:txBody>
          <a:bodyPr/>
          <a:lstStyle/>
          <a:p>
            <a:pPr>
              <a:defRPr/>
            </a:pPr>
            <a:r>
              <a:rPr lang="en-GB" altLang="zh-CN"/>
              <a:t>U08182: Information Systems Design</a:t>
            </a:r>
          </a:p>
        </p:txBody>
      </p:sp>
      <p:sp>
        <p:nvSpPr>
          <p:cNvPr id="8197" name="Rectangle 2"/>
          <p:cNvSpPr>
            <a:spLocks noGrp="1" noChangeArrowheads="1"/>
          </p:cNvSpPr>
          <p:nvPr>
            <p:ph type="title"/>
          </p:nvPr>
        </p:nvSpPr>
        <p:spPr/>
        <p:txBody>
          <a:bodyPr/>
          <a:lstStyle/>
          <a:p>
            <a:r>
              <a:rPr lang="en-GB" altLang="zh-CN" smtClean="0">
                <a:ea typeface="SimSun" pitchFamily="2" charset="-122"/>
              </a:rPr>
              <a:t>Practical Classes</a:t>
            </a:r>
            <a:endParaRPr lang="en-US" altLang="zh-CN" smtClean="0">
              <a:ea typeface="SimSun" pitchFamily="2" charset="-122"/>
            </a:endParaRPr>
          </a:p>
        </p:txBody>
      </p:sp>
      <p:sp>
        <p:nvSpPr>
          <p:cNvPr id="8198" name="Rectangle 3"/>
          <p:cNvSpPr>
            <a:spLocks noGrp="1" noChangeArrowheads="1"/>
          </p:cNvSpPr>
          <p:nvPr>
            <p:ph type="body" idx="1"/>
          </p:nvPr>
        </p:nvSpPr>
        <p:spPr>
          <a:xfrm>
            <a:off x="731838" y="1082675"/>
            <a:ext cx="8891587" cy="4938713"/>
          </a:xfrm>
        </p:spPr>
        <p:txBody>
          <a:bodyPr/>
          <a:lstStyle/>
          <a:p>
            <a:pPr marL="266700" indent="-266700"/>
            <a:r>
              <a:rPr lang="en-GB" altLang="zh-CN" dirty="0" smtClean="0">
                <a:ea typeface="SimSun" pitchFamily="2" charset="-122"/>
              </a:rPr>
              <a:t>Tuesday  3:00 – 5:00	</a:t>
            </a:r>
          </a:p>
          <a:p>
            <a:pPr marL="809625" lvl="1" indent="-363538"/>
            <a:r>
              <a:rPr lang="en-GB" altLang="zh-CN" dirty="0" smtClean="0">
                <a:ea typeface="SimSun" pitchFamily="2" charset="-122"/>
              </a:rPr>
              <a:t>All Sets: C128</a:t>
            </a:r>
          </a:p>
          <a:p>
            <a:pPr marL="266700" indent="-266700"/>
            <a:r>
              <a:rPr lang="en-GB" altLang="zh-CN" dirty="0" smtClean="0">
                <a:ea typeface="SimSun" pitchFamily="2" charset="-122"/>
              </a:rPr>
              <a:t>Note: </a:t>
            </a:r>
          </a:p>
          <a:p>
            <a:pPr marL="809625" lvl="1" indent="-363538"/>
            <a:r>
              <a:rPr lang="en-GB" altLang="zh-CN" dirty="0" smtClean="0">
                <a:ea typeface="SimSun" pitchFamily="2" charset="-122"/>
              </a:rPr>
              <a:t>Answers to practical class exercise questions will NOT be posted on the Website</a:t>
            </a:r>
          </a:p>
          <a:p>
            <a:pPr marL="809625" lvl="1" indent="-363538"/>
            <a:r>
              <a:rPr lang="en-GB" altLang="zh-CN" dirty="0" smtClean="0">
                <a:ea typeface="SimSun" pitchFamily="2" charset="-122"/>
              </a:rPr>
              <a:t>Attendance to practical classes will be recorded</a:t>
            </a:r>
            <a:endParaRPr lang="en-US" altLang="zh-CN" dirty="0" smtClean="0">
              <a:ea typeface="SimSun"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1560513" y="2579688"/>
            <a:ext cx="7523162" cy="1387475"/>
          </a:xfrm>
        </p:spPr>
        <p:txBody>
          <a:bodyPr/>
          <a:lstStyle/>
          <a:p>
            <a:pPr>
              <a:lnSpc>
                <a:spcPct val="100000"/>
              </a:lnSpc>
            </a:pPr>
            <a:r>
              <a:rPr lang="en-GB" altLang="en-US" sz="4400" smtClean="0"/>
              <a:t>Principles of </a:t>
            </a:r>
            <a:br>
              <a:rPr lang="en-GB" altLang="en-US" sz="4400" smtClean="0"/>
            </a:br>
            <a:r>
              <a:rPr lang="en-GB" altLang="en-US" sz="4400" smtClean="0"/>
              <a:t>Design Methodology</a:t>
            </a:r>
            <a:r>
              <a:rPr lang="en-GB" altLang="zh-CN" sz="4400" smtClean="0">
                <a:ea typeface="SimSun" pitchFamily="2" charset="-122"/>
              </a:rPr>
              <a:t> </a:t>
            </a:r>
            <a:endParaRPr lang="zh-CN" altLang="en-US" sz="4400" smtClean="0">
              <a:ea typeface="SimSun" pitchFamily="2" charset="-122"/>
            </a:endParaRPr>
          </a:p>
        </p:txBody>
      </p:sp>
      <p:sp>
        <p:nvSpPr>
          <p:cNvPr id="9219" name="Rectangle 3"/>
          <p:cNvSpPr>
            <a:spLocks noGrp="1" noChangeArrowheads="1"/>
          </p:cNvSpPr>
          <p:nvPr>
            <p:ph type="subTitle" idx="1"/>
          </p:nvPr>
        </p:nvSpPr>
        <p:spPr>
          <a:xfrm>
            <a:off x="1597025" y="1616075"/>
            <a:ext cx="5613400" cy="582613"/>
          </a:xfrm>
        </p:spPr>
        <p:txBody>
          <a:bodyPr/>
          <a:lstStyle/>
          <a:p>
            <a:r>
              <a:rPr lang="en-GB" sz="4000" smtClean="0"/>
              <a:t>Lecture 1</a:t>
            </a:r>
            <a:endParaRPr lang="en-US" altLang="zh-CN" sz="4000" smtClean="0">
              <a:ea typeface="SimSun" pitchFamily="2" charset="-122"/>
            </a:endParaRPr>
          </a:p>
        </p:txBody>
      </p:sp>
      <p:sp>
        <p:nvSpPr>
          <p:cNvPr id="9220" name="Text Box 4"/>
          <p:cNvSpPr txBox="1">
            <a:spLocks noChangeArrowheads="1"/>
          </p:cNvSpPr>
          <p:nvPr/>
        </p:nvSpPr>
        <p:spPr bwMode="auto">
          <a:xfrm>
            <a:off x="1555750" y="4405313"/>
            <a:ext cx="6896100" cy="946150"/>
          </a:xfrm>
          <a:prstGeom prst="rect">
            <a:avLst/>
          </a:prstGeom>
          <a:noFill/>
          <a:ln w="25400">
            <a:noFill/>
            <a:miter lim="800000"/>
            <a:headEnd/>
            <a:tailEnd/>
          </a:ln>
        </p:spPr>
        <p:txBody>
          <a:bodyPr>
            <a:spAutoFit/>
          </a:bodyPr>
          <a:lstStyle/>
          <a:p>
            <a:pPr>
              <a:lnSpc>
                <a:spcPct val="100000"/>
              </a:lnSpc>
              <a:spcBef>
                <a:spcPct val="0"/>
              </a:spcBef>
              <a:buFontTx/>
              <a:buNone/>
            </a:pPr>
            <a:r>
              <a:rPr lang="en-GB" sz="2800" b="1">
                <a:solidFill>
                  <a:schemeClr val="bg1"/>
                </a:solidFill>
                <a:latin typeface="Times" charset="0"/>
              </a:rPr>
              <a:t>Prof. Hong Zhu</a:t>
            </a:r>
          </a:p>
          <a:p>
            <a:pPr>
              <a:lnSpc>
                <a:spcPct val="100000"/>
              </a:lnSpc>
              <a:spcBef>
                <a:spcPct val="0"/>
              </a:spcBef>
              <a:buFontTx/>
              <a:buNone/>
            </a:pPr>
            <a:r>
              <a:rPr lang="en-GB" sz="2800">
                <a:solidFill>
                  <a:schemeClr val="bg1"/>
                </a:solidFill>
                <a:latin typeface="Times" charset="0"/>
              </a:rPr>
              <a:t>School of Technology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rot="16200000">
            <a:off x="-857250" y="2762250"/>
            <a:ext cx="2209800" cy="495300"/>
          </a:xfrm>
        </p:spPr>
        <p:txBody>
          <a:bodyPr/>
          <a:lstStyle/>
          <a:p>
            <a:pPr>
              <a:defRPr/>
            </a:pPr>
            <a:r>
              <a:rPr lang="en-US" altLang="zh-CN" smtClean="0"/>
              <a:t>Jan. 2014</a:t>
            </a:r>
            <a:endParaRPr lang="en-US" altLang="zh-CN"/>
          </a:p>
        </p:txBody>
      </p:sp>
      <p:sp>
        <p:nvSpPr>
          <p:cNvPr id="5" name="Slide Number Placeholder 4"/>
          <p:cNvSpPr>
            <a:spLocks noGrp="1"/>
          </p:cNvSpPr>
          <p:nvPr>
            <p:ph type="sldNum" sz="quarter" idx="11"/>
          </p:nvPr>
        </p:nvSpPr>
        <p:spPr/>
        <p:txBody>
          <a:bodyPr/>
          <a:lstStyle/>
          <a:p>
            <a:pPr>
              <a:defRPr/>
            </a:pPr>
            <a:fld id="{AA7C650A-7E09-4502-93A0-5346DFDF6FE2}" type="slidenum">
              <a:rPr lang="en-US" altLang="en-US"/>
              <a:pPr>
                <a:defRPr/>
              </a:pPr>
              <a:t>8</a:t>
            </a:fld>
            <a:endParaRPr lang="en-US" altLang="en-US"/>
          </a:p>
        </p:txBody>
      </p:sp>
      <p:sp>
        <p:nvSpPr>
          <p:cNvPr id="6" name="Footer Placeholder 5"/>
          <p:cNvSpPr>
            <a:spLocks noGrp="1"/>
          </p:cNvSpPr>
          <p:nvPr>
            <p:ph type="ftr" sz="quarter" idx="12"/>
          </p:nvPr>
        </p:nvSpPr>
        <p:spPr/>
        <p:txBody>
          <a:bodyPr/>
          <a:lstStyle/>
          <a:p>
            <a:pPr>
              <a:defRPr/>
            </a:pPr>
            <a:r>
              <a:rPr lang="en-GB" altLang="zh-CN"/>
              <a:t>U08182: Information Systems Design</a:t>
            </a:r>
          </a:p>
        </p:txBody>
      </p:sp>
      <p:sp>
        <p:nvSpPr>
          <p:cNvPr id="10245" name="Rectangle 2"/>
          <p:cNvSpPr>
            <a:spLocks noGrp="1" noChangeArrowheads="1"/>
          </p:cNvSpPr>
          <p:nvPr>
            <p:ph type="title"/>
          </p:nvPr>
        </p:nvSpPr>
        <p:spPr/>
        <p:txBody>
          <a:bodyPr/>
          <a:lstStyle/>
          <a:p>
            <a:r>
              <a:rPr lang="en-GB" b="1" smtClean="0"/>
              <a:t>Today’s Lecture</a:t>
            </a:r>
          </a:p>
        </p:txBody>
      </p:sp>
      <p:sp>
        <p:nvSpPr>
          <p:cNvPr id="10246" name="Rectangle 3"/>
          <p:cNvSpPr>
            <a:spLocks noGrp="1" noChangeArrowheads="1"/>
          </p:cNvSpPr>
          <p:nvPr>
            <p:ph type="body" idx="1"/>
          </p:nvPr>
        </p:nvSpPr>
        <p:spPr>
          <a:xfrm>
            <a:off x="798513" y="1023938"/>
            <a:ext cx="8763000" cy="5029200"/>
          </a:xfrm>
        </p:spPr>
        <p:txBody>
          <a:bodyPr/>
          <a:lstStyle/>
          <a:p>
            <a:r>
              <a:rPr lang="en-GB" sz="3600" smtClean="0"/>
              <a:t>What is design</a:t>
            </a:r>
            <a:r>
              <a:rPr lang="en-GB" altLang="zh-CN" sz="3600" smtClean="0">
                <a:ea typeface="SimSun" pitchFamily="2" charset="-122"/>
              </a:rPr>
              <a:t>?</a:t>
            </a:r>
            <a:endParaRPr lang="en-GB" sz="3600" smtClean="0"/>
          </a:p>
          <a:p>
            <a:pPr lvl="1"/>
            <a:r>
              <a:rPr lang="en-GB" sz="3200" smtClean="0"/>
              <a:t>Characteristics of design activit</a:t>
            </a:r>
            <a:r>
              <a:rPr lang="en-GB" altLang="zh-CN" sz="3200" smtClean="0">
                <a:ea typeface="SimSun" pitchFamily="2" charset="-122"/>
              </a:rPr>
              <a:t>ies</a:t>
            </a:r>
            <a:endParaRPr lang="en-GB" sz="3200" smtClean="0"/>
          </a:p>
          <a:p>
            <a:pPr lvl="1"/>
            <a:r>
              <a:rPr lang="en-GB" sz="3200" smtClean="0"/>
              <a:t>Elements of designs</a:t>
            </a:r>
            <a:endParaRPr lang="en-GB" altLang="zh-CN" sz="3200" smtClean="0">
              <a:ea typeface="SimSun" pitchFamily="2" charset="-122"/>
            </a:endParaRPr>
          </a:p>
          <a:p>
            <a:pPr lvl="1"/>
            <a:r>
              <a:rPr lang="en-US" altLang="zh-CN" sz="3200" smtClean="0">
                <a:ea typeface="SimSun" pitchFamily="2" charset="-122"/>
              </a:rPr>
              <a:t>Factors that effect design processes and outcomes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rot="16200000">
            <a:off x="-857250" y="2762250"/>
            <a:ext cx="2209800" cy="495300"/>
          </a:xfrm>
        </p:spPr>
        <p:txBody>
          <a:bodyPr/>
          <a:lstStyle/>
          <a:p>
            <a:pPr>
              <a:defRPr/>
            </a:pPr>
            <a:r>
              <a:rPr lang="en-US" altLang="zh-CN" smtClean="0"/>
              <a:t>Jan. 2014</a:t>
            </a:r>
            <a:endParaRPr lang="en-US" altLang="zh-CN"/>
          </a:p>
        </p:txBody>
      </p:sp>
      <p:sp>
        <p:nvSpPr>
          <p:cNvPr id="5" name="Slide Number Placeholder 4"/>
          <p:cNvSpPr>
            <a:spLocks noGrp="1"/>
          </p:cNvSpPr>
          <p:nvPr>
            <p:ph type="sldNum" sz="quarter" idx="11"/>
          </p:nvPr>
        </p:nvSpPr>
        <p:spPr/>
        <p:txBody>
          <a:bodyPr/>
          <a:lstStyle/>
          <a:p>
            <a:pPr>
              <a:defRPr/>
            </a:pPr>
            <a:fld id="{3DDE6879-D251-4D8A-B951-7EA93A5601DB}" type="slidenum">
              <a:rPr lang="en-US" altLang="en-US"/>
              <a:pPr>
                <a:defRPr/>
              </a:pPr>
              <a:t>9</a:t>
            </a:fld>
            <a:endParaRPr lang="en-US" altLang="en-US"/>
          </a:p>
        </p:txBody>
      </p:sp>
      <p:sp>
        <p:nvSpPr>
          <p:cNvPr id="6" name="Footer Placeholder 5"/>
          <p:cNvSpPr>
            <a:spLocks noGrp="1"/>
          </p:cNvSpPr>
          <p:nvPr>
            <p:ph type="ftr" sz="quarter" idx="12"/>
          </p:nvPr>
        </p:nvSpPr>
        <p:spPr/>
        <p:txBody>
          <a:bodyPr/>
          <a:lstStyle/>
          <a:p>
            <a:pPr>
              <a:defRPr/>
            </a:pPr>
            <a:r>
              <a:rPr lang="en-GB" altLang="zh-CN"/>
              <a:t>U08182: Information Systems Design</a:t>
            </a:r>
          </a:p>
        </p:txBody>
      </p:sp>
      <p:sp>
        <p:nvSpPr>
          <p:cNvPr id="11269" name="Rectangle 2"/>
          <p:cNvSpPr>
            <a:spLocks noGrp="1" noChangeArrowheads="1"/>
          </p:cNvSpPr>
          <p:nvPr>
            <p:ph type="title"/>
          </p:nvPr>
        </p:nvSpPr>
        <p:spPr>
          <a:xfrm>
            <a:off x="579438" y="128588"/>
            <a:ext cx="8891587" cy="635000"/>
          </a:xfrm>
        </p:spPr>
        <p:txBody>
          <a:bodyPr/>
          <a:lstStyle/>
          <a:p>
            <a:r>
              <a:rPr lang="en-GB" b="1" smtClean="0"/>
              <a:t>What Is Design (I)</a:t>
            </a:r>
          </a:p>
        </p:txBody>
      </p:sp>
      <p:sp>
        <p:nvSpPr>
          <p:cNvPr id="11270" name="Rectangle 3"/>
          <p:cNvSpPr>
            <a:spLocks noGrp="1" noChangeArrowheads="1"/>
          </p:cNvSpPr>
          <p:nvPr>
            <p:ph type="body" idx="1"/>
          </p:nvPr>
        </p:nvSpPr>
        <p:spPr>
          <a:xfrm>
            <a:off x="765175" y="817563"/>
            <a:ext cx="8672513" cy="5210175"/>
          </a:xfrm>
        </p:spPr>
        <p:txBody>
          <a:bodyPr/>
          <a:lstStyle/>
          <a:p>
            <a:pPr marL="344488" indent="-344488">
              <a:lnSpc>
                <a:spcPct val="90000"/>
              </a:lnSpc>
              <a:buFont typeface="Wingdings" pitchFamily="2" charset="2"/>
              <a:buNone/>
            </a:pPr>
            <a:r>
              <a:rPr lang="en-GB" sz="2800" smtClean="0">
                <a:ea typeface="SimSun" pitchFamily="2" charset="-122"/>
              </a:rPr>
              <a:t>Dictionary of Contemporary English: </a:t>
            </a:r>
            <a:r>
              <a:rPr lang="en-GB" sz="2400" smtClean="0">
                <a:ea typeface="SimSun" pitchFamily="2" charset="-122"/>
              </a:rPr>
              <a:t>(Longman,1987)</a:t>
            </a:r>
            <a:r>
              <a:rPr lang="en-GB" sz="2400" b="1" smtClean="0"/>
              <a:t> </a:t>
            </a:r>
          </a:p>
          <a:p>
            <a:pPr marL="344488" indent="-344488">
              <a:lnSpc>
                <a:spcPct val="90000"/>
              </a:lnSpc>
              <a:buFont typeface="Wingdings" pitchFamily="2" charset="2"/>
              <a:buNone/>
            </a:pPr>
            <a:r>
              <a:rPr lang="en-GB" sz="2400" b="1" smtClean="0"/>
              <a:t>As a noun:</a:t>
            </a:r>
            <a:endParaRPr lang="en-GB" sz="2400" smtClean="0"/>
          </a:p>
          <a:p>
            <a:pPr marL="344488" indent="-344488">
              <a:lnSpc>
                <a:spcPct val="90000"/>
              </a:lnSpc>
              <a:buFont typeface="Wingdings" pitchFamily="2" charset="2"/>
              <a:buNone/>
            </a:pPr>
            <a:r>
              <a:rPr lang="en-GB" sz="2400" i="1" smtClean="0">
                <a:ea typeface="SimSun" pitchFamily="2" charset="-122"/>
              </a:rPr>
              <a:t>1. A drawing or pattern showing how something is to be made; </a:t>
            </a:r>
          </a:p>
          <a:p>
            <a:pPr marL="344488" indent="-344488">
              <a:lnSpc>
                <a:spcPct val="90000"/>
              </a:lnSpc>
              <a:buFont typeface="Wingdings" pitchFamily="2" charset="2"/>
              <a:buNone/>
            </a:pPr>
            <a:r>
              <a:rPr lang="en-GB" sz="2400" i="1" smtClean="0">
                <a:ea typeface="SimSun" pitchFamily="2" charset="-122"/>
              </a:rPr>
              <a:t>2. The art of making such drawings or patterns; </a:t>
            </a:r>
          </a:p>
          <a:p>
            <a:pPr marL="344488" indent="-344488">
              <a:lnSpc>
                <a:spcPct val="90000"/>
              </a:lnSpc>
              <a:buFont typeface="Wingdings" pitchFamily="2" charset="2"/>
              <a:buNone/>
            </a:pPr>
            <a:r>
              <a:rPr lang="en-GB" sz="2400" i="1" smtClean="0">
                <a:ea typeface="SimSun" pitchFamily="2" charset="-122"/>
              </a:rPr>
              <a:t>3. The arrangement of parts in any man-made product, such as a machine or work of art, as this influences the product's practical usefulness; </a:t>
            </a:r>
          </a:p>
          <a:p>
            <a:pPr marL="344488" indent="-344488">
              <a:lnSpc>
                <a:spcPct val="90000"/>
              </a:lnSpc>
              <a:buFont typeface="Wingdings" pitchFamily="2" charset="2"/>
              <a:buNone/>
            </a:pPr>
            <a:r>
              <a:rPr lang="en-GB" sz="2400" i="1" smtClean="0">
                <a:ea typeface="SimSun" pitchFamily="2" charset="-122"/>
              </a:rPr>
              <a:t>4. A decorative pattern, esp. one that is not repeated; </a:t>
            </a:r>
          </a:p>
          <a:p>
            <a:pPr marL="344488" indent="-344488">
              <a:lnSpc>
                <a:spcPct val="90000"/>
              </a:lnSpc>
              <a:buFont typeface="Wingdings" pitchFamily="2" charset="2"/>
              <a:buNone/>
            </a:pPr>
            <a:r>
              <a:rPr lang="en-GB" sz="2400" i="1" smtClean="0">
                <a:ea typeface="SimSun" pitchFamily="2" charset="-122"/>
              </a:rPr>
              <a:t>5. A plan in the mind.</a:t>
            </a:r>
          </a:p>
          <a:p>
            <a:pPr marL="344488" indent="-344488">
              <a:lnSpc>
                <a:spcPct val="90000"/>
              </a:lnSpc>
              <a:buFont typeface="Wingdings" pitchFamily="2" charset="2"/>
              <a:buNone/>
            </a:pPr>
            <a:r>
              <a:rPr lang="en-GB" sz="2400" b="1" smtClean="0">
                <a:ea typeface="SimSun" pitchFamily="2" charset="-122"/>
              </a:rPr>
              <a:t>As a verb:</a:t>
            </a:r>
            <a:endParaRPr lang="en-GB" sz="2400" i="1" smtClean="0">
              <a:ea typeface="SimSun" pitchFamily="2" charset="-122"/>
            </a:endParaRPr>
          </a:p>
          <a:p>
            <a:pPr marL="344488" indent="-344488">
              <a:lnSpc>
                <a:spcPct val="90000"/>
              </a:lnSpc>
              <a:buFont typeface="Wingdings" pitchFamily="2" charset="2"/>
              <a:buNone/>
            </a:pPr>
            <a:r>
              <a:rPr lang="en-GB" sz="2400" i="1" smtClean="0">
                <a:ea typeface="SimSun" pitchFamily="2" charset="-122"/>
              </a:rPr>
              <a:t>1. To make a drawing or pattern of (something that will be made or built); develop and draw the plans for; </a:t>
            </a:r>
          </a:p>
          <a:p>
            <a:pPr marL="344488" indent="-344488">
              <a:lnSpc>
                <a:spcPct val="90000"/>
              </a:lnSpc>
              <a:buFont typeface="Wingdings" pitchFamily="2" charset="2"/>
              <a:buNone/>
            </a:pPr>
            <a:r>
              <a:rPr lang="en-GB" sz="2400" i="1" smtClean="0">
                <a:ea typeface="SimSun" pitchFamily="2" charset="-122"/>
              </a:rPr>
              <a:t>2. To plan or develop for a certain purpose or use.</a:t>
            </a:r>
          </a:p>
        </p:txBody>
      </p:sp>
    </p:spTree>
  </p:cSld>
  <p:clrMapOvr>
    <a:masterClrMapping/>
  </p:clrMapOvr>
</p:sld>
</file>

<file path=ppt/theme/theme1.xml><?xml version="1.0" encoding="utf-8"?>
<a:theme xmlns:a="http://schemas.openxmlformats.org/drawingml/2006/main" name="Technology">
  <a:themeElements>
    <a:clrScheme name="Technology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chnolog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85000"/>
          </a:lnSpc>
          <a:spcBef>
            <a:spcPct val="50000"/>
          </a:spcBef>
          <a:spcAft>
            <a:spcPct val="0"/>
          </a:spcAft>
          <a:buClrTx/>
          <a:buSzTx/>
          <a:buFont typeface="Wingdings" pitchFamily="2" charset="2"/>
          <a:buChar char="•"/>
          <a:tabLst/>
          <a:defRPr kumimoji="0" lang="en-US" sz="2400" b="0" i="0" u="none" strike="noStrike" cap="none" normalizeH="0" baseline="0" smtClean="0">
            <a:ln>
              <a:noFill/>
            </a:ln>
            <a:solidFill>
              <a:schemeClr val="tx1"/>
            </a:solidFill>
            <a:effectLst/>
            <a:latin typeface="Times New Roman" pitchFamily="18" charset="0"/>
            <a:ea typeface="SimSun" pitchFamily="2" charset="-122"/>
          </a:defRPr>
        </a:defPPr>
      </a:lstStyle>
    </a:spDef>
    <a:lnDef>
      <a:spPr bwMode="auto">
        <a:xfrm>
          <a:off x="0" y="0"/>
          <a:ext cx="1" cy="1"/>
        </a:xfrm>
        <a:custGeom>
          <a:avLst/>
          <a:gdLst/>
          <a:ahLst/>
          <a:cxnLst/>
          <a:rect l="0" t="0" r="0" b="0"/>
          <a:pathLst/>
        </a:custGeom>
        <a:noFill/>
        <a:ln w="2857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85000"/>
          </a:lnSpc>
          <a:spcBef>
            <a:spcPct val="50000"/>
          </a:spcBef>
          <a:spcAft>
            <a:spcPct val="0"/>
          </a:spcAft>
          <a:buClrTx/>
          <a:buSzTx/>
          <a:buFont typeface="Wingdings" pitchFamily="2" charset="2"/>
          <a:buChar char="•"/>
          <a:tabLst/>
          <a:defRPr kumimoji="0" lang="en-US" sz="2400" b="0" i="0" u="none" strike="noStrike" cap="none" normalizeH="0" baseline="0" smtClean="0">
            <a:ln>
              <a:noFill/>
            </a:ln>
            <a:solidFill>
              <a:schemeClr val="tx1"/>
            </a:solidFill>
            <a:effectLst/>
            <a:latin typeface="Times New Roman" pitchFamily="18" charset="0"/>
            <a:ea typeface="SimSun" pitchFamily="2" charset="-122"/>
          </a:defRPr>
        </a:defPPr>
      </a:lstStyle>
    </a:lnDef>
  </a:objectDefaults>
  <a:extraClrSchemeLst>
    <a:extraClrScheme>
      <a:clrScheme name="Technology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chnology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chnology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chnology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chnology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chnology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chnology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UWMAS 2003</Template>
  <TotalTime>1779</TotalTime>
  <Words>2966</Words>
  <Application>Microsoft Office PowerPoint</Application>
  <PresentationFormat>A4 Paper (210x297 mm)</PresentationFormat>
  <Paragraphs>487</Paragraphs>
  <Slides>43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SimSun</vt:lpstr>
      <vt:lpstr>SimSun</vt:lpstr>
      <vt:lpstr>Arial</vt:lpstr>
      <vt:lpstr>Symbol</vt:lpstr>
      <vt:lpstr>Times</vt:lpstr>
      <vt:lpstr>Times New Roman</vt:lpstr>
      <vt:lpstr>Wingdings</vt:lpstr>
      <vt:lpstr>Technology</vt:lpstr>
      <vt:lpstr>U08182: Information Systems Design</vt:lpstr>
      <vt:lpstr>Theme of the module</vt:lpstr>
      <vt:lpstr>Provisional Schedule</vt:lpstr>
      <vt:lpstr>Assessment</vt:lpstr>
      <vt:lpstr>Textbook and Reading List</vt:lpstr>
      <vt:lpstr>Practical Classes</vt:lpstr>
      <vt:lpstr>Principles of  Design Methodology </vt:lpstr>
      <vt:lpstr>Today’s Lecture</vt:lpstr>
      <vt:lpstr>What Is Design (I)</vt:lpstr>
      <vt:lpstr>What Is Design (II)</vt:lpstr>
      <vt:lpstr>Research on Design Methodology</vt:lpstr>
      <vt:lpstr>Two Facets of Designs</vt:lpstr>
      <vt:lpstr>The Process Facet</vt:lpstr>
      <vt:lpstr>Characteristics of Design Activities </vt:lpstr>
      <vt:lpstr>The Product Facet: Elements of a Design </vt:lpstr>
      <vt:lpstr>Example of Design</vt:lpstr>
      <vt:lpstr>Objectives</vt:lpstr>
      <vt:lpstr>Constraints:  </vt:lpstr>
      <vt:lpstr>Descriptions of Designed Products</vt:lpstr>
      <vt:lpstr>Rationales</vt:lpstr>
      <vt:lpstr>Description of Production</vt:lpstr>
      <vt:lpstr>Description of Usages</vt:lpstr>
      <vt:lpstr>Definition</vt:lpstr>
      <vt:lpstr>Factors That Affect Design</vt:lpstr>
      <vt:lpstr>The Principle of Totality</vt:lpstr>
      <vt:lpstr>The Principle of Time</vt:lpstr>
      <vt:lpstr>The Principle of Value</vt:lpstr>
      <vt:lpstr>The Principle of Resources</vt:lpstr>
      <vt:lpstr>The Principle of Synthesis</vt:lpstr>
      <vt:lpstr>The Principle of Iteration</vt:lpstr>
      <vt:lpstr>The Principle of Change</vt:lpstr>
      <vt:lpstr>The Principle of Relationships</vt:lpstr>
      <vt:lpstr>Context of Software Design</vt:lpstr>
      <vt:lpstr>PowerPoint Presentation</vt:lpstr>
      <vt:lpstr>The Principle of Competence</vt:lpstr>
      <vt:lpstr>The Principle of Service</vt:lpstr>
      <vt:lpstr>Nature of Design Problems</vt:lpstr>
      <vt:lpstr>Wicked Design Problem (1)</vt:lpstr>
      <vt:lpstr>Wicked Design Problem (2)</vt:lpstr>
      <vt:lpstr>Wicked Design Problem (3)</vt:lpstr>
      <vt:lpstr>Major Causes of Difficulties in SD</vt:lpstr>
      <vt:lpstr>Common Design Errors</vt:lpstr>
      <vt:lpstr>Further Readings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Software Design</dc:title>
  <dc:creator>Zhu</dc:creator>
  <cp:lastModifiedBy>Lee</cp:lastModifiedBy>
  <cp:revision>43</cp:revision>
  <dcterms:created xsi:type="dcterms:W3CDTF">2002-01-04T14:04:42Z</dcterms:created>
  <dcterms:modified xsi:type="dcterms:W3CDTF">2014-03-12T20:44:43Z</dcterms:modified>
</cp:coreProperties>
</file>