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4"/>
  </p:notesMasterIdLst>
  <p:handoutMasterIdLst>
    <p:handoutMasterId r:id="rId45"/>
  </p:handoutMasterIdLst>
  <p:sldIdLst>
    <p:sldId id="256" r:id="rId2"/>
    <p:sldId id="257" r:id="rId3"/>
    <p:sldId id="286" r:id="rId4"/>
    <p:sldId id="287" r:id="rId5"/>
    <p:sldId id="312" r:id="rId6"/>
    <p:sldId id="313" r:id="rId7"/>
    <p:sldId id="276" r:id="rId8"/>
    <p:sldId id="314" r:id="rId9"/>
    <p:sldId id="277" r:id="rId10"/>
    <p:sldId id="315" r:id="rId11"/>
    <p:sldId id="278" r:id="rId12"/>
    <p:sldId id="288" r:id="rId13"/>
    <p:sldId id="316" r:id="rId14"/>
    <p:sldId id="311" r:id="rId15"/>
    <p:sldId id="317" r:id="rId16"/>
    <p:sldId id="318" r:id="rId17"/>
    <p:sldId id="310" r:id="rId18"/>
    <p:sldId id="309" r:id="rId19"/>
    <p:sldId id="291" r:id="rId20"/>
    <p:sldId id="293" r:id="rId21"/>
    <p:sldId id="306" r:id="rId22"/>
    <p:sldId id="301" r:id="rId23"/>
    <p:sldId id="307" r:id="rId24"/>
    <p:sldId id="294" r:id="rId25"/>
    <p:sldId id="295" r:id="rId26"/>
    <p:sldId id="308" r:id="rId27"/>
    <p:sldId id="302" r:id="rId28"/>
    <p:sldId id="296" r:id="rId29"/>
    <p:sldId id="297" r:id="rId30"/>
    <p:sldId id="319" r:id="rId31"/>
    <p:sldId id="320" r:id="rId32"/>
    <p:sldId id="321" r:id="rId33"/>
    <p:sldId id="322" r:id="rId34"/>
    <p:sldId id="323" r:id="rId35"/>
    <p:sldId id="324" r:id="rId36"/>
    <p:sldId id="325" r:id="rId37"/>
    <p:sldId id="326" r:id="rId38"/>
    <p:sldId id="327" r:id="rId39"/>
    <p:sldId id="329" r:id="rId40"/>
    <p:sldId id="330" r:id="rId41"/>
    <p:sldId id="328" r:id="rId42"/>
    <p:sldId id="298" r:id="rId43"/>
  </p:sldIdLst>
  <p:sldSz cx="9906000" cy="6858000" type="A4"/>
  <p:notesSz cx="9902825" cy="6772275"/>
  <p:defaultTextStyle>
    <a:defPPr>
      <a:defRPr lang="en-US"/>
    </a:defPPr>
    <a:lvl1pPr algn="ctr" rtl="0" eaLnBrk="0" fontAlgn="base" hangingPunct="0">
      <a:spcBef>
        <a:spcPct val="50000"/>
      </a:spcBef>
      <a:spcAft>
        <a:spcPct val="0"/>
      </a:spcAft>
      <a:defRPr sz="2400" kern="1200">
        <a:solidFill>
          <a:schemeClr val="tx1"/>
        </a:solidFill>
        <a:latin typeface="Times" charset="0"/>
        <a:ea typeface="SimSun" charset="0"/>
        <a:cs typeface="SimSun" charset="0"/>
      </a:defRPr>
    </a:lvl1pPr>
    <a:lvl2pPr marL="457200" algn="ctr" rtl="0" eaLnBrk="0" fontAlgn="base" hangingPunct="0">
      <a:spcBef>
        <a:spcPct val="50000"/>
      </a:spcBef>
      <a:spcAft>
        <a:spcPct val="0"/>
      </a:spcAft>
      <a:defRPr sz="2400" kern="1200">
        <a:solidFill>
          <a:schemeClr val="tx1"/>
        </a:solidFill>
        <a:latin typeface="Times" charset="0"/>
        <a:ea typeface="SimSun" charset="0"/>
        <a:cs typeface="SimSun" charset="0"/>
      </a:defRPr>
    </a:lvl2pPr>
    <a:lvl3pPr marL="914400" algn="ctr" rtl="0" eaLnBrk="0" fontAlgn="base" hangingPunct="0">
      <a:spcBef>
        <a:spcPct val="50000"/>
      </a:spcBef>
      <a:spcAft>
        <a:spcPct val="0"/>
      </a:spcAft>
      <a:defRPr sz="2400" kern="1200">
        <a:solidFill>
          <a:schemeClr val="tx1"/>
        </a:solidFill>
        <a:latin typeface="Times" charset="0"/>
        <a:ea typeface="SimSun" charset="0"/>
        <a:cs typeface="SimSun" charset="0"/>
      </a:defRPr>
    </a:lvl3pPr>
    <a:lvl4pPr marL="1371600" algn="ctr" rtl="0" eaLnBrk="0" fontAlgn="base" hangingPunct="0">
      <a:spcBef>
        <a:spcPct val="50000"/>
      </a:spcBef>
      <a:spcAft>
        <a:spcPct val="0"/>
      </a:spcAft>
      <a:defRPr sz="2400" kern="1200">
        <a:solidFill>
          <a:schemeClr val="tx1"/>
        </a:solidFill>
        <a:latin typeface="Times" charset="0"/>
        <a:ea typeface="SimSun" charset="0"/>
        <a:cs typeface="SimSun" charset="0"/>
      </a:defRPr>
    </a:lvl4pPr>
    <a:lvl5pPr marL="1828800" algn="ctr" rtl="0" eaLnBrk="0" fontAlgn="base" hangingPunct="0">
      <a:spcBef>
        <a:spcPct val="50000"/>
      </a:spcBef>
      <a:spcAft>
        <a:spcPct val="0"/>
      </a:spcAft>
      <a:defRPr sz="2400" kern="1200">
        <a:solidFill>
          <a:schemeClr val="tx1"/>
        </a:solidFill>
        <a:latin typeface="Times" charset="0"/>
        <a:ea typeface="SimSun" charset="0"/>
        <a:cs typeface="SimSun" charset="0"/>
      </a:defRPr>
    </a:lvl5pPr>
    <a:lvl6pPr marL="2286000" algn="l" defTabSz="457200" rtl="0" eaLnBrk="1" latinLnBrk="0" hangingPunct="1">
      <a:defRPr sz="2400" kern="1200">
        <a:solidFill>
          <a:schemeClr val="tx1"/>
        </a:solidFill>
        <a:latin typeface="Times" charset="0"/>
        <a:ea typeface="SimSun" charset="0"/>
        <a:cs typeface="SimSun" charset="0"/>
      </a:defRPr>
    </a:lvl6pPr>
    <a:lvl7pPr marL="2743200" algn="l" defTabSz="457200" rtl="0" eaLnBrk="1" latinLnBrk="0" hangingPunct="1">
      <a:defRPr sz="2400" kern="1200">
        <a:solidFill>
          <a:schemeClr val="tx1"/>
        </a:solidFill>
        <a:latin typeface="Times" charset="0"/>
        <a:ea typeface="SimSun" charset="0"/>
        <a:cs typeface="SimSun" charset="0"/>
      </a:defRPr>
    </a:lvl7pPr>
    <a:lvl8pPr marL="3200400" algn="l" defTabSz="457200" rtl="0" eaLnBrk="1" latinLnBrk="0" hangingPunct="1">
      <a:defRPr sz="2400" kern="1200">
        <a:solidFill>
          <a:schemeClr val="tx1"/>
        </a:solidFill>
        <a:latin typeface="Times" charset="0"/>
        <a:ea typeface="SimSun" charset="0"/>
        <a:cs typeface="SimSun" charset="0"/>
      </a:defRPr>
    </a:lvl8pPr>
    <a:lvl9pPr marL="3657600" algn="l" defTabSz="457200" rtl="0" eaLnBrk="1" latinLnBrk="0" hangingPunct="1">
      <a:defRPr sz="2400" kern="1200">
        <a:solidFill>
          <a:schemeClr val="tx1"/>
        </a:solidFill>
        <a:latin typeface="Times" charset="0"/>
        <a:ea typeface="SimSun" charset="0"/>
        <a:cs typeface="SimSun"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p:normalViewPr>
  <p:slideViewPr>
    <p:cSldViewPr snapToGrid="0">
      <p:cViewPr varScale="1">
        <p:scale>
          <a:sx n="118" d="100"/>
          <a:sy n="118" d="100"/>
        </p:scale>
        <p:origin x="-760" y="-11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95" d="100"/>
          <a:sy n="95" d="100"/>
        </p:scale>
        <p:origin x="-408" y="-96"/>
      </p:cViewPr>
      <p:guideLst>
        <p:guide orient="horz" pos="2133"/>
        <p:guide pos="3119"/>
      </p:guideLst>
    </p:cSldViewPr>
  </p:notesViewPr>
  <p:gridSpacing cx="72010" cy="7201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4291013" cy="33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a:latin typeface="Times New Roman" charset="0"/>
              </a:defRPr>
            </a:lvl1pPr>
          </a:lstStyle>
          <a:p>
            <a:endParaRPr lang="zh-CN" altLang="en-US"/>
          </a:p>
        </p:txBody>
      </p:sp>
      <p:sp>
        <p:nvSpPr>
          <p:cNvPr id="48131" name="Rectangle 3"/>
          <p:cNvSpPr>
            <a:spLocks noGrp="1" noChangeArrowheads="1"/>
          </p:cNvSpPr>
          <p:nvPr>
            <p:ph type="dt" sz="quarter" idx="1"/>
          </p:nvPr>
        </p:nvSpPr>
        <p:spPr bwMode="auto">
          <a:xfrm>
            <a:off x="5611813" y="0"/>
            <a:ext cx="4291012" cy="33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Times New Roman" charset="0"/>
              </a:defRPr>
            </a:lvl1pPr>
          </a:lstStyle>
          <a:p>
            <a:endParaRPr lang="en-US" altLang="zh-CN"/>
          </a:p>
        </p:txBody>
      </p:sp>
      <p:sp>
        <p:nvSpPr>
          <p:cNvPr id="48132" name="Rectangle 4"/>
          <p:cNvSpPr>
            <a:spLocks noGrp="1" noChangeArrowheads="1"/>
          </p:cNvSpPr>
          <p:nvPr>
            <p:ph type="ftr" sz="quarter" idx="2"/>
          </p:nvPr>
        </p:nvSpPr>
        <p:spPr bwMode="auto">
          <a:xfrm>
            <a:off x="0" y="6434138"/>
            <a:ext cx="4291013" cy="338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a:latin typeface="Times New Roman" charset="0"/>
              </a:defRPr>
            </a:lvl1pPr>
          </a:lstStyle>
          <a:p>
            <a:endParaRPr lang="en-US" altLang="zh-CN"/>
          </a:p>
        </p:txBody>
      </p:sp>
      <p:sp>
        <p:nvSpPr>
          <p:cNvPr id="48133" name="Rectangle 5"/>
          <p:cNvSpPr>
            <a:spLocks noGrp="1" noChangeArrowheads="1"/>
          </p:cNvSpPr>
          <p:nvPr>
            <p:ph type="sldNum" sz="quarter" idx="3"/>
          </p:nvPr>
        </p:nvSpPr>
        <p:spPr bwMode="auto">
          <a:xfrm>
            <a:off x="5611813" y="6434138"/>
            <a:ext cx="4291012" cy="338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a:latin typeface="Times New Roman" charset="0"/>
              </a:defRPr>
            </a:lvl1pPr>
          </a:lstStyle>
          <a:p>
            <a:fld id="{B3D20775-7E04-4144-BE1D-E228F618BAB1}" type="slidenum">
              <a:rPr lang="en-US" altLang="zh-CN"/>
              <a:pPr/>
              <a:t>‹#›</a:t>
            </a:fld>
            <a:endParaRPr lang="en-US" altLang="zh-CN"/>
          </a:p>
        </p:txBody>
      </p:sp>
    </p:spTree>
    <p:extLst>
      <p:ext uri="{BB962C8B-B14F-4D97-AF65-F5344CB8AC3E}">
        <p14:creationId xmlns:p14="http://schemas.microsoft.com/office/powerpoint/2010/main" val="8747105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4291013" cy="33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a:latin typeface="Times New Roman" charset="0"/>
              </a:defRPr>
            </a:lvl1pPr>
          </a:lstStyle>
          <a:p>
            <a:endParaRPr lang="en-GB"/>
          </a:p>
        </p:txBody>
      </p:sp>
      <p:sp>
        <p:nvSpPr>
          <p:cNvPr id="75779" name="Rectangle 3"/>
          <p:cNvSpPr>
            <a:spLocks noGrp="1" noChangeArrowheads="1"/>
          </p:cNvSpPr>
          <p:nvPr>
            <p:ph type="dt" idx="1"/>
          </p:nvPr>
        </p:nvSpPr>
        <p:spPr bwMode="auto">
          <a:xfrm>
            <a:off x="5608638" y="0"/>
            <a:ext cx="4292600" cy="33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Times New Roman" charset="0"/>
              </a:defRPr>
            </a:lvl1pPr>
          </a:lstStyle>
          <a:p>
            <a:endParaRPr lang="en-GB"/>
          </a:p>
        </p:txBody>
      </p:sp>
      <p:sp>
        <p:nvSpPr>
          <p:cNvPr id="46084" name="Rectangle 4"/>
          <p:cNvSpPr>
            <a:spLocks noGrp="1" noRot="1" noChangeAspect="1" noChangeArrowheads="1" noTextEdit="1"/>
          </p:cNvSpPr>
          <p:nvPr>
            <p:ph type="sldImg" idx="2"/>
          </p:nvPr>
        </p:nvSpPr>
        <p:spPr bwMode="auto">
          <a:xfrm>
            <a:off x="3117850" y="508000"/>
            <a:ext cx="3667125" cy="254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5781" name="Rectangle 5"/>
          <p:cNvSpPr>
            <a:spLocks noGrp="1" noChangeArrowheads="1"/>
          </p:cNvSpPr>
          <p:nvPr>
            <p:ph type="body" sz="quarter" idx="3"/>
          </p:nvPr>
        </p:nvSpPr>
        <p:spPr bwMode="auto">
          <a:xfrm>
            <a:off x="990600" y="3216275"/>
            <a:ext cx="7921625"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75782" name="Rectangle 6"/>
          <p:cNvSpPr>
            <a:spLocks noGrp="1" noChangeArrowheads="1"/>
          </p:cNvSpPr>
          <p:nvPr>
            <p:ph type="ftr" sz="quarter" idx="4"/>
          </p:nvPr>
        </p:nvSpPr>
        <p:spPr bwMode="auto">
          <a:xfrm>
            <a:off x="0" y="6432550"/>
            <a:ext cx="4291013" cy="338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a:latin typeface="Times New Roman" charset="0"/>
              </a:defRPr>
            </a:lvl1pPr>
          </a:lstStyle>
          <a:p>
            <a:endParaRPr lang="en-GB"/>
          </a:p>
        </p:txBody>
      </p:sp>
      <p:sp>
        <p:nvSpPr>
          <p:cNvPr id="75783" name="Rectangle 7"/>
          <p:cNvSpPr>
            <a:spLocks noGrp="1" noChangeArrowheads="1"/>
          </p:cNvSpPr>
          <p:nvPr>
            <p:ph type="sldNum" sz="quarter" idx="5"/>
          </p:nvPr>
        </p:nvSpPr>
        <p:spPr bwMode="auto">
          <a:xfrm>
            <a:off x="5608638" y="6432550"/>
            <a:ext cx="4292600" cy="338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a:latin typeface="Times New Roman" charset="0"/>
              </a:defRPr>
            </a:lvl1pPr>
          </a:lstStyle>
          <a:p>
            <a:fld id="{38A60D9E-69D7-8A41-B473-0BC761CC73D3}" type="slidenum">
              <a:rPr lang="en-GB"/>
              <a:pPr/>
              <a:t>‹#›</a:t>
            </a:fld>
            <a:endParaRPr lang="en-GB"/>
          </a:p>
        </p:txBody>
      </p:sp>
    </p:spTree>
    <p:extLst>
      <p:ext uri="{BB962C8B-B14F-4D97-AF65-F5344CB8AC3E}">
        <p14:creationId xmlns:p14="http://schemas.microsoft.com/office/powerpoint/2010/main" val="389005529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1898650" y="2286000"/>
            <a:ext cx="4787900" cy="838200"/>
          </a:xfrm>
        </p:spPr>
        <p:txBody>
          <a:bodyPr lIns="0" tIns="0" rIns="0" bIns="0" anchor="t"/>
          <a:lstStyle>
            <a:lvl1pPr>
              <a:lnSpc>
                <a:spcPts val="3200"/>
              </a:lnSpc>
              <a:defRPr b="1">
                <a:solidFill>
                  <a:schemeClr val="bg1"/>
                </a:solidFill>
              </a:defRPr>
            </a:lvl1pPr>
          </a:lstStyle>
          <a:p>
            <a:r>
              <a:rPr lang="en-GB" altLang="en-GB"/>
              <a:t>单击此处编辑母版标题样式</a:t>
            </a:r>
          </a:p>
        </p:txBody>
      </p:sp>
      <p:sp>
        <p:nvSpPr>
          <p:cNvPr id="87043" name="Rectangle 3"/>
          <p:cNvSpPr>
            <a:spLocks noGrp="1" noChangeArrowheads="1"/>
          </p:cNvSpPr>
          <p:nvPr>
            <p:ph type="subTitle" idx="1"/>
          </p:nvPr>
        </p:nvSpPr>
        <p:spPr>
          <a:xfrm>
            <a:off x="3117850" y="3276600"/>
            <a:ext cx="5613400" cy="1752600"/>
          </a:xfrm>
        </p:spPr>
        <p:txBody>
          <a:bodyPr lIns="0" tIns="0" rIns="0" bIns="0"/>
          <a:lstStyle>
            <a:lvl1pPr marL="0" indent="0">
              <a:buFont typeface="Wingdings" pitchFamily="2" charset="2"/>
              <a:buNone/>
              <a:defRPr>
                <a:solidFill>
                  <a:schemeClr val="bg1"/>
                </a:solidFill>
              </a:defRPr>
            </a:lvl1pPr>
          </a:lstStyle>
          <a:p>
            <a:r>
              <a:rPr lang="en-GB" altLang="en-GB"/>
              <a:t>单击此处编辑母版副标题样式</a:t>
            </a:r>
          </a:p>
        </p:txBody>
      </p:sp>
      <p:sp>
        <p:nvSpPr>
          <p:cNvPr id="4" name="Rectangle 4"/>
          <p:cNvSpPr>
            <a:spLocks noGrp="1" noChangeArrowheads="1"/>
          </p:cNvSpPr>
          <p:nvPr>
            <p:ph type="dt" sz="half" idx="10"/>
          </p:nvPr>
        </p:nvSpPr>
        <p:spPr>
          <a:xfrm>
            <a:off x="584200" y="6381750"/>
            <a:ext cx="1793875" cy="282575"/>
          </a:xfrm>
        </p:spPr>
        <p:txBody>
          <a:bodyPr lIns="0" tIns="0" rIns="0" bIns="0"/>
          <a:lstStyle>
            <a:lvl1pPr algn="l">
              <a:defRPr smtClean="0"/>
            </a:lvl1pPr>
          </a:lstStyle>
          <a:p>
            <a:pPr>
              <a:defRPr/>
            </a:pPr>
            <a:r>
              <a:rPr lang="en-US" altLang="zh-CN" smtClean="0"/>
              <a:t>Feb. 2014</a:t>
            </a:r>
            <a:endParaRPr lang="en-US" altLang="zh-CN"/>
          </a:p>
        </p:txBody>
      </p:sp>
      <p:sp>
        <p:nvSpPr>
          <p:cNvPr id="5" name="Rectangle 5"/>
          <p:cNvSpPr>
            <a:spLocks noGrp="1" noChangeArrowheads="1"/>
          </p:cNvSpPr>
          <p:nvPr>
            <p:ph type="ftr" sz="quarter" idx="11"/>
          </p:nvPr>
        </p:nvSpPr>
        <p:spPr>
          <a:xfrm>
            <a:off x="3030538" y="549275"/>
            <a:ext cx="6215062" cy="304800"/>
          </a:xfrm>
        </p:spPr>
        <p:txBody>
          <a:bodyPr lIns="91440" tIns="45720" rIns="91440" bIns="45720"/>
          <a:lstStyle>
            <a:lvl1pPr>
              <a:defRPr b="1" smtClean="0"/>
            </a:lvl1pPr>
          </a:lstStyle>
          <a:p>
            <a:pPr>
              <a:defRPr/>
            </a:pPr>
            <a:r>
              <a:rPr lang="en-US" altLang="zh-CN"/>
              <a:t>U08182: Information Systems Design</a:t>
            </a:r>
          </a:p>
        </p:txBody>
      </p:sp>
      <p:sp>
        <p:nvSpPr>
          <p:cNvPr id="6" name="Rectangle 6"/>
          <p:cNvSpPr>
            <a:spLocks noGrp="1" noChangeArrowheads="1"/>
          </p:cNvSpPr>
          <p:nvPr>
            <p:ph type="sldNum" sz="quarter" idx="12"/>
          </p:nvPr>
        </p:nvSpPr>
        <p:spPr>
          <a:xfrm>
            <a:off x="7264400" y="6324600"/>
            <a:ext cx="2063750" cy="304800"/>
          </a:xfrm>
        </p:spPr>
        <p:txBody>
          <a:bodyPr/>
          <a:lstStyle>
            <a:lvl1pPr algn="r">
              <a:defRPr b="0"/>
            </a:lvl1pPr>
          </a:lstStyle>
          <a:p>
            <a:fld id="{EB5038E9-EC2F-1E4C-8A8C-13AE55BFAA5A}" type="slidenum">
              <a:rPr lang="en-US"/>
              <a:pPr/>
              <a:t>‹#›</a:t>
            </a:fld>
            <a:endParaRPr lang="en-US"/>
          </a:p>
        </p:txBody>
      </p:sp>
    </p:spTree>
    <p:extLst>
      <p:ext uri="{BB962C8B-B14F-4D97-AF65-F5344CB8AC3E}">
        <p14:creationId xmlns:p14="http://schemas.microsoft.com/office/powerpoint/2010/main" val="200906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t>Feb. 2014</a:t>
            </a:r>
            <a:endParaRPr lang="en-US" altLang="zh-CN"/>
          </a:p>
        </p:txBody>
      </p:sp>
      <p:sp>
        <p:nvSpPr>
          <p:cNvPr id="5" name="Rectangle 5"/>
          <p:cNvSpPr>
            <a:spLocks noGrp="1" noChangeArrowheads="1"/>
          </p:cNvSpPr>
          <p:nvPr>
            <p:ph type="sldNum" sz="quarter" idx="11"/>
          </p:nvPr>
        </p:nvSpPr>
        <p:spPr>
          <a:ln/>
        </p:spPr>
        <p:txBody>
          <a:bodyPr/>
          <a:lstStyle>
            <a:lvl1pPr>
              <a:defRPr/>
            </a:lvl1pPr>
          </a:lstStyle>
          <a:p>
            <a:fld id="{44AE4214-048C-6446-A8FB-29948D1844CE}" type="slidenum">
              <a:rPr lang="en-US"/>
              <a:pPr/>
              <a:t>‹#›</a:t>
            </a:fld>
            <a:endParaRPr lang="en-US"/>
          </a:p>
        </p:txBody>
      </p:sp>
      <p:sp>
        <p:nvSpPr>
          <p:cNvPr id="6"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extLst>
      <p:ext uri="{BB962C8B-B14F-4D97-AF65-F5344CB8AC3E}">
        <p14:creationId xmlns:p14="http://schemas.microsoft.com/office/powerpoint/2010/main" val="1685109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19975" y="115888"/>
            <a:ext cx="2357438" cy="5980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4488" y="115888"/>
            <a:ext cx="6923087" cy="5980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t>Feb. 2014</a:t>
            </a:r>
            <a:endParaRPr lang="en-US" altLang="zh-CN"/>
          </a:p>
        </p:txBody>
      </p:sp>
      <p:sp>
        <p:nvSpPr>
          <p:cNvPr id="5" name="Rectangle 5"/>
          <p:cNvSpPr>
            <a:spLocks noGrp="1" noChangeArrowheads="1"/>
          </p:cNvSpPr>
          <p:nvPr>
            <p:ph type="sldNum" sz="quarter" idx="11"/>
          </p:nvPr>
        </p:nvSpPr>
        <p:spPr>
          <a:ln/>
        </p:spPr>
        <p:txBody>
          <a:bodyPr/>
          <a:lstStyle>
            <a:lvl1pPr>
              <a:defRPr/>
            </a:lvl1pPr>
          </a:lstStyle>
          <a:p>
            <a:fld id="{FC6FDF6D-4777-5944-AB6C-A8EE51538813}" type="slidenum">
              <a:rPr lang="en-US"/>
              <a:pPr/>
              <a:t>‹#›</a:t>
            </a:fld>
            <a:endParaRPr lang="en-US"/>
          </a:p>
        </p:txBody>
      </p:sp>
      <p:sp>
        <p:nvSpPr>
          <p:cNvPr id="6"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extLst>
      <p:ext uri="{BB962C8B-B14F-4D97-AF65-F5344CB8AC3E}">
        <p14:creationId xmlns:p14="http://schemas.microsoft.com/office/powerpoint/2010/main" val="199478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t>Feb. 2014</a:t>
            </a:r>
            <a:endParaRPr lang="en-US" altLang="zh-CN"/>
          </a:p>
        </p:txBody>
      </p:sp>
      <p:sp>
        <p:nvSpPr>
          <p:cNvPr id="5" name="Rectangle 5"/>
          <p:cNvSpPr>
            <a:spLocks noGrp="1" noChangeArrowheads="1"/>
          </p:cNvSpPr>
          <p:nvPr>
            <p:ph type="sldNum" sz="quarter" idx="11"/>
          </p:nvPr>
        </p:nvSpPr>
        <p:spPr>
          <a:ln/>
        </p:spPr>
        <p:txBody>
          <a:bodyPr/>
          <a:lstStyle>
            <a:lvl1pPr>
              <a:defRPr/>
            </a:lvl1pPr>
          </a:lstStyle>
          <a:p>
            <a:fld id="{DC13C572-5233-C94D-84C9-CE32AF605C40}" type="slidenum">
              <a:rPr lang="en-US"/>
              <a:pPr/>
              <a:t>‹#›</a:t>
            </a:fld>
            <a:endParaRPr lang="en-US"/>
          </a:p>
        </p:txBody>
      </p:sp>
      <p:sp>
        <p:nvSpPr>
          <p:cNvPr id="6"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extLst>
      <p:ext uri="{BB962C8B-B14F-4D97-AF65-F5344CB8AC3E}">
        <p14:creationId xmlns:p14="http://schemas.microsoft.com/office/powerpoint/2010/main" val="68399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t>Feb. 2014</a:t>
            </a:r>
            <a:endParaRPr lang="en-US" altLang="zh-CN"/>
          </a:p>
        </p:txBody>
      </p:sp>
      <p:sp>
        <p:nvSpPr>
          <p:cNvPr id="5" name="Rectangle 5"/>
          <p:cNvSpPr>
            <a:spLocks noGrp="1" noChangeArrowheads="1"/>
          </p:cNvSpPr>
          <p:nvPr>
            <p:ph type="sldNum" sz="quarter" idx="11"/>
          </p:nvPr>
        </p:nvSpPr>
        <p:spPr>
          <a:ln/>
        </p:spPr>
        <p:txBody>
          <a:bodyPr/>
          <a:lstStyle>
            <a:lvl1pPr>
              <a:defRPr/>
            </a:lvl1pPr>
          </a:lstStyle>
          <a:p>
            <a:fld id="{D170248E-6F03-E846-9735-54EB3CBE7187}" type="slidenum">
              <a:rPr lang="en-US"/>
              <a:pPr/>
              <a:t>‹#›</a:t>
            </a:fld>
            <a:endParaRPr lang="en-US"/>
          </a:p>
        </p:txBody>
      </p:sp>
      <p:sp>
        <p:nvSpPr>
          <p:cNvPr id="6"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extLst>
      <p:ext uri="{BB962C8B-B14F-4D97-AF65-F5344CB8AC3E}">
        <p14:creationId xmlns:p14="http://schemas.microsoft.com/office/powerpoint/2010/main" val="370435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5925" y="620713"/>
            <a:ext cx="4603750" cy="5475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72075" y="620713"/>
            <a:ext cx="4605338" cy="5475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smtClean="0"/>
              <a:t>Feb. 2014</a:t>
            </a:r>
            <a:endParaRPr lang="en-US" altLang="zh-CN"/>
          </a:p>
        </p:txBody>
      </p:sp>
      <p:sp>
        <p:nvSpPr>
          <p:cNvPr id="6" name="Rectangle 5"/>
          <p:cNvSpPr>
            <a:spLocks noGrp="1" noChangeArrowheads="1"/>
          </p:cNvSpPr>
          <p:nvPr>
            <p:ph type="sldNum" sz="quarter" idx="11"/>
          </p:nvPr>
        </p:nvSpPr>
        <p:spPr>
          <a:ln/>
        </p:spPr>
        <p:txBody>
          <a:bodyPr/>
          <a:lstStyle>
            <a:lvl1pPr>
              <a:defRPr/>
            </a:lvl1pPr>
          </a:lstStyle>
          <a:p>
            <a:fld id="{D65E865D-324D-F54B-B2E2-71DE17AA25DF}" type="slidenum">
              <a:rPr lang="en-US"/>
              <a:pPr/>
              <a:t>‹#›</a:t>
            </a:fld>
            <a:endParaRPr lang="en-US"/>
          </a:p>
        </p:txBody>
      </p:sp>
      <p:sp>
        <p:nvSpPr>
          <p:cNvPr id="7"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extLst>
      <p:ext uri="{BB962C8B-B14F-4D97-AF65-F5344CB8AC3E}">
        <p14:creationId xmlns:p14="http://schemas.microsoft.com/office/powerpoint/2010/main" val="3418179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smtClean="0"/>
              <a:t>Feb. 2014</a:t>
            </a:r>
            <a:endParaRPr lang="en-US" altLang="zh-CN"/>
          </a:p>
        </p:txBody>
      </p:sp>
      <p:sp>
        <p:nvSpPr>
          <p:cNvPr id="8" name="Rectangle 5"/>
          <p:cNvSpPr>
            <a:spLocks noGrp="1" noChangeArrowheads="1"/>
          </p:cNvSpPr>
          <p:nvPr>
            <p:ph type="sldNum" sz="quarter" idx="11"/>
          </p:nvPr>
        </p:nvSpPr>
        <p:spPr>
          <a:ln/>
        </p:spPr>
        <p:txBody>
          <a:bodyPr/>
          <a:lstStyle>
            <a:lvl1pPr>
              <a:defRPr/>
            </a:lvl1pPr>
          </a:lstStyle>
          <a:p>
            <a:fld id="{7E83DBD9-F989-6F42-8A64-48DEDD716393}" type="slidenum">
              <a:rPr lang="en-US"/>
              <a:pPr/>
              <a:t>‹#›</a:t>
            </a:fld>
            <a:endParaRPr lang="en-US"/>
          </a:p>
        </p:txBody>
      </p:sp>
      <p:sp>
        <p:nvSpPr>
          <p:cNvPr id="9"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extLst>
      <p:ext uri="{BB962C8B-B14F-4D97-AF65-F5344CB8AC3E}">
        <p14:creationId xmlns:p14="http://schemas.microsoft.com/office/powerpoint/2010/main" val="339567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smtClean="0"/>
              <a:t>Feb. 2014</a:t>
            </a:r>
            <a:endParaRPr lang="en-US" altLang="zh-CN"/>
          </a:p>
        </p:txBody>
      </p:sp>
      <p:sp>
        <p:nvSpPr>
          <p:cNvPr id="4" name="Rectangle 5"/>
          <p:cNvSpPr>
            <a:spLocks noGrp="1" noChangeArrowheads="1"/>
          </p:cNvSpPr>
          <p:nvPr>
            <p:ph type="sldNum" sz="quarter" idx="11"/>
          </p:nvPr>
        </p:nvSpPr>
        <p:spPr>
          <a:ln/>
        </p:spPr>
        <p:txBody>
          <a:bodyPr/>
          <a:lstStyle>
            <a:lvl1pPr>
              <a:defRPr/>
            </a:lvl1pPr>
          </a:lstStyle>
          <a:p>
            <a:fld id="{9BE89966-A4B2-DB48-BB07-05FF5690961C}" type="slidenum">
              <a:rPr lang="en-US"/>
              <a:pPr/>
              <a:t>‹#›</a:t>
            </a:fld>
            <a:endParaRPr lang="en-US"/>
          </a:p>
        </p:txBody>
      </p:sp>
      <p:sp>
        <p:nvSpPr>
          <p:cNvPr id="5"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extLst>
      <p:ext uri="{BB962C8B-B14F-4D97-AF65-F5344CB8AC3E}">
        <p14:creationId xmlns:p14="http://schemas.microsoft.com/office/powerpoint/2010/main" val="1984842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smtClean="0"/>
              <a:t>Feb. 2014</a:t>
            </a:r>
            <a:endParaRPr lang="en-US" altLang="zh-CN"/>
          </a:p>
        </p:txBody>
      </p:sp>
      <p:sp>
        <p:nvSpPr>
          <p:cNvPr id="3" name="Rectangle 5"/>
          <p:cNvSpPr>
            <a:spLocks noGrp="1" noChangeArrowheads="1"/>
          </p:cNvSpPr>
          <p:nvPr>
            <p:ph type="sldNum" sz="quarter" idx="11"/>
          </p:nvPr>
        </p:nvSpPr>
        <p:spPr>
          <a:ln/>
        </p:spPr>
        <p:txBody>
          <a:bodyPr/>
          <a:lstStyle>
            <a:lvl1pPr>
              <a:defRPr/>
            </a:lvl1pPr>
          </a:lstStyle>
          <a:p>
            <a:fld id="{7516DA48-1938-4946-9CB3-FC855B1DD399}" type="slidenum">
              <a:rPr lang="en-US"/>
              <a:pPr/>
              <a:t>‹#›</a:t>
            </a:fld>
            <a:endParaRPr lang="en-US"/>
          </a:p>
        </p:txBody>
      </p:sp>
      <p:sp>
        <p:nvSpPr>
          <p:cNvPr id="4"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extLst>
      <p:ext uri="{BB962C8B-B14F-4D97-AF65-F5344CB8AC3E}">
        <p14:creationId xmlns:p14="http://schemas.microsoft.com/office/powerpoint/2010/main" val="366721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smtClean="0"/>
              <a:t>Feb. 2014</a:t>
            </a:r>
            <a:endParaRPr lang="en-US" altLang="zh-CN"/>
          </a:p>
        </p:txBody>
      </p:sp>
      <p:sp>
        <p:nvSpPr>
          <p:cNvPr id="6" name="Rectangle 5"/>
          <p:cNvSpPr>
            <a:spLocks noGrp="1" noChangeArrowheads="1"/>
          </p:cNvSpPr>
          <p:nvPr>
            <p:ph type="sldNum" sz="quarter" idx="11"/>
          </p:nvPr>
        </p:nvSpPr>
        <p:spPr>
          <a:ln/>
        </p:spPr>
        <p:txBody>
          <a:bodyPr/>
          <a:lstStyle>
            <a:lvl1pPr>
              <a:defRPr/>
            </a:lvl1pPr>
          </a:lstStyle>
          <a:p>
            <a:fld id="{A5921091-7179-D24E-B1B5-7D015688CFBE}" type="slidenum">
              <a:rPr lang="en-US"/>
              <a:pPr/>
              <a:t>‹#›</a:t>
            </a:fld>
            <a:endParaRPr lang="en-US"/>
          </a:p>
        </p:txBody>
      </p:sp>
      <p:sp>
        <p:nvSpPr>
          <p:cNvPr id="7"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extLst>
      <p:ext uri="{BB962C8B-B14F-4D97-AF65-F5344CB8AC3E}">
        <p14:creationId xmlns:p14="http://schemas.microsoft.com/office/powerpoint/2010/main" val="72074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smtClean="0"/>
              <a:t>Feb. 2014</a:t>
            </a:r>
            <a:endParaRPr lang="en-US" altLang="zh-CN"/>
          </a:p>
        </p:txBody>
      </p:sp>
      <p:sp>
        <p:nvSpPr>
          <p:cNvPr id="6" name="Rectangle 5"/>
          <p:cNvSpPr>
            <a:spLocks noGrp="1" noChangeArrowheads="1"/>
          </p:cNvSpPr>
          <p:nvPr>
            <p:ph type="sldNum" sz="quarter" idx="11"/>
          </p:nvPr>
        </p:nvSpPr>
        <p:spPr>
          <a:ln/>
        </p:spPr>
        <p:txBody>
          <a:bodyPr/>
          <a:lstStyle>
            <a:lvl1pPr>
              <a:defRPr/>
            </a:lvl1pPr>
          </a:lstStyle>
          <a:p>
            <a:fld id="{4F9A93E6-6C49-3B4B-AD60-015C38E33654}" type="slidenum">
              <a:rPr lang="en-US"/>
              <a:pPr/>
              <a:t>‹#›</a:t>
            </a:fld>
            <a:endParaRPr lang="en-US"/>
          </a:p>
        </p:txBody>
      </p:sp>
      <p:sp>
        <p:nvSpPr>
          <p:cNvPr id="7"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extLst>
      <p:ext uri="{BB962C8B-B14F-4D97-AF65-F5344CB8AC3E}">
        <p14:creationId xmlns:p14="http://schemas.microsoft.com/office/powerpoint/2010/main" val="5148350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44488" y="115888"/>
            <a:ext cx="94329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单击此处编辑母版标题样式</a:t>
            </a:r>
          </a:p>
        </p:txBody>
      </p:sp>
      <p:sp>
        <p:nvSpPr>
          <p:cNvPr id="3075" name="Rectangle 3"/>
          <p:cNvSpPr>
            <a:spLocks noGrp="1" noChangeArrowheads="1"/>
          </p:cNvSpPr>
          <p:nvPr>
            <p:ph type="body" idx="1"/>
          </p:nvPr>
        </p:nvSpPr>
        <p:spPr bwMode="auto">
          <a:xfrm>
            <a:off x="415925" y="620713"/>
            <a:ext cx="9361488" cy="547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单击此处编辑母版文本样式</a:t>
            </a:r>
          </a:p>
          <a:p>
            <a:pPr lvl="1"/>
            <a:r>
              <a:rPr lang="en-US"/>
              <a:t>第二级</a:t>
            </a:r>
          </a:p>
          <a:p>
            <a:pPr lvl="2"/>
            <a:r>
              <a:rPr lang="en-US"/>
              <a:t>第三级</a:t>
            </a:r>
          </a:p>
          <a:p>
            <a:pPr lvl="3"/>
            <a:r>
              <a:rPr lang="en-US"/>
              <a:t>第四级</a:t>
            </a:r>
          </a:p>
          <a:p>
            <a:pPr lvl="4"/>
            <a:r>
              <a:rPr lang="en-US"/>
              <a:t>第五级</a:t>
            </a:r>
          </a:p>
        </p:txBody>
      </p:sp>
      <p:sp>
        <p:nvSpPr>
          <p:cNvPr id="86020" name="Rectangle 4"/>
          <p:cNvSpPr>
            <a:spLocks noGrp="1" noChangeArrowheads="1"/>
          </p:cNvSpPr>
          <p:nvPr>
            <p:ph type="dt" sz="half" idx="2"/>
          </p:nvPr>
        </p:nvSpPr>
        <p:spPr bwMode="auto">
          <a:xfrm rot="-5400000">
            <a:off x="-932656" y="2837656"/>
            <a:ext cx="2209800" cy="344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smtClean="0">
                <a:solidFill>
                  <a:schemeClr val="bg1"/>
                </a:solidFill>
                <a:latin typeface="+mn-lt"/>
                <a:ea typeface="SimSun" pitchFamily="2" charset="-122"/>
                <a:cs typeface="+mn-cs"/>
              </a:defRPr>
            </a:lvl1pPr>
          </a:lstStyle>
          <a:p>
            <a:pPr>
              <a:defRPr/>
            </a:pPr>
            <a:r>
              <a:rPr lang="en-US" altLang="zh-CN" smtClean="0"/>
              <a:t>Feb. 2014</a:t>
            </a:r>
            <a:endParaRPr lang="en-US" altLang="zh-CN"/>
          </a:p>
        </p:txBody>
      </p:sp>
      <p:sp>
        <p:nvSpPr>
          <p:cNvPr id="86021" name="Rectangle 5"/>
          <p:cNvSpPr>
            <a:spLocks noGrp="1" noChangeArrowheads="1"/>
          </p:cNvSpPr>
          <p:nvPr>
            <p:ph type="sldNum" sz="quarter" idx="4"/>
          </p:nvPr>
        </p:nvSpPr>
        <p:spPr bwMode="auto">
          <a:xfrm>
            <a:off x="9244013" y="6381750"/>
            <a:ext cx="468312"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b="1">
                <a:solidFill>
                  <a:schemeClr val="bg1"/>
                </a:solidFill>
                <a:latin typeface="Arial" charset="0"/>
              </a:defRPr>
            </a:lvl1pPr>
          </a:lstStyle>
          <a:p>
            <a:fld id="{A44ABD2E-E183-4240-99EC-CF15BE7339C2}" type="slidenum">
              <a:rPr lang="en-US"/>
              <a:pPr/>
              <a:t>‹#›</a:t>
            </a:fld>
            <a:endParaRPr lang="en-US"/>
          </a:p>
        </p:txBody>
      </p:sp>
      <p:sp>
        <p:nvSpPr>
          <p:cNvPr id="86022" name="Rectangle 6"/>
          <p:cNvSpPr>
            <a:spLocks noGrp="1" noChangeArrowheads="1"/>
          </p:cNvSpPr>
          <p:nvPr>
            <p:ph type="ftr" sz="quarter" idx="3"/>
          </p:nvPr>
        </p:nvSpPr>
        <p:spPr bwMode="auto">
          <a:xfrm>
            <a:off x="2395538" y="6440488"/>
            <a:ext cx="5461000" cy="2651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spcBef>
                <a:spcPct val="0"/>
              </a:spcBef>
              <a:defRPr sz="1400" smtClean="0">
                <a:solidFill>
                  <a:schemeClr val="bg1"/>
                </a:solidFill>
                <a:latin typeface="+mn-lt"/>
                <a:ea typeface="SimSun" pitchFamily="2" charset="-122"/>
                <a:cs typeface="+mn-cs"/>
              </a:defRPr>
            </a:lvl1pPr>
          </a:lstStyle>
          <a:p>
            <a:pPr>
              <a:defRPr/>
            </a:pPr>
            <a:r>
              <a:rPr lang="en-GB" altLang="zh-CN"/>
              <a:t>U08182: Information Systems Design</a:t>
            </a:r>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p:txStyles>
    <p:titleStyle>
      <a:lvl1pPr algn="l" rtl="0" eaLnBrk="0" fontAlgn="base" hangingPunct="0">
        <a:spcBef>
          <a:spcPct val="0"/>
        </a:spcBef>
        <a:spcAft>
          <a:spcPct val="0"/>
        </a:spcAft>
        <a:defRPr sz="3600">
          <a:solidFill>
            <a:schemeClr val="tx2"/>
          </a:solidFill>
          <a:latin typeface="+mj-lt"/>
          <a:ea typeface="ＭＳ Ｐゴシック" charset="0"/>
          <a:cs typeface="+mj-cs"/>
        </a:defRPr>
      </a:lvl1pPr>
      <a:lvl2pPr algn="l" rtl="0" eaLnBrk="0" fontAlgn="base" hangingPunct="0">
        <a:spcBef>
          <a:spcPct val="0"/>
        </a:spcBef>
        <a:spcAft>
          <a:spcPct val="0"/>
        </a:spcAft>
        <a:defRPr sz="3600">
          <a:solidFill>
            <a:schemeClr val="tx2"/>
          </a:solidFill>
          <a:latin typeface="Arial" charset="0"/>
          <a:ea typeface="ＭＳ Ｐゴシック" charset="0"/>
        </a:defRPr>
      </a:lvl2pPr>
      <a:lvl3pPr algn="l" rtl="0" eaLnBrk="0" fontAlgn="base" hangingPunct="0">
        <a:spcBef>
          <a:spcPct val="0"/>
        </a:spcBef>
        <a:spcAft>
          <a:spcPct val="0"/>
        </a:spcAft>
        <a:defRPr sz="3600">
          <a:solidFill>
            <a:schemeClr val="tx2"/>
          </a:solidFill>
          <a:latin typeface="Arial" charset="0"/>
          <a:ea typeface="ＭＳ Ｐゴシック" charset="0"/>
        </a:defRPr>
      </a:lvl3pPr>
      <a:lvl4pPr algn="l" rtl="0" eaLnBrk="0" fontAlgn="base" hangingPunct="0">
        <a:spcBef>
          <a:spcPct val="0"/>
        </a:spcBef>
        <a:spcAft>
          <a:spcPct val="0"/>
        </a:spcAft>
        <a:defRPr sz="3600">
          <a:solidFill>
            <a:schemeClr val="tx2"/>
          </a:solidFill>
          <a:latin typeface="Arial" charset="0"/>
          <a:ea typeface="ＭＳ Ｐゴシック" charset="0"/>
        </a:defRPr>
      </a:lvl4pPr>
      <a:lvl5pPr algn="l" rtl="0" eaLnBrk="0" fontAlgn="base" hangingPunct="0">
        <a:spcBef>
          <a:spcPct val="0"/>
        </a:spcBef>
        <a:spcAft>
          <a:spcPct val="0"/>
        </a:spcAft>
        <a:defRPr sz="3600">
          <a:solidFill>
            <a:schemeClr val="tx2"/>
          </a:solidFill>
          <a:latin typeface="Arial" charset="0"/>
          <a:ea typeface="ＭＳ Ｐゴシック" charset="0"/>
        </a:defRPr>
      </a:lvl5pPr>
      <a:lvl6pPr marL="457200" algn="l" rtl="0" eaLnBrk="0" fontAlgn="base" hangingPunct="0">
        <a:spcBef>
          <a:spcPct val="0"/>
        </a:spcBef>
        <a:spcAft>
          <a:spcPct val="0"/>
        </a:spcAft>
        <a:defRPr sz="3600">
          <a:solidFill>
            <a:schemeClr val="tx2"/>
          </a:solidFill>
          <a:latin typeface="Arial" charset="0"/>
        </a:defRPr>
      </a:lvl6pPr>
      <a:lvl7pPr marL="914400" algn="l" rtl="0" eaLnBrk="0" fontAlgn="base" hangingPunct="0">
        <a:spcBef>
          <a:spcPct val="0"/>
        </a:spcBef>
        <a:spcAft>
          <a:spcPct val="0"/>
        </a:spcAft>
        <a:defRPr sz="3600">
          <a:solidFill>
            <a:schemeClr val="tx2"/>
          </a:solidFill>
          <a:latin typeface="Arial" charset="0"/>
        </a:defRPr>
      </a:lvl7pPr>
      <a:lvl8pPr marL="1371600" algn="l" rtl="0" eaLnBrk="0" fontAlgn="base" hangingPunct="0">
        <a:spcBef>
          <a:spcPct val="0"/>
        </a:spcBef>
        <a:spcAft>
          <a:spcPct val="0"/>
        </a:spcAft>
        <a:defRPr sz="3600">
          <a:solidFill>
            <a:schemeClr val="tx2"/>
          </a:solidFill>
          <a:latin typeface="Arial" charset="0"/>
        </a:defRPr>
      </a:lvl8pPr>
      <a:lvl9pPr marL="1828800" algn="l" rtl="0" eaLnBrk="0" fontAlgn="base" hangingPunct="0">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Font typeface="Wingdings" charset="0"/>
        <a:buChar char="Ø"/>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SzPct val="80000"/>
        <a:buFont typeface="Wingdings" charset="0"/>
        <a:buChar char="u"/>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800">
          <a:solidFill>
            <a:schemeClr val="tx1"/>
          </a:solidFill>
          <a:latin typeface="+mn-lt"/>
          <a:ea typeface="ＭＳ Ｐゴシック" charset="0"/>
        </a:defRPr>
      </a:lvl3pPr>
      <a:lvl4pPr marL="1600200" indent="-228600" algn="l" rtl="0" eaLnBrk="0" fontAlgn="base" hangingPunct="0">
        <a:spcBef>
          <a:spcPct val="20000"/>
        </a:spcBef>
        <a:spcAft>
          <a:spcPct val="0"/>
        </a:spcAft>
        <a:buFont typeface="Symbol" charset="0"/>
        <a:buChar char="Ñ"/>
        <a:defRPr sz="24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400">
          <a:solidFill>
            <a:schemeClr val="tx1"/>
          </a:solidFill>
          <a:latin typeface="+mn-lt"/>
          <a:ea typeface="ＭＳ Ｐゴシック" charset="0"/>
        </a:defRPr>
      </a:lvl5pPr>
      <a:lvl6pPr marL="2514600" indent="-228600" algn="l" rtl="0" eaLnBrk="0" fontAlgn="base" hangingPunct="0">
        <a:spcBef>
          <a:spcPct val="20000"/>
        </a:spcBef>
        <a:spcAft>
          <a:spcPct val="0"/>
        </a:spcAft>
        <a:buChar char="•"/>
        <a:defRPr sz="2400">
          <a:solidFill>
            <a:schemeClr val="tx1"/>
          </a:solidFill>
          <a:latin typeface="+mn-lt"/>
        </a:defRPr>
      </a:lvl6pPr>
      <a:lvl7pPr marL="2971800" indent="-228600" algn="l" rtl="0" eaLnBrk="0" fontAlgn="base" hangingPunct="0">
        <a:spcBef>
          <a:spcPct val="20000"/>
        </a:spcBef>
        <a:spcAft>
          <a:spcPct val="0"/>
        </a:spcAft>
        <a:buChar char="•"/>
        <a:defRPr sz="2400">
          <a:solidFill>
            <a:schemeClr val="tx1"/>
          </a:solidFill>
          <a:latin typeface="+mn-lt"/>
        </a:defRPr>
      </a:lvl7pPr>
      <a:lvl8pPr marL="3429000" indent="-228600" algn="l" rtl="0" eaLnBrk="0" fontAlgn="base" hangingPunct="0">
        <a:spcBef>
          <a:spcPct val="20000"/>
        </a:spcBef>
        <a:spcAft>
          <a:spcPct val="0"/>
        </a:spcAft>
        <a:buChar char="•"/>
        <a:defRPr sz="2400">
          <a:solidFill>
            <a:schemeClr val="tx1"/>
          </a:solidFill>
          <a:latin typeface="+mn-lt"/>
        </a:defRPr>
      </a:lvl8pPr>
      <a:lvl9pPr marL="3886200" indent="-228600" algn="l" rtl="0" eaLnBrk="0" fontAlgn="base" hangingPunct="0">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noChangeArrowheads="1"/>
          </p:cNvSpPr>
          <p:nvPr>
            <p:ph type="dt" sz="quarter" idx="10"/>
          </p:nvPr>
        </p:nvSpPr>
        <p:spPr/>
        <p:txBody>
          <a:bodyPr/>
          <a:lstStyle/>
          <a:p>
            <a:pPr>
              <a:defRPr/>
            </a:pPr>
            <a:r>
              <a:rPr lang="en-US" altLang="zh-CN" smtClean="0"/>
              <a:t>Feb. 2014</a:t>
            </a:r>
            <a:endParaRPr lang="en-US" altLang="zh-CN"/>
          </a:p>
        </p:txBody>
      </p:sp>
      <p:sp>
        <p:nvSpPr>
          <p:cNvPr id="6" name="Footer Placeholder 5"/>
          <p:cNvSpPr>
            <a:spLocks noGrp="1" noChangeArrowheads="1"/>
          </p:cNvSpPr>
          <p:nvPr>
            <p:ph type="ftr" sz="quarter" idx="11"/>
          </p:nvPr>
        </p:nvSpPr>
        <p:spPr/>
        <p:txBody>
          <a:bodyPr/>
          <a:lstStyle/>
          <a:p>
            <a:pPr>
              <a:defRPr/>
            </a:pPr>
            <a:r>
              <a:rPr lang="en-US" altLang="zh-CN"/>
              <a:t>U08182: Information Systems Design</a:t>
            </a:r>
          </a:p>
        </p:txBody>
      </p:sp>
      <p:sp>
        <p:nvSpPr>
          <p:cNvPr id="7" name="Slide Number Placeholder 6"/>
          <p:cNvSpPr>
            <a:spLocks noGrp="1" noChangeArrowheads="1"/>
          </p:cNvSpPr>
          <p:nvPr>
            <p:ph type="sldNum" sz="quarter" idx="12"/>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59050A7B-EFC7-0C40-8A36-6DD7187FD694}" type="slidenum">
              <a:rPr lang="en-US" sz="1400">
                <a:solidFill>
                  <a:schemeClr val="bg1"/>
                </a:solidFill>
                <a:latin typeface="Arial" charset="0"/>
              </a:rPr>
              <a:pPr/>
              <a:t>1</a:t>
            </a:fld>
            <a:endParaRPr lang="en-US" sz="1400">
              <a:solidFill>
                <a:schemeClr val="bg1"/>
              </a:solidFill>
              <a:latin typeface="Arial" charset="0"/>
            </a:endParaRPr>
          </a:p>
        </p:txBody>
      </p:sp>
      <p:sp>
        <p:nvSpPr>
          <p:cNvPr id="5125" name="Rectangle 2"/>
          <p:cNvSpPr>
            <a:spLocks noGrp="1" noChangeArrowheads="1"/>
          </p:cNvSpPr>
          <p:nvPr>
            <p:ph type="ctrTitle"/>
          </p:nvPr>
        </p:nvSpPr>
        <p:spPr>
          <a:xfrm>
            <a:off x="1438275" y="2565400"/>
            <a:ext cx="7402513" cy="1439863"/>
          </a:xfrm>
        </p:spPr>
        <p:txBody>
          <a:bodyPr/>
          <a:lstStyle/>
          <a:p>
            <a:pPr>
              <a:lnSpc>
                <a:spcPct val="100000"/>
              </a:lnSpc>
            </a:pPr>
            <a:r>
              <a:rPr lang="en-GB" sz="4400">
                <a:latin typeface="Arial" charset="0"/>
              </a:rPr>
              <a:t>Software Design</a:t>
            </a:r>
            <a:br>
              <a:rPr lang="en-GB" sz="4400">
                <a:latin typeface="Arial" charset="0"/>
              </a:rPr>
            </a:br>
            <a:r>
              <a:rPr lang="en-GB" altLang="zh-CN" sz="4400">
                <a:latin typeface="Arial" charset="0"/>
                <a:ea typeface="SimSun" charset="0"/>
                <a:cs typeface="SimSun" charset="0"/>
              </a:rPr>
              <a:t>Methods and Techniques</a:t>
            </a:r>
            <a:endParaRPr lang="en-US" altLang="zh-CN" sz="4400">
              <a:latin typeface="Arial" charset="0"/>
              <a:ea typeface="SimSun" charset="0"/>
              <a:cs typeface="SimSun" charset="0"/>
            </a:endParaRPr>
          </a:p>
        </p:txBody>
      </p:sp>
      <p:sp>
        <p:nvSpPr>
          <p:cNvPr id="5126" name="Rectangle 3"/>
          <p:cNvSpPr>
            <a:spLocks noGrp="1" noChangeArrowheads="1"/>
          </p:cNvSpPr>
          <p:nvPr>
            <p:ph type="subTitle" idx="1"/>
          </p:nvPr>
        </p:nvSpPr>
        <p:spPr>
          <a:xfrm>
            <a:off x="1419225" y="1557338"/>
            <a:ext cx="5762625" cy="657225"/>
          </a:xfrm>
        </p:spPr>
        <p:txBody>
          <a:bodyPr/>
          <a:lstStyle/>
          <a:p>
            <a:pPr>
              <a:buFont typeface="Wingdings" charset="0"/>
              <a:buNone/>
            </a:pPr>
            <a:r>
              <a:rPr lang="en-GB" sz="4400">
                <a:latin typeface="Arial" charset="0"/>
              </a:rPr>
              <a:t>Lecture </a:t>
            </a:r>
            <a:r>
              <a:rPr lang="en-GB" altLang="zh-CN" sz="4400">
                <a:latin typeface="Arial" charset="0"/>
                <a:ea typeface="SimSun" charset="0"/>
                <a:cs typeface="SimSun" charset="0"/>
              </a:rPr>
              <a:t>2</a:t>
            </a:r>
            <a:endParaRPr lang="en-US" altLang="zh-CN" sz="4400">
              <a:latin typeface="Arial" charset="0"/>
              <a:ea typeface="SimSun" charset="0"/>
              <a:cs typeface="SimSun" charset="0"/>
            </a:endParaRPr>
          </a:p>
        </p:txBody>
      </p:sp>
      <p:sp>
        <p:nvSpPr>
          <p:cNvPr id="5127" name="Text Box 4"/>
          <p:cNvSpPr txBox="1">
            <a:spLocks noChangeArrowheads="1"/>
          </p:cNvSpPr>
          <p:nvPr/>
        </p:nvSpPr>
        <p:spPr bwMode="auto">
          <a:xfrm>
            <a:off x="1352550" y="4360863"/>
            <a:ext cx="79819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lgn="l">
              <a:spcBef>
                <a:spcPct val="0"/>
              </a:spcBef>
            </a:pPr>
            <a:r>
              <a:rPr lang="en-GB" sz="2800" b="1">
                <a:solidFill>
                  <a:schemeClr val="bg1"/>
                </a:solidFill>
              </a:rPr>
              <a:t>Prof. Hong Zhu</a:t>
            </a:r>
          </a:p>
          <a:p>
            <a:pPr algn="l">
              <a:spcBef>
                <a:spcPct val="0"/>
              </a:spcBef>
            </a:pPr>
            <a:r>
              <a:rPr lang="en-GB" sz="2800">
                <a:solidFill>
                  <a:schemeClr val="bg1"/>
                </a:solidFill>
              </a:rPr>
              <a:t>Dept of Computing and Communication Technologies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4"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4575555B-8405-0541-93D7-4ABE398F7FCE}" type="slidenum">
              <a:rPr lang="en-US" sz="1400">
                <a:solidFill>
                  <a:schemeClr val="bg1"/>
                </a:solidFill>
                <a:latin typeface="Arial" charset="0"/>
              </a:rPr>
              <a:pPr/>
              <a:t>10</a:t>
            </a:fld>
            <a:endParaRPr lang="en-US" sz="1400">
              <a:solidFill>
                <a:schemeClr val="bg1"/>
              </a:solidFill>
              <a:latin typeface="Arial" charset="0"/>
            </a:endParaRPr>
          </a:p>
        </p:txBody>
      </p:sp>
      <p:sp>
        <p:nvSpPr>
          <p:cNvPr id="5" name="Footer Placeholder 5"/>
          <p:cNvSpPr>
            <a:spLocks noGrp="1"/>
          </p:cNvSpPr>
          <p:nvPr>
            <p:ph type="ftr" sz="quarter" idx="12"/>
          </p:nvPr>
        </p:nvSpPr>
        <p:spPr/>
        <p:txBody>
          <a:bodyPr/>
          <a:lstStyle/>
          <a:p>
            <a:pPr>
              <a:defRPr/>
            </a:pPr>
            <a:r>
              <a:rPr lang="en-GB" altLang="zh-CN"/>
              <a:t>U08182: Information Systems Design</a:t>
            </a:r>
          </a:p>
        </p:txBody>
      </p:sp>
      <p:sp>
        <p:nvSpPr>
          <p:cNvPr id="14341" name="Rectangle 2"/>
          <p:cNvSpPr>
            <a:spLocks noGrp="1" noChangeArrowheads="1"/>
          </p:cNvSpPr>
          <p:nvPr>
            <p:ph type="body" idx="1"/>
          </p:nvPr>
        </p:nvSpPr>
        <p:spPr>
          <a:xfrm>
            <a:off x="533400" y="1341438"/>
            <a:ext cx="8991600" cy="3382962"/>
          </a:xfrm>
          <a:solidFill>
            <a:schemeClr val="bg1"/>
          </a:solidFill>
          <a:ln>
            <a:solidFill>
              <a:schemeClr val="hlink"/>
            </a:solidFill>
            <a:miter lim="800000"/>
            <a:headEnd/>
            <a:tailEnd/>
          </a:ln>
        </p:spPr>
        <p:txBody>
          <a:bodyPr/>
          <a:lstStyle/>
          <a:p>
            <a:pPr marL="398463" indent="-398463">
              <a:lnSpc>
                <a:spcPct val="85000"/>
              </a:lnSpc>
            </a:pPr>
            <a:r>
              <a:rPr lang="en-GB" i="1">
                <a:latin typeface="Arial" charset="0"/>
                <a:ea typeface="SimSun" charset="0"/>
                <a:cs typeface="SimSun" charset="0"/>
              </a:rPr>
              <a:t>Objective 4: Conceptual integrity</a:t>
            </a:r>
            <a:endParaRPr lang="en-GB">
              <a:latin typeface="Arial" charset="0"/>
              <a:ea typeface="SimSun" charset="0"/>
              <a:cs typeface="SimSun" charset="0"/>
            </a:endParaRPr>
          </a:p>
          <a:p>
            <a:pPr marL="514350" lvl="1" indent="-1588">
              <a:lnSpc>
                <a:spcPct val="85000"/>
              </a:lnSpc>
              <a:buFont typeface="Wingdings" charset="0"/>
              <a:buNone/>
            </a:pPr>
            <a:r>
              <a:rPr lang="en-GB">
                <a:latin typeface="Arial" charset="0"/>
                <a:ea typeface="SimSun" charset="0"/>
                <a:cs typeface="SimSun" charset="0"/>
              </a:rPr>
              <a:t>The design should exhibit harmony, symmetry and predictability. The system should appear to reflect the mind of a single person, and to faithfully adhere to a single concept. There should be no surprises for its user or its maintainer; knowledge gained in one use or change should be immediately transferable to the next. </a:t>
            </a:r>
            <a:endParaRPr lang="en-GB" sz="3200">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C3A1C8B0-3482-CA42-ABBB-E5D4510493D1}" type="slidenum">
              <a:rPr lang="en-US" sz="1400">
                <a:solidFill>
                  <a:schemeClr val="bg1"/>
                </a:solidFill>
                <a:latin typeface="Arial" charset="0"/>
              </a:rPr>
              <a:pPr/>
              <a:t>11</a:t>
            </a:fld>
            <a:endParaRPr lang="en-US" sz="1400">
              <a:solidFill>
                <a:schemeClr val="bg1"/>
              </a:solidFill>
              <a:latin typeface="Arial" charset="0"/>
            </a:endParaRPr>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15365" name="Rectangle 3"/>
          <p:cNvSpPr>
            <a:spLocks noGrp="1" noChangeArrowheads="1"/>
          </p:cNvSpPr>
          <p:nvPr>
            <p:ph type="body" idx="1"/>
          </p:nvPr>
        </p:nvSpPr>
        <p:spPr>
          <a:xfrm>
            <a:off x="552450" y="115888"/>
            <a:ext cx="9080500" cy="4465637"/>
          </a:xfrm>
          <a:solidFill>
            <a:schemeClr val="bg1"/>
          </a:solidFill>
          <a:ln>
            <a:solidFill>
              <a:schemeClr val="tx1"/>
            </a:solidFill>
            <a:miter lim="800000"/>
            <a:headEnd/>
            <a:tailEnd/>
          </a:ln>
        </p:spPr>
        <p:txBody>
          <a:bodyPr/>
          <a:lstStyle/>
          <a:p>
            <a:pPr marL="287338" indent="-287338">
              <a:lnSpc>
                <a:spcPct val="90000"/>
              </a:lnSpc>
            </a:pPr>
            <a:r>
              <a:rPr lang="en-GB" i="1">
                <a:latin typeface="Arial" charset="0"/>
                <a:ea typeface="SimSun" charset="0"/>
                <a:cs typeface="SimSun" charset="0"/>
              </a:rPr>
              <a:t>Intellectual Control</a:t>
            </a:r>
            <a:endParaRPr lang="en-GB">
              <a:latin typeface="Arial" charset="0"/>
              <a:ea typeface="SimSun" charset="0"/>
              <a:cs typeface="SimSun" charset="0"/>
            </a:endParaRPr>
          </a:p>
          <a:p>
            <a:pPr marL="401638" lvl="1" indent="0">
              <a:lnSpc>
                <a:spcPct val="90000"/>
              </a:lnSpc>
              <a:buFont typeface="Wingdings" charset="0"/>
              <a:buNone/>
            </a:pPr>
            <a:r>
              <a:rPr lang="en-GB">
                <a:latin typeface="Arial" charset="0"/>
                <a:ea typeface="SimSun" charset="0"/>
                <a:cs typeface="SimSun" charset="0"/>
              </a:rPr>
              <a:t>The design process should be under intellectual control. An evolving design is under intellectual control if, despite its complexity, it is deeply understood by those responsible for its correctness; they have mastery of its form and content. Managers may understand cost and schedules; but those responsible for the design itself must understand the manner in which the parts interrelate, the rationale and criticality of design choices, and effect of proposed change. </a:t>
            </a:r>
          </a:p>
        </p:txBody>
      </p:sp>
      <p:sp>
        <p:nvSpPr>
          <p:cNvPr id="15366" name="Text Box 4"/>
          <p:cNvSpPr txBox="1">
            <a:spLocks noChangeArrowheads="1"/>
          </p:cNvSpPr>
          <p:nvPr/>
        </p:nvSpPr>
        <p:spPr bwMode="auto">
          <a:xfrm>
            <a:off x="990600" y="4800600"/>
            <a:ext cx="8185150" cy="1212850"/>
          </a:xfrm>
          <a:prstGeom prst="rect">
            <a:avLst/>
          </a:prstGeom>
          <a:solidFill>
            <a:srgbClr val="FFFFFF"/>
          </a:solidFill>
          <a:ln w="25400">
            <a:solidFill>
              <a:schemeClr val="tx1"/>
            </a:solidFill>
            <a:miter lim="800000"/>
            <a:headEnd/>
            <a:tailEnd/>
          </a:ln>
        </p:spPr>
        <p:txBody>
          <a:bodyPr anchor="ct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lgn="l">
              <a:spcBef>
                <a:spcPct val="0"/>
              </a:spcBef>
            </a:pPr>
            <a:r>
              <a:rPr lang="en-GB" i="1">
                <a:latin typeface="Times New Roman" charset="0"/>
              </a:rPr>
              <a:t>This property is neither a product-oriented quality attribute, nor a process-oriented quality attribute. It should be considered as as a good guideline for how to make a good design.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EF7AC850-7BCB-D148-850D-867208994634}" type="slidenum">
              <a:rPr lang="en-US" sz="1400">
                <a:solidFill>
                  <a:schemeClr val="bg1"/>
                </a:solidFill>
                <a:latin typeface="Arial" charset="0"/>
              </a:rPr>
              <a:pPr/>
              <a:t>12</a:t>
            </a:fld>
            <a:endParaRPr lang="en-US" sz="1400">
              <a:solidFill>
                <a:schemeClr val="bg1"/>
              </a:solidFill>
              <a:latin typeface="Arial" charset="0"/>
            </a:endParaRPr>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16389" name="Rectangle 2"/>
          <p:cNvSpPr>
            <a:spLocks noGrp="1" noChangeArrowheads="1"/>
          </p:cNvSpPr>
          <p:nvPr>
            <p:ph type="title"/>
          </p:nvPr>
        </p:nvSpPr>
        <p:spPr>
          <a:xfrm>
            <a:off x="384175" y="158750"/>
            <a:ext cx="8993188" cy="441325"/>
          </a:xfrm>
        </p:spPr>
        <p:txBody>
          <a:bodyPr/>
          <a:lstStyle/>
          <a:p>
            <a:r>
              <a:rPr lang="en-GB">
                <a:latin typeface="Arial" charset="0"/>
              </a:rPr>
              <a:t>How to Achieve Design Objectives</a:t>
            </a:r>
          </a:p>
        </p:txBody>
      </p:sp>
      <p:sp>
        <p:nvSpPr>
          <p:cNvPr id="16390" name="Rectangle 3"/>
          <p:cNvSpPr>
            <a:spLocks noGrp="1" noChangeArrowheads="1"/>
          </p:cNvSpPr>
          <p:nvPr>
            <p:ph type="body" idx="1"/>
          </p:nvPr>
        </p:nvSpPr>
        <p:spPr>
          <a:xfrm>
            <a:off x="704850" y="908050"/>
            <a:ext cx="8928100" cy="5184775"/>
          </a:xfrm>
          <a:solidFill>
            <a:srgbClr val="FFFFFF"/>
          </a:solidFill>
          <a:ln w="28575">
            <a:solidFill>
              <a:schemeClr val="accent2"/>
            </a:solidFill>
            <a:miter lim="800000"/>
            <a:headEnd/>
            <a:tailEnd/>
          </a:ln>
        </p:spPr>
        <p:txBody>
          <a:bodyPr/>
          <a:lstStyle/>
          <a:p>
            <a:pPr marL="609600" indent="-609600">
              <a:lnSpc>
                <a:spcPct val="90000"/>
              </a:lnSpc>
              <a:spcBef>
                <a:spcPct val="10000"/>
              </a:spcBef>
              <a:spcAft>
                <a:spcPts val="600"/>
              </a:spcAft>
              <a:buFontTx/>
              <a:buAutoNum type="arabicParenBoth"/>
            </a:pPr>
            <a:r>
              <a:rPr lang="en-GB" i="1">
                <a:latin typeface="Arial" charset="0"/>
                <a:ea typeface="SimSun" charset="0"/>
                <a:cs typeface="SimSun" charset="0"/>
              </a:rPr>
              <a:t>The principle of modular designs</a:t>
            </a:r>
            <a:r>
              <a:rPr lang="en-GB">
                <a:latin typeface="Arial" charset="0"/>
                <a:ea typeface="SimSun" charset="0"/>
                <a:cs typeface="SimSun" charset="0"/>
              </a:rPr>
              <a:t>: </a:t>
            </a:r>
          </a:p>
          <a:p>
            <a:pPr marL="609600" indent="-609600">
              <a:lnSpc>
                <a:spcPct val="90000"/>
              </a:lnSpc>
              <a:spcBef>
                <a:spcPct val="10000"/>
              </a:spcBef>
              <a:spcAft>
                <a:spcPts val="600"/>
              </a:spcAft>
              <a:buFont typeface="Wingdings" charset="0"/>
              <a:buNone/>
            </a:pPr>
            <a:r>
              <a:rPr lang="en-GB">
                <a:latin typeface="Arial" charset="0"/>
                <a:ea typeface="SimSun" charset="0"/>
                <a:cs typeface="SimSun" charset="0"/>
              </a:rPr>
              <a:t>	Modularity can be achieved by </a:t>
            </a:r>
          </a:p>
          <a:p>
            <a:pPr marL="1106488" lvl="1" indent="-533400">
              <a:lnSpc>
                <a:spcPct val="90000"/>
              </a:lnSpc>
              <a:spcBef>
                <a:spcPct val="10000"/>
              </a:spcBef>
              <a:spcAft>
                <a:spcPts val="600"/>
              </a:spcAft>
            </a:pPr>
            <a:r>
              <a:rPr lang="en-GB" b="1">
                <a:latin typeface="Arial" charset="0"/>
                <a:ea typeface="SimSun" charset="0"/>
                <a:cs typeface="SimSun" charset="0"/>
              </a:rPr>
              <a:t>dividing</a:t>
            </a:r>
            <a:r>
              <a:rPr lang="en-GB">
                <a:latin typeface="Arial" charset="0"/>
                <a:ea typeface="SimSun" charset="0"/>
                <a:cs typeface="SimSun" charset="0"/>
              </a:rPr>
              <a:t> large aggregates of components into units having </a:t>
            </a:r>
            <a:r>
              <a:rPr lang="en-GB" i="1">
                <a:latin typeface="Arial" charset="0"/>
                <a:ea typeface="SimSun" charset="0"/>
                <a:cs typeface="SimSun" charset="0"/>
              </a:rPr>
              <a:t>loose inter-unit coupling</a:t>
            </a:r>
            <a:r>
              <a:rPr lang="en-GB">
                <a:latin typeface="Arial" charset="0"/>
                <a:ea typeface="SimSun" charset="0"/>
                <a:cs typeface="SimSun" charset="0"/>
              </a:rPr>
              <a:t> and </a:t>
            </a:r>
            <a:r>
              <a:rPr lang="en-GB" i="1">
                <a:latin typeface="Arial" charset="0"/>
                <a:ea typeface="SimSun" charset="0"/>
                <a:cs typeface="SimSun" charset="0"/>
              </a:rPr>
              <a:t>high internal cohesion</a:t>
            </a:r>
            <a:r>
              <a:rPr lang="en-GB">
                <a:latin typeface="Arial" charset="0"/>
                <a:ea typeface="SimSun" charset="0"/>
                <a:cs typeface="SimSun" charset="0"/>
              </a:rPr>
              <a:t>, </a:t>
            </a:r>
          </a:p>
          <a:p>
            <a:pPr marL="1106488" lvl="1" indent="-533400">
              <a:lnSpc>
                <a:spcPct val="90000"/>
              </a:lnSpc>
              <a:spcBef>
                <a:spcPct val="10000"/>
              </a:spcBef>
              <a:spcAft>
                <a:spcPts val="600"/>
              </a:spcAft>
            </a:pPr>
            <a:r>
              <a:rPr lang="en-GB" b="1">
                <a:latin typeface="Arial" charset="0"/>
                <a:ea typeface="SimSun" charset="0"/>
                <a:cs typeface="SimSun" charset="0"/>
              </a:rPr>
              <a:t>abstracting</a:t>
            </a:r>
            <a:r>
              <a:rPr lang="en-GB">
                <a:latin typeface="Arial" charset="0"/>
                <a:ea typeface="SimSun" charset="0"/>
                <a:cs typeface="SimSun" charset="0"/>
              </a:rPr>
              <a:t> each unit</a:t>
            </a:r>
            <a:r>
              <a:rPr lang="en-GB">
                <a:latin typeface="Times New Roman" charset="0"/>
                <a:ea typeface="SimSun" charset="0"/>
                <a:cs typeface="SimSun" charset="0"/>
              </a:rPr>
              <a:t>’</a:t>
            </a:r>
            <a:r>
              <a:rPr lang="en-GB">
                <a:latin typeface="Arial" charset="0"/>
                <a:ea typeface="SimSun" charset="0"/>
                <a:cs typeface="SimSun" charset="0"/>
              </a:rPr>
              <a:t>s behaviour so that its collective purpose can be known</a:t>
            </a:r>
          </a:p>
          <a:p>
            <a:pPr marL="1106488" lvl="1" indent="-533400">
              <a:lnSpc>
                <a:spcPct val="90000"/>
              </a:lnSpc>
              <a:spcBef>
                <a:spcPct val="10000"/>
              </a:spcBef>
              <a:spcAft>
                <a:spcPts val="600"/>
              </a:spcAft>
            </a:pPr>
            <a:r>
              <a:rPr lang="en-GB" b="1">
                <a:latin typeface="Arial" charset="0"/>
                <a:ea typeface="SimSun" charset="0"/>
                <a:cs typeface="SimSun" charset="0"/>
              </a:rPr>
              <a:t>defining</a:t>
            </a:r>
            <a:r>
              <a:rPr lang="en-GB">
                <a:latin typeface="Arial" charset="0"/>
                <a:ea typeface="SimSun" charset="0"/>
                <a:cs typeface="SimSun" charset="0"/>
              </a:rPr>
              <a:t> each unit</a:t>
            </a:r>
            <a:r>
              <a:rPr lang="en-GB">
                <a:latin typeface="Times New Roman" charset="0"/>
                <a:ea typeface="SimSun" charset="0"/>
                <a:cs typeface="SimSun" charset="0"/>
              </a:rPr>
              <a:t>’</a:t>
            </a:r>
            <a:r>
              <a:rPr lang="en-GB">
                <a:latin typeface="Arial" charset="0"/>
                <a:ea typeface="SimSun" charset="0"/>
                <a:cs typeface="SimSun" charset="0"/>
              </a:rPr>
              <a:t>s interface so that it can be employed without internal details, and </a:t>
            </a:r>
          </a:p>
          <a:p>
            <a:pPr marL="1106488" lvl="1" indent="-533400">
              <a:lnSpc>
                <a:spcPct val="90000"/>
              </a:lnSpc>
              <a:spcBef>
                <a:spcPct val="10000"/>
              </a:spcBef>
              <a:spcAft>
                <a:spcPts val="600"/>
              </a:spcAft>
            </a:pPr>
            <a:r>
              <a:rPr lang="en-GB" b="1">
                <a:latin typeface="Arial" charset="0"/>
                <a:ea typeface="SimSun" charset="0"/>
                <a:cs typeface="SimSun" charset="0"/>
              </a:rPr>
              <a:t>hiding</a:t>
            </a:r>
            <a:r>
              <a:rPr lang="en-GB">
                <a:latin typeface="Arial" charset="0"/>
                <a:ea typeface="SimSun" charset="0"/>
                <a:cs typeface="SimSun" charset="0"/>
              </a:rPr>
              <a:t> its internal design details so that it can be changed without affect its functionality.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6"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AB8D7E59-5006-DD48-9FC1-3C535FC6627C}" type="slidenum">
              <a:rPr lang="en-US" sz="1400">
                <a:solidFill>
                  <a:schemeClr val="bg1"/>
                </a:solidFill>
                <a:latin typeface="Arial" charset="0"/>
              </a:rPr>
              <a:pPr/>
              <a:t>13</a:t>
            </a:fld>
            <a:endParaRPr lang="en-US" sz="1400">
              <a:solidFill>
                <a:schemeClr val="bg1"/>
              </a:solidFill>
              <a:latin typeface="Arial" charset="0"/>
            </a:endParaRPr>
          </a:p>
        </p:txBody>
      </p:sp>
      <p:sp>
        <p:nvSpPr>
          <p:cNvPr id="7" name="Footer Placeholder 5"/>
          <p:cNvSpPr>
            <a:spLocks noGrp="1"/>
          </p:cNvSpPr>
          <p:nvPr>
            <p:ph type="ftr" sz="quarter" idx="12"/>
          </p:nvPr>
        </p:nvSpPr>
        <p:spPr/>
        <p:txBody>
          <a:bodyPr/>
          <a:lstStyle/>
          <a:p>
            <a:pPr>
              <a:defRPr/>
            </a:pPr>
            <a:r>
              <a:rPr lang="en-GB" altLang="zh-CN"/>
              <a:t>U08182: Information Systems Design</a:t>
            </a:r>
          </a:p>
        </p:txBody>
      </p:sp>
      <p:sp>
        <p:nvSpPr>
          <p:cNvPr id="17413" name="Rectangle 2"/>
          <p:cNvSpPr>
            <a:spLocks noGrp="1" noChangeArrowheads="1"/>
          </p:cNvSpPr>
          <p:nvPr>
            <p:ph type="body" idx="1"/>
          </p:nvPr>
        </p:nvSpPr>
        <p:spPr>
          <a:xfrm>
            <a:off x="495300" y="188913"/>
            <a:ext cx="9080500" cy="4319587"/>
          </a:xfrm>
          <a:solidFill>
            <a:srgbClr val="FFFFFF"/>
          </a:solidFill>
          <a:ln w="28575">
            <a:solidFill>
              <a:schemeClr val="accent2"/>
            </a:solidFill>
            <a:miter lim="800000"/>
            <a:headEnd/>
            <a:tailEnd/>
          </a:ln>
        </p:spPr>
        <p:txBody>
          <a:bodyPr/>
          <a:lstStyle/>
          <a:p>
            <a:pPr>
              <a:lnSpc>
                <a:spcPct val="90000"/>
              </a:lnSpc>
              <a:spcBef>
                <a:spcPct val="10000"/>
              </a:spcBef>
              <a:spcAft>
                <a:spcPts val="600"/>
              </a:spcAft>
              <a:buFont typeface="Wingdings" charset="0"/>
              <a:buNone/>
            </a:pPr>
            <a:r>
              <a:rPr lang="en-GB">
                <a:latin typeface="Arial" charset="0"/>
                <a:ea typeface="SimSun" charset="0"/>
                <a:cs typeface="SimSun" charset="0"/>
              </a:rPr>
              <a:t>(2)</a:t>
            </a:r>
            <a:r>
              <a:rPr lang="en-GB" i="1">
                <a:latin typeface="Arial" charset="0"/>
                <a:ea typeface="SimSun" charset="0"/>
                <a:cs typeface="SimSun" charset="0"/>
              </a:rPr>
              <a:t> The principle of portable designs</a:t>
            </a:r>
            <a:r>
              <a:rPr lang="en-GB">
                <a:latin typeface="Arial" charset="0"/>
                <a:ea typeface="SimSun" charset="0"/>
                <a:cs typeface="SimSun" charset="0"/>
              </a:rPr>
              <a:t>: </a:t>
            </a:r>
          </a:p>
          <a:p>
            <a:pPr>
              <a:lnSpc>
                <a:spcPct val="90000"/>
              </a:lnSpc>
              <a:spcBef>
                <a:spcPct val="10000"/>
              </a:spcBef>
              <a:spcAft>
                <a:spcPts val="600"/>
              </a:spcAft>
              <a:buFont typeface="Wingdings" charset="0"/>
              <a:buNone/>
            </a:pPr>
            <a:r>
              <a:rPr lang="en-GB">
                <a:latin typeface="Arial" charset="0"/>
                <a:ea typeface="SimSun" charset="0"/>
                <a:cs typeface="SimSun" charset="0"/>
              </a:rPr>
              <a:t>	Portability can be achieved by employing abstract context interfaces.</a:t>
            </a:r>
          </a:p>
          <a:p>
            <a:pPr lvl="1">
              <a:lnSpc>
                <a:spcPct val="90000"/>
              </a:lnSpc>
              <a:spcBef>
                <a:spcPct val="10000"/>
              </a:spcBef>
              <a:spcAft>
                <a:spcPts val="600"/>
              </a:spcAft>
            </a:pPr>
            <a:r>
              <a:rPr lang="en-GB">
                <a:latin typeface="Arial" charset="0"/>
                <a:ea typeface="SimSun" charset="0"/>
                <a:cs typeface="SimSun" charset="0"/>
              </a:rPr>
              <a:t> Standardisation of platform interface by a </a:t>
            </a:r>
            <a:r>
              <a:rPr lang="en-GB" i="1">
                <a:latin typeface="Arial" charset="0"/>
                <a:ea typeface="SimSun" charset="0"/>
                <a:cs typeface="SimSun" charset="0"/>
              </a:rPr>
              <a:t>general model</a:t>
            </a:r>
          </a:p>
          <a:p>
            <a:pPr lvl="1">
              <a:lnSpc>
                <a:spcPct val="90000"/>
              </a:lnSpc>
              <a:spcBef>
                <a:spcPct val="10000"/>
              </a:spcBef>
              <a:spcAft>
                <a:spcPts val="600"/>
              </a:spcAft>
            </a:pPr>
            <a:r>
              <a:rPr lang="en-GB">
                <a:latin typeface="Arial" charset="0"/>
                <a:ea typeface="SimSun" charset="0"/>
                <a:cs typeface="SimSun" charset="0"/>
              </a:rPr>
              <a:t> Separation of application</a:t>
            </a:r>
            <a:r>
              <a:rPr lang="en-GB">
                <a:latin typeface="Times New Roman" charset="0"/>
                <a:ea typeface="SimSun" charset="0"/>
                <a:cs typeface="SimSun" charset="0"/>
              </a:rPr>
              <a:t>’</a:t>
            </a:r>
            <a:r>
              <a:rPr lang="en-GB">
                <a:latin typeface="Arial" charset="0"/>
                <a:ea typeface="SimSun" charset="0"/>
                <a:cs typeface="SimSun" charset="0"/>
              </a:rPr>
              <a:t>s </a:t>
            </a:r>
            <a:r>
              <a:rPr lang="en-GB" i="1">
                <a:latin typeface="Arial" charset="0"/>
                <a:ea typeface="SimSun" charset="0"/>
                <a:cs typeface="SimSun" charset="0"/>
              </a:rPr>
              <a:t>interface with the platform</a:t>
            </a:r>
            <a:r>
              <a:rPr lang="en-GB">
                <a:latin typeface="Arial" charset="0"/>
                <a:ea typeface="SimSun" charset="0"/>
                <a:cs typeface="SimSun" charset="0"/>
              </a:rPr>
              <a:t> from the </a:t>
            </a:r>
            <a:r>
              <a:rPr lang="en-GB" i="1">
                <a:latin typeface="Arial" charset="0"/>
                <a:ea typeface="SimSun" charset="0"/>
                <a:cs typeface="SimSun" charset="0"/>
              </a:rPr>
              <a:t>computations</a:t>
            </a:r>
          </a:p>
          <a:p>
            <a:pPr lvl="1">
              <a:lnSpc>
                <a:spcPct val="90000"/>
              </a:lnSpc>
              <a:spcBef>
                <a:spcPct val="10000"/>
              </a:spcBef>
              <a:spcAft>
                <a:spcPts val="600"/>
              </a:spcAft>
            </a:pPr>
            <a:r>
              <a:rPr lang="en-GB">
                <a:latin typeface="Arial" charset="0"/>
                <a:ea typeface="SimSun" charset="0"/>
                <a:cs typeface="SimSun" charset="0"/>
              </a:rPr>
              <a:t> Implementation of the interface part of applications using the standardised model of platform interface</a:t>
            </a:r>
          </a:p>
        </p:txBody>
      </p:sp>
      <p:sp>
        <p:nvSpPr>
          <p:cNvPr id="17414" name="Text Box 3"/>
          <p:cNvSpPr txBox="1">
            <a:spLocks noChangeArrowheads="1"/>
          </p:cNvSpPr>
          <p:nvPr/>
        </p:nvSpPr>
        <p:spPr bwMode="auto">
          <a:xfrm>
            <a:off x="2000250" y="4581525"/>
            <a:ext cx="765492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lgn="l">
              <a:spcBef>
                <a:spcPct val="0"/>
              </a:spcBef>
            </a:pPr>
            <a:r>
              <a:rPr lang="en-GB" altLang="zh-CN" sz="2800"/>
              <a:t>For example, ISO’s communication protocol standard defines such an abstract model that is independent of the platform. </a:t>
            </a:r>
            <a:endParaRPr lang="en-US" altLang="zh-CN" sz="2800"/>
          </a:p>
        </p:txBody>
      </p:sp>
      <p:sp>
        <p:nvSpPr>
          <p:cNvPr id="17415" name="Line 4"/>
          <p:cNvSpPr>
            <a:spLocks noChangeShapeType="1"/>
          </p:cNvSpPr>
          <p:nvPr/>
        </p:nvSpPr>
        <p:spPr bwMode="auto">
          <a:xfrm flipH="1" flipV="1">
            <a:off x="1712913" y="2492375"/>
            <a:ext cx="647700" cy="2160588"/>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E29E8378-C377-6B40-A7A2-9489DD4F8299}" type="slidenum">
              <a:rPr lang="en-US" sz="1400">
                <a:solidFill>
                  <a:schemeClr val="bg1"/>
                </a:solidFill>
                <a:latin typeface="Arial" charset="0"/>
              </a:rPr>
              <a:pPr/>
              <a:t>14</a:t>
            </a:fld>
            <a:endParaRPr lang="en-US" sz="1400">
              <a:solidFill>
                <a:schemeClr val="bg1"/>
              </a:solidFill>
              <a:latin typeface="Arial" charset="0"/>
            </a:endParaRPr>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18437" name="Rectangle 3"/>
          <p:cNvSpPr>
            <a:spLocks noGrp="1" noChangeArrowheads="1"/>
          </p:cNvSpPr>
          <p:nvPr>
            <p:ph type="body" idx="1"/>
          </p:nvPr>
        </p:nvSpPr>
        <p:spPr>
          <a:xfrm>
            <a:off x="704850" y="333375"/>
            <a:ext cx="8713788" cy="2087563"/>
          </a:xfrm>
          <a:solidFill>
            <a:srgbClr val="FFFFFF"/>
          </a:solidFill>
          <a:ln w="28575">
            <a:solidFill>
              <a:schemeClr val="accent2"/>
            </a:solidFill>
            <a:miter lim="800000"/>
            <a:headEnd/>
            <a:tailEnd/>
          </a:ln>
        </p:spPr>
        <p:txBody>
          <a:bodyPr/>
          <a:lstStyle/>
          <a:p>
            <a:pPr>
              <a:spcBef>
                <a:spcPct val="10000"/>
              </a:spcBef>
              <a:spcAft>
                <a:spcPts val="600"/>
              </a:spcAft>
              <a:buFont typeface="Wingdings" charset="0"/>
              <a:buNone/>
            </a:pPr>
            <a:r>
              <a:rPr lang="en-GB">
                <a:latin typeface="Arial" charset="0"/>
                <a:ea typeface="SimSun" charset="0"/>
                <a:cs typeface="SimSun" charset="0"/>
              </a:rPr>
              <a:t>(3)</a:t>
            </a:r>
            <a:r>
              <a:rPr lang="en-GB" i="1">
                <a:latin typeface="Arial" charset="0"/>
                <a:ea typeface="SimSun" charset="0"/>
                <a:cs typeface="SimSun" charset="0"/>
              </a:rPr>
              <a:t> The principle of malleable designs</a:t>
            </a:r>
            <a:r>
              <a:rPr lang="en-GB">
                <a:latin typeface="Arial" charset="0"/>
                <a:ea typeface="SimSun" charset="0"/>
                <a:cs typeface="SimSun" charset="0"/>
              </a:rPr>
              <a:t>: Malleability can be achieved with designs that model the end-user</a:t>
            </a:r>
            <a:r>
              <a:rPr lang="en-GB">
                <a:latin typeface="Times New Roman" charset="0"/>
                <a:ea typeface="SimSun" charset="0"/>
                <a:cs typeface="SimSun" charset="0"/>
              </a:rPr>
              <a:t>’</a:t>
            </a:r>
            <a:r>
              <a:rPr lang="en-GB">
                <a:latin typeface="Arial" charset="0"/>
                <a:ea typeface="SimSun" charset="0"/>
                <a:cs typeface="SimSun" charset="0"/>
              </a:rPr>
              <a:t>s view of the external environment. </a:t>
            </a:r>
          </a:p>
        </p:txBody>
      </p:sp>
      <p:sp>
        <p:nvSpPr>
          <p:cNvPr id="18438" name="Text Box 4"/>
          <p:cNvSpPr txBox="1">
            <a:spLocks noChangeArrowheads="1"/>
          </p:cNvSpPr>
          <p:nvPr/>
        </p:nvSpPr>
        <p:spPr bwMode="auto">
          <a:xfrm>
            <a:off x="992188" y="2852738"/>
            <a:ext cx="8424862"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lgn="l"/>
            <a:r>
              <a:rPr lang="en-GB" altLang="zh-CN" sz="2800"/>
              <a:t>For example, in object-oriented development, the structure and behaviour of an information system should reflect the structure and behaviour of the real world system. Therefore, the changes in the users’ requirements can be naturally reflected as changes in the computerised information system. </a:t>
            </a:r>
            <a:endParaRPr lang="en-US" altLang="zh-CN"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E3347422-58A9-D440-9171-4E4118ED1064}" type="slidenum">
              <a:rPr lang="en-US" sz="1400">
                <a:solidFill>
                  <a:schemeClr val="bg1"/>
                </a:solidFill>
                <a:latin typeface="Arial" charset="0"/>
              </a:rPr>
              <a:pPr/>
              <a:t>15</a:t>
            </a:fld>
            <a:endParaRPr lang="en-US" sz="1400">
              <a:solidFill>
                <a:schemeClr val="bg1"/>
              </a:solidFill>
              <a:latin typeface="Arial" charset="0"/>
            </a:endParaRPr>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19461" name="Rectangle 2"/>
          <p:cNvSpPr>
            <a:spLocks noGrp="1" noChangeArrowheads="1"/>
          </p:cNvSpPr>
          <p:nvPr>
            <p:ph type="body" idx="1"/>
          </p:nvPr>
        </p:nvSpPr>
        <p:spPr>
          <a:xfrm>
            <a:off x="704850" y="476250"/>
            <a:ext cx="8634413" cy="2303463"/>
          </a:xfrm>
          <a:solidFill>
            <a:srgbClr val="FFFFFF"/>
          </a:solidFill>
          <a:ln w="28575">
            <a:solidFill>
              <a:schemeClr val="accent2"/>
            </a:solidFill>
            <a:miter lim="800000"/>
            <a:headEnd/>
            <a:tailEnd/>
          </a:ln>
        </p:spPr>
        <p:txBody>
          <a:bodyPr/>
          <a:lstStyle/>
          <a:p>
            <a:pPr>
              <a:spcBef>
                <a:spcPct val="10000"/>
              </a:spcBef>
              <a:spcAft>
                <a:spcPts val="600"/>
              </a:spcAft>
              <a:buFont typeface="Wingdings" charset="0"/>
              <a:buNone/>
            </a:pPr>
            <a:r>
              <a:rPr lang="en-GB">
                <a:latin typeface="Arial" charset="0"/>
                <a:ea typeface="SimSun" charset="0"/>
                <a:cs typeface="SimSun" charset="0"/>
              </a:rPr>
              <a:t>(4)</a:t>
            </a:r>
            <a:r>
              <a:rPr lang="en-GB" i="1">
                <a:latin typeface="Arial" charset="0"/>
                <a:ea typeface="SimSun" charset="0"/>
                <a:cs typeface="SimSun" charset="0"/>
              </a:rPr>
              <a:t> The principle of conceptual integrity</a:t>
            </a:r>
            <a:r>
              <a:rPr lang="en-GB">
                <a:latin typeface="Arial" charset="0"/>
                <a:ea typeface="SimSun" charset="0"/>
                <a:cs typeface="SimSun" charset="0"/>
              </a:rPr>
              <a:t>: Conceptual integrity can be achieved by the </a:t>
            </a:r>
            <a:r>
              <a:rPr lang="en-GB" b="1" i="1">
                <a:latin typeface="Arial" charset="0"/>
                <a:ea typeface="SimSun" charset="0"/>
                <a:cs typeface="SimSun" charset="0"/>
              </a:rPr>
              <a:t>uniform</a:t>
            </a:r>
            <a:r>
              <a:rPr lang="en-GB">
                <a:latin typeface="Arial" charset="0"/>
                <a:ea typeface="SimSun" charset="0"/>
                <a:cs typeface="SimSun" charset="0"/>
              </a:rPr>
              <a:t> application of a limited number of design forms. </a:t>
            </a:r>
          </a:p>
        </p:txBody>
      </p:sp>
      <p:sp>
        <p:nvSpPr>
          <p:cNvPr id="19462" name="Text Box 3"/>
          <p:cNvSpPr txBox="1">
            <a:spLocks noChangeArrowheads="1"/>
          </p:cNvSpPr>
          <p:nvPr/>
        </p:nvSpPr>
        <p:spPr bwMode="auto">
          <a:xfrm>
            <a:off x="920750" y="3213100"/>
            <a:ext cx="828040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lgn="l"/>
            <a:r>
              <a:rPr lang="en-GB" altLang="zh-CN" sz="3200"/>
              <a:t>This means not to mix up many different things together. </a:t>
            </a:r>
          </a:p>
          <a:p>
            <a:pPr algn="l"/>
            <a:r>
              <a:rPr lang="en-GB" altLang="zh-CN" sz="3200"/>
              <a:t>Simplicity helps to achieve conceptual integrity. </a:t>
            </a:r>
            <a:endParaRPr lang="en-US" altLang="zh-CN" sz="3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4"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31ED8DDC-234D-3E43-B017-013696F0B513}" type="slidenum">
              <a:rPr lang="en-US" sz="1400">
                <a:solidFill>
                  <a:schemeClr val="bg1"/>
                </a:solidFill>
                <a:latin typeface="Arial" charset="0"/>
              </a:rPr>
              <a:pPr/>
              <a:t>16</a:t>
            </a:fld>
            <a:endParaRPr lang="en-US" sz="1400">
              <a:solidFill>
                <a:schemeClr val="bg1"/>
              </a:solidFill>
              <a:latin typeface="Arial" charset="0"/>
            </a:endParaRPr>
          </a:p>
        </p:txBody>
      </p:sp>
      <p:sp>
        <p:nvSpPr>
          <p:cNvPr id="5" name="Footer Placeholder 5"/>
          <p:cNvSpPr>
            <a:spLocks noGrp="1"/>
          </p:cNvSpPr>
          <p:nvPr>
            <p:ph type="ftr" sz="quarter" idx="12"/>
          </p:nvPr>
        </p:nvSpPr>
        <p:spPr/>
        <p:txBody>
          <a:bodyPr/>
          <a:lstStyle/>
          <a:p>
            <a:pPr>
              <a:defRPr/>
            </a:pPr>
            <a:r>
              <a:rPr lang="en-GB" altLang="zh-CN"/>
              <a:t>U08182: Information Systems Design</a:t>
            </a:r>
          </a:p>
        </p:txBody>
      </p:sp>
      <p:sp>
        <p:nvSpPr>
          <p:cNvPr id="20485" name="Rectangle 2"/>
          <p:cNvSpPr>
            <a:spLocks noGrp="1" noChangeArrowheads="1"/>
          </p:cNvSpPr>
          <p:nvPr>
            <p:ph type="body" idx="1"/>
          </p:nvPr>
        </p:nvSpPr>
        <p:spPr>
          <a:xfrm>
            <a:off x="631825" y="476250"/>
            <a:ext cx="8856663" cy="2879725"/>
          </a:xfrm>
          <a:solidFill>
            <a:srgbClr val="FFFFFF"/>
          </a:solidFill>
          <a:ln w="28575">
            <a:solidFill>
              <a:schemeClr val="accent2"/>
            </a:solidFill>
            <a:miter lim="800000"/>
            <a:headEnd/>
            <a:tailEnd/>
          </a:ln>
        </p:spPr>
        <p:txBody>
          <a:bodyPr/>
          <a:lstStyle/>
          <a:p>
            <a:pPr>
              <a:spcBef>
                <a:spcPct val="10000"/>
              </a:spcBef>
              <a:spcAft>
                <a:spcPts val="600"/>
              </a:spcAft>
              <a:buFont typeface="Wingdings" charset="0"/>
              <a:buNone/>
            </a:pPr>
            <a:r>
              <a:rPr lang="en-GB">
                <a:latin typeface="Arial" charset="0"/>
                <a:ea typeface="SimSun" charset="0"/>
                <a:cs typeface="SimSun" charset="0"/>
              </a:rPr>
              <a:t>(5)</a:t>
            </a:r>
            <a:r>
              <a:rPr lang="en-GB" i="1">
                <a:latin typeface="Arial" charset="0"/>
                <a:ea typeface="SimSun" charset="0"/>
                <a:cs typeface="SimSun" charset="0"/>
              </a:rPr>
              <a:t> The principle of intellectual control</a:t>
            </a:r>
            <a:r>
              <a:rPr lang="en-GB">
                <a:latin typeface="Arial" charset="0"/>
                <a:ea typeface="SimSun" charset="0"/>
                <a:cs typeface="SimSun" charset="0"/>
              </a:rPr>
              <a:t>: </a:t>
            </a:r>
          </a:p>
          <a:p>
            <a:pPr>
              <a:spcBef>
                <a:spcPct val="10000"/>
              </a:spcBef>
              <a:spcAft>
                <a:spcPts val="600"/>
              </a:spcAft>
              <a:buFont typeface="Wingdings" charset="0"/>
              <a:buNone/>
            </a:pPr>
            <a:r>
              <a:rPr lang="en-GB">
                <a:latin typeface="Arial" charset="0"/>
                <a:ea typeface="SimSun" charset="0"/>
                <a:cs typeface="SimSun" charset="0"/>
              </a:rPr>
              <a:t>	Intellectual control can be achieved by recording designs (after developing a design strategy) as hierarchies of increasingly detailed abstractions.   </a:t>
            </a:r>
            <a:endParaRPr lang="en-GB">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6"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5A2FFD04-026F-3C49-95D8-109DAB2D0518}" type="slidenum">
              <a:rPr lang="en-US" sz="1400">
                <a:solidFill>
                  <a:schemeClr val="bg1"/>
                </a:solidFill>
                <a:latin typeface="Arial" charset="0"/>
              </a:rPr>
              <a:pPr/>
              <a:t>17</a:t>
            </a:fld>
            <a:endParaRPr lang="en-US" sz="1400">
              <a:solidFill>
                <a:schemeClr val="bg1"/>
              </a:solidFill>
              <a:latin typeface="Arial" charset="0"/>
            </a:endParaRPr>
          </a:p>
        </p:txBody>
      </p:sp>
      <p:sp>
        <p:nvSpPr>
          <p:cNvPr id="7" name="Footer Placeholder 5"/>
          <p:cNvSpPr>
            <a:spLocks noGrp="1"/>
          </p:cNvSpPr>
          <p:nvPr>
            <p:ph type="ftr" sz="quarter" idx="12"/>
          </p:nvPr>
        </p:nvSpPr>
        <p:spPr/>
        <p:txBody>
          <a:bodyPr/>
          <a:lstStyle/>
          <a:p>
            <a:pPr>
              <a:defRPr/>
            </a:pPr>
            <a:r>
              <a:rPr lang="en-GB" altLang="zh-CN"/>
              <a:t>U08182: Information Systems Design</a:t>
            </a:r>
          </a:p>
        </p:txBody>
      </p:sp>
      <p:sp>
        <p:nvSpPr>
          <p:cNvPr id="21509" name="Rectangle 2"/>
          <p:cNvSpPr>
            <a:spLocks noGrp="1" noChangeArrowheads="1"/>
          </p:cNvSpPr>
          <p:nvPr>
            <p:ph type="title"/>
          </p:nvPr>
        </p:nvSpPr>
        <p:spPr/>
        <p:txBody>
          <a:bodyPr/>
          <a:lstStyle/>
          <a:p>
            <a:r>
              <a:rPr lang="en-US" altLang="zh-CN" sz="3200">
                <a:latin typeface="Arial" charset="0"/>
                <a:ea typeface="SimSun" charset="0"/>
                <a:cs typeface="SimSun" charset="0"/>
              </a:rPr>
              <a:t>Design Processes</a:t>
            </a:r>
            <a:endParaRPr lang="en-GB" sz="3200">
              <a:latin typeface="Arial" charset="0"/>
            </a:endParaRPr>
          </a:p>
        </p:txBody>
      </p:sp>
      <p:sp>
        <p:nvSpPr>
          <p:cNvPr id="21510" name="Rectangle 3"/>
          <p:cNvSpPr>
            <a:spLocks noGrp="1" noChangeArrowheads="1"/>
          </p:cNvSpPr>
          <p:nvPr>
            <p:ph type="body" idx="1"/>
          </p:nvPr>
        </p:nvSpPr>
        <p:spPr>
          <a:xfrm>
            <a:off x="415925" y="1028700"/>
            <a:ext cx="9290050" cy="4992688"/>
          </a:xfrm>
        </p:spPr>
        <p:txBody>
          <a:bodyPr/>
          <a:lstStyle/>
          <a:p>
            <a:pPr marL="177800" indent="-177800">
              <a:lnSpc>
                <a:spcPct val="85000"/>
              </a:lnSpc>
              <a:spcBef>
                <a:spcPct val="15000"/>
              </a:spcBef>
            </a:pPr>
            <a:r>
              <a:rPr lang="en-GB" sz="2400">
                <a:latin typeface="Arial" charset="0"/>
              </a:rPr>
              <a:t>Involve a </a:t>
            </a:r>
            <a:r>
              <a:rPr lang="en-US" altLang="zh-CN" sz="2400">
                <a:latin typeface="Arial" charset="0"/>
                <a:ea typeface="SimSun" charset="0"/>
                <a:cs typeface="SimSun" charset="0"/>
              </a:rPr>
              <a:t>wide</a:t>
            </a:r>
            <a:r>
              <a:rPr lang="en-GB" altLang="zh-CN" sz="2400">
                <a:latin typeface="Arial" charset="0"/>
                <a:ea typeface="SimSun" charset="0"/>
                <a:cs typeface="SimSun" charset="0"/>
              </a:rPr>
              <a:t> range of activities, which consists of at least four aspects</a:t>
            </a:r>
          </a:p>
          <a:p>
            <a:pPr lvl="1">
              <a:lnSpc>
                <a:spcPct val="85000"/>
              </a:lnSpc>
              <a:spcBef>
                <a:spcPct val="15000"/>
              </a:spcBef>
            </a:pPr>
            <a:r>
              <a:rPr lang="en-GB" altLang="zh-CN" sz="2000">
                <a:latin typeface="Arial" charset="0"/>
                <a:ea typeface="SimSun" charset="0"/>
                <a:cs typeface="SimSun" charset="0"/>
              </a:rPr>
              <a:t>the action carried out in the activity </a:t>
            </a:r>
          </a:p>
          <a:p>
            <a:pPr lvl="1">
              <a:lnSpc>
                <a:spcPct val="85000"/>
              </a:lnSpc>
              <a:spcBef>
                <a:spcPct val="15000"/>
              </a:spcBef>
            </a:pPr>
            <a:r>
              <a:rPr lang="en-GB" altLang="zh-CN" sz="2000">
                <a:latin typeface="Arial" charset="0"/>
                <a:ea typeface="SimSun" charset="0"/>
                <a:cs typeface="SimSun" charset="0"/>
              </a:rPr>
              <a:t>the participants</a:t>
            </a:r>
          </a:p>
          <a:p>
            <a:pPr lvl="1">
              <a:lnSpc>
                <a:spcPct val="85000"/>
              </a:lnSpc>
              <a:spcBef>
                <a:spcPct val="15000"/>
              </a:spcBef>
            </a:pPr>
            <a:r>
              <a:rPr lang="en-GB" altLang="zh-CN" sz="2000">
                <a:latin typeface="Arial" charset="0"/>
                <a:ea typeface="SimSun" charset="0"/>
                <a:cs typeface="SimSun" charset="0"/>
              </a:rPr>
              <a:t>the input information</a:t>
            </a:r>
          </a:p>
          <a:p>
            <a:pPr lvl="1">
              <a:lnSpc>
                <a:spcPct val="85000"/>
              </a:lnSpc>
              <a:spcBef>
                <a:spcPct val="15000"/>
              </a:spcBef>
            </a:pPr>
            <a:r>
              <a:rPr lang="en-GB" altLang="zh-CN" sz="2000">
                <a:latin typeface="Arial" charset="0"/>
                <a:ea typeface="SimSun" charset="0"/>
                <a:cs typeface="SimSun" charset="0"/>
              </a:rPr>
              <a:t>the output or the result of the action</a:t>
            </a:r>
          </a:p>
          <a:p>
            <a:pPr marL="177800" indent="-177800">
              <a:lnSpc>
                <a:spcPct val="85000"/>
              </a:lnSpc>
              <a:spcBef>
                <a:spcPct val="15000"/>
              </a:spcBef>
            </a:pPr>
            <a:r>
              <a:rPr lang="en-GB" altLang="zh-CN" sz="2400">
                <a:latin typeface="Arial" charset="0"/>
                <a:ea typeface="SimSun" charset="0"/>
                <a:cs typeface="SimSun" charset="0"/>
              </a:rPr>
              <a:t>Process model</a:t>
            </a:r>
          </a:p>
          <a:p>
            <a:pPr lvl="1">
              <a:lnSpc>
                <a:spcPct val="85000"/>
              </a:lnSpc>
              <a:spcBef>
                <a:spcPct val="15000"/>
              </a:spcBef>
            </a:pPr>
            <a:r>
              <a:rPr lang="en-GB" altLang="zh-CN" sz="2000">
                <a:latin typeface="Arial" charset="0"/>
                <a:ea typeface="SimSun" charset="0"/>
                <a:cs typeface="SimSun" charset="0"/>
              </a:rPr>
              <a:t>the activities involved in the design process </a:t>
            </a:r>
          </a:p>
          <a:p>
            <a:pPr lvl="1">
              <a:lnSpc>
                <a:spcPct val="85000"/>
              </a:lnSpc>
              <a:spcBef>
                <a:spcPct val="15000"/>
              </a:spcBef>
            </a:pPr>
            <a:r>
              <a:rPr lang="en-GB" altLang="zh-CN" sz="2000">
                <a:latin typeface="Arial" charset="0"/>
                <a:ea typeface="SimSun" charset="0"/>
                <a:cs typeface="SimSun" charset="0"/>
              </a:rPr>
              <a:t>the interrelationships between the activities</a:t>
            </a:r>
          </a:p>
          <a:p>
            <a:pPr marL="177800" indent="-177800">
              <a:lnSpc>
                <a:spcPct val="85000"/>
              </a:lnSpc>
              <a:spcBef>
                <a:spcPct val="15000"/>
              </a:spcBef>
            </a:pPr>
            <a:r>
              <a:rPr lang="en-GB" altLang="zh-CN" sz="2400">
                <a:latin typeface="Arial" charset="0"/>
                <a:ea typeface="SimSun" charset="0"/>
                <a:cs typeface="SimSun" charset="0"/>
              </a:rPr>
              <a:t>Generic process models</a:t>
            </a:r>
          </a:p>
          <a:p>
            <a:pPr lvl="1">
              <a:lnSpc>
                <a:spcPct val="85000"/>
              </a:lnSpc>
              <a:spcBef>
                <a:spcPct val="15000"/>
              </a:spcBef>
            </a:pPr>
            <a:r>
              <a:rPr lang="en-GB" altLang="zh-CN" sz="2000">
                <a:latin typeface="Arial" charset="0"/>
                <a:ea typeface="SimSun" charset="0"/>
                <a:cs typeface="SimSun" charset="0"/>
              </a:rPr>
              <a:t>apply to the design of all kind of products. </a:t>
            </a:r>
          </a:p>
          <a:p>
            <a:pPr marL="177800" indent="-177800">
              <a:lnSpc>
                <a:spcPct val="85000"/>
              </a:lnSpc>
              <a:spcBef>
                <a:spcPct val="15000"/>
              </a:spcBef>
            </a:pPr>
            <a:r>
              <a:rPr lang="en-GB" altLang="zh-CN" sz="2400">
                <a:latin typeface="Arial" charset="0"/>
                <a:ea typeface="SimSun" charset="0"/>
                <a:cs typeface="SimSun" charset="0"/>
              </a:rPr>
              <a:t>Specific Process models apply to specific types of systems</a:t>
            </a:r>
          </a:p>
          <a:p>
            <a:pPr lvl="1">
              <a:lnSpc>
                <a:spcPct val="85000"/>
              </a:lnSpc>
              <a:spcBef>
                <a:spcPct val="15000"/>
              </a:spcBef>
            </a:pPr>
            <a:r>
              <a:rPr lang="en-US" altLang="zh-CN" sz="2000">
                <a:latin typeface="Arial" charset="0"/>
                <a:ea typeface="SimSun" charset="0"/>
                <a:cs typeface="SimSun" charset="0"/>
              </a:rPr>
              <a:t>Software process model: </a:t>
            </a:r>
            <a:r>
              <a:rPr lang="en-GB" altLang="zh-CN" sz="2000">
                <a:latin typeface="Arial" charset="0"/>
                <a:ea typeface="SimSun" charset="0"/>
                <a:cs typeface="SimSun" charset="0"/>
              </a:rPr>
              <a:t>for software development and design</a:t>
            </a:r>
          </a:p>
          <a:p>
            <a:pPr lvl="1">
              <a:lnSpc>
                <a:spcPct val="85000"/>
              </a:lnSpc>
              <a:spcBef>
                <a:spcPct val="15000"/>
              </a:spcBef>
            </a:pPr>
            <a:r>
              <a:rPr lang="en-US" altLang="zh-CN" sz="2000">
                <a:latin typeface="Arial" charset="0"/>
                <a:ea typeface="SimSun" charset="0"/>
                <a:cs typeface="SimSun" charset="0"/>
              </a:rPr>
              <a:t>Safety system lifecycle: for safety related systems</a:t>
            </a:r>
            <a:endParaRPr lang="en-GB" sz="2000">
              <a:latin typeface="Arial" charset="0"/>
            </a:endParaRPr>
          </a:p>
        </p:txBody>
      </p:sp>
      <p:sp>
        <p:nvSpPr>
          <p:cNvPr id="21511" name="Text Box 4"/>
          <p:cNvSpPr txBox="1">
            <a:spLocks noChangeArrowheads="1"/>
          </p:cNvSpPr>
          <p:nvPr/>
        </p:nvSpPr>
        <p:spPr bwMode="auto">
          <a:xfrm>
            <a:off x="6321425" y="1773238"/>
            <a:ext cx="3240088" cy="176371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lgn="l" eaLnBrk="1" hangingPunct="1">
              <a:lnSpc>
                <a:spcPct val="90000"/>
              </a:lnSpc>
              <a:spcBef>
                <a:spcPct val="20000"/>
              </a:spcBef>
            </a:pPr>
            <a:r>
              <a:rPr lang="en-GB" altLang="zh-CN">
                <a:latin typeface="Times New Roman" charset="0"/>
              </a:rPr>
              <a:t>There are also other aspects, such as the conditions and constraints on which the activity to be carried out. </a:t>
            </a:r>
            <a:endParaRPr lang="en-GB">
              <a:latin typeface="Times New Roman"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2"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2C898225-20C7-3648-8296-D97183E79E5B}" type="slidenum">
              <a:rPr lang="en-US" sz="1400">
                <a:solidFill>
                  <a:schemeClr val="bg1"/>
                </a:solidFill>
                <a:latin typeface="Arial" charset="0"/>
              </a:rPr>
              <a:pPr/>
              <a:t>18</a:t>
            </a:fld>
            <a:endParaRPr lang="en-US" sz="1400">
              <a:solidFill>
                <a:schemeClr val="bg1"/>
              </a:solidFill>
              <a:latin typeface="Arial" charset="0"/>
            </a:endParaRPr>
          </a:p>
        </p:txBody>
      </p:sp>
      <p:sp>
        <p:nvSpPr>
          <p:cNvPr id="53" name="Footer Placeholder 5"/>
          <p:cNvSpPr>
            <a:spLocks noGrp="1"/>
          </p:cNvSpPr>
          <p:nvPr>
            <p:ph type="ftr" sz="quarter" idx="12"/>
          </p:nvPr>
        </p:nvSpPr>
        <p:spPr/>
        <p:txBody>
          <a:bodyPr/>
          <a:lstStyle/>
          <a:p>
            <a:pPr>
              <a:defRPr/>
            </a:pPr>
            <a:r>
              <a:rPr lang="en-GB" altLang="zh-CN"/>
              <a:t>U08182: Information Systems Design</a:t>
            </a:r>
          </a:p>
        </p:txBody>
      </p:sp>
      <p:sp>
        <p:nvSpPr>
          <p:cNvPr id="22533" name="Rectangle 2"/>
          <p:cNvSpPr>
            <a:spLocks noGrp="1" noChangeArrowheads="1"/>
          </p:cNvSpPr>
          <p:nvPr>
            <p:ph type="title"/>
          </p:nvPr>
        </p:nvSpPr>
        <p:spPr>
          <a:xfrm>
            <a:off x="344488" y="71438"/>
            <a:ext cx="9432925" cy="477837"/>
          </a:xfrm>
        </p:spPr>
        <p:txBody>
          <a:bodyPr/>
          <a:lstStyle/>
          <a:p>
            <a:r>
              <a:rPr lang="en-US" altLang="zh-CN" sz="3200">
                <a:latin typeface="Arial" charset="0"/>
                <a:ea typeface="SimSun" charset="0"/>
                <a:cs typeface="SimSun" charset="0"/>
              </a:rPr>
              <a:t>A Generic Process Model of Designs</a:t>
            </a:r>
            <a:endParaRPr lang="en-GB" sz="3200">
              <a:latin typeface="Arial" charset="0"/>
            </a:endParaRPr>
          </a:p>
        </p:txBody>
      </p:sp>
      <p:grpSp>
        <p:nvGrpSpPr>
          <p:cNvPr id="22534" name="Group 4"/>
          <p:cNvGrpSpPr>
            <a:grpSpLocks/>
          </p:cNvGrpSpPr>
          <p:nvPr/>
        </p:nvGrpSpPr>
        <p:grpSpPr bwMode="auto">
          <a:xfrm>
            <a:off x="631825" y="476250"/>
            <a:ext cx="8929688" cy="5832475"/>
            <a:chOff x="2482" y="8756"/>
            <a:chExt cx="7101" cy="5084"/>
          </a:xfrm>
        </p:grpSpPr>
        <p:sp>
          <p:nvSpPr>
            <p:cNvPr id="22536" name="Text Box 5"/>
            <p:cNvSpPr txBox="1">
              <a:spLocks noChangeArrowheads="1"/>
            </p:cNvSpPr>
            <p:nvPr/>
          </p:nvSpPr>
          <p:spPr bwMode="auto">
            <a:xfrm>
              <a:off x="2482" y="8839"/>
              <a:ext cx="1165"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US" altLang="zh-CN" sz="1800">
                  <a:latin typeface="Times New Roman" charset="0"/>
                </a:rPr>
                <a:t>External requirements</a:t>
              </a:r>
              <a:endParaRPr lang="en-GB" sz="4400">
                <a:latin typeface="Times New Roman" charset="0"/>
              </a:endParaRPr>
            </a:p>
          </p:txBody>
        </p:sp>
        <p:sp>
          <p:nvSpPr>
            <p:cNvPr id="22537" name="Oval 6"/>
            <p:cNvSpPr>
              <a:spLocks noChangeArrowheads="1"/>
            </p:cNvSpPr>
            <p:nvPr/>
          </p:nvSpPr>
          <p:spPr bwMode="auto">
            <a:xfrm>
              <a:off x="4386" y="8756"/>
              <a:ext cx="1052" cy="1030"/>
            </a:xfrm>
            <a:prstGeom prst="ellipse">
              <a:avLst/>
            </a:prstGeom>
            <a:solidFill>
              <a:schemeClr val="accent1"/>
            </a:solidFill>
            <a:ln w="9525">
              <a:solidFill>
                <a:srgbClr val="000000"/>
              </a:solidFill>
              <a:round/>
              <a:headEnd/>
              <a:tailEnd/>
            </a:ln>
          </p:spPr>
          <p:txBody>
            <a:bodyPr wrap="none" lIns="0" tIns="0" rIns="0" bIns="0" anchor="ctr"/>
            <a:lstStyle/>
            <a:p>
              <a:endParaRPr lang="en-US"/>
            </a:p>
          </p:txBody>
        </p:sp>
        <p:sp>
          <p:nvSpPr>
            <p:cNvPr id="22538" name="Text Box 7"/>
            <p:cNvSpPr txBox="1">
              <a:spLocks noChangeArrowheads="1"/>
            </p:cNvSpPr>
            <p:nvPr/>
          </p:nvSpPr>
          <p:spPr bwMode="auto">
            <a:xfrm>
              <a:off x="4431" y="8909"/>
              <a:ext cx="963"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US" altLang="zh-CN" sz="1800">
                  <a:latin typeface="Times New Roman" charset="0"/>
                </a:rPr>
                <a:t>Identify nature of requirements</a:t>
              </a:r>
              <a:endParaRPr lang="en-GB" sz="4400">
                <a:latin typeface="Times New Roman" charset="0"/>
              </a:endParaRPr>
            </a:p>
          </p:txBody>
        </p:sp>
        <p:sp>
          <p:nvSpPr>
            <p:cNvPr id="22539" name="Text Box 8"/>
            <p:cNvSpPr txBox="1">
              <a:spLocks noChangeArrowheads="1"/>
            </p:cNvSpPr>
            <p:nvPr/>
          </p:nvSpPr>
          <p:spPr bwMode="auto">
            <a:xfrm>
              <a:off x="5522" y="8909"/>
              <a:ext cx="1165"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US" altLang="zh-CN" sz="1800">
                  <a:solidFill>
                    <a:srgbClr val="000000"/>
                  </a:solidFill>
                  <a:latin typeface="Times New Roman" charset="0"/>
                </a:rPr>
                <a:t>Requirements specification</a:t>
              </a:r>
              <a:endParaRPr lang="en-GB" sz="4400">
                <a:latin typeface="Times New Roman" charset="0"/>
              </a:endParaRPr>
            </a:p>
          </p:txBody>
        </p:sp>
        <p:sp>
          <p:nvSpPr>
            <p:cNvPr id="22540" name="Oval 9"/>
            <p:cNvSpPr>
              <a:spLocks noChangeArrowheads="1"/>
            </p:cNvSpPr>
            <p:nvPr/>
          </p:nvSpPr>
          <p:spPr bwMode="auto">
            <a:xfrm>
              <a:off x="5768" y="9574"/>
              <a:ext cx="1067" cy="1016"/>
            </a:xfrm>
            <a:prstGeom prst="ellipse">
              <a:avLst/>
            </a:prstGeom>
            <a:solidFill>
              <a:schemeClr val="accent1"/>
            </a:solidFill>
            <a:ln w="9525">
              <a:solidFill>
                <a:srgbClr val="000000"/>
              </a:solidFill>
              <a:round/>
              <a:headEnd/>
              <a:tailEnd/>
            </a:ln>
          </p:spPr>
          <p:txBody>
            <a:bodyPr wrap="none" lIns="0" tIns="0" rIns="0" bIns="0" anchor="ctr"/>
            <a:lstStyle/>
            <a:p>
              <a:endParaRPr lang="en-US"/>
            </a:p>
          </p:txBody>
        </p:sp>
        <p:sp>
          <p:nvSpPr>
            <p:cNvPr id="22541" name="Text Box 10"/>
            <p:cNvSpPr txBox="1">
              <a:spLocks noChangeArrowheads="1"/>
            </p:cNvSpPr>
            <p:nvPr/>
          </p:nvSpPr>
          <p:spPr bwMode="auto">
            <a:xfrm>
              <a:off x="5848" y="9765"/>
              <a:ext cx="920" cy="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US" altLang="zh-CN" sz="1800">
                  <a:solidFill>
                    <a:srgbClr val="000000"/>
                  </a:solidFill>
                  <a:latin typeface="Times New Roman" charset="0"/>
                </a:rPr>
                <a:t>Analyse &amp; build model of problem</a:t>
              </a:r>
              <a:endParaRPr lang="en-GB" sz="4400">
                <a:latin typeface="Times New Roman" charset="0"/>
              </a:endParaRPr>
            </a:p>
          </p:txBody>
        </p:sp>
        <p:cxnSp>
          <p:nvCxnSpPr>
            <p:cNvPr id="22542" name="AutoShape 11"/>
            <p:cNvCxnSpPr>
              <a:cxnSpLocks noChangeShapeType="1"/>
              <a:stCxn id="22537" idx="6"/>
              <a:endCxn id="22540" idx="1"/>
            </p:cNvCxnSpPr>
            <p:nvPr/>
          </p:nvCxnSpPr>
          <p:spPr bwMode="auto">
            <a:xfrm>
              <a:off x="5438" y="9271"/>
              <a:ext cx="486" cy="452"/>
            </a:xfrm>
            <a:prstGeom prst="curvedConnector2">
              <a:avLst/>
            </a:prstGeom>
            <a:noFill/>
            <a:ln w="9525">
              <a:solidFill>
                <a:srgbClr val="000000"/>
              </a:solidFill>
              <a:round/>
              <a:headEnd/>
              <a:tailEnd type="stealth" w="lg" len="lg"/>
            </a:ln>
            <a:extLst>
              <a:ext uri="{909E8E84-426E-40dd-AFC4-6F175D3DCCD1}">
                <a14:hiddenFill xmlns:a14="http://schemas.microsoft.com/office/drawing/2010/main">
                  <a:noFill/>
                </a14:hiddenFill>
              </a:ext>
            </a:extLst>
          </p:spPr>
        </p:cxnSp>
        <p:sp>
          <p:nvSpPr>
            <p:cNvPr id="22543" name="Oval 12"/>
            <p:cNvSpPr>
              <a:spLocks noChangeArrowheads="1"/>
            </p:cNvSpPr>
            <p:nvPr/>
          </p:nvSpPr>
          <p:spPr bwMode="auto">
            <a:xfrm>
              <a:off x="4598" y="11054"/>
              <a:ext cx="950" cy="955"/>
            </a:xfrm>
            <a:prstGeom prst="ellipse">
              <a:avLst/>
            </a:prstGeom>
            <a:solidFill>
              <a:schemeClr val="accent1"/>
            </a:solidFill>
            <a:ln w="9525">
              <a:solidFill>
                <a:srgbClr val="000000"/>
              </a:solidFill>
              <a:round/>
              <a:headEnd/>
              <a:tailEnd/>
            </a:ln>
          </p:spPr>
          <p:txBody>
            <a:bodyPr wrap="none" lIns="0" tIns="0" rIns="0" bIns="0" anchor="ctr"/>
            <a:lstStyle/>
            <a:p>
              <a:endParaRPr lang="en-US"/>
            </a:p>
          </p:txBody>
        </p:sp>
        <p:sp>
          <p:nvSpPr>
            <p:cNvPr id="22544" name="Text Box 13"/>
            <p:cNvSpPr txBox="1">
              <a:spLocks noChangeArrowheads="1"/>
            </p:cNvSpPr>
            <p:nvPr/>
          </p:nvSpPr>
          <p:spPr bwMode="auto">
            <a:xfrm>
              <a:off x="4680" y="11207"/>
              <a:ext cx="814" cy="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US" altLang="zh-CN" sz="1800">
                  <a:solidFill>
                    <a:srgbClr val="000000"/>
                  </a:solidFill>
                  <a:latin typeface="Times New Roman" charset="0"/>
                </a:rPr>
                <a:t>Postulate design solution</a:t>
              </a:r>
              <a:r>
                <a:rPr lang="en-GB" altLang="zh-CN" sz="1800">
                  <a:solidFill>
                    <a:srgbClr val="000000"/>
                  </a:solidFill>
                  <a:latin typeface="Times New Roman" charset="0"/>
                </a:rPr>
                <a:t>(s)</a:t>
              </a:r>
              <a:endParaRPr lang="en-GB" sz="4400">
                <a:latin typeface="Times New Roman" charset="0"/>
              </a:endParaRPr>
            </a:p>
          </p:txBody>
        </p:sp>
        <p:sp>
          <p:nvSpPr>
            <p:cNvPr id="22545" name="Text Box 14"/>
            <p:cNvSpPr txBox="1">
              <a:spLocks noChangeArrowheads="1"/>
            </p:cNvSpPr>
            <p:nvPr/>
          </p:nvSpPr>
          <p:spPr bwMode="auto">
            <a:xfrm>
              <a:off x="4302" y="10302"/>
              <a:ext cx="126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US" altLang="zh-CN" sz="1800">
                  <a:latin typeface="Times New Roman" charset="0"/>
                </a:rPr>
                <a:t>Specification </a:t>
              </a:r>
              <a:endParaRPr lang="en-GB" sz="4400">
                <a:latin typeface="Times New Roman" charset="0"/>
              </a:endParaRPr>
            </a:p>
          </p:txBody>
        </p:sp>
        <p:sp>
          <p:nvSpPr>
            <p:cNvPr id="22546" name="Oval 15"/>
            <p:cNvSpPr>
              <a:spLocks noChangeArrowheads="1"/>
            </p:cNvSpPr>
            <p:nvPr/>
          </p:nvSpPr>
          <p:spPr bwMode="auto">
            <a:xfrm>
              <a:off x="6826" y="11786"/>
              <a:ext cx="858" cy="828"/>
            </a:xfrm>
            <a:prstGeom prst="ellipse">
              <a:avLst/>
            </a:prstGeom>
            <a:solidFill>
              <a:schemeClr val="accent1"/>
            </a:solidFill>
            <a:ln w="9525">
              <a:solidFill>
                <a:srgbClr val="000000"/>
              </a:solidFill>
              <a:round/>
              <a:headEnd/>
              <a:tailEnd/>
            </a:ln>
          </p:spPr>
          <p:txBody>
            <a:bodyPr wrap="none" lIns="0" tIns="0" rIns="0" bIns="0" anchor="ctr"/>
            <a:lstStyle/>
            <a:p>
              <a:endParaRPr lang="en-US"/>
            </a:p>
          </p:txBody>
        </p:sp>
        <p:sp>
          <p:nvSpPr>
            <p:cNvPr id="22547" name="Text Box 16"/>
            <p:cNvSpPr txBox="1">
              <a:spLocks noChangeArrowheads="1"/>
            </p:cNvSpPr>
            <p:nvPr/>
          </p:nvSpPr>
          <p:spPr bwMode="auto">
            <a:xfrm>
              <a:off x="6883" y="11907"/>
              <a:ext cx="761" cy="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US" altLang="zh-CN" sz="1800">
                  <a:solidFill>
                    <a:srgbClr val="000000"/>
                  </a:solidFill>
                  <a:latin typeface="Times New Roman" charset="0"/>
                </a:rPr>
                <a:t>Validate </a:t>
              </a:r>
              <a:r>
                <a:rPr lang="en-GB" altLang="zh-CN" sz="1800">
                  <a:solidFill>
                    <a:srgbClr val="000000"/>
                  </a:solidFill>
                  <a:latin typeface="Times New Roman" charset="0"/>
                </a:rPr>
                <a:t>each </a:t>
              </a:r>
              <a:r>
                <a:rPr lang="en-US" altLang="zh-CN" sz="1800">
                  <a:solidFill>
                    <a:srgbClr val="000000"/>
                  </a:solidFill>
                  <a:latin typeface="Times New Roman" charset="0"/>
                </a:rPr>
                <a:t>solution</a:t>
              </a:r>
              <a:endParaRPr lang="en-GB" sz="4400">
                <a:latin typeface="Times New Roman" charset="0"/>
              </a:endParaRPr>
            </a:p>
          </p:txBody>
        </p:sp>
        <p:grpSp>
          <p:nvGrpSpPr>
            <p:cNvPr id="22548" name="Group 17"/>
            <p:cNvGrpSpPr>
              <a:grpSpLocks/>
            </p:cNvGrpSpPr>
            <p:nvPr/>
          </p:nvGrpSpPr>
          <p:grpSpPr bwMode="auto">
            <a:xfrm>
              <a:off x="8663" y="11781"/>
              <a:ext cx="920" cy="887"/>
              <a:chOff x="6462" y="10155"/>
              <a:chExt cx="815" cy="814"/>
            </a:xfrm>
          </p:grpSpPr>
          <p:sp>
            <p:nvSpPr>
              <p:cNvPr id="22580" name="Oval 18"/>
              <p:cNvSpPr>
                <a:spLocks noChangeArrowheads="1"/>
              </p:cNvSpPr>
              <p:nvPr/>
            </p:nvSpPr>
            <p:spPr bwMode="auto">
              <a:xfrm>
                <a:off x="6480" y="10155"/>
                <a:ext cx="738" cy="814"/>
              </a:xfrm>
              <a:prstGeom prst="ellipse">
                <a:avLst/>
              </a:prstGeom>
              <a:solidFill>
                <a:schemeClr val="accent1"/>
              </a:solidFill>
              <a:ln w="9525">
                <a:solidFill>
                  <a:srgbClr val="000000"/>
                </a:solidFill>
                <a:round/>
                <a:headEnd/>
                <a:tailEnd/>
              </a:ln>
            </p:spPr>
            <p:txBody>
              <a:bodyPr wrap="none" lIns="0" tIns="0" rIns="0" bIns="0" anchor="ctr"/>
              <a:lstStyle/>
              <a:p>
                <a:endParaRPr lang="en-US"/>
              </a:p>
            </p:txBody>
          </p:sp>
          <p:sp>
            <p:nvSpPr>
              <p:cNvPr id="22581" name="Text Box 19"/>
              <p:cNvSpPr txBox="1">
                <a:spLocks noChangeArrowheads="1"/>
              </p:cNvSpPr>
              <p:nvPr/>
            </p:nvSpPr>
            <p:spPr bwMode="auto">
              <a:xfrm>
                <a:off x="6462" y="10254"/>
                <a:ext cx="815"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US" altLang="zh-CN" sz="1800">
                    <a:latin typeface="Times New Roman" charset="0"/>
                  </a:rPr>
                  <a:t>Re</a:t>
                </a:r>
                <a:r>
                  <a:rPr lang="en-GB" altLang="zh-CN" sz="1800">
                    <a:latin typeface="Times New Roman" charset="0"/>
                  </a:rPr>
                  <a:t>vise</a:t>
                </a:r>
                <a:r>
                  <a:rPr lang="en-US" altLang="zh-CN" sz="1800">
                    <a:latin typeface="Times New Roman" charset="0"/>
                  </a:rPr>
                  <a:t> design solution</a:t>
                </a:r>
                <a:endParaRPr lang="en-GB" sz="4400">
                  <a:latin typeface="Times New Roman" charset="0"/>
                </a:endParaRPr>
              </a:p>
            </p:txBody>
          </p:sp>
        </p:grpSp>
        <p:sp>
          <p:nvSpPr>
            <p:cNvPr id="22549" name="Freeform 20"/>
            <p:cNvSpPr>
              <a:spLocks/>
            </p:cNvSpPr>
            <p:nvPr/>
          </p:nvSpPr>
          <p:spPr bwMode="auto">
            <a:xfrm>
              <a:off x="5530" y="11539"/>
              <a:ext cx="1324" cy="441"/>
            </a:xfrm>
            <a:custGeom>
              <a:avLst/>
              <a:gdLst>
                <a:gd name="T0" fmla="*/ 1324 w 1324"/>
                <a:gd name="T1" fmla="*/ 441 h 441"/>
                <a:gd name="T2" fmla="*/ 990 w 1324"/>
                <a:gd name="T3" fmla="*/ 171 h 441"/>
                <a:gd name="T4" fmla="*/ 542 w 1324"/>
                <a:gd name="T5" fmla="*/ 24 h 441"/>
                <a:gd name="T6" fmla="*/ 0 w 1324"/>
                <a:gd name="T7" fmla="*/ 29 h 441"/>
                <a:gd name="T8" fmla="*/ 0 60000 65536"/>
                <a:gd name="T9" fmla="*/ 0 60000 65536"/>
                <a:gd name="T10" fmla="*/ 0 60000 65536"/>
                <a:gd name="T11" fmla="*/ 0 60000 65536"/>
                <a:gd name="T12" fmla="*/ 0 w 1324"/>
                <a:gd name="T13" fmla="*/ 0 h 441"/>
                <a:gd name="T14" fmla="*/ 1324 w 1324"/>
                <a:gd name="T15" fmla="*/ 441 h 441"/>
              </a:gdLst>
              <a:ahLst/>
              <a:cxnLst>
                <a:cxn ang="T8">
                  <a:pos x="T0" y="T1"/>
                </a:cxn>
                <a:cxn ang="T9">
                  <a:pos x="T2" y="T3"/>
                </a:cxn>
                <a:cxn ang="T10">
                  <a:pos x="T4" y="T5"/>
                </a:cxn>
                <a:cxn ang="T11">
                  <a:pos x="T6" y="T7"/>
                </a:cxn>
              </a:cxnLst>
              <a:rect l="T12" t="T13" r="T14" b="T15"/>
              <a:pathLst>
                <a:path w="1324" h="441">
                  <a:moveTo>
                    <a:pt x="1324" y="441"/>
                  </a:moveTo>
                  <a:cubicBezTo>
                    <a:pt x="1268" y="396"/>
                    <a:pt x="1120" y="240"/>
                    <a:pt x="990" y="171"/>
                  </a:cubicBezTo>
                  <a:cubicBezTo>
                    <a:pt x="860" y="102"/>
                    <a:pt x="707" y="48"/>
                    <a:pt x="542" y="24"/>
                  </a:cubicBezTo>
                  <a:cubicBezTo>
                    <a:pt x="377" y="0"/>
                    <a:pt x="113" y="28"/>
                    <a:pt x="0" y="29"/>
                  </a:cubicBezTo>
                </a:path>
              </a:pathLst>
            </a:custGeom>
            <a:noFill/>
            <a:ln w="9525">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wrap="none" lIns="0" tIns="0" rIns="0" bIns="0"/>
            <a:lstStyle/>
            <a:p>
              <a:endParaRPr lang="en-US"/>
            </a:p>
          </p:txBody>
        </p:sp>
        <p:sp>
          <p:nvSpPr>
            <p:cNvPr id="22550" name="Freeform 21"/>
            <p:cNvSpPr>
              <a:spLocks/>
            </p:cNvSpPr>
            <p:nvPr/>
          </p:nvSpPr>
          <p:spPr bwMode="auto">
            <a:xfrm>
              <a:off x="5549" y="11782"/>
              <a:ext cx="1266" cy="397"/>
            </a:xfrm>
            <a:custGeom>
              <a:avLst/>
              <a:gdLst>
                <a:gd name="T0" fmla="*/ 0 w 1266"/>
                <a:gd name="T1" fmla="*/ 0 h 397"/>
                <a:gd name="T2" fmla="*/ 341 w 1266"/>
                <a:gd name="T3" fmla="*/ 271 h 397"/>
                <a:gd name="T4" fmla="*/ 726 w 1266"/>
                <a:gd name="T5" fmla="*/ 377 h 397"/>
                <a:gd name="T6" fmla="*/ 1266 w 1266"/>
                <a:gd name="T7" fmla="*/ 390 h 397"/>
                <a:gd name="T8" fmla="*/ 0 60000 65536"/>
                <a:gd name="T9" fmla="*/ 0 60000 65536"/>
                <a:gd name="T10" fmla="*/ 0 60000 65536"/>
                <a:gd name="T11" fmla="*/ 0 60000 65536"/>
                <a:gd name="T12" fmla="*/ 0 w 1266"/>
                <a:gd name="T13" fmla="*/ 0 h 397"/>
                <a:gd name="T14" fmla="*/ 1266 w 1266"/>
                <a:gd name="T15" fmla="*/ 397 h 397"/>
              </a:gdLst>
              <a:ahLst/>
              <a:cxnLst>
                <a:cxn ang="T8">
                  <a:pos x="T0" y="T1"/>
                </a:cxn>
                <a:cxn ang="T9">
                  <a:pos x="T2" y="T3"/>
                </a:cxn>
                <a:cxn ang="T10">
                  <a:pos x="T4" y="T5"/>
                </a:cxn>
                <a:cxn ang="T11">
                  <a:pos x="T6" y="T7"/>
                </a:cxn>
              </a:cxnLst>
              <a:rect l="T12" t="T13" r="T14" b="T15"/>
              <a:pathLst>
                <a:path w="1266" h="397">
                  <a:moveTo>
                    <a:pt x="0" y="0"/>
                  </a:moveTo>
                  <a:cubicBezTo>
                    <a:pt x="56" y="45"/>
                    <a:pt x="220" y="208"/>
                    <a:pt x="341" y="271"/>
                  </a:cubicBezTo>
                  <a:cubicBezTo>
                    <a:pt x="462" y="334"/>
                    <a:pt x="572" y="357"/>
                    <a:pt x="726" y="377"/>
                  </a:cubicBezTo>
                  <a:cubicBezTo>
                    <a:pt x="880" y="397"/>
                    <a:pt x="1154" y="387"/>
                    <a:pt x="1266" y="390"/>
                  </a:cubicBezTo>
                </a:path>
              </a:pathLst>
            </a:custGeom>
            <a:noFill/>
            <a:ln w="9525">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wrap="none" lIns="0" tIns="0" rIns="0" bIns="0"/>
            <a:lstStyle/>
            <a:p>
              <a:endParaRPr lang="en-US"/>
            </a:p>
          </p:txBody>
        </p:sp>
        <p:sp>
          <p:nvSpPr>
            <p:cNvPr id="22551" name="Text Box 22"/>
            <p:cNvSpPr txBox="1">
              <a:spLocks noChangeArrowheads="1"/>
            </p:cNvSpPr>
            <p:nvPr/>
          </p:nvSpPr>
          <p:spPr bwMode="auto">
            <a:xfrm>
              <a:off x="6088" y="11222"/>
              <a:ext cx="894"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US" altLang="zh-CN" sz="1800">
                  <a:latin typeface="Times New Roman" charset="0"/>
                </a:rPr>
                <a:t>Seek new solution</a:t>
              </a:r>
              <a:endParaRPr lang="en-GB" sz="4400">
                <a:latin typeface="Times New Roman" charset="0"/>
              </a:endParaRPr>
            </a:p>
          </p:txBody>
        </p:sp>
        <p:sp>
          <p:nvSpPr>
            <p:cNvPr id="22552" name="Text Box 23"/>
            <p:cNvSpPr txBox="1">
              <a:spLocks noChangeArrowheads="1"/>
            </p:cNvSpPr>
            <p:nvPr/>
          </p:nvSpPr>
          <p:spPr bwMode="auto">
            <a:xfrm>
              <a:off x="5811" y="12218"/>
              <a:ext cx="923"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US" altLang="zh-CN" sz="1800">
                  <a:solidFill>
                    <a:srgbClr val="000000"/>
                  </a:solidFill>
                  <a:latin typeface="Times New Roman" charset="0"/>
                </a:rPr>
                <a:t>Designer’s model</a:t>
              </a:r>
              <a:endParaRPr lang="en-GB" sz="4400">
                <a:latin typeface="Times New Roman" charset="0"/>
              </a:endParaRPr>
            </a:p>
          </p:txBody>
        </p:sp>
        <p:sp>
          <p:nvSpPr>
            <p:cNvPr id="22553" name="Text Box 24"/>
            <p:cNvSpPr txBox="1">
              <a:spLocks noChangeArrowheads="1"/>
            </p:cNvSpPr>
            <p:nvPr/>
          </p:nvSpPr>
          <p:spPr bwMode="auto">
            <a:xfrm>
              <a:off x="7700" y="12506"/>
              <a:ext cx="1069"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US" altLang="zh-CN" sz="1800">
                  <a:solidFill>
                    <a:srgbClr val="000000"/>
                  </a:solidFill>
                  <a:latin typeface="Times New Roman" charset="0"/>
                </a:rPr>
                <a:t>Designer’s model</a:t>
              </a:r>
              <a:endParaRPr lang="en-GB" sz="4400">
                <a:latin typeface="Times New Roman" charset="0"/>
              </a:endParaRPr>
            </a:p>
          </p:txBody>
        </p:sp>
        <p:sp>
          <p:nvSpPr>
            <p:cNvPr id="22554" name="Freeform 25"/>
            <p:cNvSpPr>
              <a:spLocks/>
            </p:cNvSpPr>
            <p:nvPr/>
          </p:nvSpPr>
          <p:spPr bwMode="auto">
            <a:xfrm>
              <a:off x="7664" y="11904"/>
              <a:ext cx="1041" cy="179"/>
            </a:xfrm>
            <a:custGeom>
              <a:avLst/>
              <a:gdLst>
                <a:gd name="T0" fmla="*/ 0 w 1041"/>
                <a:gd name="T1" fmla="*/ 153 h 179"/>
                <a:gd name="T2" fmla="*/ 270 w 1041"/>
                <a:gd name="T3" fmla="*/ 37 h 179"/>
                <a:gd name="T4" fmla="*/ 681 w 1041"/>
                <a:gd name="T5" fmla="*/ 24 h 179"/>
                <a:gd name="T6" fmla="*/ 1041 w 1041"/>
                <a:gd name="T7" fmla="*/ 179 h 179"/>
                <a:gd name="T8" fmla="*/ 0 60000 65536"/>
                <a:gd name="T9" fmla="*/ 0 60000 65536"/>
                <a:gd name="T10" fmla="*/ 0 60000 65536"/>
                <a:gd name="T11" fmla="*/ 0 60000 65536"/>
                <a:gd name="T12" fmla="*/ 0 w 1041"/>
                <a:gd name="T13" fmla="*/ 0 h 179"/>
                <a:gd name="T14" fmla="*/ 1041 w 1041"/>
                <a:gd name="T15" fmla="*/ 179 h 179"/>
              </a:gdLst>
              <a:ahLst/>
              <a:cxnLst>
                <a:cxn ang="T8">
                  <a:pos x="T0" y="T1"/>
                </a:cxn>
                <a:cxn ang="T9">
                  <a:pos x="T2" y="T3"/>
                </a:cxn>
                <a:cxn ang="T10">
                  <a:pos x="T4" y="T5"/>
                </a:cxn>
                <a:cxn ang="T11">
                  <a:pos x="T6" y="T7"/>
                </a:cxn>
              </a:cxnLst>
              <a:rect l="T12" t="T13" r="T14" b="T15"/>
              <a:pathLst>
                <a:path w="1041" h="179">
                  <a:moveTo>
                    <a:pt x="0" y="153"/>
                  </a:moveTo>
                  <a:cubicBezTo>
                    <a:pt x="45" y="132"/>
                    <a:pt x="157" y="58"/>
                    <a:pt x="270" y="37"/>
                  </a:cubicBezTo>
                  <a:cubicBezTo>
                    <a:pt x="383" y="16"/>
                    <a:pt x="553" y="0"/>
                    <a:pt x="681" y="24"/>
                  </a:cubicBezTo>
                  <a:cubicBezTo>
                    <a:pt x="809" y="48"/>
                    <a:pt x="966" y="147"/>
                    <a:pt x="1041" y="179"/>
                  </a:cubicBezTo>
                </a:path>
              </a:pathLst>
            </a:custGeom>
            <a:noFill/>
            <a:ln w="9525">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wrap="none" lIns="0" tIns="0" rIns="0" bIns="0"/>
            <a:lstStyle/>
            <a:p>
              <a:endParaRPr lang="en-US"/>
            </a:p>
          </p:txBody>
        </p:sp>
        <p:sp>
          <p:nvSpPr>
            <p:cNvPr id="22555" name="Freeform 26"/>
            <p:cNvSpPr>
              <a:spLocks/>
            </p:cNvSpPr>
            <p:nvPr/>
          </p:nvSpPr>
          <p:spPr bwMode="auto">
            <a:xfrm>
              <a:off x="7676" y="12288"/>
              <a:ext cx="1029" cy="210"/>
            </a:xfrm>
            <a:custGeom>
              <a:avLst/>
              <a:gdLst>
                <a:gd name="T0" fmla="*/ 1029 w 1029"/>
                <a:gd name="T1" fmla="*/ 39 h 210"/>
                <a:gd name="T2" fmla="*/ 759 w 1029"/>
                <a:gd name="T3" fmla="*/ 180 h 210"/>
                <a:gd name="T4" fmla="*/ 360 w 1029"/>
                <a:gd name="T5" fmla="*/ 180 h 210"/>
                <a:gd name="T6" fmla="*/ 0 w 1029"/>
                <a:gd name="T7" fmla="*/ 0 h 210"/>
                <a:gd name="T8" fmla="*/ 0 60000 65536"/>
                <a:gd name="T9" fmla="*/ 0 60000 65536"/>
                <a:gd name="T10" fmla="*/ 0 60000 65536"/>
                <a:gd name="T11" fmla="*/ 0 60000 65536"/>
                <a:gd name="T12" fmla="*/ 0 w 1029"/>
                <a:gd name="T13" fmla="*/ 0 h 210"/>
                <a:gd name="T14" fmla="*/ 1029 w 1029"/>
                <a:gd name="T15" fmla="*/ 210 h 210"/>
              </a:gdLst>
              <a:ahLst/>
              <a:cxnLst>
                <a:cxn ang="T8">
                  <a:pos x="T0" y="T1"/>
                </a:cxn>
                <a:cxn ang="T9">
                  <a:pos x="T2" y="T3"/>
                </a:cxn>
                <a:cxn ang="T10">
                  <a:pos x="T4" y="T5"/>
                </a:cxn>
                <a:cxn ang="T11">
                  <a:pos x="T6" y="T7"/>
                </a:cxn>
              </a:cxnLst>
              <a:rect l="T12" t="T13" r="T14" b="T15"/>
              <a:pathLst>
                <a:path w="1029" h="210">
                  <a:moveTo>
                    <a:pt x="1029" y="39"/>
                  </a:moveTo>
                  <a:cubicBezTo>
                    <a:pt x="984" y="62"/>
                    <a:pt x="870" y="157"/>
                    <a:pt x="759" y="180"/>
                  </a:cubicBezTo>
                  <a:cubicBezTo>
                    <a:pt x="648" y="203"/>
                    <a:pt x="487" y="210"/>
                    <a:pt x="360" y="180"/>
                  </a:cubicBezTo>
                  <a:cubicBezTo>
                    <a:pt x="233" y="150"/>
                    <a:pt x="75" y="38"/>
                    <a:pt x="0" y="0"/>
                  </a:cubicBezTo>
                </a:path>
              </a:pathLst>
            </a:custGeom>
            <a:noFill/>
            <a:ln w="9525">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wrap="none" lIns="0" tIns="0" rIns="0" bIns="0"/>
            <a:lstStyle/>
            <a:p>
              <a:endParaRPr lang="en-US"/>
            </a:p>
          </p:txBody>
        </p:sp>
        <p:sp>
          <p:nvSpPr>
            <p:cNvPr id="22556" name="Text Box 27"/>
            <p:cNvSpPr txBox="1">
              <a:spLocks noChangeArrowheads="1"/>
            </p:cNvSpPr>
            <p:nvPr/>
          </p:nvSpPr>
          <p:spPr bwMode="auto">
            <a:xfrm>
              <a:off x="7466" y="11263"/>
              <a:ext cx="1456"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US" altLang="zh-CN" sz="1800">
                  <a:latin typeface="Times New Roman" charset="0"/>
                </a:rPr>
                <a:t>Mismatches</a:t>
              </a:r>
              <a:r>
                <a:rPr lang="en-US" altLang="zh-CN" sz="1800">
                  <a:solidFill>
                    <a:srgbClr val="000000"/>
                  </a:solidFill>
                  <a:latin typeface="Times New Roman" charset="0"/>
                </a:rPr>
                <a:t> between model and requirements</a:t>
              </a:r>
              <a:endParaRPr lang="en-GB" sz="4400">
                <a:latin typeface="Times New Roman" charset="0"/>
              </a:endParaRPr>
            </a:p>
          </p:txBody>
        </p:sp>
        <p:grpSp>
          <p:nvGrpSpPr>
            <p:cNvPr id="22557" name="Group 28"/>
            <p:cNvGrpSpPr>
              <a:grpSpLocks/>
            </p:cNvGrpSpPr>
            <p:nvPr/>
          </p:nvGrpSpPr>
          <p:grpSpPr bwMode="auto">
            <a:xfrm>
              <a:off x="4263" y="12792"/>
              <a:ext cx="1032" cy="924"/>
              <a:chOff x="1384" y="10781"/>
              <a:chExt cx="942" cy="877"/>
            </a:xfrm>
          </p:grpSpPr>
          <p:sp>
            <p:nvSpPr>
              <p:cNvPr id="22578" name="Oval 29"/>
              <p:cNvSpPr>
                <a:spLocks noChangeArrowheads="1"/>
              </p:cNvSpPr>
              <p:nvPr/>
            </p:nvSpPr>
            <p:spPr bwMode="auto">
              <a:xfrm>
                <a:off x="1419" y="10781"/>
                <a:ext cx="838" cy="877"/>
              </a:xfrm>
              <a:prstGeom prst="ellipse">
                <a:avLst/>
              </a:prstGeom>
              <a:solidFill>
                <a:schemeClr val="accent1"/>
              </a:solidFill>
              <a:ln w="9525">
                <a:solidFill>
                  <a:srgbClr val="000000"/>
                </a:solidFill>
                <a:round/>
                <a:headEnd/>
                <a:tailEnd/>
              </a:ln>
            </p:spPr>
            <p:txBody>
              <a:bodyPr wrap="none" lIns="0" tIns="0" rIns="0" bIns="0" anchor="ctr"/>
              <a:lstStyle/>
              <a:p>
                <a:endParaRPr lang="en-US"/>
              </a:p>
            </p:txBody>
          </p:sp>
          <p:sp>
            <p:nvSpPr>
              <p:cNvPr id="22579" name="Text Box 30"/>
              <p:cNvSpPr txBox="1">
                <a:spLocks noChangeArrowheads="1"/>
              </p:cNvSpPr>
              <p:nvPr/>
            </p:nvSpPr>
            <p:spPr bwMode="auto">
              <a:xfrm>
                <a:off x="1384" y="10997"/>
                <a:ext cx="942"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1800">
                    <a:latin typeface="Times New Roman" charset="0"/>
                  </a:rPr>
                  <a:t>Elaborate</a:t>
                </a:r>
                <a:r>
                  <a:rPr lang="en-US" altLang="zh-CN" sz="1800">
                    <a:latin typeface="Times New Roman" charset="0"/>
                  </a:rPr>
                  <a:t> solution</a:t>
                </a:r>
                <a:endParaRPr lang="en-GB" sz="4400">
                  <a:latin typeface="Times New Roman" charset="0"/>
                </a:endParaRPr>
              </a:p>
            </p:txBody>
          </p:sp>
        </p:grpSp>
        <p:sp>
          <p:nvSpPr>
            <p:cNvPr id="22558" name="Text Box 31"/>
            <p:cNvSpPr txBox="1">
              <a:spLocks noChangeArrowheads="1"/>
            </p:cNvSpPr>
            <p:nvPr/>
          </p:nvSpPr>
          <p:spPr bwMode="auto">
            <a:xfrm>
              <a:off x="3268" y="12581"/>
              <a:ext cx="1241"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1800">
                  <a:latin typeface="Times New Roman" charset="0"/>
                </a:rPr>
                <a:t>Selected d</a:t>
              </a:r>
              <a:r>
                <a:rPr lang="en-US" altLang="zh-CN" sz="1800">
                  <a:latin typeface="Times New Roman" charset="0"/>
                </a:rPr>
                <a:t>esign </a:t>
              </a:r>
              <a:r>
                <a:rPr lang="en-GB" altLang="zh-CN" sz="1800">
                  <a:latin typeface="Times New Roman" charset="0"/>
                </a:rPr>
                <a:t>solution</a:t>
              </a:r>
              <a:endParaRPr lang="en-GB" sz="4400">
                <a:latin typeface="Times New Roman" charset="0"/>
              </a:endParaRPr>
            </a:p>
          </p:txBody>
        </p:sp>
        <p:sp>
          <p:nvSpPr>
            <p:cNvPr id="22559" name="Freeform 32"/>
            <p:cNvSpPr>
              <a:spLocks/>
            </p:cNvSpPr>
            <p:nvPr/>
          </p:nvSpPr>
          <p:spPr bwMode="auto">
            <a:xfrm>
              <a:off x="6828" y="10231"/>
              <a:ext cx="524" cy="1524"/>
            </a:xfrm>
            <a:custGeom>
              <a:avLst/>
              <a:gdLst>
                <a:gd name="T0" fmla="*/ 0 w 524"/>
                <a:gd name="T1" fmla="*/ 0 h 1524"/>
                <a:gd name="T2" fmla="*/ 450 w 524"/>
                <a:gd name="T3" fmla="*/ 552 h 1524"/>
                <a:gd name="T4" fmla="*/ 445 w 524"/>
                <a:gd name="T5" fmla="*/ 1524 h 1524"/>
                <a:gd name="T6" fmla="*/ 0 60000 65536"/>
                <a:gd name="T7" fmla="*/ 0 60000 65536"/>
                <a:gd name="T8" fmla="*/ 0 60000 65536"/>
                <a:gd name="T9" fmla="*/ 0 w 524"/>
                <a:gd name="T10" fmla="*/ 0 h 1524"/>
                <a:gd name="T11" fmla="*/ 524 w 524"/>
                <a:gd name="T12" fmla="*/ 1524 h 1524"/>
              </a:gdLst>
              <a:ahLst/>
              <a:cxnLst>
                <a:cxn ang="T6">
                  <a:pos x="T0" y="T1"/>
                </a:cxn>
                <a:cxn ang="T7">
                  <a:pos x="T2" y="T3"/>
                </a:cxn>
                <a:cxn ang="T8">
                  <a:pos x="T4" y="T5"/>
                </a:cxn>
              </a:cxnLst>
              <a:rect l="T9" t="T10" r="T11" b="T12"/>
              <a:pathLst>
                <a:path w="524" h="1524">
                  <a:moveTo>
                    <a:pt x="0" y="0"/>
                  </a:moveTo>
                  <a:cubicBezTo>
                    <a:pt x="75" y="92"/>
                    <a:pt x="376" y="298"/>
                    <a:pt x="450" y="552"/>
                  </a:cubicBezTo>
                  <a:cubicBezTo>
                    <a:pt x="524" y="806"/>
                    <a:pt x="446" y="1322"/>
                    <a:pt x="445" y="1524"/>
                  </a:cubicBezTo>
                </a:path>
              </a:pathLst>
            </a:custGeom>
            <a:noFill/>
            <a:ln w="9525" cap="flat" cmpd="sng">
              <a:solidFill>
                <a:srgbClr val="000000"/>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lIns="0" tIns="0" rIns="0" bIns="0"/>
            <a:lstStyle/>
            <a:p>
              <a:endParaRPr lang="en-US"/>
            </a:p>
          </p:txBody>
        </p:sp>
        <p:sp>
          <p:nvSpPr>
            <p:cNvPr id="22560" name="Text Box 33"/>
            <p:cNvSpPr txBox="1">
              <a:spLocks noChangeArrowheads="1"/>
            </p:cNvSpPr>
            <p:nvPr/>
          </p:nvSpPr>
          <p:spPr bwMode="auto">
            <a:xfrm>
              <a:off x="7213" y="10514"/>
              <a:ext cx="12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US" altLang="zh-CN" sz="1800">
                  <a:solidFill>
                    <a:srgbClr val="000000"/>
                  </a:solidFill>
                  <a:latin typeface="Times New Roman" charset="0"/>
                </a:rPr>
                <a:t>Specification </a:t>
              </a:r>
              <a:endParaRPr lang="en-GB" sz="4400">
                <a:latin typeface="Times New Roman" charset="0"/>
              </a:endParaRPr>
            </a:p>
          </p:txBody>
        </p:sp>
        <p:sp>
          <p:nvSpPr>
            <p:cNvPr id="22561" name="Oval 34"/>
            <p:cNvSpPr>
              <a:spLocks noChangeArrowheads="1"/>
            </p:cNvSpPr>
            <p:nvPr/>
          </p:nvSpPr>
          <p:spPr bwMode="auto">
            <a:xfrm>
              <a:off x="2605" y="11563"/>
              <a:ext cx="858" cy="828"/>
            </a:xfrm>
            <a:prstGeom prst="ellipse">
              <a:avLst/>
            </a:prstGeom>
            <a:solidFill>
              <a:schemeClr val="accent1"/>
            </a:solidFill>
            <a:ln w="25400">
              <a:solidFill>
                <a:srgbClr val="000000"/>
              </a:solidFill>
              <a:prstDash val="dash"/>
              <a:round/>
              <a:headEnd/>
              <a:tailEnd/>
            </a:ln>
          </p:spPr>
          <p:txBody>
            <a:bodyPr wrap="none" lIns="0" tIns="0" rIns="0" bIns="0" anchor="ctr"/>
            <a:lstStyle/>
            <a:p>
              <a:endParaRPr lang="en-US"/>
            </a:p>
          </p:txBody>
        </p:sp>
        <p:sp>
          <p:nvSpPr>
            <p:cNvPr id="22562" name="Text Box 35"/>
            <p:cNvSpPr txBox="1">
              <a:spLocks noChangeArrowheads="1"/>
            </p:cNvSpPr>
            <p:nvPr/>
          </p:nvSpPr>
          <p:spPr bwMode="auto">
            <a:xfrm>
              <a:off x="2645" y="11775"/>
              <a:ext cx="780"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1800">
                  <a:solidFill>
                    <a:srgbClr val="000000"/>
                  </a:solidFill>
                  <a:latin typeface="Times New Roman" charset="0"/>
                </a:rPr>
                <a:t>Compare solutions</a:t>
              </a:r>
              <a:endParaRPr lang="en-GB" sz="4400">
                <a:latin typeface="Times New Roman" charset="0"/>
              </a:endParaRPr>
            </a:p>
          </p:txBody>
        </p:sp>
        <p:sp>
          <p:nvSpPr>
            <p:cNvPr id="22563" name="Freeform 36"/>
            <p:cNvSpPr>
              <a:spLocks/>
            </p:cNvSpPr>
            <p:nvPr/>
          </p:nvSpPr>
          <p:spPr bwMode="auto">
            <a:xfrm>
              <a:off x="3369" y="11362"/>
              <a:ext cx="1222" cy="360"/>
            </a:xfrm>
            <a:custGeom>
              <a:avLst/>
              <a:gdLst>
                <a:gd name="T0" fmla="*/ 1222 w 1222"/>
                <a:gd name="T1" fmla="*/ 52 h 360"/>
                <a:gd name="T2" fmla="*/ 797 w 1222"/>
                <a:gd name="T3" fmla="*/ 13 h 360"/>
                <a:gd name="T4" fmla="*/ 283 w 1222"/>
                <a:gd name="T5" fmla="*/ 129 h 360"/>
                <a:gd name="T6" fmla="*/ 0 w 1222"/>
                <a:gd name="T7" fmla="*/ 360 h 360"/>
                <a:gd name="T8" fmla="*/ 0 60000 65536"/>
                <a:gd name="T9" fmla="*/ 0 60000 65536"/>
                <a:gd name="T10" fmla="*/ 0 60000 65536"/>
                <a:gd name="T11" fmla="*/ 0 60000 65536"/>
                <a:gd name="T12" fmla="*/ 0 w 1222"/>
                <a:gd name="T13" fmla="*/ 0 h 360"/>
                <a:gd name="T14" fmla="*/ 1222 w 1222"/>
                <a:gd name="T15" fmla="*/ 360 h 360"/>
              </a:gdLst>
              <a:ahLst/>
              <a:cxnLst>
                <a:cxn ang="T8">
                  <a:pos x="T0" y="T1"/>
                </a:cxn>
                <a:cxn ang="T9">
                  <a:pos x="T2" y="T3"/>
                </a:cxn>
                <a:cxn ang="T10">
                  <a:pos x="T4" y="T5"/>
                </a:cxn>
                <a:cxn ang="T11">
                  <a:pos x="T6" y="T7"/>
                </a:cxn>
              </a:cxnLst>
              <a:rect l="T12" t="T13" r="T14" b="T15"/>
              <a:pathLst>
                <a:path w="1222" h="360">
                  <a:moveTo>
                    <a:pt x="1222" y="52"/>
                  </a:moveTo>
                  <a:cubicBezTo>
                    <a:pt x="1151" y="43"/>
                    <a:pt x="953" y="0"/>
                    <a:pt x="797" y="13"/>
                  </a:cubicBezTo>
                  <a:cubicBezTo>
                    <a:pt x="641" y="26"/>
                    <a:pt x="416" y="71"/>
                    <a:pt x="283" y="129"/>
                  </a:cubicBezTo>
                  <a:cubicBezTo>
                    <a:pt x="150" y="187"/>
                    <a:pt x="59" y="312"/>
                    <a:pt x="0" y="360"/>
                  </a:cubicBezTo>
                </a:path>
              </a:pathLst>
            </a:custGeom>
            <a:noFill/>
            <a:ln w="9525" cap="flat">
              <a:solidFill>
                <a:srgbClr val="000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4" name="Text Box 37"/>
            <p:cNvSpPr txBox="1">
              <a:spLocks noChangeArrowheads="1"/>
            </p:cNvSpPr>
            <p:nvPr/>
          </p:nvSpPr>
          <p:spPr bwMode="auto">
            <a:xfrm>
              <a:off x="3417" y="10938"/>
              <a:ext cx="1162"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US" altLang="zh-CN" sz="1800">
                  <a:solidFill>
                    <a:srgbClr val="000000"/>
                  </a:solidFill>
                  <a:latin typeface="Times New Roman" charset="0"/>
                </a:rPr>
                <a:t>Designer’s model</a:t>
              </a:r>
              <a:r>
                <a:rPr lang="en-GB" altLang="zh-CN" sz="1800">
                  <a:solidFill>
                    <a:srgbClr val="000000"/>
                  </a:solidFill>
                  <a:latin typeface="Times New Roman" charset="0"/>
                </a:rPr>
                <a:t>s</a:t>
              </a:r>
              <a:endParaRPr lang="en-GB" sz="4400">
                <a:latin typeface="Times New Roman" charset="0"/>
              </a:endParaRPr>
            </a:p>
          </p:txBody>
        </p:sp>
        <p:sp>
          <p:nvSpPr>
            <p:cNvPr id="22565" name="Freeform 38"/>
            <p:cNvSpPr>
              <a:spLocks/>
            </p:cNvSpPr>
            <p:nvPr/>
          </p:nvSpPr>
          <p:spPr bwMode="auto">
            <a:xfrm>
              <a:off x="3472" y="11787"/>
              <a:ext cx="1196" cy="325"/>
            </a:xfrm>
            <a:custGeom>
              <a:avLst/>
              <a:gdLst>
                <a:gd name="T0" fmla="*/ 0 w 1196"/>
                <a:gd name="T1" fmla="*/ 270 h 325"/>
                <a:gd name="T2" fmla="*/ 411 w 1196"/>
                <a:gd name="T3" fmla="*/ 321 h 325"/>
                <a:gd name="T4" fmla="*/ 861 w 1196"/>
                <a:gd name="T5" fmla="*/ 244 h 325"/>
                <a:gd name="T6" fmla="*/ 1196 w 1196"/>
                <a:gd name="T7" fmla="*/ 0 h 325"/>
                <a:gd name="T8" fmla="*/ 0 60000 65536"/>
                <a:gd name="T9" fmla="*/ 0 60000 65536"/>
                <a:gd name="T10" fmla="*/ 0 60000 65536"/>
                <a:gd name="T11" fmla="*/ 0 60000 65536"/>
                <a:gd name="T12" fmla="*/ 0 w 1196"/>
                <a:gd name="T13" fmla="*/ 0 h 325"/>
                <a:gd name="T14" fmla="*/ 1196 w 1196"/>
                <a:gd name="T15" fmla="*/ 325 h 325"/>
              </a:gdLst>
              <a:ahLst/>
              <a:cxnLst>
                <a:cxn ang="T8">
                  <a:pos x="T0" y="T1"/>
                </a:cxn>
                <a:cxn ang="T9">
                  <a:pos x="T2" y="T3"/>
                </a:cxn>
                <a:cxn ang="T10">
                  <a:pos x="T4" y="T5"/>
                </a:cxn>
                <a:cxn ang="T11">
                  <a:pos x="T6" y="T7"/>
                </a:cxn>
              </a:cxnLst>
              <a:rect l="T12" t="T13" r="T14" b="T15"/>
              <a:pathLst>
                <a:path w="1196" h="325">
                  <a:moveTo>
                    <a:pt x="0" y="270"/>
                  </a:moveTo>
                  <a:cubicBezTo>
                    <a:pt x="68" y="278"/>
                    <a:pt x="268" y="325"/>
                    <a:pt x="411" y="321"/>
                  </a:cubicBezTo>
                  <a:cubicBezTo>
                    <a:pt x="554" y="317"/>
                    <a:pt x="730" y="297"/>
                    <a:pt x="861" y="244"/>
                  </a:cubicBezTo>
                  <a:cubicBezTo>
                    <a:pt x="992" y="191"/>
                    <a:pt x="1126" y="51"/>
                    <a:pt x="1196" y="0"/>
                  </a:cubicBezTo>
                </a:path>
              </a:pathLst>
            </a:custGeom>
            <a:noFill/>
            <a:ln w="9525" cap="flat">
              <a:solidFill>
                <a:srgbClr val="000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6" name="Text Box 39"/>
            <p:cNvSpPr txBox="1">
              <a:spLocks noChangeArrowheads="1"/>
            </p:cNvSpPr>
            <p:nvPr/>
          </p:nvSpPr>
          <p:spPr bwMode="auto">
            <a:xfrm>
              <a:off x="4040" y="12054"/>
              <a:ext cx="894"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US" altLang="zh-CN" sz="1800">
                  <a:latin typeface="Times New Roman" charset="0"/>
                </a:rPr>
                <a:t>Seek new solution</a:t>
              </a:r>
              <a:r>
                <a:rPr lang="en-GB" altLang="zh-CN" sz="1800">
                  <a:latin typeface="Times New Roman" charset="0"/>
                </a:rPr>
                <a:t>s</a:t>
              </a:r>
              <a:endParaRPr lang="en-GB" sz="4400">
                <a:latin typeface="Times New Roman" charset="0"/>
              </a:endParaRPr>
            </a:p>
          </p:txBody>
        </p:sp>
        <p:sp>
          <p:nvSpPr>
            <p:cNvPr id="22567" name="Freeform 40"/>
            <p:cNvSpPr>
              <a:spLocks/>
            </p:cNvSpPr>
            <p:nvPr/>
          </p:nvSpPr>
          <p:spPr bwMode="auto">
            <a:xfrm>
              <a:off x="3513" y="9030"/>
              <a:ext cx="870" cy="128"/>
            </a:xfrm>
            <a:custGeom>
              <a:avLst/>
              <a:gdLst>
                <a:gd name="T0" fmla="*/ 0 w 1389"/>
                <a:gd name="T1" fmla="*/ 24 h 320"/>
                <a:gd name="T2" fmla="*/ 450 w 1389"/>
                <a:gd name="T3" fmla="*/ 11 h 320"/>
                <a:gd name="T4" fmla="*/ 926 w 1389"/>
                <a:gd name="T5" fmla="*/ 88 h 320"/>
                <a:gd name="T6" fmla="*/ 1389 w 1389"/>
                <a:gd name="T7" fmla="*/ 320 h 320"/>
                <a:gd name="T8" fmla="*/ 0 60000 65536"/>
                <a:gd name="T9" fmla="*/ 0 60000 65536"/>
                <a:gd name="T10" fmla="*/ 0 60000 65536"/>
                <a:gd name="T11" fmla="*/ 0 60000 65536"/>
                <a:gd name="T12" fmla="*/ 0 w 1389"/>
                <a:gd name="T13" fmla="*/ 0 h 320"/>
                <a:gd name="T14" fmla="*/ 1389 w 1389"/>
                <a:gd name="T15" fmla="*/ 320 h 320"/>
              </a:gdLst>
              <a:ahLst/>
              <a:cxnLst>
                <a:cxn ang="T8">
                  <a:pos x="T0" y="T1"/>
                </a:cxn>
                <a:cxn ang="T9">
                  <a:pos x="T2" y="T3"/>
                </a:cxn>
                <a:cxn ang="T10">
                  <a:pos x="T4" y="T5"/>
                </a:cxn>
                <a:cxn ang="T11">
                  <a:pos x="T6" y="T7"/>
                </a:cxn>
              </a:cxnLst>
              <a:rect l="T12" t="T13" r="T14" b="T15"/>
              <a:pathLst>
                <a:path w="1389" h="320">
                  <a:moveTo>
                    <a:pt x="0" y="24"/>
                  </a:moveTo>
                  <a:cubicBezTo>
                    <a:pt x="75" y="22"/>
                    <a:pt x="296" y="0"/>
                    <a:pt x="450" y="11"/>
                  </a:cubicBezTo>
                  <a:cubicBezTo>
                    <a:pt x="604" y="22"/>
                    <a:pt x="770" y="36"/>
                    <a:pt x="926" y="88"/>
                  </a:cubicBezTo>
                  <a:cubicBezTo>
                    <a:pt x="1082" y="140"/>
                    <a:pt x="1293" y="272"/>
                    <a:pt x="1389" y="320"/>
                  </a:cubicBezTo>
                </a:path>
              </a:pathLst>
            </a:custGeom>
            <a:noFill/>
            <a:ln w="9525">
              <a:solidFill>
                <a:srgbClr val="000000"/>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8" name="Freeform 41"/>
            <p:cNvSpPr>
              <a:spLocks/>
            </p:cNvSpPr>
            <p:nvPr/>
          </p:nvSpPr>
          <p:spPr bwMode="auto">
            <a:xfrm>
              <a:off x="5452" y="10501"/>
              <a:ext cx="579" cy="720"/>
            </a:xfrm>
            <a:custGeom>
              <a:avLst/>
              <a:gdLst>
                <a:gd name="T0" fmla="*/ 0 w 566"/>
                <a:gd name="T1" fmla="*/ 682 h 682"/>
                <a:gd name="T2" fmla="*/ 258 w 566"/>
                <a:gd name="T3" fmla="*/ 566 h 682"/>
                <a:gd name="T4" fmla="*/ 463 w 566"/>
                <a:gd name="T5" fmla="*/ 334 h 682"/>
                <a:gd name="T6" fmla="*/ 566 w 566"/>
                <a:gd name="T7" fmla="*/ 0 h 682"/>
                <a:gd name="T8" fmla="*/ 0 60000 65536"/>
                <a:gd name="T9" fmla="*/ 0 60000 65536"/>
                <a:gd name="T10" fmla="*/ 0 60000 65536"/>
                <a:gd name="T11" fmla="*/ 0 60000 65536"/>
                <a:gd name="T12" fmla="*/ 0 w 566"/>
                <a:gd name="T13" fmla="*/ 0 h 682"/>
                <a:gd name="T14" fmla="*/ 566 w 566"/>
                <a:gd name="T15" fmla="*/ 682 h 682"/>
              </a:gdLst>
              <a:ahLst/>
              <a:cxnLst>
                <a:cxn ang="T8">
                  <a:pos x="T0" y="T1"/>
                </a:cxn>
                <a:cxn ang="T9">
                  <a:pos x="T2" y="T3"/>
                </a:cxn>
                <a:cxn ang="T10">
                  <a:pos x="T4" y="T5"/>
                </a:cxn>
                <a:cxn ang="T11">
                  <a:pos x="T6" y="T7"/>
                </a:cxn>
              </a:cxnLst>
              <a:rect l="T12" t="T13" r="T14" b="T15"/>
              <a:pathLst>
                <a:path w="566" h="682">
                  <a:moveTo>
                    <a:pt x="0" y="682"/>
                  </a:moveTo>
                  <a:cubicBezTo>
                    <a:pt x="43" y="663"/>
                    <a:pt x="181" y="624"/>
                    <a:pt x="258" y="566"/>
                  </a:cubicBezTo>
                  <a:cubicBezTo>
                    <a:pt x="335" y="508"/>
                    <a:pt x="412" y="428"/>
                    <a:pt x="463" y="334"/>
                  </a:cubicBezTo>
                  <a:cubicBezTo>
                    <a:pt x="514" y="240"/>
                    <a:pt x="545" y="70"/>
                    <a:pt x="566" y="0"/>
                  </a:cubicBezTo>
                </a:path>
              </a:pathLst>
            </a:custGeom>
            <a:noFill/>
            <a:ln w="9525">
              <a:solidFill>
                <a:srgbClr val="000000"/>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9" name="Freeform 42"/>
            <p:cNvSpPr>
              <a:spLocks/>
            </p:cNvSpPr>
            <p:nvPr/>
          </p:nvSpPr>
          <p:spPr bwMode="auto">
            <a:xfrm>
              <a:off x="5221" y="10333"/>
              <a:ext cx="591" cy="746"/>
            </a:xfrm>
            <a:custGeom>
              <a:avLst/>
              <a:gdLst>
                <a:gd name="T0" fmla="*/ 591 w 591"/>
                <a:gd name="T1" fmla="*/ 0 h 746"/>
                <a:gd name="T2" fmla="*/ 283 w 591"/>
                <a:gd name="T3" fmla="*/ 155 h 746"/>
                <a:gd name="T4" fmla="*/ 77 w 591"/>
                <a:gd name="T5" fmla="*/ 438 h 746"/>
                <a:gd name="T6" fmla="*/ 0 w 591"/>
                <a:gd name="T7" fmla="*/ 746 h 746"/>
                <a:gd name="T8" fmla="*/ 0 60000 65536"/>
                <a:gd name="T9" fmla="*/ 0 60000 65536"/>
                <a:gd name="T10" fmla="*/ 0 60000 65536"/>
                <a:gd name="T11" fmla="*/ 0 60000 65536"/>
                <a:gd name="T12" fmla="*/ 0 w 591"/>
                <a:gd name="T13" fmla="*/ 0 h 746"/>
                <a:gd name="T14" fmla="*/ 591 w 591"/>
                <a:gd name="T15" fmla="*/ 746 h 746"/>
              </a:gdLst>
              <a:ahLst/>
              <a:cxnLst>
                <a:cxn ang="T8">
                  <a:pos x="T0" y="T1"/>
                </a:cxn>
                <a:cxn ang="T9">
                  <a:pos x="T2" y="T3"/>
                </a:cxn>
                <a:cxn ang="T10">
                  <a:pos x="T4" y="T5"/>
                </a:cxn>
                <a:cxn ang="T11">
                  <a:pos x="T6" y="T7"/>
                </a:cxn>
              </a:cxnLst>
              <a:rect l="T12" t="T13" r="T14" b="T15"/>
              <a:pathLst>
                <a:path w="591" h="746">
                  <a:moveTo>
                    <a:pt x="591" y="0"/>
                  </a:moveTo>
                  <a:cubicBezTo>
                    <a:pt x="538" y="26"/>
                    <a:pt x="369" y="82"/>
                    <a:pt x="283" y="155"/>
                  </a:cubicBezTo>
                  <a:cubicBezTo>
                    <a:pt x="197" y="228"/>
                    <a:pt x="124" y="339"/>
                    <a:pt x="77" y="438"/>
                  </a:cubicBezTo>
                  <a:cubicBezTo>
                    <a:pt x="30" y="537"/>
                    <a:pt x="16" y="682"/>
                    <a:pt x="0" y="746"/>
                  </a:cubicBezTo>
                </a:path>
              </a:pathLst>
            </a:custGeom>
            <a:noFill/>
            <a:ln w="9525">
              <a:solidFill>
                <a:srgbClr val="000000"/>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0" name="Text Box 43"/>
            <p:cNvSpPr txBox="1">
              <a:spLocks noChangeArrowheads="1"/>
            </p:cNvSpPr>
            <p:nvPr/>
          </p:nvSpPr>
          <p:spPr bwMode="auto">
            <a:xfrm>
              <a:off x="5877" y="10639"/>
              <a:ext cx="894"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1800">
                  <a:latin typeface="Times New Roman" charset="0"/>
                </a:rPr>
                <a:t>N</a:t>
              </a:r>
              <a:r>
                <a:rPr lang="en-US" altLang="zh-CN" sz="1800">
                  <a:latin typeface="Times New Roman" charset="0"/>
                </a:rPr>
                <a:t>ew </a:t>
              </a:r>
              <a:r>
                <a:rPr lang="en-GB" altLang="zh-CN" sz="1800">
                  <a:latin typeface="Times New Roman" charset="0"/>
                </a:rPr>
                <a:t>Constraints</a:t>
              </a:r>
              <a:endParaRPr lang="en-GB" sz="4400">
                <a:latin typeface="Times New Roman" charset="0"/>
              </a:endParaRPr>
            </a:p>
          </p:txBody>
        </p:sp>
        <p:sp>
          <p:nvSpPr>
            <p:cNvPr id="22571" name="Freeform 44"/>
            <p:cNvSpPr>
              <a:spLocks/>
            </p:cNvSpPr>
            <p:nvPr/>
          </p:nvSpPr>
          <p:spPr bwMode="auto">
            <a:xfrm>
              <a:off x="3113" y="12378"/>
              <a:ext cx="1157" cy="810"/>
            </a:xfrm>
            <a:custGeom>
              <a:avLst/>
              <a:gdLst>
                <a:gd name="T0" fmla="*/ 0 w 1157"/>
                <a:gd name="T1" fmla="*/ 0 h 810"/>
                <a:gd name="T2" fmla="*/ 257 w 1157"/>
                <a:gd name="T3" fmla="*/ 489 h 810"/>
                <a:gd name="T4" fmla="*/ 604 w 1157"/>
                <a:gd name="T5" fmla="*/ 720 h 810"/>
                <a:gd name="T6" fmla="*/ 1157 w 1157"/>
                <a:gd name="T7" fmla="*/ 810 h 810"/>
                <a:gd name="T8" fmla="*/ 0 60000 65536"/>
                <a:gd name="T9" fmla="*/ 0 60000 65536"/>
                <a:gd name="T10" fmla="*/ 0 60000 65536"/>
                <a:gd name="T11" fmla="*/ 0 60000 65536"/>
                <a:gd name="T12" fmla="*/ 0 w 1157"/>
                <a:gd name="T13" fmla="*/ 0 h 810"/>
                <a:gd name="T14" fmla="*/ 1157 w 1157"/>
                <a:gd name="T15" fmla="*/ 810 h 810"/>
              </a:gdLst>
              <a:ahLst/>
              <a:cxnLst>
                <a:cxn ang="T8">
                  <a:pos x="T0" y="T1"/>
                </a:cxn>
                <a:cxn ang="T9">
                  <a:pos x="T2" y="T3"/>
                </a:cxn>
                <a:cxn ang="T10">
                  <a:pos x="T4" y="T5"/>
                </a:cxn>
                <a:cxn ang="T11">
                  <a:pos x="T6" y="T7"/>
                </a:cxn>
              </a:cxnLst>
              <a:rect l="T12" t="T13" r="T14" b="T15"/>
              <a:pathLst>
                <a:path w="1157" h="810">
                  <a:moveTo>
                    <a:pt x="0" y="0"/>
                  </a:moveTo>
                  <a:cubicBezTo>
                    <a:pt x="43" y="81"/>
                    <a:pt x="156" y="369"/>
                    <a:pt x="257" y="489"/>
                  </a:cubicBezTo>
                  <a:cubicBezTo>
                    <a:pt x="358" y="609"/>
                    <a:pt x="454" y="667"/>
                    <a:pt x="604" y="720"/>
                  </a:cubicBezTo>
                  <a:cubicBezTo>
                    <a:pt x="754" y="773"/>
                    <a:pt x="1042" y="791"/>
                    <a:pt x="1157" y="810"/>
                  </a:cubicBezTo>
                </a:path>
              </a:pathLst>
            </a:custGeom>
            <a:noFill/>
            <a:ln w="9525" cap="flat">
              <a:solidFill>
                <a:srgbClr val="000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2" name="Freeform 45"/>
            <p:cNvSpPr>
              <a:spLocks/>
            </p:cNvSpPr>
            <p:nvPr/>
          </p:nvSpPr>
          <p:spPr bwMode="auto">
            <a:xfrm>
              <a:off x="5216" y="13249"/>
              <a:ext cx="952" cy="307"/>
            </a:xfrm>
            <a:custGeom>
              <a:avLst/>
              <a:gdLst>
                <a:gd name="T0" fmla="*/ 0 w 1389"/>
                <a:gd name="T1" fmla="*/ 24 h 320"/>
                <a:gd name="T2" fmla="*/ 450 w 1389"/>
                <a:gd name="T3" fmla="*/ 11 h 320"/>
                <a:gd name="T4" fmla="*/ 926 w 1389"/>
                <a:gd name="T5" fmla="*/ 88 h 320"/>
                <a:gd name="T6" fmla="*/ 1389 w 1389"/>
                <a:gd name="T7" fmla="*/ 320 h 320"/>
                <a:gd name="T8" fmla="*/ 0 60000 65536"/>
                <a:gd name="T9" fmla="*/ 0 60000 65536"/>
                <a:gd name="T10" fmla="*/ 0 60000 65536"/>
                <a:gd name="T11" fmla="*/ 0 60000 65536"/>
                <a:gd name="T12" fmla="*/ 0 w 1389"/>
                <a:gd name="T13" fmla="*/ 0 h 320"/>
                <a:gd name="T14" fmla="*/ 1389 w 1389"/>
                <a:gd name="T15" fmla="*/ 320 h 320"/>
              </a:gdLst>
              <a:ahLst/>
              <a:cxnLst>
                <a:cxn ang="T8">
                  <a:pos x="T0" y="T1"/>
                </a:cxn>
                <a:cxn ang="T9">
                  <a:pos x="T2" y="T3"/>
                </a:cxn>
                <a:cxn ang="T10">
                  <a:pos x="T4" y="T5"/>
                </a:cxn>
                <a:cxn ang="T11">
                  <a:pos x="T6" y="T7"/>
                </a:cxn>
              </a:cxnLst>
              <a:rect l="T12" t="T13" r="T14" b="T15"/>
              <a:pathLst>
                <a:path w="1389" h="320">
                  <a:moveTo>
                    <a:pt x="0" y="24"/>
                  </a:moveTo>
                  <a:cubicBezTo>
                    <a:pt x="75" y="22"/>
                    <a:pt x="296" y="0"/>
                    <a:pt x="450" y="11"/>
                  </a:cubicBezTo>
                  <a:cubicBezTo>
                    <a:pt x="604" y="22"/>
                    <a:pt x="770" y="36"/>
                    <a:pt x="926" y="88"/>
                  </a:cubicBezTo>
                  <a:cubicBezTo>
                    <a:pt x="1082" y="140"/>
                    <a:pt x="1293" y="272"/>
                    <a:pt x="1389" y="320"/>
                  </a:cubicBezTo>
                </a:path>
              </a:pathLst>
            </a:custGeom>
            <a:noFill/>
            <a:ln w="9525">
              <a:solidFill>
                <a:srgbClr val="000000"/>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3" name="Text Box 46"/>
            <p:cNvSpPr txBox="1">
              <a:spLocks noChangeArrowheads="1"/>
            </p:cNvSpPr>
            <p:nvPr/>
          </p:nvSpPr>
          <p:spPr bwMode="auto">
            <a:xfrm>
              <a:off x="6004" y="13528"/>
              <a:ext cx="99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1800">
                  <a:latin typeface="Times New Roman" charset="0"/>
                </a:rPr>
                <a:t>‘Blueprint’ </a:t>
              </a:r>
              <a:endParaRPr lang="en-GB" sz="4400">
                <a:latin typeface="Times New Roman" charset="0"/>
              </a:endParaRPr>
            </a:p>
          </p:txBody>
        </p:sp>
        <p:sp>
          <p:nvSpPr>
            <p:cNvPr id="22574" name="Freeform 47"/>
            <p:cNvSpPr>
              <a:spLocks/>
            </p:cNvSpPr>
            <p:nvPr/>
          </p:nvSpPr>
          <p:spPr bwMode="auto">
            <a:xfrm>
              <a:off x="5066" y="11993"/>
              <a:ext cx="214" cy="900"/>
            </a:xfrm>
            <a:custGeom>
              <a:avLst/>
              <a:gdLst>
                <a:gd name="T0" fmla="*/ 129 w 214"/>
                <a:gd name="T1" fmla="*/ 0 h 900"/>
                <a:gd name="T2" fmla="*/ 193 w 214"/>
                <a:gd name="T3" fmla="*/ 437 h 900"/>
                <a:gd name="T4" fmla="*/ 0 w 214"/>
                <a:gd name="T5" fmla="*/ 900 h 900"/>
                <a:gd name="T6" fmla="*/ 0 60000 65536"/>
                <a:gd name="T7" fmla="*/ 0 60000 65536"/>
                <a:gd name="T8" fmla="*/ 0 60000 65536"/>
                <a:gd name="T9" fmla="*/ 0 w 214"/>
                <a:gd name="T10" fmla="*/ 0 h 900"/>
                <a:gd name="T11" fmla="*/ 214 w 214"/>
                <a:gd name="T12" fmla="*/ 900 h 900"/>
              </a:gdLst>
              <a:ahLst/>
              <a:cxnLst>
                <a:cxn ang="T6">
                  <a:pos x="T0" y="T1"/>
                </a:cxn>
                <a:cxn ang="T7">
                  <a:pos x="T2" y="T3"/>
                </a:cxn>
                <a:cxn ang="T8">
                  <a:pos x="T4" y="T5"/>
                </a:cxn>
              </a:cxnLst>
              <a:rect l="T9" t="T10" r="T11" b="T12"/>
              <a:pathLst>
                <a:path w="214" h="900">
                  <a:moveTo>
                    <a:pt x="129" y="0"/>
                  </a:moveTo>
                  <a:cubicBezTo>
                    <a:pt x="171" y="143"/>
                    <a:pt x="214" y="287"/>
                    <a:pt x="193" y="437"/>
                  </a:cubicBezTo>
                  <a:cubicBezTo>
                    <a:pt x="172" y="587"/>
                    <a:pt x="86" y="743"/>
                    <a:pt x="0" y="900"/>
                  </a:cubicBezTo>
                </a:path>
              </a:pathLst>
            </a:custGeom>
            <a:noFill/>
            <a:ln w="9525">
              <a:solidFill>
                <a:srgbClr val="000000"/>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5" name="Text Box 48"/>
            <p:cNvSpPr txBox="1">
              <a:spLocks noChangeArrowheads="1"/>
            </p:cNvSpPr>
            <p:nvPr/>
          </p:nvSpPr>
          <p:spPr bwMode="auto">
            <a:xfrm>
              <a:off x="5178" y="12559"/>
              <a:ext cx="855"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1800">
                  <a:solidFill>
                    <a:srgbClr val="000000"/>
                  </a:solidFill>
                  <a:latin typeface="Times New Roman" charset="0"/>
                </a:rPr>
                <a:t>Validated </a:t>
              </a:r>
              <a:r>
                <a:rPr lang="en-US" altLang="zh-CN" sz="1800">
                  <a:solidFill>
                    <a:srgbClr val="000000"/>
                  </a:solidFill>
                  <a:latin typeface="Times New Roman" charset="0"/>
                </a:rPr>
                <a:t>model</a:t>
              </a:r>
              <a:endParaRPr lang="en-GB" sz="4400">
                <a:latin typeface="Times New Roman" charset="0"/>
              </a:endParaRPr>
            </a:p>
          </p:txBody>
        </p:sp>
        <p:sp>
          <p:nvSpPr>
            <p:cNvPr id="22576" name="Freeform 49"/>
            <p:cNvSpPr>
              <a:spLocks/>
            </p:cNvSpPr>
            <p:nvPr/>
          </p:nvSpPr>
          <p:spPr bwMode="auto">
            <a:xfrm>
              <a:off x="3025" y="9983"/>
              <a:ext cx="2752" cy="1572"/>
            </a:xfrm>
            <a:custGeom>
              <a:avLst/>
              <a:gdLst>
                <a:gd name="T0" fmla="*/ 2752 w 2752"/>
                <a:gd name="T1" fmla="*/ 30 h 1572"/>
                <a:gd name="T2" fmla="*/ 2131 w 2752"/>
                <a:gd name="T3" fmla="*/ 17 h 1572"/>
                <a:gd name="T4" fmla="*/ 1321 w 2752"/>
                <a:gd name="T5" fmla="*/ 132 h 1572"/>
                <a:gd name="T6" fmla="*/ 643 w 2752"/>
                <a:gd name="T7" fmla="*/ 428 h 1572"/>
                <a:gd name="T8" fmla="*/ 116 w 2752"/>
                <a:gd name="T9" fmla="*/ 955 h 1572"/>
                <a:gd name="T10" fmla="*/ 0 w 2752"/>
                <a:gd name="T11" fmla="*/ 1572 h 1572"/>
                <a:gd name="T12" fmla="*/ 0 60000 65536"/>
                <a:gd name="T13" fmla="*/ 0 60000 65536"/>
                <a:gd name="T14" fmla="*/ 0 60000 65536"/>
                <a:gd name="T15" fmla="*/ 0 60000 65536"/>
                <a:gd name="T16" fmla="*/ 0 60000 65536"/>
                <a:gd name="T17" fmla="*/ 0 60000 65536"/>
                <a:gd name="T18" fmla="*/ 0 w 2752"/>
                <a:gd name="T19" fmla="*/ 0 h 1572"/>
                <a:gd name="T20" fmla="*/ 2752 w 2752"/>
                <a:gd name="T21" fmla="*/ 1572 h 1572"/>
              </a:gdLst>
              <a:ahLst/>
              <a:cxnLst>
                <a:cxn ang="T12">
                  <a:pos x="T0" y="T1"/>
                </a:cxn>
                <a:cxn ang="T13">
                  <a:pos x="T2" y="T3"/>
                </a:cxn>
                <a:cxn ang="T14">
                  <a:pos x="T4" y="T5"/>
                </a:cxn>
                <a:cxn ang="T15">
                  <a:pos x="T6" y="T7"/>
                </a:cxn>
                <a:cxn ang="T16">
                  <a:pos x="T8" y="T9"/>
                </a:cxn>
                <a:cxn ang="T17">
                  <a:pos x="T10" y="T11"/>
                </a:cxn>
              </a:cxnLst>
              <a:rect l="T18" t="T19" r="T20" b="T21"/>
              <a:pathLst>
                <a:path w="2752" h="1572">
                  <a:moveTo>
                    <a:pt x="2752" y="30"/>
                  </a:moveTo>
                  <a:cubicBezTo>
                    <a:pt x="2649" y="28"/>
                    <a:pt x="2369" y="0"/>
                    <a:pt x="2131" y="17"/>
                  </a:cubicBezTo>
                  <a:cubicBezTo>
                    <a:pt x="1893" y="34"/>
                    <a:pt x="1569" y="64"/>
                    <a:pt x="1321" y="132"/>
                  </a:cubicBezTo>
                  <a:cubicBezTo>
                    <a:pt x="1073" y="200"/>
                    <a:pt x="844" y="291"/>
                    <a:pt x="643" y="428"/>
                  </a:cubicBezTo>
                  <a:cubicBezTo>
                    <a:pt x="442" y="565"/>
                    <a:pt x="223" y="764"/>
                    <a:pt x="116" y="955"/>
                  </a:cubicBezTo>
                  <a:cubicBezTo>
                    <a:pt x="9" y="1146"/>
                    <a:pt x="4" y="1359"/>
                    <a:pt x="0" y="1572"/>
                  </a:cubicBezTo>
                </a:path>
              </a:pathLst>
            </a:custGeom>
            <a:noFill/>
            <a:ln w="9525" cap="flat">
              <a:solidFill>
                <a:srgbClr val="000000"/>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7" name="Text Box 50"/>
            <p:cNvSpPr txBox="1">
              <a:spLocks noChangeArrowheads="1"/>
            </p:cNvSpPr>
            <p:nvPr/>
          </p:nvSpPr>
          <p:spPr bwMode="auto">
            <a:xfrm>
              <a:off x="2540" y="9957"/>
              <a:ext cx="1220" cy="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US" altLang="zh-CN" sz="1800">
                  <a:solidFill>
                    <a:srgbClr val="000000"/>
                  </a:solidFill>
                  <a:latin typeface="Times New Roman" charset="0"/>
                </a:rPr>
                <a:t>Specification</a:t>
              </a:r>
              <a:r>
                <a:rPr lang="en-GB" altLang="zh-CN" sz="1800">
                  <a:solidFill>
                    <a:srgbClr val="000000"/>
                  </a:solidFill>
                  <a:latin typeface="Times New Roman" charset="0"/>
                </a:rPr>
                <a:t>/ comparison criteria</a:t>
              </a:r>
              <a:endParaRPr lang="en-GB" sz="4400">
                <a:latin typeface="Times New Roman" charset="0"/>
              </a:endParaRPr>
            </a:p>
          </p:txBody>
        </p:sp>
      </p:grpSp>
      <p:sp>
        <p:nvSpPr>
          <p:cNvPr id="22535" name="Text Box 51"/>
          <p:cNvSpPr txBox="1">
            <a:spLocks noChangeArrowheads="1"/>
          </p:cNvSpPr>
          <p:nvPr/>
        </p:nvSpPr>
        <p:spPr bwMode="auto">
          <a:xfrm>
            <a:off x="6392863" y="908050"/>
            <a:ext cx="3167062" cy="112712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lgn="l" eaLnBrk="1" hangingPunct="1">
              <a:lnSpc>
                <a:spcPct val="85000"/>
              </a:lnSpc>
              <a:spcBef>
                <a:spcPct val="20000"/>
              </a:spcBef>
            </a:pPr>
            <a:r>
              <a:rPr lang="en-US" altLang="zh-CN" b="1">
                <a:latin typeface="Times New Roman" charset="0"/>
              </a:rPr>
              <a:t>Descriptive modes:</a:t>
            </a:r>
            <a:r>
              <a:rPr lang="en-US" altLang="zh-CN">
                <a:latin typeface="Times New Roman" charset="0"/>
              </a:rPr>
              <a:t> </a:t>
            </a:r>
          </a:p>
          <a:p>
            <a:pPr algn="l" eaLnBrk="1" hangingPunct="1">
              <a:lnSpc>
                <a:spcPct val="85000"/>
              </a:lnSpc>
              <a:spcBef>
                <a:spcPct val="20000"/>
              </a:spcBef>
            </a:pPr>
            <a:r>
              <a:rPr lang="en-US" altLang="zh-CN">
                <a:latin typeface="Times New Roman" charset="0"/>
              </a:rPr>
              <a:t>Describe what designers do in design. </a:t>
            </a:r>
            <a:endParaRPr lang="en-GB">
              <a:latin typeface="Times New Roman"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1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4337AAF0-9F2F-694C-BE98-6611E9BF15C5}" type="slidenum">
              <a:rPr lang="en-US" sz="1400">
                <a:solidFill>
                  <a:schemeClr val="bg1"/>
                </a:solidFill>
                <a:latin typeface="Arial" charset="0"/>
              </a:rPr>
              <a:pPr/>
              <a:t>19</a:t>
            </a:fld>
            <a:endParaRPr lang="en-US" sz="1400">
              <a:solidFill>
                <a:schemeClr val="bg1"/>
              </a:solidFill>
              <a:latin typeface="Arial" charset="0"/>
            </a:endParaRPr>
          </a:p>
        </p:txBody>
      </p:sp>
      <p:sp>
        <p:nvSpPr>
          <p:cNvPr id="16" name="Footer Placeholder 5"/>
          <p:cNvSpPr>
            <a:spLocks noGrp="1"/>
          </p:cNvSpPr>
          <p:nvPr>
            <p:ph type="ftr" sz="quarter" idx="12"/>
          </p:nvPr>
        </p:nvSpPr>
        <p:spPr/>
        <p:txBody>
          <a:bodyPr/>
          <a:lstStyle/>
          <a:p>
            <a:pPr>
              <a:defRPr/>
            </a:pPr>
            <a:r>
              <a:rPr lang="en-GB" altLang="zh-CN"/>
              <a:t>U08182: Information Systems Design</a:t>
            </a:r>
          </a:p>
        </p:txBody>
      </p:sp>
      <p:sp>
        <p:nvSpPr>
          <p:cNvPr id="23557" name="Rectangle 2"/>
          <p:cNvSpPr>
            <a:spLocks noGrp="1" noChangeArrowheads="1"/>
          </p:cNvSpPr>
          <p:nvPr>
            <p:ph type="title"/>
          </p:nvPr>
        </p:nvSpPr>
        <p:spPr/>
        <p:txBody>
          <a:bodyPr/>
          <a:lstStyle/>
          <a:p>
            <a:r>
              <a:rPr lang="en-GB">
                <a:latin typeface="Arial" charset="0"/>
              </a:rPr>
              <a:t>Software Design Stages</a:t>
            </a:r>
          </a:p>
        </p:txBody>
      </p:sp>
      <p:sp>
        <p:nvSpPr>
          <p:cNvPr id="23558" name="Rectangle 3"/>
          <p:cNvSpPr>
            <a:spLocks noGrp="1" noChangeArrowheads="1"/>
          </p:cNvSpPr>
          <p:nvPr>
            <p:ph type="body" idx="1"/>
          </p:nvPr>
        </p:nvSpPr>
        <p:spPr>
          <a:xfrm>
            <a:off x="2720975" y="693738"/>
            <a:ext cx="7185025" cy="5472112"/>
          </a:xfrm>
        </p:spPr>
        <p:txBody>
          <a:bodyPr/>
          <a:lstStyle/>
          <a:p>
            <a:pPr marL="179388" indent="-179388">
              <a:spcBef>
                <a:spcPct val="10000"/>
              </a:spcBef>
            </a:pPr>
            <a:r>
              <a:rPr lang="en-GB" sz="2400">
                <a:latin typeface="Arial" charset="0"/>
                <a:ea typeface="SimSun" charset="0"/>
                <a:cs typeface="SimSun" charset="0"/>
              </a:rPr>
              <a:t>Architectural design</a:t>
            </a:r>
          </a:p>
          <a:p>
            <a:pPr marL="536575" lvl="1" indent="-177800">
              <a:spcBef>
                <a:spcPct val="10000"/>
              </a:spcBef>
              <a:buFontTx/>
              <a:buChar char="•"/>
            </a:pPr>
            <a:r>
              <a:rPr lang="en-GB" sz="2000">
                <a:latin typeface="Arial" charset="0"/>
                <a:ea typeface="SimSun" charset="0"/>
                <a:cs typeface="SimSun" charset="0"/>
              </a:rPr>
              <a:t>the structure, i.e. the composition of components; </a:t>
            </a:r>
          </a:p>
          <a:p>
            <a:pPr marL="536575" lvl="1" indent="-177800">
              <a:spcBef>
                <a:spcPct val="10000"/>
              </a:spcBef>
              <a:buFontTx/>
              <a:buChar char="•"/>
            </a:pPr>
            <a:r>
              <a:rPr lang="en-GB" sz="2000">
                <a:latin typeface="Arial" charset="0"/>
                <a:ea typeface="SimSun" charset="0"/>
                <a:cs typeface="SimSun" charset="0"/>
              </a:rPr>
              <a:t>the global control structures; </a:t>
            </a:r>
          </a:p>
          <a:p>
            <a:pPr marL="536575" lvl="1" indent="-177800">
              <a:spcBef>
                <a:spcPct val="10000"/>
              </a:spcBef>
              <a:buFontTx/>
              <a:buChar char="•"/>
            </a:pPr>
            <a:r>
              <a:rPr lang="en-GB" sz="2000">
                <a:latin typeface="Arial" charset="0"/>
                <a:ea typeface="SimSun" charset="0"/>
                <a:cs typeface="SimSun" charset="0"/>
              </a:rPr>
              <a:t>the protocols for communication, synchronisation, and data access; </a:t>
            </a:r>
          </a:p>
          <a:p>
            <a:pPr marL="536575" lvl="1" indent="-177800">
              <a:spcBef>
                <a:spcPct val="10000"/>
              </a:spcBef>
              <a:buFontTx/>
              <a:buChar char="•"/>
            </a:pPr>
            <a:r>
              <a:rPr lang="en-GB" sz="2000">
                <a:latin typeface="Arial" charset="0"/>
                <a:ea typeface="SimSun" charset="0"/>
                <a:cs typeface="SimSun" charset="0"/>
              </a:rPr>
              <a:t>the assignment of functionality to components; </a:t>
            </a:r>
          </a:p>
          <a:p>
            <a:pPr marL="536575" lvl="1" indent="-177800">
              <a:spcBef>
                <a:spcPct val="10000"/>
              </a:spcBef>
              <a:buFontTx/>
              <a:buChar char="•"/>
            </a:pPr>
            <a:r>
              <a:rPr lang="en-GB" sz="2000">
                <a:latin typeface="Arial" charset="0"/>
                <a:ea typeface="SimSun" charset="0"/>
                <a:cs typeface="SimSun" charset="0"/>
              </a:rPr>
              <a:t>physical distribution; </a:t>
            </a:r>
          </a:p>
          <a:p>
            <a:pPr marL="536575" lvl="1" indent="-177800">
              <a:spcBef>
                <a:spcPct val="10000"/>
              </a:spcBef>
              <a:buFontTx/>
              <a:buChar char="•"/>
            </a:pPr>
            <a:r>
              <a:rPr lang="en-GB" sz="2000">
                <a:latin typeface="Arial" charset="0"/>
                <a:ea typeface="SimSun" charset="0"/>
                <a:cs typeface="SimSun" charset="0"/>
              </a:rPr>
              <a:t>scaling and performance; </a:t>
            </a:r>
          </a:p>
          <a:p>
            <a:pPr marL="536575" lvl="1" indent="-177800">
              <a:spcBef>
                <a:spcPct val="10000"/>
              </a:spcBef>
              <a:buFontTx/>
              <a:buChar char="•"/>
            </a:pPr>
            <a:r>
              <a:rPr lang="en-GB" sz="2000">
                <a:latin typeface="Arial" charset="0"/>
                <a:ea typeface="SimSun" charset="0"/>
                <a:cs typeface="SimSun" charset="0"/>
              </a:rPr>
              <a:t>the dimensions of evolution; </a:t>
            </a:r>
          </a:p>
          <a:p>
            <a:pPr marL="536575" lvl="1" indent="-177800">
              <a:spcBef>
                <a:spcPct val="10000"/>
              </a:spcBef>
              <a:buFontTx/>
              <a:buChar char="•"/>
            </a:pPr>
            <a:r>
              <a:rPr lang="en-GB" sz="2000">
                <a:latin typeface="Arial" charset="0"/>
                <a:ea typeface="SimSun" charset="0"/>
                <a:cs typeface="SimSun" charset="0"/>
              </a:rPr>
              <a:t>the selection among design alternatives.</a:t>
            </a:r>
          </a:p>
          <a:p>
            <a:pPr marL="179388" indent="-179388">
              <a:spcBef>
                <a:spcPct val="10000"/>
              </a:spcBef>
            </a:pPr>
            <a:r>
              <a:rPr lang="en-GB" sz="2400">
                <a:latin typeface="Arial" charset="0"/>
              </a:rPr>
              <a:t>Detailed design</a:t>
            </a:r>
          </a:p>
          <a:p>
            <a:pPr marL="536575" lvl="1" indent="-177800">
              <a:spcBef>
                <a:spcPct val="10000"/>
              </a:spcBef>
              <a:buFontTx/>
              <a:buChar char="•"/>
            </a:pPr>
            <a:r>
              <a:rPr lang="en-GB" sz="2000">
                <a:latin typeface="Arial" charset="0"/>
                <a:ea typeface="SimSun" charset="0"/>
                <a:cs typeface="SimSun" charset="0"/>
              </a:rPr>
              <a:t>the data structures and the algorithms for each component</a:t>
            </a:r>
          </a:p>
          <a:p>
            <a:pPr marL="536575" lvl="1" indent="-177800">
              <a:spcBef>
                <a:spcPct val="10000"/>
              </a:spcBef>
              <a:buFontTx/>
              <a:buChar char="•"/>
            </a:pPr>
            <a:r>
              <a:rPr lang="en-GB" sz="2000">
                <a:latin typeface="Arial" charset="0"/>
                <a:ea typeface="SimSun" charset="0"/>
                <a:cs typeface="SimSun" charset="0"/>
              </a:rPr>
              <a:t>the details of the user interface, and input/output formats, </a:t>
            </a:r>
          </a:p>
          <a:p>
            <a:pPr marL="536575" lvl="1" indent="-177800">
              <a:spcBef>
                <a:spcPct val="10000"/>
              </a:spcBef>
              <a:buFontTx/>
              <a:buChar char="•"/>
            </a:pPr>
            <a:r>
              <a:rPr lang="en-GB" sz="2000">
                <a:latin typeface="Arial" charset="0"/>
                <a:ea typeface="SimSun" charset="0"/>
                <a:cs typeface="SimSun" charset="0"/>
              </a:rPr>
              <a:t>the selection of language, libraries and development tools.</a:t>
            </a:r>
          </a:p>
        </p:txBody>
      </p:sp>
      <p:grpSp>
        <p:nvGrpSpPr>
          <p:cNvPr id="23559" name="Group 4"/>
          <p:cNvGrpSpPr>
            <a:grpSpLocks/>
          </p:cNvGrpSpPr>
          <p:nvPr/>
        </p:nvGrpSpPr>
        <p:grpSpPr bwMode="auto">
          <a:xfrm>
            <a:off x="533400" y="692150"/>
            <a:ext cx="2251075" cy="5381625"/>
            <a:chOff x="4593" y="764"/>
            <a:chExt cx="1417" cy="3390"/>
          </a:xfrm>
        </p:grpSpPr>
        <p:sp>
          <p:nvSpPr>
            <p:cNvPr id="23560" name="Text Box 5"/>
            <p:cNvSpPr txBox="1">
              <a:spLocks noChangeArrowheads="1"/>
            </p:cNvSpPr>
            <p:nvPr/>
          </p:nvSpPr>
          <p:spPr bwMode="auto">
            <a:xfrm>
              <a:off x="4602" y="1363"/>
              <a:ext cx="1397" cy="53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atin typeface="Times New Roman" charset="0"/>
                </a:rPr>
                <a:t>Architectural Design</a:t>
              </a:r>
            </a:p>
          </p:txBody>
        </p:sp>
        <p:sp>
          <p:nvSpPr>
            <p:cNvPr id="23561" name="Text Box 6"/>
            <p:cNvSpPr txBox="1">
              <a:spLocks noChangeArrowheads="1"/>
            </p:cNvSpPr>
            <p:nvPr/>
          </p:nvSpPr>
          <p:spPr bwMode="auto">
            <a:xfrm>
              <a:off x="4602" y="3020"/>
              <a:ext cx="1397" cy="53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atin typeface="Times New Roman" charset="0"/>
                </a:rPr>
                <a:t>Detailed  Design</a:t>
              </a:r>
            </a:p>
          </p:txBody>
        </p:sp>
        <p:cxnSp>
          <p:nvCxnSpPr>
            <p:cNvPr id="23562" name="AutoShape 7"/>
            <p:cNvCxnSpPr>
              <a:cxnSpLocks noChangeShapeType="1"/>
              <a:stCxn id="23560" idx="2"/>
              <a:endCxn id="23565" idx="0"/>
            </p:cNvCxnSpPr>
            <p:nvPr/>
          </p:nvCxnSpPr>
          <p:spPr bwMode="auto">
            <a:xfrm>
              <a:off x="5301" y="1905"/>
              <a:ext cx="0" cy="26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63" name="AutoShape 8"/>
            <p:cNvSpPr>
              <a:spLocks noChangeArrowheads="1"/>
            </p:cNvSpPr>
            <p:nvPr/>
          </p:nvSpPr>
          <p:spPr bwMode="auto">
            <a:xfrm>
              <a:off x="4702" y="764"/>
              <a:ext cx="1198" cy="324"/>
            </a:xfrm>
            <a:prstGeom prst="flowChartAlternateProcess">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0"/>
                </a:spcBef>
              </a:pPr>
              <a:r>
                <a:rPr lang="en-GB">
                  <a:latin typeface="Times New Roman" charset="0"/>
                </a:rPr>
                <a:t>requirements</a:t>
              </a:r>
            </a:p>
          </p:txBody>
        </p:sp>
        <p:cxnSp>
          <p:nvCxnSpPr>
            <p:cNvPr id="23564" name="AutoShape 9"/>
            <p:cNvCxnSpPr>
              <a:cxnSpLocks noChangeShapeType="1"/>
              <a:stCxn id="23563" idx="2"/>
              <a:endCxn id="23560" idx="0"/>
            </p:cNvCxnSpPr>
            <p:nvPr/>
          </p:nvCxnSpPr>
          <p:spPr bwMode="auto">
            <a:xfrm>
              <a:off x="5301" y="1096"/>
              <a:ext cx="0" cy="259"/>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65" name="AutoShape 10"/>
            <p:cNvSpPr>
              <a:spLocks noChangeArrowheads="1"/>
            </p:cNvSpPr>
            <p:nvPr/>
          </p:nvSpPr>
          <p:spPr bwMode="auto">
            <a:xfrm>
              <a:off x="4694" y="2173"/>
              <a:ext cx="1214" cy="572"/>
            </a:xfrm>
            <a:prstGeom prst="flowChartAlternateProcess">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0"/>
                </a:spcBef>
              </a:pPr>
              <a:r>
                <a:rPr lang="en-GB">
                  <a:latin typeface="Times New Roman" charset="0"/>
                </a:rPr>
                <a:t>Software architecture</a:t>
              </a:r>
            </a:p>
          </p:txBody>
        </p:sp>
        <p:cxnSp>
          <p:nvCxnSpPr>
            <p:cNvPr id="23566" name="AutoShape 11"/>
            <p:cNvCxnSpPr>
              <a:cxnSpLocks noChangeShapeType="1"/>
              <a:stCxn id="23565" idx="2"/>
              <a:endCxn id="23561" idx="0"/>
            </p:cNvCxnSpPr>
            <p:nvPr/>
          </p:nvCxnSpPr>
          <p:spPr bwMode="auto">
            <a:xfrm>
              <a:off x="5301" y="2753"/>
              <a:ext cx="0" cy="259"/>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67" name="AutoShape 12"/>
            <p:cNvSpPr>
              <a:spLocks noChangeArrowheads="1"/>
            </p:cNvSpPr>
            <p:nvPr/>
          </p:nvSpPr>
          <p:spPr bwMode="auto">
            <a:xfrm>
              <a:off x="4593" y="3830"/>
              <a:ext cx="1417" cy="324"/>
            </a:xfrm>
            <a:prstGeom prst="flowChartAlternateProcess">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0"/>
                </a:spcBef>
              </a:pPr>
              <a:r>
                <a:rPr lang="en-GB">
                  <a:latin typeface="Times New Roman" charset="0"/>
                </a:rPr>
                <a:t>Module design</a:t>
              </a:r>
            </a:p>
          </p:txBody>
        </p:sp>
        <p:cxnSp>
          <p:nvCxnSpPr>
            <p:cNvPr id="23568" name="AutoShape 13"/>
            <p:cNvCxnSpPr>
              <a:cxnSpLocks noChangeShapeType="1"/>
              <a:stCxn id="23561" idx="2"/>
              <a:endCxn id="23567" idx="0"/>
            </p:cNvCxnSpPr>
            <p:nvPr/>
          </p:nvCxnSpPr>
          <p:spPr bwMode="auto">
            <a:xfrm>
              <a:off x="5301" y="3562"/>
              <a:ext cx="1" cy="26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6FBCB057-3A3C-F841-916A-F34E08A86C20}" type="slidenum">
              <a:rPr lang="en-US" sz="1400">
                <a:solidFill>
                  <a:schemeClr val="bg1"/>
                </a:solidFill>
                <a:latin typeface="Arial" charset="0"/>
              </a:rPr>
              <a:pPr/>
              <a:t>2</a:t>
            </a:fld>
            <a:endParaRPr lang="en-US" sz="1400">
              <a:solidFill>
                <a:schemeClr val="bg1"/>
              </a:solidFill>
              <a:latin typeface="Arial" charset="0"/>
            </a:endParaRPr>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6149" name="Rectangle 2"/>
          <p:cNvSpPr>
            <a:spLocks noGrp="1" noChangeArrowheads="1"/>
          </p:cNvSpPr>
          <p:nvPr>
            <p:ph type="title"/>
          </p:nvPr>
        </p:nvSpPr>
        <p:spPr/>
        <p:txBody>
          <a:bodyPr/>
          <a:lstStyle/>
          <a:p>
            <a:r>
              <a:rPr lang="en-GB">
                <a:latin typeface="Arial" charset="0"/>
              </a:rPr>
              <a:t>Today’s Lecture</a:t>
            </a:r>
          </a:p>
        </p:txBody>
      </p:sp>
      <p:sp>
        <p:nvSpPr>
          <p:cNvPr id="6150" name="Rectangle 3"/>
          <p:cNvSpPr>
            <a:spLocks noGrp="1" noChangeArrowheads="1"/>
          </p:cNvSpPr>
          <p:nvPr>
            <p:ph type="body" idx="1"/>
          </p:nvPr>
        </p:nvSpPr>
        <p:spPr>
          <a:xfrm>
            <a:off x="488950" y="765175"/>
            <a:ext cx="9288463" cy="5256213"/>
          </a:xfrm>
        </p:spPr>
        <p:txBody>
          <a:bodyPr/>
          <a:lstStyle/>
          <a:p>
            <a:pPr>
              <a:lnSpc>
                <a:spcPct val="90000"/>
              </a:lnSpc>
            </a:pPr>
            <a:r>
              <a:rPr lang="en-GB">
                <a:solidFill>
                  <a:schemeClr val="folHlink"/>
                </a:solidFill>
                <a:latin typeface="Arial" charset="0"/>
              </a:rPr>
              <a:t>What is design</a:t>
            </a:r>
            <a:r>
              <a:rPr lang="en-GB" altLang="zh-CN">
                <a:solidFill>
                  <a:schemeClr val="folHlink"/>
                </a:solidFill>
                <a:latin typeface="Arial" charset="0"/>
                <a:ea typeface="SimSun" charset="0"/>
                <a:cs typeface="SimSun" charset="0"/>
              </a:rPr>
              <a:t>?</a:t>
            </a:r>
            <a:endParaRPr lang="en-GB">
              <a:solidFill>
                <a:schemeClr val="folHlink"/>
              </a:solidFill>
              <a:latin typeface="Arial" charset="0"/>
            </a:endParaRPr>
          </a:p>
          <a:p>
            <a:pPr lvl="1">
              <a:lnSpc>
                <a:spcPct val="90000"/>
              </a:lnSpc>
            </a:pPr>
            <a:r>
              <a:rPr lang="en-GB">
                <a:solidFill>
                  <a:schemeClr val="folHlink"/>
                </a:solidFill>
                <a:latin typeface="Arial" charset="0"/>
              </a:rPr>
              <a:t>Characteristics of design activity</a:t>
            </a:r>
          </a:p>
          <a:p>
            <a:pPr lvl="1">
              <a:lnSpc>
                <a:spcPct val="90000"/>
              </a:lnSpc>
            </a:pPr>
            <a:r>
              <a:rPr lang="en-GB">
                <a:solidFill>
                  <a:schemeClr val="folHlink"/>
                </a:solidFill>
                <a:latin typeface="Arial" charset="0"/>
              </a:rPr>
              <a:t>Elements of designs</a:t>
            </a:r>
            <a:endParaRPr lang="en-GB" altLang="zh-CN">
              <a:solidFill>
                <a:schemeClr val="folHlink"/>
              </a:solidFill>
              <a:latin typeface="Arial" charset="0"/>
              <a:ea typeface="SimSun" charset="0"/>
              <a:cs typeface="SimSun" charset="0"/>
            </a:endParaRPr>
          </a:p>
          <a:p>
            <a:pPr lvl="1">
              <a:lnSpc>
                <a:spcPct val="90000"/>
              </a:lnSpc>
            </a:pPr>
            <a:r>
              <a:rPr lang="en-US" altLang="zh-CN">
                <a:solidFill>
                  <a:schemeClr val="folHlink"/>
                </a:solidFill>
                <a:latin typeface="Arial" charset="0"/>
                <a:ea typeface="SimSun" charset="0"/>
                <a:cs typeface="SimSun" charset="0"/>
              </a:rPr>
              <a:t>Factors that effect designs</a:t>
            </a:r>
          </a:p>
          <a:p>
            <a:pPr lvl="1">
              <a:lnSpc>
                <a:spcPct val="90000"/>
              </a:lnSpc>
            </a:pPr>
            <a:r>
              <a:rPr lang="en-GB" altLang="zh-CN">
                <a:solidFill>
                  <a:schemeClr val="folHlink"/>
                </a:solidFill>
                <a:latin typeface="Arial" charset="0"/>
                <a:ea typeface="SimSun" charset="0"/>
                <a:cs typeface="SimSun" charset="0"/>
              </a:rPr>
              <a:t>Nature of design problems</a:t>
            </a:r>
            <a:endParaRPr lang="en-GB">
              <a:solidFill>
                <a:schemeClr val="folHlink"/>
              </a:solidFill>
              <a:latin typeface="Arial" charset="0"/>
            </a:endParaRPr>
          </a:p>
          <a:p>
            <a:pPr>
              <a:lnSpc>
                <a:spcPct val="90000"/>
              </a:lnSpc>
            </a:pPr>
            <a:r>
              <a:rPr lang="en-GB">
                <a:latin typeface="Arial" charset="0"/>
              </a:rPr>
              <a:t>How to make designs</a:t>
            </a:r>
            <a:r>
              <a:rPr lang="en-GB" altLang="zh-CN">
                <a:latin typeface="Arial" charset="0"/>
                <a:ea typeface="SimSun" charset="0"/>
                <a:cs typeface="SimSun" charset="0"/>
              </a:rPr>
              <a:t>?</a:t>
            </a:r>
            <a:endParaRPr lang="en-GB">
              <a:latin typeface="Arial" charset="0"/>
            </a:endParaRPr>
          </a:p>
          <a:p>
            <a:pPr lvl="1">
              <a:lnSpc>
                <a:spcPct val="90000"/>
              </a:lnSpc>
            </a:pPr>
            <a:r>
              <a:rPr lang="en-GB">
                <a:latin typeface="Arial" charset="0"/>
              </a:rPr>
              <a:t>General principles of software design</a:t>
            </a:r>
          </a:p>
          <a:p>
            <a:pPr lvl="1">
              <a:lnSpc>
                <a:spcPct val="90000"/>
              </a:lnSpc>
            </a:pPr>
            <a:r>
              <a:rPr lang="en-GB">
                <a:latin typeface="Arial" charset="0"/>
              </a:rPr>
              <a:t>Design process </a:t>
            </a:r>
          </a:p>
          <a:p>
            <a:pPr lvl="1">
              <a:lnSpc>
                <a:spcPct val="90000"/>
              </a:lnSpc>
            </a:pPr>
            <a:r>
              <a:rPr lang="en-GB">
                <a:latin typeface="Arial" charset="0"/>
              </a:rPr>
              <a:t>Design strategies</a:t>
            </a:r>
          </a:p>
          <a:p>
            <a:pPr lvl="1">
              <a:lnSpc>
                <a:spcPct val="90000"/>
              </a:lnSpc>
            </a:pPr>
            <a:r>
              <a:rPr lang="en-GB">
                <a:latin typeface="Arial" charset="0"/>
              </a:rPr>
              <a:t>Design methodologies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205286F1-0E08-FF4C-948D-59BEBF3ECF04}" type="slidenum">
              <a:rPr lang="en-US" sz="1400">
                <a:solidFill>
                  <a:schemeClr val="bg1"/>
                </a:solidFill>
                <a:latin typeface="Arial" charset="0"/>
              </a:rPr>
              <a:pPr/>
              <a:t>20</a:t>
            </a:fld>
            <a:endParaRPr lang="en-US" sz="1400">
              <a:solidFill>
                <a:schemeClr val="bg1"/>
              </a:solidFill>
              <a:latin typeface="Arial" charset="0"/>
            </a:endParaRPr>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24581" name="Rectangle 2"/>
          <p:cNvSpPr>
            <a:spLocks noGrp="1" noChangeArrowheads="1"/>
          </p:cNvSpPr>
          <p:nvPr>
            <p:ph type="title"/>
          </p:nvPr>
        </p:nvSpPr>
        <p:spPr/>
        <p:txBody>
          <a:bodyPr/>
          <a:lstStyle/>
          <a:p>
            <a:r>
              <a:rPr lang="en-GB">
                <a:latin typeface="Arial" charset="0"/>
              </a:rPr>
              <a:t>Design Strategies</a:t>
            </a:r>
          </a:p>
        </p:txBody>
      </p:sp>
      <p:sp>
        <p:nvSpPr>
          <p:cNvPr id="24582" name="Rectangle 3"/>
          <p:cNvSpPr>
            <a:spLocks noGrp="1" noChangeArrowheads="1"/>
          </p:cNvSpPr>
          <p:nvPr>
            <p:ph type="body" idx="1"/>
          </p:nvPr>
        </p:nvSpPr>
        <p:spPr>
          <a:xfrm>
            <a:off x="560388" y="692150"/>
            <a:ext cx="9072562" cy="5256213"/>
          </a:xfrm>
        </p:spPr>
        <p:txBody>
          <a:bodyPr/>
          <a:lstStyle/>
          <a:p>
            <a:pPr marL="357188" indent="-357188">
              <a:lnSpc>
                <a:spcPct val="85000"/>
              </a:lnSpc>
            </a:pPr>
            <a:r>
              <a:rPr lang="en-GB">
                <a:latin typeface="Arial" charset="0"/>
                <a:ea typeface="SimSun" charset="0"/>
                <a:cs typeface="SimSun" charset="0"/>
              </a:rPr>
              <a:t>A design strategy is used in a design method to guide the process of building up design models.</a:t>
            </a:r>
          </a:p>
          <a:p>
            <a:pPr marL="822325" lvl="1">
              <a:lnSpc>
                <a:spcPct val="85000"/>
              </a:lnSpc>
            </a:pPr>
            <a:r>
              <a:rPr lang="en-GB">
                <a:latin typeface="Arial" charset="0"/>
                <a:ea typeface="SimSun" charset="0"/>
                <a:cs typeface="SimSun" charset="0"/>
              </a:rPr>
              <a:t>Decompositional design </a:t>
            </a:r>
            <a:r>
              <a:rPr lang="en-GB">
                <a:latin typeface="Times New Roman" charset="0"/>
                <a:ea typeface="SimSun" charset="0"/>
                <a:cs typeface="SimSun" charset="0"/>
              </a:rPr>
              <a:t>–</a:t>
            </a:r>
            <a:r>
              <a:rPr lang="en-GB">
                <a:latin typeface="Arial" charset="0"/>
                <a:ea typeface="SimSun" charset="0"/>
                <a:cs typeface="SimSun" charset="0"/>
              </a:rPr>
              <a:t> top-down</a:t>
            </a:r>
          </a:p>
          <a:p>
            <a:pPr marL="822325" lvl="1">
              <a:lnSpc>
                <a:spcPct val="85000"/>
              </a:lnSpc>
            </a:pPr>
            <a:r>
              <a:rPr lang="en-GB">
                <a:latin typeface="Arial" charset="0"/>
                <a:ea typeface="SimSun" charset="0"/>
                <a:cs typeface="SimSun" charset="0"/>
              </a:rPr>
              <a:t>Compositional design </a:t>
            </a:r>
            <a:r>
              <a:rPr lang="en-GB">
                <a:latin typeface="Times New Roman" charset="0"/>
                <a:ea typeface="SimSun" charset="0"/>
                <a:cs typeface="SimSun" charset="0"/>
              </a:rPr>
              <a:t>–</a:t>
            </a:r>
            <a:r>
              <a:rPr lang="en-GB">
                <a:latin typeface="Arial" charset="0"/>
                <a:ea typeface="SimSun" charset="0"/>
                <a:cs typeface="SimSun" charset="0"/>
              </a:rPr>
              <a:t> bottom-up</a:t>
            </a:r>
          </a:p>
          <a:p>
            <a:pPr marL="822325" lvl="1">
              <a:lnSpc>
                <a:spcPct val="85000"/>
              </a:lnSpc>
            </a:pPr>
            <a:r>
              <a:rPr lang="en-GB">
                <a:latin typeface="Arial" charset="0"/>
                <a:ea typeface="SimSun" charset="0"/>
                <a:cs typeface="SimSun" charset="0"/>
              </a:rPr>
              <a:t>Design patterns </a:t>
            </a:r>
            <a:r>
              <a:rPr lang="en-GB">
                <a:latin typeface="Times New Roman" charset="0"/>
                <a:ea typeface="SimSun" charset="0"/>
                <a:cs typeface="SimSun" charset="0"/>
              </a:rPr>
              <a:t>–</a:t>
            </a:r>
            <a:r>
              <a:rPr lang="en-GB">
                <a:latin typeface="Arial" charset="0"/>
                <a:ea typeface="SimSun" charset="0"/>
                <a:cs typeface="SimSun" charset="0"/>
              </a:rPr>
              <a:t> reuse of designs </a:t>
            </a:r>
          </a:p>
          <a:p>
            <a:pPr marL="822325" lvl="1">
              <a:lnSpc>
                <a:spcPct val="85000"/>
              </a:lnSpc>
            </a:pPr>
            <a:r>
              <a:rPr lang="en-GB">
                <a:latin typeface="Arial" charset="0"/>
                <a:ea typeface="SimSun" charset="0"/>
                <a:cs typeface="SimSun" charset="0"/>
              </a:rPr>
              <a:t>Evolutionary design </a:t>
            </a:r>
            <a:r>
              <a:rPr lang="en-GB">
                <a:latin typeface="Times New Roman" charset="0"/>
                <a:ea typeface="SimSun" charset="0"/>
                <a:cs typeface="SimSun" charset="0"/>
              </a:rPr>
              <a:t>–</a:t>
            </a:r>
            <a:r>
              <a:rPr lang="en-GB">
                <a:latin typeface="Arial" charset="0"/>
                <a:ea typeface="SimSun" charset="0"/>
                <a:cs typeface="SimSun" charset="0"/>
              </a:rPr>
              <a:t> trial and error</a:t>
            </a:r>
          </a:p>
          <a:p>
            <a:pPr marL="357188" indent="-357188">
              <a:lnSpc>
                <a:spcPct val="85000"/>
              </a:lnSpc>
            </a:pPr>
            <a:r>
              <a:rPr lang="en-US" altLang="zh-CN">
                <a:latin typeface="Arial" charset="0"/>
                <a:ea typeface="SimSun" charset="0"/>
                <a:cs typeface="SimSun" charset="0"/>
              </a:rPr>
              <a:t>Each design strategy can be considered as a </a:t>
            </a:r>
            <a:r>
              <a:rPr lang="en-US" altLang="zh-CN" b="1" i="1">
                <a:latin typeface="Arial" charset="0"/>
                <a:ea typeface="SimSun" charset="0"/>
                <a:cs typeface="SimSun" charset="0"/>
              </a:rPr>
              <a:t>prescriptive</a:t>
            </a:r>
            <a:r>
              <a:rPr lang="en-US" altLang="zh-CN">
                <a:latin typeface="Arial" charset="0"/>
                <a:ea typeface="SimSun" charset="0"/>
                <a:cs typeface="SimSun" charset="0"/>
              </a:rPr>
              <a:t> design process, which are</a:t>
            </a:r>
          </a:p>
          <a:p>
            <a:pPr marL="822325" lvl="1">
              <a:lnSpc>
                <a:spcPct val="85000"/>
              </a:lnSpc>
            </a:pPr>
            <a:r>
              <a:rPr lang="en-US" altLang="zh-CN">
                <a:latin typeface="Arial" charset="0"/>
                <a:ea typeface="SimSun" charset="0"/>
                <a:cs typeface="SimSun" charset="0"/>
              </a:rPr>
              <a:t>Guidelines for the creation of designs</a:t>
            </a:r>
          </a:p>
          <a:p>
            <a:pPr marL="822325" lvl="1">
              <a:lnSpc>
                <a:spcPct val="85000"/>
              </a:lnSpc>
            </a:pPr>
            <a:r>
              <a:rPr lang="en-US" altLang="zh-CN">
                <a:latin typeface="Arial" charset="0"/>
                <a:ea typeface="SimSun" charset="0"/>
                <a:cs typeface="SimSun" charset="0"/>
              </a:rPr>
              <a:t>Ideal processes that usually lead to good designs</a:t>
            </a:r>
            <a:endParaRPr lang="en-GB">
              <a:latin typeface="Arial" charset="0"/>
              <a:ea typeface="SimSun" charset="0"/>
              <a:cs typeface="SimSun"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61"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BA1A25BC-95C1-444C-A186-41C59412DCA0}" type="slidenum">
              <a:rPr lang="en-US" sz="1400">
                <a:solidFill>
                  <a:schemeClr val="bg1"/>
                </a:solidFill>
                <a:latin typeface="Arial" charset="0"/>
              </a:rPr>
              <a:pPr/>
              <a:t>21</a:t>
            </a:fld>
            <a:endParaRPr lang="en-US" sz="1400">
              <a:solidFill>
                <a:schemeClr val="bg1"/>
              </a:solidFill>
              <a:latin typeface="Arial" charset="0"/>
            </a:endParaRPr>
          </a:p>
        </p:txBody>
      </p:sp>
      <p:sp>
        <p:nvSpPr>
          <p:cNvPr id="62" name="Footer Placeholder 5"/>
          <p:cNvSpPr>
            <a:spLocks noGrp="1"/>
          </p:cNvSpPr>
          <p:nvPr>
            <p:ph type="ftr" sz="quarter" idx="12"/>
          </p:nvPr>
        </p:nvSpPr>
        <p:spPr/>
        <p:txBody>
          <a:bodyPr/>
          <a:lstStyle/>
          <a:p>
            <a:pPr>
              <a:defRPr/>
            </a:pPr>
            <a:r>
              <a:rPr lang="en-GB" altLang="zh-CN"/>
              <a:t>U08182: Information Systems Design</a:t>
            </a:r>
          </a:p>
        </p:txBody>
      </p:sp>
      <p:sp>
        <p:nvSpPr>
          <p:cNvPr id="25605" name="Rectangle 2"/>
          <p:cNvSpPr>
            <a:spLocks noGrp="1" noChangeArrowheads="1"/>
          </p:cNvSpPr>
          <p:nvPr>
            <p:ph type="title"/>
          </p:nvPr>
        </p:nvSpPr>
        <p:spPr/>
        <p:txBody>
          <a:bodyPr/>
          <a:lstStyle/>
          <a:p>
            <a:r>
              <a:rPr lang="en-GB" sz="3200">
                <a:latin typeface="Arial" charset="0"/>
                <a:ea typeface="SimSun" charset="0"/>
                <a:cs typeface="SimSun" charset="0"/>
              </a:rPr>
              <a:t>Decomposition</a:t>
            </a:r>
            <a:r>
              <a:rPr lang="en-GB" altLang="zh-CN" sz="3200">
                <a:latin typeface="Arial" charset="0"/>
                <a:ea typeface="SimSun" charset="0"/>
                <a:cs typeface="SimSun" charset="0"/>
              </a:rPr>
              <a:t>al</a:t>
            </a:r>
            <a:r>
              <a:rPr lang="en-GB" sz="3200">
                <a:latin typeface="Arial" charset="0"/>
                <a:ea typeface="SimSun" charset="0"/>
                <a:cs typeface="SimSun" charset="0"/>
              </a:rPr>
              <a:t> Methods</a:t>
            </a:r>
          </a:p>
        </p:txBody>
      </p:sp>
      <p:grpSp>
        <p:nvGrpSpPr>
          <p:cNvPr id="25606" name="Group 61"/>
          <p:cNvGrpSpPr>
            <a:grpSpLocks/>
          </p:cNvGrpSpPr>
          <p:nvPr/>
        </p:nvGrpSpPr>
        <p:grpSpPr bwMode="auto">
          <a:xfrm>
            <a:off x="488950" y="836613"/>
            <a:ext cx="9144000" cy="5256212"/>
            <a:chOff x="308" y="754"/>
            <a:chExt cx="5760" cy="3311"/>
          </a:xfrm>
        </p:grpSpPr>
        <p:sp>
          <p:nvSpPr>
            <p:cNvPr id="25607" name="Text Box 5"/>
            <p:cNvSpPr txBox="1">
              <a:spLocks noChangeArrowheads="1"/>
            </p:cNvSpPr>
            <p:nvPr/>
          </p:nvSpPr>
          <p:spPr bwMode="auto">
            <a:xfrm>
              <a:off x="4708" y="1706"/>
              <a:ext cx="121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2000">
                  <a:latin typeface="Times New Roman" charset="0"/>
                </a:rPr>
                <a:t>P</a:t>
              </a:r>
              <a:r>
                <a:rPr lang="en-GB" altLang="zh-CN" sz="2000" baseline="-25000">
                  <a:latin typeface="Times New Roman" charset="0"/>
                </a:rPr>
                <a:t>1</a:t>
              </a:r>
              <a:r>
                <a:rPr lang="en-GB" altLang="zh-CN" sz="2000">
                  <a:latin typeface="Times New Roman" charset="0"/>
                </a:rPr>
                <a:t>, P</a:t>
              </a:r>
              <a:r>
                <a:rPr lang="en-GB" altLang="zh-CN" sz="2000" baseline="-25000">
                  <a:latin typeface="Times New Roman" charset="0"/>
                </a:rPr>
                <a:t>2</a:t>
              </a:r>
              <a:r>
                <a:rPr lang="en-GB" altLang="zh-CN" sz="2000">
                  <a:latin typeface="Times New Roman" charset="0"/>
                </a:rPr>
                <a:t> and P</a:t>
              </a:r>
              <a:r>
                <a:rPr lang="en-GB" altLang="zh-CN" sz="2000" baseline="-25000">
                  <a:latin typeface="Times New Roman" charset="0"/>
                </a:rPr>
                <a:t>3</a:t>
              </a:r>
              <a:r>
                <a:rPr lang="en-GB" altLang="zh-CN" sz="2000">
                  <a:latin typeface="Times New Roman" charset="0"/>
                </a:rPr>
                <a:t> are sub-problems</a:t>
              </a:r>
              <a:endParaRPr lang="en-GB" sz="4800">
                <a:latin typeface="Times New Roman" charset="0"/>
              </a:endParaRPr>
            </a:p>
          </p:txBody>
        </p:sp>
        <p:sp>
          <p:nvSpPr>
            <p:cNvPr id="25608" name="Text Box 6"/>
            <p:cNvSpPr txBox="1">
              <a:spLocks noChangeArrowheads="1"/>
            </p:cNvSpPr>
            <p:nvPr/>
          </p:nvSpPr>
          <p:spPr bwMode="auto">
            <a:xfrm>
              <a:off x="4662" y="2341"/>
              <a:ext cx="1406" cy="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2000">
                  <a:latin typeface="Times New Roman" charset="0"/>
                </a:rPr>
                <a:t>S1, S2 and S3 are solutions for sub-problems P</a:t>
              </a:r>
              <a:r>
                <a:rPr lang="en-GB" altLang="zh-CN" sz="2000" baseline="-25000">
                  <a:latin typeface="Times New Roman" charset="0"/>
                </a:rPr>
                <a:t>1</a:t>
              </a:r>
              <a:r>
                <a:rPr lang="en-GB" altLang="zh-CN" sz="2000">
                  <a:latin typeface="Times New Roman" charset="0"/>
                </a:rPr>
                <a:t>, P</a:t>
              </a:r>
              <a:r>
                <a:rPr lang="en-GB" altLang="zh-CN" sz="2000" baseline="-25000">
                  <a:latin typeface="Times New Roman" charset="0"/>
                </a:rPr>
                <a:t>2</a:t>
              </a:r>
              <a:r>
                <a:rPr lang="en-GB" altLang="zh-CN" sz="2000">
                  <a:latin typeface="Times New Roman" charset="0"/>
                </a:rPr>
                <a:t> and P</a:t>
              </a:r>
              <a:r>
                <a:rPr lang="en-GB" altLang="zh-CN" sz="2000" baseline="-25000">
                  <a:latin typeface="Times New Roman" charset="0"/>
                </a:rPr>
                <a:t>3</a:t>
              </a:r>
              <a:r>
                <a:rPr lang="en-GB" altLang="zh-CN" sz="2000">
                  <a:latin typeface="Times New Roman" charset="0"/>
                </a:rPr>
                <a:t>, respectively</a:t>
              </a:r>
              <a:endParaRPr lang="en-GB" sz="4800">
                <a:latin typeface="Times New Roman" charset="0"/>
              </a:endParaRPr>
            </a:p>
          </p:txBody>
        </p:sp>
        <p:sp>
          <p:nvSpPr>
            <p:cNvPr id="25609" name="AutoShape 7"/>
            <p:cNvSpPr>
              <a:spLocks noChangeArrowheads="1"/>
            </p:cNvSpPr>
            <p:nvPr/>
          </p:nvSpPr>
          <p:spPr bwMode="auto">
            <a:xfrm>
              <a:off x="1301" y="754"/>
              <a:ext cx="3686" cy="583"/>
            </a:xfrm>
            <a:prstGeom prst="parallelogram">
              <a:avLst>
                <a:gd name="adj" fmla="val 158062"/>
              </a:avLst>
            </a:prstGeom>
            <a:solidFill>
              <a:srgbClr val="FFFFFF"/>
            </a:solidFill>
            <a:ln w="9525">
              <a:solidFill>
                <a:srgbClr val="000000"/>
              </a:solidFill>
              <a:miter lim="800000"/>
              <a:headEnd/>
              <a:tailEnd/>
            </a:ln>
          </p:spPr>
          <p:txBody>
            <a:bodyPr/>
            <a:lstStyle/>
            <a:p>
              <a:endParaRPr lang="en-US"/>
            </a:p>
          </p:txBody>
        </p:sp>
        <p:sp>
          <p:nvSpPr>
            <p:cNvPr id="25610" name="Text Box 8"/>
            <p:cNvSpPr txBox="1">
              <a:spLocks noChangeArrowheads="1"/>
            </p:cNvSpPr>
            <p:nvPr/>
          </p:nvSpPr>
          <p:spPr bwMode="auto">
            <a:xfrm>
              <a:off x="2105" y="953"/>
              <a:ext cx="2004"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a:latin typeface="Times New Roman" charset="0"/>
                </a:rPr>
                <a:t>Overall design problem</a:t>
              </a:r>
              <a:endParaRPr lang="en-GB" sz="5400">
                <a:latin typeface="Times New Roman" charset="0"/>
              </a:endParaRPr>
            </a:p>
          </p:txBody>
        </p:sp>
        <p:sp>
          <p:nvSpPr>
            <p:cNvPr id="25611" name="Line 9"/>
            <p:cNvSpPr>
              <a:spLocks noChangeShapeType="1"/>
            </p:cNvSpPr>
            <p:nvPr/>
          </p:nvSpPr>
          <p:spPr bwMode="auto">
            <a:xfrm>
              <a:off x="690" y="1046"/>
              <a:ext cx="107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2" name="Line 10"/>
            <p:cNvSpPr>
              <a:spLocks noChangeShapeType="1"/>
            </p:cNvSpPr>
            <p:nvPr/>
          </p:nvSpPr>
          <p:spPr bwMode="auto">
            <a:xfrm>
              <a:off x="4532" y="1046"/>
              <a:ext cx="10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3" name="Line 11"/>
            <p:cNvSpPr>
              <a:spLocks noChangeShapeType="1"/>
            </p:cNvSpPr>
            <p:nvPr/>
          </p:nvSpPr>
          <p:spPr bwMode="auto">
            <a:xfrm>
              <a:off x="1751" y="1056"/>
              <a:ext cx="0" cy="745"/>
            </a:xfrm>
            <a:prstGeom prst="line">
              <a:avLst/>
            </a:prstGeom>
            <a:noFill/>
            <a:ln w="3175">
              <a:solidFill>
                <a:srgbClr val="0000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25614" name="Line 12"/>
            <p:cNvSpPr>
              <a:spLocks noChangeShapeType="1"/>
            </p:cNvSpPr>
            <p:nvPr/>
          </p:nvSpPr>
          <p:spPr bwMode="auto">
            <a:xfrm flipV="1">
              <a:off x="4537" y="1056"/>
              <a:ext cx="0" cy="731"/>
            </a:xfrm>
            <a:prstGeom prst="line">
              <a:avLst/>
            </a:prstGeom>
            <a:noFill/>
            <a:ln w="3175">
              <a:solidFill>
                <a:srgbClr val="0000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en-US"/>
            </a:p>
          </p:txBody>
        </p:sp>
        <p:grpSp>
          <p:nvGrpSpPr>
            <p:cNvPr id="25615" name="Group 13"/>
            <p:cNvGrpSpPr>
              <a:grpSpLocks/>
            </p:cNvGrpSpPr>
            <p:nvPr/>
          </p:nvGrpSpPr>
          <p:grpSpPr bwMode="auto">
            <a:xfrm>
              <a:off x="1134" y="1600"/>
              <a:ext cx="3686" cy="583"/>
              <a:chOff x="3657" y="4239"/>
              <a:chExt cx="4423" cy="1016"/>
            </a:xfrm>
          </p:grpSpPr>
          <p:sp>
            <p:nvSpPr>
              <p:cNvPr id="25650" name="AutoShape 14"/>
              <p:cNvSpPr>
                <a:spLocks noChangeArrowheads="1"/>
              </p:cNvSpPr>
              <p:nvPr/>
            </p:nvSpPr>
            <p:spPr bwMode="auto">
              <a:xfrm>
                <a:off x="3657" y="4239"/>
                <a:ext cx="4423" cy="1016"/>
              </a:xfrm>
              <a:prstGeom prst="parallelogram">
                <a:avLst>
                  <a:gd name="adj" fmla="val 108834"/>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51" name="AutoShape 15"/>
              <p:cNvSpPr>
                <a:spLocks noChangeArrowheads="1"/>
              </p:cNvSpPr>
              <p:nvPr/>
            </p:nvSpPr>
            <p:spPr bwMode="auto">
              <a:xfrm>
                <a:off x="6076" y="4804"/>
                <a:ext cx="965" cy="322"/>
              </a:xfrm>
              <a:prstGeom prst="parallelogram">
                <a:avLst>
                  <a:gd name="adj" fmla="val 111842"/>
                </a:avLst>
              </a:prstGeom>
              <a:solidFill>
                <a:srgbClr val="FFFFFF"/>
              </a:solidFill>
              <a:ln w="9525">
                <a:solidFill>
                  <a:srgbClr val="000000"/>
                </a:solidFill>
                <a:miter lim="800000"/>
                <a:headEnd/>
                <a:tailEnd/>
              </a:ln>
            </p:spPr>
            <p:txBody>
              <a:bodyPr/>
              <a:lstStyle/>
              <a:p>
                <a:endParaRPr lang="en-US"/>
              </a:p>
            </p:txBody>
          </p:sp>
          <p:sp>
            <p:nvSpPr>
              <p:cNvPr id="25652" name="AutoShape 16"/>
              <p:cNvSpPr>
                <a:spLocks noChangeArrowheads="1"/>
              </p:cNvSpPr>
              <p:nvPr/>
            </p:nvSpPr>
            <p:spPr bwMode="auto">
              <a:xfrm>
                <a:off x="5896" y="4316"/>
                <a:ext cx="965" cy="322"/>
              </a:xfrm>
              <a:prstGeom prst="parallelogram">
                <a:avLst>
                  <a:gd name="adj" fmla="val 111842"/>
                </a:avLst>
              </a:prstGeom>
              <a:solidFill>
                <a:srgbClr val="FFFFFF"/>
              </a:solidFill>
              <a:ln w="9525">
                <a:solidFill>
                  <a:srgbClr val="000000"/>
                </a:solidFill>
                <a:miter lim="800000"/>
                <a:headEnd/>
                <a:tailEnd/>
              </a:ln>
            </p:spPr>
            <p:txBody>
              <a:bodyPr/>
              <a:lstStyle/>
              <a:p>
                <a:endParaRPr lang="en-US"/>
              </a:p>
            </p:txBody>
          </p:sp>
          <p:cxnSp>
            <p:nvCxnSpPr>
              <p:cNvPr id="25653" name="AutoShape 17"/>
              <p:cNvCxnSpPr>
                <a:cxnSpLocks noChangeShapeType="1"/>
              </p:cNvCxnSpPr>
              <p:nvPr/>
            </p:nvCxnSpPr>
            <p:spPr bwMode="auto">
              <a:xfrm>
                <a:off x="4409" y="4577"/>
                <a:ext cx="322" cy="257"/>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654" name="AutoShape 18"/>
              <p:cNvCxnSpPr>
                <a:cxnSpLocks noChangeShapeType="1"/>
              </p:cNvCxnSpPr>
              <p:nvPr/>
            </p:nvCxnSpPr>
            <p:spPr bwMode="auto">
              <a:xfrm>
                <a:off x="5297" y="4898"/>
                <a:ext cx="951" cy="39"/>
              </a:xfrm>
              <a:prstGeom prst="curvedConnector3">
                <a:avLst>
                  <a:gd name="adj1" fmla="val 49949"/>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655" name="AutoShape 19"/>
              <p:cNvCxnSpPr>
                <a:cxnSpLocks noChangeShapeType="1"/>
              </p:cNvCxnSpPr>
              <p:nvPr/>
            </p:nvCxnSpPr>
            <p:spPr bwMode="auto">
              <a:xfrm flipV="1">
                <a:off x="5413" y="4474"/>
                <a:ext cx="694" cy="309"/>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656" name="AutoShape 20"/>
              <p:cNvCxnSpPr>
                <a:cxnSpLocks noChangeShapeType="1"/>
              </p:cNvCxnSpPr>
              <p:nvPr/>
            </p:nvCxnSpPr>
            <p:spPr bwMode="auto">
              <a:xfrm rot="16200000" flipH="1">
                <a:off x="6570" y="4603"/>
                <a:ext cx="296" cy="64"/>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657" name="AutoShape 21"/>
              <p:cNvCxnSpPr>
                <a:cxnSpLocks noChangeShapeType="1"/>
              </p:cNvCxnSpPr>
              <p:nvPr/>
            </p:nvCxnSpPr>
            <p:spPr bwMode="auto">
              <a:xfrm flipV="1">
                <a:off x="6853" y="4514"/>
                <a:ext cx="848" cy="449"/>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25658" name="Group 22"/>
              <p:cNvGrpSpPr>
                <a:grpSpLocks/>
              </p:cNvGrpSpPr>
              <p:nvPr/>
            </p:nvGrpSpPr>
            <p:grpSpPr bwMode="auto">
              <a:xfrm>
                <a:off x="4537" y="4692"/>
                <a:ext cx="965" cy="322"/>
                <a:chOff x="4537" y="4692"/>
                <a:chExt cx="965" cy="322"/>
              </a:xfrm>
            </p:grpSpPr>
            <p:sp>
              <p:nvSpPr>
                <p:cNvPr id="25661" name="AutoShape 23"/>
                <p:cNvSpPr>
                  <a:spLocks noChangeArrowheads="1"/>
                </p:cNvSpPr>
                <p:nvPr/>
              </p:nvSpPr>
              <p:spPr bwMode="auto">
                <a:xfrm>
                  <a:off x="4537" y="4692"/>
                  <a:ext cx="965" cy="322"/>
                </a:xfrm>
                <a:prstGeom prst="parallelogram">
                  <a:avLst>
                    <a:gd name="adj" fmla="val 111842"/>
                  </a:avLst>
                </a:prstGeom>
                <a:solidFill>
                  <a:srgbClr val="FFFFFF"/>
                </a:solidFill>
                <a:ln w="9525">
                  <a:solidFill>
                    <a:srgbClr val="000000"/>
                  </a:solidFill>
                  <a:miter lim="800000"/>
                  <a:headEnd/>
                  <a:tailEnd/>
                </a:ln>
              </p:spPr>
              <p:txBody>
                <a:bodyPr/>
                <a:lstStyle/>
                <a:p>
                  <a:endParaRPr lang="en-US"/>
                </a:p>
              </p:txBody>
            </p:sp>
            <p:sp>
              <p:nvSpPr>
                <p:cNvPr id="25662" name="Text Box 24"/>
                <p:cNvSpPr txBox="1">
                  <a:spLocks noChangeArrowheads="1"/>
                </p:cNvSpPr>
                <p:nvPr/>
              </p:nvSpPr>
              <p:spPr bwMode="auto">
                <a:xfrm>
                  <a:off x="4818" y="4728"/>
                  <a:ext cx="42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1600">
                      <a:latin typeface="Times New Roman" charset="0"/>
                    </a:rPr>
                    <a:t>P</a:t>
                  </a:r>
                  <a:r>
                    <a:rPr lang="en-GB" altLang="zh-CN" sz="1600" baseline="-25000">
                      <a:latin typeface="Times New Roman" charset="0"/>
                    </a:rPr>
                    <a:t>1</a:t>
                  </a:r>
                  <a:endParaRPr lang="en-GB" sz="4000">
                    <a:latin typeface="Times New Roman" charset="0"/>
                  </a:endParaRPr>
                </a:p>
              </p:txBody>
            </p:sp>
          </p:grpSp>
          <p:sp>
            <p:nvSpPr>
              <p:cNvPr id="25659" name="Text Box 25"/>
              <p:cNvSpPr txBox="1">
                <a:spLocks noChangeArrowheads="1"/>
              </p:cNvSpPr>
              <p:nvPr/>
            </p:nvSpPr>
            <p:spPr bwMode="auto">
              <a:xfrm>
                <a:off x="6203" y="4338"/>
                <a:ext cx="42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1600">
                    <a:latin typeface="Times New Roman" charset="0"/>
                  </a:rPr>
                  <a:t>P</a:t>
                </a:r>
                <a:r>
                  <a:rPr lang="en-GB" altLang="zh-CN" sz="1600" baseline="-25000">
                    <a:latin typeface="Times New Roman" charset="0"/>
                  </a:rPr>
                  <a:t>2</a:t>
                </a:r>
                <a:endParaRPr lang="en-GB" sz="4000">
                  <a:latin typeface="Times New Roman" charset="0"/>
                </a:endParaRPr>
              </a:p>
            </p:txBody>
          </p:sp>
          <p:sp>
            <p:nvSpPr>
              <p:cNvPr id="25660" name="Text Box 26"/>
              <p:cNvSpPr txBox="1">
                <a:spLocks noChangeArrowheads="1"/>
              </p:cNvSpPr>
              <p:nvPr/>
            </p:nvSpPr>
            <p:spPr bwMode="auto">
              <a:xfrm>
                <a:off x="6357" y="4814"/>
                <a:ext cx="42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1600">
                    <a:latin typeface="Times New Roman" charset="0"/>
                  </a:rPr>
                  <a:t>P</a:t>
                </a:r>
                <a:r>
                  <a:rPr lang="en-GB" altLang="zh-CN" sz="1600" baseline="-25000">
                    <a:latin typeface="Times New Roman" charset="0"/>
                  </a:rPr>
                  <a:t>3</a:t>
                </a:r>
                <a:endParaRPr lang="en-GB" sz="4000">
                  <a:latin typeface="Times New Roman" charset="0"/>
                </a:endParaRPr>
              </a:p>
            </p:txBody>
          </p:sp>
        </p:grpSp>
        <p:grpSp>
          <p:nvGrpSpPr>
            <p:cNvPr id="25616" name="Group 27"/>
            <p:cNvGrpSpPr>
              <a:grpSpLocks/>
            </p:cNvGrpSpPr>
            <p:nvPr/>
          </p:nvGrpSpPr>
          <p:grpSpPr bwMode="auto">
            <a:xfrm>
              <a:off x="1120" y="2542"/>
              <a:ext cx="3687" cy="582"/>
              <a:chOff x="3755" y="5880"/>
              <a:chExt cx="4423" cy="1016"/>
            </a:xfrm>
          </p:grpSpPr>
          <p:sp>
            <p:nvSpPr>
              <p:cNvPr id="25638" name="AutoShape 28"/>
              <p:cNvSpPr>
                <a:spLocks noChangeArrowheads="1"/>
              </p:cNvSpPr>
              <p:nvPr/>
            </p:nvSpPr>
            <p:spPr bwMode="auto">
              <a:xfrm>
                <a:off x="3755" y="5880"/>
                <a:ext cx="4423" cy="1016"/>
              </a:xfrm>
              <a:prstGeom prst="parallelogram">
                <a:avLst>
                  <a:gd name="adj" fmla="val 108834"/>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39" name="AutoShape 29"/>
              <p:cNvSpPr>
                <a:spLocks noChangeArrowheads="1"/>
              </p:cNvSpPr>
              <p:nvPr/>
            </p:nvSpPr>
            <p:spPr bwMode="auto">
              <a:xfrm>
                <a:off x="6174" y="6445"/>
                <a:ext cx="965" cy="322"/>
              </a:xfrm>
              <a:prstGeom prst="parallelogram">
                <a:avLst>
                  <a:gd name="adj" fmla="val 111842"/>
                </a:avLst>
              </a:prstGeom>
              <a:solidFill>
                <a:srgbClr val="FFFFFF"/>
              </a:solidFill>
              <a:ln w="9525">
                <a:solidFill>
                  <a:srgbClr val="000000"/>
                </a:solidFill>
                <a:prstDash val="dash"/>
                <a:miter lim="800000"/>
                <a:headEnd/>
                <a:tailEnd/>
              </a:ln>
            </p:spPr>
            <p:txBody>
              <a:bodyPr/>
              <a:lstStyle/>
              <a:p>
                <a:endParaRPr lang="en-US"/>
              </a:p>
            </p:txBody>
          </p:sp>
          <p:sp>
            <p:nvSpPr>
              <p:cNvPr id="25640" name="AutoShape 30"/>
              <p:cNvSpPr>
                <a:spLocks noChangeArrowheads="1"/>
              </p:cNvSpPr>
              <p:nvPr/>
            </p:nvSpPr>
            <p:spPr bwMode="auto">
              <a:xfrm>
                <a:off x="5994" y="5957"/>
                <a:ext cx="965" cy="322"/>
              </a:xfrm>
              <a:prstGeom prst="parallelogram">
                <a:avLst>
                  <a:gd name="adj" fmla="val 111842"/>
                </a:avLst>
              </a:prstGeom>
              <a:solidFill>
                <a:srgbClr val="FFFFFF"/>
              </a:solidFill>
              <a:ln w="9525">
                <a:solidFill>
                  <a:srgbClr val="000000"/>
                </a:solidFill>
                <a:prstDash val="dash"/>
                <a:miter lim="800000"/>
                <a:headEnd/>
                <a:tailEnd/>
              </a:ln>
            </p:spPr>
            <p:txBody>
              <a:bodyPr/>
              <a:lstStyle/>
              <a:p>
                <a:endParaRPr lang="en-US"/>
              </a:p>
            </p:txBody>
          </p:sp>
          <p:cxnSp>
            <p:nvCxnSpPr>
              <p:cNvPr id="25641" name="AutoShape 31"/>
              <p:cNvCxnSpPr>
                <a:cxnSpLocks noChangeShapeType="1"/>
              </p:cNvCxnSpPr>
              <p:nvPr/>
            </p:nvCxnSpPr>
            <p:spPr bwMode="auto">
              <a:xfrm>
                <a:off x="4507" y="6218"/>
                <a:ext cx="322" cy="257"/>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642" name="AutoShape 32"/>
              <p:cNvCxnSpPr>
                <a:cxnSpLocks noChangeShapeType="1"/>
              </p:cNvCxnSpPr>
              <p:nvPr/>
            </p:nvCxnSpPr>
            <p:spPr bwMode="auto">
              <a:xfrm>
                <a:off x="5395" y="6539"/>
                <a:ext cx="951" cy="39"/>
              </a:xfrm>
              <a:prstGeom prst="curvedConnector3">
                <a:avLst>
                  <a:gd name="adj1" fmla="val 49949"/>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643" name="AutoShape 33"/>
              <p:cNvCxnSpPr>
                <a:cxnSpLocks noChangeShapeType="1"/>
              </p:cNvCxnSpPr>
              <p:nvPr/>
            </p:nvCxnSpPr>
            <p:spPr bwMode="auto">
              <a:xfrm flipV="1">
                <a:off x="5511" y="6115"/>
                <a:ext cx="694" cy="309"/>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644" name="AutoShape 34"/>
              <p:cNvCxnSpPr>
                <a:cxnSpLocks noChangeShapeType="1"/>
              </p:cNvCxnSpPr>
              <p:nvPr/>
            </p:nvCxnSpPr>
            <p:spPr bwMode="auto">
              <a:xfrm rot="16200000" flipH="1">
                <a:off x="6668" y="6244"/>
                <a:ext cx="296" cy="64"/>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645" name="AutoShape 35"/>
              <p:cNvCxnSpPr>
                <a:cxnSpLocks noChangeShapeType="1"/>
              </p:cNvCxnSpPr>
              <p:nvPr/>
            </p:nvCxnSpPr>
            <p:spPr bwMode="auto">
              <a:xfrm flipV="1">
                <a:off x="6951" y="6155"/>
                <a:ext cx="848" cy="449"/>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5646" name="AutoShape 36"/>
              <p:cNvSpPr>
                <a:spLocks noChangeArrowheads="1"/>
              </p:cNvSpPr>
              <p:nvPr/>
            </p:nvSpPr>
            <p:spPr bwMode="auto">
              <a:xfrm>
                <a:off x="4635" y="6333"/>
                <a:ext cx="965" cy="322"/>
              </a:xfrm>
              <a:prstGeom prst="parallelogram">
                <a:avLst>
                  <a:gd name="adj" fmla="val 111842"/>
                </a:avLst>
              </a:prstGeom>
              <a:solidFill>
                <a:srgbClr val="FFFFFF"/>
              </a:solidFill>
              <a:ln w="9525">
                <a:solidFill>
                  <a:srgbClr val="000000"/>
                </a:solidFill>
                <a:prstDash val="dash"/>
                <a:miter lim="800000"/>
                <a:headEnd/>
                <a:tailEnd/>
              </a:ln>
            </p:spPr>
            <p:txBody>
              <a:bodyPr/>
              <a:lstStyle/>
              <a:p>
                <a:endParaRPr lang="en-US"/>
              </a:p>
            </p:txBody>
          </p:sp>
          <p:sp>
            <p:nvSpPr>
              <p:cNvPr id="25647" name="Text Box 37"/>
              <p:cNvSpPr txBox="1">
                <a:spLocks noChangeArrowheads="1"/>
              </p:cNvSpPr>
              <p:nvPr/>
            </p:nvSpPr>
            <p:spPr bwMode="auto">
              <a:xfrm>
                <a:off x="4891" y="6361"/>
                <a:ext cx="42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1600">
                    <a:latin typeface="Times New Roman" charset="0"/>
                  </a:rPr>
                  <a:t>S</a:t>
                </a:r>
                <a:r>
                  <a:rPr lang="en-GB" altLang="zh-CN" sz="1600" baseline="-25000">
                    <a:latin typeface="Times New Roman" charset="0"/>
                  </a:rPr>
                  <a:t>1</a:t>
                </a:r>
                <a:endParaRPr lang="en-GB" sz="4000">
                  <a:latin typeface="Times New Roman" charset="0"/>
                </a:endParaRPr>
              </a:p>
            </p:txBody>
          </p:sp>
          <p:sp>
            <p:nvSpPr>
              <p:cNvPr id="25648" name="Text Box 38"/>
              <p:cNvSpPr txBox="1">
                <a:spLocks noChangeArrowheads="1"/>
              </p:cNvSpPr>
              <p:nvPr/>
            </p:nvSpPr>
            <p:spPr bwMode="auto">
              <a:xfrm>
                <a:off x="6274" y="5976"/>
                <a:ext cx="42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1600">
                    <a:latin typeface="Times New Roman" charset="0"/>
                  </a:rPr>
                  <a:t>S</a:t>
                </a:r>
                <a:r>
                  <a:rPr lang="en-GB" altLang="zh-CN" sz="1600" baseline="-25000">
                    <a:latin typeface="Times New Roman" charset="0"/>
                  </a:rPr>
                  <a:t>2</a:t>
                </a:r>
                <a:endParaRPr lang="en-GB" sz="4000">
                  <a:latin typeface="Times New Roman" charset="0"/>
                </a:endParaRPr>
              </a:p>
            </p:txBody>
          </p:sp>
          <p:sp>
            <p:nvSpPr>
              <p:cNvPr id="25649" name="Text Box 39"/>
              <p:cNvSpPr txBox="1">
                <a:spLocks noChangeArrowheads="1"/>
              </p:cNvSpPr>
              <p:nvPr/>
            </p:nvSpPr>
            <p:spPr bwMode="auto">
              <a:xfrm>
                <a:off x="6445" y="6473"/>
                <a:ext cx="42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1600">
                    <a:latin typeface="Times New Roman" charset="0"/>
                  </a:rPr>
                  <a:t>S</a:t>
                </a:r>
                <a:r>
                  <a:rPr lang="en-GB" altLang="zh-CN" sz="1600" baseline="-25000">
                    <a:latin typeface="Times New Roman" charset="0"/>
                  </a:rPr>
                  <a:t>3</a:t>
                </a:r>
                <a:endParaRPr lang="en-GB" sz="4000">
                  <a:latin typeface="Times New Roman" charset="0"/>
                </a:endParaRPr>
              </a:p>
            </p:txBody>
          </p:sp>
        </p:grpSp>
        <p:sp>
          <p:nvSpPr>
            <p:cNvPr id="25617" name="Line 40"/>
            <p:cNvSpPr>
              <a:spLocks noChangeShapeType="1"/>
            </p:cNvSpPr>
            <p:nvPr/>
          </p:nvSpPr>
          <p:spPr bwMode="auto">
            <a:xfrm>
              <a:off x="2026" y="1950"/>
              <a:ext cx="0" cy="929"/>
            </a:xfrm>
            <a:prstGeom prst="line">
              <a:avLst/>
            </a:prstGeom>
            <a:noFill/>
            <a:ln w="3175">
              <a:solidFill>
                <a:srgbClr val="0000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25618" name="Line 41"/>
            <p:cNvSpPr>
              <a:spLocks noChangeShapeType="1"/>
            </p:cNvSpPr>
            <p:nvPr/>
          </p:nvSpPr>
          <p:spPr bwMode="auto">
            <a:xfrm flipV="1">
              <a:off x="2575" y="1917"/>
              <a:ext cx="0" cy="934"/>
            </a:xfrm>
            <a:prstGeom prst="line">
              <a:avLst/>
            </a:prstGeom>
            <a:noFill/>
            <a:ln w="3175">
              <a:solidFill>
                <a:srgbClr val="0000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25619" name="Line 42"/>
            <p:cNvSpPr>
              <a:spLocks noChangeShapeType="1"/>
            </p:cNvSpPr>
            <p:nvPr/>
          </p:nvSpPr>
          <p:spPr bwMode="auto">
            <a:xfrm flipV="1">
              <a:off x="2487" y="1978"/>
              <a:ext cx="0" cy="938"/>
            </a:xfrm>
            <a:prstGeom prst="line">
              <a:avLst/>
            </a:prstGeom>
            <a:noFill/>
            <a:ln w="3175">
              <a:solidFill>
                <a:srgbClr val="0000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25620" name="Line 43"/>
            <p:cNvSpPr>
              <a:spLocks noChangeShapeType="1"/>
            </p:cNvSpPr>
            <p:nvPr/>
          </p:nvSpPr>
          <p:spPr bwMode="auto">
            <a:xfrm flipH="1">
              <a:off x="3144" y="1749"/>
              <a:ext cx="7" cy="919"/>
            </a:xfrm>
            <a:prstGeom prst="line">
              <a:avLst/>
            </a:prstGeom>
            <a:noFill/>
            <a:ln w="3175">
              <a:solidFill>
                <a:srgbClr val="0000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25621" name="Line 44"/>
            <p:cNvSpPr>
              <a:spLocks noChangeShapeType="1"/>
            </p:cNvSpPr>
            <p:nvPr/>
          </p:nvSpPr>
          <p:spPr bwMode="auto">
            <a:xfrm flipH="1">
              <a:off x="3287" y="2015"/>
              <a:ext cx="7" cy="934"/>
            </a:xfrm>
            <a:prstGeom prst="line">
              <a:avLst/>
            </a:prstGeom>
            <a:noFill/>
            <a:ln w="3175">
              <a:solidFill>
                <a:srgbClr val="0000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25622" name="Line 45"/>
            <p:cNvSpPr>
              <a:spLocks noChangeShapeType="1"/>
            </p:cNvSpPr>
            <p:nvPr/>
          </p:nvSpPr>
          <p:spPr bwMode="auto">
            <a:xfrm flipH="1" flipV="1">
              <a:off x="3640" y="1753"/>
              <a:ext cx="6" cy="935"/>
            </a:xfrm>
            <a:prstGeom prst="line">
              <a:avLst/>
            </a:prstGeom>
            <a:noFill/>
            <a:ln w="3175">
              <a:solidFill>
                <a:srgbClr val="0000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25623" name="Line 46"/>
            <p:cNvSpPr>
              <a:spLocks noChangeShapeType="1"/>
            </p:cNvSpPr>
            <p:nvPr/>
          </p:nvSpPr>
          <p:spPr bwMode="auto">
            <a:xfrm flipH="1">
              <a:off x="3707" y="1917"/>
              <a:ext cx="7" cy="939"/>
            </a:xfrm>
            <a:prstGeom prst="line">
              <a:avLst/>
            </a:prstGeom>
            <a:noFill/>
            <a:ln w="3175">
              <a:solidFill>
                <a:srgbClr val="0000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25624" name="Line 47"/>
            <p:cNvSpPr>
              <a:spLocks noChangeShapeType="1"/>
            </p:cNvSpPr>
            <p:nvPr/>
          </p:nvSpPr>
          <p:spPr bwMode="auto">
            <a:xfrm flipV="1">
              <a:off x="3808" y="2015"/>
              <a:ext cx="0" cy="938"/>
            </a:xfrm>
            <a:prstGeom prst="line">
              <a:avLst/>
            </a:prstGeom>
            <a:noFill/>
            <a:ln w="3175">
              <a:solidFill>
                <a:srgbClr val="0000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en-US"/>
            </a:p>
          </p:txBody>
        </p:sp>
        <p:grpSp>
          <p:nvGrpSpPr>
            <p:cNvPr id="25625" name="Group 48"/>
            <p:cNvGrpSpPr>
              <a:grpSpLocks/>
            </p:cNvGrpSpPr>
            <p:nvPr/>
          </p:nvGrpSpPr>
          <p:grpSpPr bwMode="auto">
            <a:xfrm>
              <a:off x="672" y="3482"/>
              <a:ext cx="4915" cy="583"/>
              <a:chOff x="2867" y="7536"/>
              <a:chExt cx="5897" cy="1016"/>
            </a:xfrm>
          </p:grpSpPr>
          <p:sp>
            <p:nvSpPr>
              <p:cNvPr id="25634" name="AutoShape 49"/>
              <p:cNvSpPr>
                <a:spLocks noChangeArrowheads="1"/>
              </p:cNvSpPr>
              <p:nvPr/>
            </p:nvSpPr>
            <p:spPr bwMode="auto">
              <a:xfrm>
                <a:off x="3600" y="7536"/>
                <a:ext cx="4423" cy="1016"/>
              </a:xfrm>
              <a:prstGeom prst="parallelogram">
                <a:avLst>
                  <a:gd name="adj" fmla="val 108834"/>
                </a:avLst>
              </a:prstGeom>
              <a:solidFill>
                <a:srgbClr val="FFFFFF"/>
              </a:solidFill>
              <a:ln w="9525">
                <a:solidFill>
                  <a:srgbClr val="000000"/>
                </a:solidFill>
                <a:miter lim="800000"/>
                <a:headEnd/>
                <a:tailEnd/>
              </a:ln>
            </p:spPr>
            <p:txBody>
              <a:bodyPr/>
              <a:lstStyle/>
              <a:p>
                <a:endParaRPr lang="en-US"/>
              </a:p>
            </p:txBody>
          </p:sp>
          <p:sp>
            <p:nvSpPr>
              <p:cNvPr id="25635" name="Text Box 50"/>
              <p:cNvSpPr txBox="1">
                <a:spLocks noChangeArrowheads="1"/>
              </p:cNvSpPr>
              <p:nvPr/>
            </p:nvSpPr>
            <p:spPr bwMode="auto">
              <a:xfrm>
                <a:off x="4565" y="7883"/>
                <a:ext cx="240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a:latin typeface="Times New Roman" charset="0"/>
                  </a:rPr>
                  <a:t>Overall design solution</a:t>
                </a:r>
                <a:endParaRPr lang="en-GB" sz="5400">
                  <a:latin typeface="Times New Roman" charset="0"/>
                </a:endParaRPr>
              </a:p>
            </p:txBody>
          </p:sp>
          <p:sp>
            <p:nvSpPr>
              <p:cNvPr id="25636" name="Line 51"/>
              <p:cNvSpPr>
                <a:spLocks noChangeShapeType="1"/>
              </p:cNvSpPr>
              <p:nvPr/>
            </p:nvSpPr>
            <p:spPr bwMode="auto">
              <a:xfrm>
                <a:off x="2867" y="8044"/>
                <a:ext cx="128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7" name="Line 52"/>
              <p:cNvSpPr>
                <a:spLocks noChangeShapeType="1"/>
              </p:cNvSpPr>
              <p:nvPr/>
            </p:nvSpPr>
            <p:spPr bwMode="auto">
              <a:xfrm>
                <a:off x="7478" y="8044"/>
                <a:ext cx="128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5626" name="Line 53"/>
            <p:cNvSpPr>
              <a:spLocks noChangeShapeType="1"/>
            </p:cNvSpPr>
            <p:nvPr/>
          </p:nvSpPr>
          <p:spPr bwMode="auto">
            <a:xfrm>
              <a:off x="1754" y="2734"/>
              <a:ext cx="0" cy="1036"/>
            </a:xfrm>
            <a:prstGeom prst="line">
              <a:avLst/>
            </a:prstGeom>
            <a:noFill/>
            <a:ln w="3175">
              <a:solidFill>
                <a:srgbClr val="0000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25627" name="Line 54"/>
            <p:cNvSpPr>
              <a:spLocks noChangeShapeType="1"/>
            </p:cNvSpPr>
            <p:nvPr/>
          </p:nvSpPr>
          <p:spPr bwMode="auto">
            <a:xfrm flipV="1">
              <a:off x="4521" y="2724"/>
              <a:ext cx="0" cy="1037"/>
            </a:xfrm>
            <a:prstGeom prst="line">
              <a:avLst/>
            </a:prstGeom>
            <a:noFill/>
            <a:ln w="3175">
              <a:solidFill>
                <a:srgbClr val="0000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25628" name="AutoShape 55"/>
            <p:cNvSpPr>
              <a:spLocks noChangeArrowheads="1"/>
            </p:cNvSpPr>
            <p:nvPr/>
          </p:nvSpPr>
          <p:spPr bwMode="auto">
            <a:xfrm>
              <a:off x="1463" y="1425"/>
              <a:ext cx="225" cy="369"/>
            </a:xfrm>
            <a:prstGeom prst="downArrow">
              <a:avLst>
                <a:gd name="adj1" fmla="val 50000"/>
                <a:gd name="adj2" fmla="val 41000"/>
              </a:avLst>
            </a:prstGeom>
            <a:solidFill>
              <a:srgbClr val="FFFFFF"/>
            </a:solidFill>
            <a:ln w="9525">
              <a:solidFill>
                <a:srgbClr val="000000"/>
              </a:solidFill>
              <a:miter lim="800000"/>
              <a:headEnd/>
              <a:tailEnd/>
            </a:ln>
          </p:spPr>
          <p:txBody>
            <a:bodyPr/>
            <a:lstStyle/>
            <a:p>
              <a:endParaRPr lang="en-US"/>
            </a:p>
          </p:txBody>
        </p:sp>
        <p:sp>
          <p:nvSpPr>
            <p:cNvPr id="25629" name="AutoShape 56"/>
            <p:cNvSpPr>
              <a:spLocks noChangeArrowheads="1"/>
            </p:cNvSpPr>
            <p:nvPr/>
          </p:nvSpPr>
          <p:spPr bwMode="auto">
            <a:xfrm>
              <a:off x="1490" y="2249"/>
              <a:ext cx="225" cy="370"/>
            </a:xfrm>
            <a:prstGeom prst="downArrow">
              <a:avLst>
                <a:gd name="adj1" fmla="val 50000"/>
                <a:gd name="adj2" fmla="val 41111"/>
              </a:avLst>
            </a:prstGeom>
            <a:solidFill>
              <a:srgbClr val="FFFFFF"/>
            </a:solidFill>
            <a:ln w="9525">
              <a:solidFill>
                <a:srgbClr val="000000"/>
              </a:solidFill>
              <a:miter lim="800000"/>
              <a:headEnd/>
              <a:tailEnd/>
            </a:ln>
          </p:spPr>
          <p:txBody>
            <a:bodyPr/>
            <a:lstStyle/>
            <a:p>
              <a:endParaRPr lang="en-US"/>
            </a:p>
          </p:txBody>
        </p:sp>
        <p:sp>
          <p:nvSpPr>
            <p:cNvPr id="25630" name="AutoShape 57"/>
            <p:cNvSpPr>
              <a:spLocks noChangeArrowheads="1"/>
            </p:cNvSpPr>
            <p:nvPr/>
          </p:nvSpPr>
          <p:spPr bwMode="auto">
            <a:xfrm>
              <a:off x="1479" y="3209"/>
              <a:ext cx="226" cy="369"/>
            </a:xfrm>
            <a:prstGeom prst="downArrow">
              <a:avLst>
                <a:gd name="adj1" fmla="val 50000"/>
                <a:gd name="adj2" fmla="val 40819"/>
              </a:avLst>
            </a:prstGeom>
            <a:solidFill>
              <a:srgbClr val="FFFFFF"/>
            </a:solidFill>
            <a:ln w="9525">
              <a:solidFill>
                <a:srgbClr val="000000"/>
              </a:solidFill>
              <a:miter lim="800000"/>
              <a:headEnd/>
              <a:tailEnd/>
            </a:ln>
          </p:spPr>
          <p:txBody>
            <a:bodyPr/>
            <a:lstStyle/>
            <a:p>
              <a:endParaRPr lang="en-US"/>
            </a:p>
          </p:txBody>
        </p:sp>
        <p:sp>
          <p:nvSpPr>
            <p:cNvPr id="25631" name="Text Box 58"/>
            <p:cNvSpPr txBox="1">
              <a:spLocks noChangeArrowheads="1"/>
            </p:cNvSpPr>
            <p:nvPr/>
          </p:nvSpPr>
          <p:spPr bwMode="auto">
            <a:xfrm>
              <a:off x="308" y="1436"/>
              <a:ext cx="1158"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2000">
                  <a:latin typeface="Times New Roman" charset="0"/>
                </a:rPr>
                <a:t>Decompose design problem</a:t>
              </a:r>
              <a:endParaRPr lang="en-GB" sz="4800">
                <a:latin typeface="Times New Roman" charset="0"/>
              </a:endParaRPr>
            </a:p>
          </p:txBody>
        </p:sp>
        <p:sp>
          <p:nvSpPr>
            <p:cNvPr id="25632" name="Text Box 59"/>
            <p:cNvSpPr txBox="1">
              <a:spLocks noChangeArrowheads="1"/>
            </p:cNvSpPr>
            <p:nvPr/>
          </p:nvSpPr>
          <p:spPr bwMode="auto">
            <a:xfrm>
              <a:off x="444" y="2251"/>
              <a:ext cx="94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lgn="l" eaLnBrk="1" hangingPunct="1">
                <a:spcBef>
                  <a:spcPct val="0"/>
                </a:spcBef>
              </a:pPr>
              <a:r>
                <a:rPr lang="en-GB" altLang="zh-CN">
                  <a:latin typeface="Times New Roman" charset="0"/>
                </a:rPr>
                <a:t>Solve sub-problems</a:t>
              </a:r>
              <a:endParaRPr lang="en-GB" sz="5400">
                <a:latin typeface="Times New Roman" charset="0"/>
              </a:endParaRPr>
            </a:p>
          </p:txBody>
        </p:sp>
        <p:sp>
          <p:nvSpPr>
            <p:cNvPr id="25633" name="Text Box 60"/>
            <p:cNvSpPr txBox="1">
              <a:spLocks noChangeArrowheads="1"/>
            </p:cNvSpPr>
            <p:nvPr/>
          </p:nvSpPr>
          <p:spPr bwMode="auto">
            <a:xfrm>
              <a:off x="348" y="3240"/>
              <a:ext cx="1230"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a:latin typeface="Times New Roman" charset="0"/>
                </a:rPr>
                <a:t>Assemble sub-solutions</a:t>
              </a:r>
              <a:endParaRPr lang="en-GB" sz="5400">
                <a:latin typeface="Times New Roman"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6B83A4B0-61C6-704A-9095-35DDA180B710}" type="slidenum">
              <a:rPr lang="en-US" sz="1400">
                <a:solidFill>
                  <a:schemeClr val="bg1"/>
                </a:solidFill>
                <a:latin typeface="Arial" charset="0"/>
              </a:rPr>
              <a:pPr/>
              <a:t>22</a:t>
            </a:fld>
            <a:endParaRPr lang="en-US" sz="1400">
              <a:solidFill>
                <a:schemeClr val="bg1"/>
              </a:solidFill>
              <a:latin typeface="Arial" charset="0"/>
            </a:endParaRPr>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26629" name="Rectangle 2"/>
          <p:cNvSpPr>
            <a:spLocks noGrp="1" noChangeArrowheads="1"/>
          </p:cNvSpPr>
          <p:nvPr>
            <p:ph type="title"/>
          </p:nvPr>
        </p:nvSpPr>
        <p:spPr/>
        <p:txBody>
          <a:bodyPr/>
          <a:lstStyle/>
          <a:p>
            <a:r>
              <a:rPr lang="en-GB">
                <a:latin typeface="Arial" charset="0"/>
                <a:ea typeface="SimSun" charset="0"/>
                <a:cs typeface="SimSun" charset="0"/>
              </a:rPr>
              <a:t>Process of Decomposition</a:t>
            </a:r>
            <a:r>
              <a:rPr lang="en-GB" altLang="zh-CN">
                <a:latin typeface="Arial" charset="0"/>
                <a:ea typeface="SimSun" charset="0"/>
                <a:cs typeface="SimSun" charset="0"/>
              </a:rPr>
              <a:t>al</a:t>
            </a:r>
            <a:r>
              <a:rPr lang="en-GB">
                <a:latin typeface="Arial" charset="0"/>
                <a:ea typeface="SimSun" charset="0"/>
                <a:cs typeface="SimSun" charset="0"/>
              </a:rPr>
              <a:t> Methods</a:t>
            </a:r>
            <a:endParaRPr lang="en-US" altLang="zh-CN">
              <a:latin typeface="Arial" charset="0"/>
              <a:ea typeface="SimSun" charset="0"/>
              <a:cs typeface="SimSun" charset="0"/>
            </a:endParaRPr>
          </a:p>
        </p:txBody>
      </p:sp>
      <p:sp>
        <p:nvSpPr>
          <p:cNvPr id="26630" name="Rectangle 3"/>
          <p:cNvSpPr>
            <a:spLocks noGrp="1" noChangeArrowheads="1"/>
          </p:cNvSpPr>
          <p:nvPr>
            <p:ph type="body" idx="1"/>
          </p:nvPr>
        </p:nvSpPr>
        <p:spPr/>
        <p:txBody>
          <a:bodyPr/>
          <a:lstStyle/>
          <a:p>
            <a:pPr marL="0" indent="0">
              <a:lnSpc>
                <a:spcPct val="90000"/>
              </a:lnSpc>
              <a:spcBef>
                <a:spcPts val="600"/>
              </a:spcBef>
              <a:spcAft>
                <a:spcPts val="600"/>
              </a:spcAft>
              <a:buFont typeface="Wingdings" charset="0"/>
              <a:buNone/>
            </a:pPr>
            <a:r>
              <a:rPr lang="en-GB">
                <a:latin typeface="Arial" charset="0"/>
                <a:ea typeface="SimSun" charset="0"/>
                <a:cs typeface="SimSun" charset="0"/>
              </a:rPr>
              <a:t>Decompositional methods take a top-down approach to the design process. </a:t>
            </a:r>
          </a:p>
          <a:p>
            <a:pPr marL="400050" lvl="1">
              <a:lnSpc>
                <a:spcPct val="90000"/>
              </a:lnSpc>
              <a:spcBef>
                <a:spcPts val="300"/>
              </a:spcBef>
              <a:spcAft>
                <a:spcPts val="300"/>
              </a:spcAft>
            </a:pPr>
            <a:r>
              <a:rPr lang="en-GB">
                <a:latin typeface="Arial" charset="0"/>
                <a:ea typeface="SimSun" charset="0"/>
                <a:cs typeface="SimSun" charset="0"/>
              </a:rPr>
              <a:t>It starts with an original description of the problem or a model of the original problem. </a:t>
            </a:r>
          </a:p>
          <a:p>
            <a:pPr marL="400050" lvl="1">
              <a:lnSpc>
                <a:spcPct val="90000"/>
              </a:lnSpc>
              <a:spcBef>
                <a:spcPts val="300"/>
              </a:spcBef>
              <a:spcAft>
                <a:spcPts val="300"/>
              </a:spcAft>
            </a:pPr>
            <a:r>
              <a:rPr lang="en-GB">
                <a:latin typeface="Arial" charset="0"/>
                <a:ea typeface="SimSun" charset="0"/>
                <a:cs typeface="SimSun" charset="0"/>
              </a:rPr>
              <a:t>The original problem is, then, decomposed into a number of sub-problems. </a:t>
            </a:r>
          </a:p>
          <a:p>
            <a:pPr marL="400050" lvl="1">
              <a:lnSpc>
                <a:spcPct val="90000"/>
              </a:lnSpc>
              <a:spcBef>
                <a:spcPts val="300"/>
              </a:spcBef>
              <a:spcAft>
                <a:spcPts val="300"/>
              </a:spcAft>
            </a:pPr>
            <a:r>
              <a:rPr lang="en-GB">
                <a:latin typeface="Arial" charset="0"/>
                <a:ea typeface="SimSun" charset="0"/>
                <a:cs typeface="SimSun" charset="0"/>
              </a:rPr>
              <a:t>These sub-problems are then solved separately. </a:t>
            </a:r>
          </a:p>
          <a:p>
            <a:pPr marL="796925" lvl="2" indent="-282575">
              <a:lnSpc>
                <a:spcPct val="90000"/>
              </a:lnSpc>
              <a:spcBef>
                <a:spcPts val="300"/>
              </a:spcBef>
              <a:spcAft>
                <a:spcPts val="300"/>
              </a:spcAft>
            </a:pPr>
            <a:r>
              <a:rPr lang="en-GB">
                <a:latin typeface="Arial" charset="0"/>
                <a:ea typeface="SimSun" charset="0"/>
                <a:cs typeface="SimSun" charset="0"/>
              </a:rPr>
              <a:t>The sub-problem is solved directly if possible; Or</a:t>
            </a:r>
          </a:p>
          <a:p>
            <a:pPr marL="796925" lvl="2" indent="-282575">
              <a:lnSpc>
                <a:spcPct val="90000"/>
              </a:lnSpc>
              <a:spcBef>
                <a:spcPts val="300"/>
              </a:spcBef>
              <a:spcAft>
                <a:spcPts val="300"/>
              </a:spcAft>
            </a:pPr>
            <a:r>
              <a:rPr lang="en-GB">
                <a:latin typeface="Arial" charset="0"/>
                <a:ea typeface="SimSun" charset="0"/>
                <a:cs typeface="SimSun" charset="0"/>
              </a:rPr>
              <a:t>If a sub-problem is still too complicated to be solved directly, it is further decomposed.</a:t>
            </a:r>
            <a:r>
              <a:rPr lang="en-GB" sz="2400">
                <a:latin typeface="Arial" charset="0"/>
                <a:ea typeface="SimSun" charset="0"/>
                <a:cs typeface="SimSun" charset="0"/>
              </a:rPr>
              <a:t> </a:t>
            </a:r>
          </a:p>
          <a:p>
            <a:pPr marL="400050" lvl="1">
              <a:lnSpc>
                <a:spcPct val="90000"/>
              </a:lnSpc>
              <a:spcBef>
                <a:spcPts val="300"/>
              </a:spcBef>
              <a:spcAft>
                <a:spcPts val="300"/>
              </a:spcAft>
            </a:pPr>
            <a:r>
              <a:rPr lang="en-GB">
                <a:latin typeface="Arial" charset="0"/>
                <a:ea typeface="SimSun" charset="0"/>
                <a:cs typeface="SimSun" charset="0"/>
              </a:rPr>
              <a:t>The solutions of the sub-problems are put together to form a solution of the original problem. </a:t>
            </a:r>
            <a:endParaRPr lang="en-US" altLang="zh-CN" sz="3200">
              <a:latin typeface="Arial" charset="0"/>
              <a:ea typeface="SimSun" charset="0"/>
              <a:cs typeface="SimSun"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61"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681F5383-D406-DF44-8600-0913FB492C17}" type="slidenum">
              <a:rPr lang="en-US" sz="1400">
                <a:solidFill>
                  <a:schemeClr val="bg1"/>
                </a:solidFill>
                <a:latin typeface="Arial" charset="0"/>
              </a:rPr>
              <a:pPr/>
              <a:t>23</a:t>
            </a:fld>
            <a:endParaRPr lang="en-US" sz="1400">
              <a:solidFill>
                <a:schemeClr val="bg1"/>
              </a:solidFill>
              <a:latin typeface="Arial" charset="0"/>
            </a:endParaRPr>
          </a:p>
        </p:txBody>
      </p:sp>
      <p:sp>
        <p:nvSpPr>
          <p:cNvPr id="62" name="Footer Placeholder 5"/>
          <p:cNvSpPr>
            <a:spLocks noGrp="1"/>
          </p:cNvSpPr>
          <p:nvPr>
            <p:ph type="ftr" sz="quarter" idx="12"/>
          </p:nvPr>
        </p:nvSpPr>
        <p:spPr/>
        <p:txBody>
          <a:bodyPr/>
          <a:lstStyle/>
          <a:p>
            <a:pPr>
              <a:defRPr/>
            </a:pPr>
            <a:r>
              <a:rPr lang="en-GB" altLang="zh-CN"/>
              <a:t>U08182: Information Systems Design</a:t>
            </a:r>
          </a:p>
        </p:txBody>
      </p:sp>
      <p:sp>
        <p:nvSpPr>
          <p:cNvPr id="27653" name="Rectangle 2"/>
          <p:cNvSpPr>
            <a:spLocks noGrp="1" noChangeArrowheads="1"/>
          </p:cNvSpPr>
          <p:nvPr>
            <p:ph type="title"/>
          </p:nvPr>
        </p:nvSpPr>
        <p:spPr/>
        <p:txBody>
          <a:bodyPr/>
          <a:lstStyle/>
          <a:p>
            <a:r>
              <a:rPr lang="en-GB" sz="3200">
                <a:latin typeface="Arial" charset="0"/>
                <a:ea typeface="SimSun" charset="0"/>
                <a:cs typeface="SimSun" charset="0"/>
              </a:rPr>
              <a:t>Compositional Methods</a:t>
            </a:r>
          </a:p>
        </p:txBody>
      </p:sp>
      <p:sp>
        <p:nvSpPr>
          <p:cNvPr id="27654" name="Oval 6"/>
          <p:cNvSpPr>
            <a:spLocks noChangeArrowheads="1"/>
          </p:cNvSpPr>
          <p:nvPr/>
        </p:nvSpPr>
        <p:spPr bwMode="auto">
          <a:xfrm>
            <a:off x="901700" y="620713"/>
            <a:ext cx="2152650" cy="935037"/>
          </a:xfrm>
          <a:prstGeom prst="ellipse">
            <a:avLst/>
          </a:prstGeom>
          <a:solidFill>
            <a:srgbClr val="FFFFFF"/>
          </a:solidFill>
          <a:ln w="9525">
            <a:solidFill>
              <a:srgbClr val="000000"/>
            </a:solidFill>
            <a:round/>
            <a:headEnd/>
            <a:tailEnd/>
          </a:ln>
        </p:spPr>
        <p:txBody>
          <a:bodyPr/>
          <a:lstStyle/>
          <a:p>
            <a:endParaRPr lang="en-US"/>
          </a:p>
        </p:txBody>
      </p:sp>
      <p:sp>
        <p:nvSpPr>
          <p:cNvPr id="27655" name="Text Box 7"/>
          <p:cNvSpPr txBox="1">
            <a:spLocks noChangeArrowheads="1"/>
          </p:cNvSpPr>
          <p:nvPr/>
        </p:nvSpPr>
        <p:spPr bwMode="auto">
          <a:xfrm>
            <a:off x="1143000" y="692150"/>
            <a:ext cx="17224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a:latin typeface="Times New Roman" charset="0"/>
              </a:rPr>
              <a:t>Design problem</a:t>
            </a:r>
            <a:endParaRPr lang="en-GB" sz="5400">
              <a:latin typeface="Times New Roman" charset="0"/>
            </a:endParaRPr>
          </a:p>
        </p:txBody>
      </p:sp>
      <p:grpSp>
        <p:nvGrpSpPr>
          <p:cNvPr id="27656" name="Group 8"/>
          <p:cNvGrpSpPr>
            <a:grpSpLocks/>
          </p:cNvGrpSpPr>
          <p:nvPr/>
        </p:nvGrpSpPr>
        <p:grpSpPr bwMode="auto">
          <a:xfrm>
            <a:off x="3244850" y="1301750"/>
            <a:ext cx="5568950" cy="1506538"/>
            <a:chOff x="3474" y="3587"/>
            <a:chExt cx="5221" cy="2045"/>
          </a:xfrm>
        </p:grpSpPr>
        <p:grpSp>
          <p:nvGrpSpPr>
            <p:cNvPr id="27698" name="Group 9"/>
            <p:cNvGrpSpPr>
              <a:grpSpLocks/>
            </p:cNvGrpSpPr>
            <p:nvPr/>
          </p:nvGrpSpPr>
          <p:grpSpPr bwMode="auto">
            <a:xfrm>
              <a:off x="3791" y="3780"/>
              <a:ext cx="4589" cy="1465"/>
              <a:chOff x="2966" y="2855"/>
              <a:chExt cx="4589" cy="1465"/>
            </a:xfrm>
          </p:grpSpPr>
          <p:sp>
            <p:nvSpPr>
              <p:cNvPr id="27700" name="AutoShape 10"/>
              <p:cNvSpPr>
                <a:spLocks noChangeArrowheads="1"/>
              </p:cNvSpPr>
              <p:nvPr/>
            </p:nvSpPr>
            <p:spPr bwMode="auto">
              <a:xfrm>
                <a:off x="6519" y="3046"/>
                <a:ext cx="295" cy="373"/>
              </a:xfrm>
              <a:prstGeom prst="can">
                <a:avLst>
                  <a:gd name="adj" fmla="val 31610"/>
                </a:avLst>
              </a:prstGeom>
              <a:solidFill>
                <a:srgbClr val="FFFFFF"/>
              </a:solidFill>
              <a:ln w="9525">
                <a:solidFill>
                  <a:srgbClr val="000000"/>
                </a:solidFill>
                <a:round/>
                <a:headEnd/>
                <a:tailEnd/>
              </a:ln>
            </p:spPr>
            <p:txBody>
              <a:bodyPr/>
              <a:lstStyle/>
              <a:p>
                <a:endParaRPr lang="en-US"/>
              </a:p>
            </p:txBody>
          </p:sp>
          <p:sp>
            <p:nvSpPr>
              <p:cNvPr id="27701" name="AutoShape 11"/>
              <p:cNvSpPr>
                <a:spLocks noChangeArrowheads="1"/>
              </p:cNvSpPr>
              <p:nvPr/>
            </p:nvSpPr>
            <p:spPr bwMode="auto">
              <a:xfrm>
                <a:off x="4007" y="3312"/>
                <a:ext cx="783" cy="373"/>
              </a:xfrm>
              <a:prstGeom prst="can">
                <a:avLst>
                  <a:gd name="adj" fmla="val 42093"/>
                </a:avLst>
              </a:prstGeom>
              <a:solidFill>
                <a:srgbClr val="FFFFFF"/>
              </a:solidFill>
              <a:ln w="9525">
                <a:solidFill>
                  <a:srgbClr val="000000"/>
                </a:solidFill>
                <a:round/>
                <a:headEnd/>
                <a:tailEnd/>
              </a:ln>
            </p:spPr>
            <p:txBody>
              <a:bodyPr/>
              <a:lstStyle/>
              <a:p>
                <a:endParaRPr lang="en-US"/>
              </a:p>
            </p:txBody>
          </p:sp>
          <p:sp>
            <p:nvSpPr>
              <p:cNvPr id="27702" name="AutoShape 12"/>
              <p:cNvSpPr>
                <a:spLocks noChangeArrowheads="1"/>
              </p:cNvSpPr>
              <p:nvPr/>
            </p:nvSpPr>
            <p:spPr bwMode="auto">
              <a:xfrm rot="-4475175">
                <a:off x="6515" y="3583"/>
                <a:ext cx="205" cy="1235"/>
              </a:xfrm>
              <a:prstGeom prst="can">
                <a:avLst>
                  <a:gd name="adj" fmla="val 88274"/>
                </a:avLst>
              </a:prstGeom>
              <a:solidFill>
                <a:srgbClr val="FFFFFF"/>
              </a:solidFill>
              <a:ln w="9525">
                <a:solidFill>
                  <a:srgbClr val="000000"/>
                </a:solidFill>
                <a:round/>
                <a:headEnd/>
                <a:tailEnd/>
              </a:ln>
            </p:spPr>
            <p:txBody>
              <a:bodyPr/>
              <a:lstStyle/>
              <a:p>
                <a:endParaRPr lang="en-US"/>
              </a:p>
            </p:txBody>
          </p:sp>
          <p:sp>
            <p:nvSpPr>
              <p:cNvPr id="27703" name="AutoShape 13"/>
              <p:cNvSpPr>
                <a:spLocks noChangeArrowheads="1"/>
              </p:cNvSpPr>
              <p:nvPr/>
            </p:nvSpPr>
            <p:spPr bwMode="auto">
              <a:xfrm>
                <a:off x="4461" y="3844"/>
                <a:ext cx="450" cy="309"/>
              </a:xfrm>
              <a:prstGeom prst="flowChartPunchedTape">
                <a:avLst/>
              </a:prstGeom>
              <a:solidFill>
                <a:srgbClr val="FFFFFF"/>
              </a:solidFill>
              <a:ln w="9525">
                <a:solidFill>
                  <a:srgbClr val="000000"/>
                </a:solidFill>
                <a:miter lim="800000"/>
                <a:headEnd/>
                <a:tailEnd/>
              </a:ln>
            </p:spPr>
            <p:txBody>
              <a:bodyPr/>
              <a:lstStyle/>
              <a:p>
                <a:endParaRPr lang="en-US"/>
              </a:p>
            </p:txBody>
          </p:sp>
          <p:sp>
            <p:nvSpPr>
              <p:cNvPr id="27704" name="AutoShape 14"/>
              <p:cNvSpPr>
                <a:spLocks noChangeArrowheads="1"/>
              </p:cNvSpPr>
              <p:nvPr/>
            </p:nvSpPr>
            <p:spPr bwMode="auto">
              <a:xfrm>
                <a:off x="5503" y="3432"/>
                <a:ext cx="424" cy="411"/>
              </a:xfrm>
              <a:prstGeom prst="cube">
                <a:avLst>
                  <a:gd name="adj" fmla="val 25000"/>
                </a:avLst>
              </a:prstGeom>
              <a:solidFill>
                <a:srgbClr val="FFFFFF"/>
              </a:solidFill>
              <a:ln w="9525">
                <a:solidFill>
                  <a:srgbClr val="000000"/>
                </a:solidFill>
                <a:miter lim="800000"/>
                <a:headEnd/>
                <a:tailEnd/>
              </a:ln>
            </p:spPr>
            <p:txBody>
              <a:bodyPr/>
              <a:lstStyle/>
              <a:p>
                <a:endParaRPr lang="en-US"/>
              </a:p>
            </p:txBody>
          </p:sp>
          <p:sp>
            <p:nvSpPr>
              <p:cNvPr id="27705" name="AutoShape 15"/>
              <p:cNvSpPr>
                <a:spLocks noChangeArrowheads="1"/>
              </p:cNvSpPr>
              <p:nvPr/>
            </p:nvSpPr>
            <p:spPr bwMode="auto">
              <a:xfrm>
                <a:off x="6540" y="3532"/>
                <a:ext cx="1015" cy="373"/>
              </a:xfrm>
              <a:prstGeom prst="cube">
                <a:avLst>
                  <a:gd name="adj" fmla="val 25000"/>
                </a:avLst>
              </a:prstGeom>
              <a:solidFill>
                <a:srgbClr val="FFFFFF"/>
              </a:solidFill>
              <a:ln w="9525">
                <a:solidFill>
                  <a:srgbClr val="000000"/>
                </a:solidFill>
                <a:miter lim="800000"/>
                <a:headEnd/>
                <a:tailEnd/>
              </a:ln>
            </p:spPr>
            <p:txBody>
              <a:bodyPr/>
              <a:lstStyle/>
              <a:p>
                <a:endParaRPr lang="en-US"/>
              </a:p>
            </p:txBody>
          </p:sp>
          <p:sp>
            <p:nvSpPr>
              <p:cNvPr id="27706" name="AutoShape 16"/>
              <p:cNvSpPr>
                <a:spLocks noChangeArrowheads="1"/>
              </p:cNvSpPr>
              <p:nvPr/>
            </p:nvSpPr>
            <p:spPr bwMode="auto">
              <a:xfrm>
                <a:off x="2966" y="3712"/>
                <a:ext cx="1233" cy="603"/>
              </a:xfrm>
              <a:prstGeom prst="cube">
                <a:avLst>
                  <a:gd name="adj" fmla="val 39968"/>
                </a:avLst>
              </a:prstGeom>
              <a:solidFill>
                <a:srgbClr val="FFFFFF"/>
              </a:solidFill>
              <a:ln w="9525">
                <a:solidFill>
                  <a:srgbClr val="000000"/>
                </a:solidFill>
                <a:miter lim="800000"/>
                <a:headEnd/>
                <a:tailEnd/>
              </a:ln>
            </p:spPr>
            <p:txBody>
              <a:bodyPr/>
              <a:lstStyle/>
              <a:p>
                <a:endParaRPr lang="en-US"/>
              </a:p>
            </p:txBody>
          </p:sp>
          <p:sp>
            <p:nvSpPr>
              <p:cNvPr id="27707" name="AutoShape 17"/>
              <p:cNvSpPr>
                <a:spLocks noChangeArrowheads="1"/>
              </p:cNvSpPr>
              <p:nvPr/>
            </p:nvSpPr>
            <p:spPr bwMode="auto">
              <a:xfrm>
                <a:off x="4680" y="2855"/>
                <a:ext cx="514" cy="502"/>
              </a:xfrm>
              <a:prstGeom prst="star4">
                <a:avLst>
                  <a:gd name="adj" fmla="val 12500"/>
                </a:avLst>
              </a:prstGeom>
              <a:solidFill>
                <a:srgbClr val="FFFFFF"/>
              </a:solidFill>
              <a:ln w="9525">
                <a:solidFill>
                  <a:srgbClr val="000000"/>
                </a:solidFill>
                <a:miter lim="800000"/>
                <a:headEnd/>
                <a:tailEnd/>
              </a:ln>
            </p:spPr>
            <p:txBody>
              <a:bodyPr/>
              <a:lstStyle/>
              <a:p>
                <a:endParaRPr lang="en-US"/>
              </a:p>
            </p:txBody>
          </p:sp>
          <p:sp>
            <p:nvSpPr>
              <p:cNvPr id="27708" name="AutoShape 18"/>
              <p:cNvSpPr>
                <a:spLocks noChangeArrowheads="1"/>
              </p:cNvSpPr>
              <p:nvPr/>
            </p:nvSpPr>
            <p:spPr bwMode="auto">
              <a:xfrm>
                <a:off x="5233" y="3896"/>
                <a:ext cx="437" cy="424"/>
              </a:xfrm>
              <a:prstGeom prst="star16">
                <a:avLst>
                  <a:gd name="adj" fmla="val 37500"/>
                </a:avLst>
              </a:prstGeom>
              <a:solidFill>
                <a:srgbClr val="FFFFFF"/>
              </a:solidFill>
              <a:ln w="9525">
                <a:solidFill>
                  <a:srgbClr val="000000"/>
                </a:solidFill>
                <a:miter lim="800000"/>
                <a:headEnd/>
                <a:tailEnd/>
              </a:ln>
            </p:spPr>
            <p:txBody>
              <a:bodyPr/>
              <a:lstStyle/>
              <a:p>
                <a:endParaRPr lang="en-US"/>
              </a:p>
            </p:txBody>
          </p:sp>
          <p:sp>
            <p:nvSpPr>
              <p:cNvPr id="27709" name="AutoShape 19"/>
              <p:cNvSpPr>
                <a:spLocks noChangeArrowheads="1"/>
              </p:cNvSpPr>
              <p:nvPr/>
            </p:nvSpPr>
            <p:spPr bwMode="auto">
              <a:xfrm>
                <a:off x="5503" y="2971"/>
                <a:ext cx="411" cy="399"/>
              </a:xfrm>
              <a:prstGeom prst="flowChartOr">
                <a:avLst/>
              </a:prstGeom>
              <a:solidFill>
                <a:srgbClr val="FFFFFF"/>
              </a:solidFill>
              <a:ln w="19050">
                <a:solidFill>
                  <a:srgbClr val="000000"/>
                </a:solidFill>
                <a:round/>
                <a:headEnd/>
                <a:tailEnd/>
              </a:ln>
            </p:spPr>
            <p:txBody>
              <a:bodyPr/>
              <a:lstStyle/>
              <a:p>
                <a:endParaRPr lang="en-US"/>
              </a:p>
            </p:txBody>
          </p:sp>
          <p:sp>
            <p:nvSpPr>
              <p:cNvPr id="27710" name="AutoShape 20"/>
              <p:cNvSpPr>
                <a:spLocks noChangeArrowheads="1"/>
              </p:cNvSpPr>
              <p:nvPr/>
            </p:nvSpPr>
            <p:spPr bwMode="auto">
              <a:xfrm>
                <a:off x="3176" y="2944"/>
                <a:ext cx="592" cy="424"/>
              </a:xfrm>
              <a:prstGeom prst="horizontalScroll">
                <a:avLst>
                  <a:gd name="adj" fmla="val 21463"/>
                </a:avLst>
              </a:prstGeom>
              <a:solidFill>
                <a:srgbClr val="FFFFFF"/>
              </a:solidFill>
              <a:ln w="9525">
                <a:solidFill>
                  <a:srgbClr val="000000"/>
                </a:solidFill>
                <a:round/>
                <a:headEnd/>
                <a:tailEnd/>
              </a:ln>
            </p:spPr>
            <p:txBody>
              <a:bodyPr/>
              <a:lstStyle/>
              <a:p>
                <a:endParaRPr lang="en-US"/>
              </a:p>
            </p:txBody>
          </p:sp>
        </p:grpSp>
        <p:sp>
          <p:nvSpPr>
            <p:cNvPr id="27699" name="Oval 21"/>
            <p:cNvSpPr>
              <a:spLocks noChangeArrowheads="1"/>
            </p:cNvSpPr>
            <p:nvPr/>
          </p:nvSpPr>
          <p:spPr bwMode="auto">
            <a:xfrm>
              <a:off x="3474" y="3587"/>
              <a:ext cx="5221" cy="2045"/>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7657" name="Group 22"/>
          <p:cNvGrpSpPr>
            <a:grpSpLocks/>
          </p:cNvGrpSpPr>
          <p:nvPr/>
        </p:nvGrpSpPr>
        <p:grpSpPr bwMode="auto">
          <a:xfrm>
            <a:off x="415925" y="2978150"/>
            <a:ext cx="5568950" cy="1506538"/>
            <a:chOff x="3518" y="6012"/>
            <a:chExt cx="5221" cy="2045"/>
          </a:xfrm>
        </p:grpSpPr>
        <p:grpSp>
          <p:nvGrpSpPr>
            <p:cNvPr id="27680" name="Group 23"/>
            <p:cNvGrpSpPr>
              <a:grpSpLocks/>
            </p:cNvGrpSpPr>
            <p:nvPr/>
          </p:nvGrpSpPr>
          <p:grpSpPr bwMode="auto">
            <a:xfrm>
              <a:off x="6797" y="6558"/>
              <a:ext cx="1428" cy="971"/>
              <a:chOff x="7131" y="5158"/>
              <a:chExt cx="1428" cy="971"/>
            </a:xfrm>
          </p:grpSpPr>
          <p:sp>
            <p:nvSpPr>
              <p:cNvPr id="27693" name="AutoShape 24"/>
              <p:cNvSpPr>
                <a:spLocks noChangeArrowheads="1"/>
              </p:cNvSpPr>
              <p:nvPr/>
            </p:nvSpPr>
            <p:spPr bwMode="auto">
              <a:xfrm rot="-5400000">
                <a:off x="8120" y="5228"/>
                <a:ext cx="450" cy="309"/>
              </a:xfrm>
              <a:prstGeom prst="flowChartPunchedTape">
                <a:avLst/>
              </a:prstGeom>
              <a:solidFill>
                <a:srgbClr val="FFFFFF"/>
              </a:solidFill>
              <a:ln w="9525">
                <a:solidFill>
                  <a:srgbClr val="000000"/>
                </a:solidFill>
                <a:miter lim="800000"/>
                <a:headEnd/>
                <a:tailEnd/>
              </a:ln>
            </p:spPr>
            <p:txBody>
              <a:bodyPr/>
              <a:lstStyle/>
              <a:p>
                <a:endParaRPr lang="en-US"/>
              </a:p>
            </p:txBody>
          </p:sp>
          <p:sp>
            <p:nvSpPr>
              <p:cNvPr id="27694" name="AutoShape 25"/>
              <p:cNvSpPr>
                <a:spLocks noChangeArrowheads="1"/>
              </p:cNvSpPr>
              <p:nvPr/>
            </p:nvSpPr>
            <p:spPr bwMode="auto">
              <a:xfrm>
                <a:off x="7595" y="5627"/>
                <a:ext cx="514" cy="502"/>
              </a:xfrm>
              <a:prstGeom prst="star4">
                <a:avLst>
                  <a:gd name="adj" fmla="val 12500"/>
                </a:avLst>
              </a:prstGeom>
              <a:solidFill>
                <a:srgbClr val="FFFFFF"/>
              </a:solidFill>
              <a:ln w="9525">
                <a:solidFill>
                  <a:srgbClr val="000000"/>
                </a:solidFill>
                <a:miter lim="800000"/>
                <a:headEnd/>
                <a:tailEnd/>
              </a:ln>
            </p:spPr>
            <p:txBody>
              <a:bodyPr/>
              <a:lstStyle/>
              <a:p>
                <a:endParaRPr lang="en-US"/>
              </a:p>
            </p:txBody>
          </p:sp>
          <p:sp>
            <p:nvSpPr>
              <p:cNvPr id="27695" name="AutoShape 26"/>
              <p:cNvSpPr>
                <a:spLocks noChangeArrowheads="1"/>
              </p:cNvSpPr>
              <p:nvPr/>
            </p:nvSpPr>
            <p:spPr bwMode="auto">
              <a:xfrm>
                <a:off x="8122" y="5692"/>
                <a:ext cx="437" cy="424"/>
              </a:xfrm>
              <a:prstGeom prst="star16">
                <a:avLst>
                  <a:gd name="adj" fmla="val 37500"/>
                </a:avLst>
              </a:prstGeom>
              <a:solidFill>
                <a:srgbClr val="FFFFFF"/>
              </a:solidFill>
              <a:ln w="9525">
                <a:solidFill>
                  <a:srgbClr val="000000"/>
                </a:solidFill>
                <a:miter lim="800000"/>
                <a:headEnd/>
                <a:tailEnd/>
              </a:ln>
            </p:spPr>
            <p:txBody>
              <a:bodyPr/>
              <a:lstStyle/>
              <a:p>
                <a:endParaRPr lang="en-US"/>
              </a:p>
            </p:txBody>
          </p:sp>
          <p:sp>
            <p:nvSpPr>
              <p:cNvPr id="27696" name="AutoShape 27"/>
              <p:cNvSpPr>
                <a:spLocks noChangeArrowheads="1"/>
              </p:cNvSpPr>
              <p:nvPr/>
            </p:nvSpPr>
            <p:spPr bwMode="auto">
              <a:xfrm>
                <a:off x="7131" y="5692"/>
                <a:ext cx="411" cy="399"/>
              </a:xfrm>
              <a:prstGeom prst="flowChartOr">
                <a:avLst/>
              </a:prstGeom>
              <a:solidFill>
                <a:srgbClr val="FFFFFF"/>
              </a:solidFill>
              <a:ln w="19050">
                <a:solidFill>
                  <a:srgbClr val="000000"/>
                </a:solidFill>
                <a:round/>
                <a:headEnd/>
                <a:tailEnd/>
              </a:ln>
            </p:spPr>
            <p:txBody>
              <a:bodyPr/>
              <a:lstStyle/>
              <a:p>
                <a:endParaRPr lang="en-US"/>
              </a:p>
            </p:txBody>
          </p:sp>
          <p:sp>
            <p:nvSpPr>
              <p:cNvPr id="27697" name="AutoShape 28"/>
              <p:cNvSpPr>
                <a:spLocks noChangeArrowheads="1"/>
              </p:cNvSpPr>
              <p:nvPr/>
            </p:nvSpPr>
            <p:spPr bwMode="auto">
              <a:xfrm>
                <a:off x="7558" y="5294"/>
                <a:ext cx="592" cy="424"/>
              </a:xfrm>
              <a:prstGeom prst="horizontalScroll">
                <a:avLst>
                  <a:gd name="adj" fmla="val 21463"/>
                </a:avLst>
              </a:prstGeom>
              <a:solidFill>
                <a:srgbClr val="FFFFFF"/>
              </a:solidFill>
              <a:ln w="9525">
                <a:solidFill>
                  <a:srgbClr val="000000"/>
                </a:solidFill>
                <a:round/>
                <a:headEnd/>
                <a:tailEnd/>
              </a:ln>
            </p:spPr>
            <p:txBody>
              <a:bodyPr/>
              <a:lstStyle/>
              <a:p>
                <a:endParaRPr lang="en-US"/>
              </a:p>
            </p:txBody>
          </p:sp>
        </p:grpSp>
        <p:grpSp>
          <p:nvGrpSpPr>
            <p:cNvPr id="27681" name="Group 29"/>
            <p:cNvGrpSpPr>
              <a:grpSpLocks/>
            </p:cNvGrpSpPr>
            <p:nvPr/>
          </p:nvGrpSpPr>
          <p:grpSpPr bwMode="auto">
            <a:xfrm>
              <a:off x="3913" y="6359"/>
              <a:ext cx="1427" cy="1089"/>
              <a:chOff x="3308" y="5922"/>
              <a:chExt cx="1427" cy="1089"/>
            </a:xfrm>
          </p:grpSpPr>
          <p:sp>
            <p:nvSpPr>
              <p:cNvPr id="27690" name="AutoShape 30"/>
              <p:cNvSpPr>
                <a:spLocks noChangeArrowheads="1"/>
              </p:cNvSpPr>
              <p:nvPr/>
            </p:nvSpPr>
            <p:spPr bwMode="auto">
              <a:xfrm>
                <a:off x="3308" y="6408"/>
                <a:ext cx="1233" cy="603"/>
              </a:xfrm>
              <a:prstGeom prst="cube">
                <a:avLst>
                  <a:gd name="adj" fmla="val 39968"/>
                </a:avLst>
              </a:prstGeom>
              <a:solidFill>
                <a:srgbClr val="FFFFFF"/>
              </a:solidFill>
              <a:ln w="9525">
                <a:solidFill>
                  <a:srgbClr val="000000"/>
                </a:solidFill>
                <a:miter lim="800000"/>
                <a:headEnd/>
                <a:tailEnd/>
              </a:ln>
            </p:spPr>
            <p:txBody>
              <a:bodyPr/>
              <a:lstStyle/>
              <a:p>
                <a:endParaRPr lang="en-US"/>
              </a:p>
            </p:txBody>
          </p:sp>
          <p:sp>
            <p:nvSpPr>
              <p:cNvPr id="27691" name="AutoShape 31"/>
              <p:cNvSpPr>
                <a:spLocks noChangeArrowheads="1"/>
              </p:cNvSpPr>
              <p:nvPr/>
            </p:nvSpPr>
            <p:spPr bwMode="auto">
              <a:xfrm>
                <a:off x="3720" y="6241"/>
                <a:ext cx="1015" cy="373"/>
              </a:xfrm>
              <a:prstGeom prst="cube">
                <a:avLst>
                  <a:gd name="adj" fmla="val 25000"/>
                </a:avLst>
              </a:prstGeom>
              <a:solidFill>
                <a:srgbClr val="FFFFFF"/>
              </a:solidFill>
              <a:ln w="9525">
                <a:solidFill>
                  <a:srgbClr val="000000"/>
                </a:solidFill>
                <a:miter lim="800000"/>
                <a:headEnd/>
                <a:tailEnd/>
              </a:ln>
            </p:spPr>
            <p:txBody>
              <a:bodyPr/>
              <a:lstStyle/>
              <a:p>
                <a:endParaRPr lang="en-US"/>
              </a:p>
            </p:txBody>
          </p:sp>
          <p:sp>
            <p:nvSpPr>
              <p:cNvPr id="27692" name="AutoShape 32"/>
              <p:cNvSpPr>
                <a:spLocks noChangeArrowheads="1"/>
              </p:cNvSpPr>
              <p:nvPr/>
            </p:nvSpPr>
            <p:spPr bwMode="auto">
              <a:xfrm>
                <a:off x="4045" y="5922"/>
                <a:ext cx="424" cy="411"/>
              </a:xfrm>
              <a:prstGeom prst="cube">
                <a:avLst>
                  <a:gd name="adj" fmla="val 25000"/>
                </a:avLst>
              </a:prstGeom>
              <a:solidFill>
                <a:srgbClr val="FFFFFF"/>
              </a:solidFill>
              <a:ln w="9525">
                <a:solidFill>
                  <a:srgbClr val="000000"/>
                </a:solidFill>
                <a:miter lim="800000"/>
                <a:headEnd/>
                <a:tailEnd/>
              </a:ln>
            </p:spPr>
            <p:txBody>
              <a:bodyPr/>
              <a:lstStyle/>
              <a:p>
                <a:endParaRPr lang="en-US"/>
              </a:p>
            </p:txBody>
          </p:sp>
        </p:grpSp>
        <p:grpSp>
          <p:nvGrpSpPr>
            <p:cNvPr id="27682" name="Group 33"/>
            <p:cNvGrpSpPr>
              <a:grpSpLocks/>
            </p:cNvGrpSpPr>
            <p:nvPr/>
          </p:nvGrpSpPr>
          <p:grpSpPr bwMode="auto">
            <a:xfrm>
              <a:off x="5662" y="6227"/>
              <a:ext cx="783" cy="1491"/>
              <a:chOff x="5790" y="5584"/>
              <a:chExt cx="783" cy="1491"/>
            </a:xfrm>
          </p:grpSpPr>
          <p:sp>
            <p:nvSpPr>
              <p:cNvPr id="27687" name="AutoShape 34"/>
              <p:cNvSpPr>
                <a:spLocks noChangeArrowheads="1"/>
              </p:cNvSpPr>
              <p:nvPr/>
            </p:nvSpPr>
            <p:spPr bwMode="auto">
              <a:xfrm>
                <a:off x="5790" y="6702"/>
                <a:ext cx="783" cy="373"/>
              </a:xfrm>
              <a:prstGeom prst="can">
                <a:avLst>
                  <a:gd name="adj" fmla="val 42093"/>
                </a:avLst>
              </a:prstGeom>
              <a:solidFill>
                <a:srgbClr val="FFFFFF"/>
              </a:solidFill>
              <a:ln w="9525">
                <a:solidFill>
                  <a:srgbClr val="000000"/>
                </a:solidFill>
                <a:round/>
                <a:headEnd/>
                <a:tailEnd/>
              </a:ln>
            </p:spPr>
            <p:txBody>
              <a:bodyPr/>
              <a:lstStyle/>
              <a:p>
                <a:endParaRPr lang="en-US"/>
              </a:p>
            </p:txBody>
          </p:sp>
          <p:sp>
            <p:nvSpPr>
              <p:cNvPr id="27688" name="AutoShape 35"/>
              <p:cNvSpPr>
                <a:spLocks noChangeArrowheads="1"/>
              </p:cNvSpPr>
              <p:nvPr/>
            </p:nvSpPr>
            <p:spPr bwMode="auto">
              <a:xfrm>
                <a:off x="6240" y="5584"/>
                <a:ext cx="205" cy="1235"/>
              </a:xfrm>
              <a:prstGeom prst="can">
                <a:avLst>
                  <a:gd name="adj" fmla="val 88274"/>
                </a:avLst>
              </a:prstGeom>
              <a:solidFill>
                <a:srgbClr val="FFFFFF"/>
              </a:solidFill>
              <a:ln w="9525">
                <a:solidFill>
                  <a:srgbClr val="000000"/>
                </a:solidFill>
                <a:round/>
                <a:headEnd/>
                <a:tailEnd/>
              </a:ln>
            </p:spPr>
            <p:txBody>
              <a:bodyPr/>
              <a:lstStyle/>
              <a:p>
                <a:endParaRPr lang="en-US"/>
              </a:p>
            </p:txBody>
          </p:sp>
          <p:sp>
            <p:nvSpPr>
              <p:cNvPr id="27689" name="AutoShape 36"/>
              <p:cNvSpPr>
                <a:spLocks noChangeArrowheads="1"/>
              </p:cNvSpPr>
              <p:nvPr/>
            </p:nvSpPr>
            <p:spPr bwMode="auto">
              <a:xfrm>
                <a:off x="5898" y="6423"/>
                <a:ext cx="295" cy="373"/>
              </a:xfrm>
              <a:prstGeom prst="can">
                <a:avLst>
                  <a:gd name="adj" fmla="val 31610"/>
                </a:avLst>
              </a:prstGeom>
              <a:solidFill>
                <a:srgbClr val="FFFFFF"/>
              </a:solidFill>
              <a:ln w="9525">
                <a:solidFill>
                  <a:srgbClr val="000000"/>
                </a:solidFill>
                <a:round/>
                <a:headEnd/>
                <a:tailEnd/>
              </a:ln>
            </p:spPr>
            <p:txBody>
              <a:bodyPr/>
              <a:lstStyle/>
              <a:p>
                <a:endParaRPr lang="en-US"/>
              </a:p>
            </p:txBody>
          </p:sp>
        </p:grpSp>
        <p:sp>
          <p:nvSpPr>
            <p:cNvPr id="27683" name="Oval 37"/>
            <p:cNvSpPr>
              <a:spLocks noChangeArrowheads="1"/>
            </p:cNvSpPr>
            <p:nvPr/>
          </p:nvSpPr>
          <p:spPr bwMode="auto">
            <a:xfrm>
              <a:off x="3518" y="6012"/>
              <a:ext cx="5221" cy="2045"/>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84" name="Oval 38"/>
            <p:cNvSpPr>
              <a:spLocks noChangeArrowheads="1"/>
            </p:cNvSpPr>
            <p:nvPr/>
          </p:nvSpPr>
          <p:spPr bwMode="auto">
            <a:xfrm>
              <a:off x="3646" y="6334"/>
              <a:ext cx="1930" cy="1351"/>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85" name="Oval 39"/>
            <p:cNvSpPr>
              <a:spLocks noChangeArrowheads="1"/>
            </p:cNvSpPr>
            <p:nvPr/>
          </p:nvSpPr>
          <p:spPr bwMode="auto">
            <a:xfrm>
              <a:off x="5440" y="6098"/>
              <a:ext cx="1314" cy="1853"/>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86" name="Oval 40"/>
            <p:cNvSpPr>
              <a:spLocks noChangeArrowheads="1"/>
            </p:cNvSpPr>
            <p:nvPr/>
          </p:nvSpPr>
          <p:spPr bwMode="auto">
            <a:xfrm>
              <a:off x="6676" y="6381"/>
              <a:ext cx="1815" cy="1377"/>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7658" name="Group 41"/>
          <p:cNvGrpSpPr>
            <a:grpSpLocks/>
          </p:cNvGrpSpPr>
          <p:nvPr/>
        </p:nvGrpSpPr>
        <p:grpSpPr bwMode="auto">
          <a:xfrm>
            <a:off x="5514975" y="4333875"/>
            <a:ext cx="3759200" cy="1830388"/>
            <a:chOff x="4517" y="8308"/>
            <a:chExt cx="3021" cy="1904"/>
          </a:xfrm>
        </p:grpSpPr>
        <p:grpSp>
          <p:nvGrpSpPr>
            <p:cNvPr id="27665" name="Group 42"/>
            <p:cNvGrpSpPr>
              <a:grpSpLocks/>
            </p:cNvGrpSpPr>
            <p:nvPr/>
          </p:nvGrpSpPr>
          <p:grpSpPr bwMode="auto">
            <a:xfrm>
              <a:off x="4891" y="8308"/>
              <a:ext cx="2308" cy="1686"/>
              <a:chOff x="4962" y="7483"/>
              <a:chExt cx="2692" cy="2202"/>
            </a:xfrm>
          </p:grpSpPr>
          <p:grpSp>
            <p:nvGrpSpPr>
              <p:cNvPr id="27667" name="Group 43"/>
              <p:cNvGrpSpPr>
                <a:grpSpLocks/>
              </p:cNvGrpSpPr>
              <p:nvPr/>
            </p:nvGrpSpPr>
            <p:grpSpPr bwMode="auto">
              <a:xfrm>
                <a:off x="4962" y="8514"/>
                <a:ext cx="1427" cy="1089"/>
                <a:chOff x="3308" y="5922"/>
                <a:chExt cx="1427" cy="1089"/>
              </a:xfrm>
            </p:grpSpPr>
            <p:sp>
              <p:nvSpPr>
                <p:cNvPr id="27677" name="AutoShape 44"/>
                <p:cNvSpPr>
                  <a:spLocks noChangeArrowheads="1"/>
                </p:cNvSpPr>
                <p:nvPr/>
              </p:nvSpPr>
              <p:spPr bwMode="auto">
                <a:xfrm>
                  <a:off x="3308" y="6408"/>
                  <a:ext cx="1233" cy="603"/>
                </a:xfrm>
                <a:prstGeom prst="cube">
                  <a:avLst>
                    <a:gd name="adj" fmla="val 39968"/>
                  </a:avLst>
                </a:prstGeom>
                <a:solidFill>
                  <a:srgbClr val="FFFFFF"/>
                </a:solidFill>
                <a:ln w="9525">
                  <a:solidFill>
                    <a:srgbClr val="000000"/>
                  </a:solidFill>
                  <a:miter lim="800000"/>
                  <a:headEnd/>
                  <a:tailEnd/>
                </a:ln>
              </p:spPr>
              <p:txBody>
                <a:bodyPr/>
                <a:lstStyle/>
                <a:p>
                  <a:endParaRPr lang="en-US"/>
                </a:p>
              </p:txBody>
            </p:sp>
            <p:sp>
              <p:nvSpPr>
                <p:cNvPr id="27678" name="AutoShape 45"/>
                <p:cNvSpPr>
                  <a:spLocks noChangeArrowheads="1"/>
                </p:cNvSpPr>
                <p:nvPr/>
              </p:nvSpPr>
              <p:spPr bwMode="auto">
                <a:xfrm>
                  <a:off x="3720" y="6241"/>
                  <a:ext cx="1015" cy="373"/>
                </a:xfrm>
                <a:prstGeom prst="cube">
                  <a:avLst>
                    <a:gd name="adj" fmla="val 25000"/>
                  </a:avLst>
                </a:prstGeom>
                <a:solidFill>
                  <a:srgbClr val="FFFFFF"/>
                </a:solidFill>
                <a:ln w="9525">
                  <a:solidFill>
                    <a:srgbClr val="000000"/>
                  </a:solidFill>
                  <a:miter lim="800000"/>
                  <a:headEnd/>
                  <a:tailEnd/>
                </a:ln>
              </p:spPr>
              <p:txBody>
                <a:bodyPr/>
                <a:lstStyle/>
                <a:p>
                  <a:endParaRPr lang="en-US"/>
                </a:p>
              </p:txBody>
            </p:sp>
            <p:sp>
              <p:nvSpPr>
                <p:cNvPr id="27679" name="AutoShape 46"/>
                <p:cNvSpPr>
                  <a:spLocks noChangeArrowheads="1"/>
                </p:cNvSpPr>
                <p:nvPr/>
              </p:nvSpPr>
              <p:spPr bwMode="auto">
                <a:xfrm>
                  <a:off x="4045" y="5922"/>
                  <a:ext cx="424" cy="411"/>
                </a:xfrm>
                <a:prstGeom prst="cube">
                  <a:avLst>
                    <a:gd name="adj" fmla="val 25000"/>
                  </a:avLst>
                </a:prstGeom>
                <a:solidFill>
                  <a:srgbClr val="FFFFFF"/>
                </a:solidFill>
                <a:ln w="9525">
                  <a:solidFill>
                    <a:srgbClr val="000000"/>
                  </a:solidFill>
                  <a:miter lim="800000"/>
                  <a:headEnd/>
                  <a:tailEnd/>
                </a:ln>
              </p:spPr>
              <p:txBody>
                <a:bodyPr/>
                <a:lstStyle/>
                <a:p>
                  <a:endParaRPr lang="en-US"/>
                </a:p>
              </p:txBody>
            </p:sp>
          </p:grpSp>
          <p:sp>
            <p:nvSpPr>
              <p:cNvPr id="27668" name="AutoShape 47"/>
              <p:cNvSpPr>
                <a:spLocks noChangeArrowheads="1"/>
              </p:cNvSpPr>
              <p:nvPr/>
            </p:nvSpPr>
            <p:spPr bwMode="auto">
              <a:xfrm rot="-5400000">
                <a:off x="7164" y="8785"/>
                <a:ext cx="450" cy="309"/>
              </a:xfrm>
              <a:prstGeom prst="flowChartPunchedTape">
                <a:avLst/>
              </a:prstGeom>
              <a:solidFill>
                <a:srgbClr val="FFFFFF"/>
              </a:solidFill>
              <a:ln w="9525">
                <a:solidFill>
                  <a:srgbClr val="000000"/>
                </a:solidFill>
                <a:miter lim="800000"/>
                <a:headEnd/>
                <a:tailEnd/>
              </a:ln>
            </p:spPr>
            <p:txBody>
              <a:bodyPr/>
              <a:lstStyle/>
              <a:p>
                <a:endParaRPr lang="en-US"/>
              </a:p>
            </p:txBody>
          </p:sp>
          <p:sp>
            <p:nvSpPr>
              <p:cNvPr id="27669" name="AutoShape 48"/>
              <p:cNvSpPr>
                <a:spLocks noChangeArrowheads="1"/>
              </p:cNvSpPr>
              <p:nvPr/>
            </p:nvSpPr>
            <p:spPr bwMode="auto">
              <a:xfrm>
                <a:off x="6652" y="9183"/>
                <a:ext cx="514" cy="502"/>
              </a:xfrm>
              <a:prstGeom prst="star4">
                <a:avLst>
                  <a:gd name="adj" fmla="val 12500"/>
                </a:avLst>
              </a:prstGeom>
              <a:solidFill>
                <a:srgbClr val="FFFFFF"/>
              </a:solidFill>
              <a:ln w="9525">
                <a:solidFill>
                  <a:srgbClr val="000000"/>
                </a:solidFill>
                <a:miter lim="800000"/>
                <a:headEnd/>
                <a:tailEnd/>
              </a:ln>
            </p:spPr>
            <p:txBody>
              <a:bodyPr/>
              <a:lstStyle/>
              <a:p>
                <a:endParaRPr lang="en-US"/>
              </a:p>
            </p:txBody>
          </p:sp>
          <p:sp>
            <p:nvSpPr>
              <p:cNvPr id="27670" name="AutoShape 49"/>
              <p:cNvSpPr>
                <a:spLocks noChangeArrowheads="1"/>
              </p:cNvSpPr>
              <p:nvPr/>
            </p:nvSpPr>
            <p:spPr bwMode="auto">
              <a:xfrm>
                <a:off x="7217" y="9235"/>
                <a:ext cx="437" cy="424"/>
              </a:xfrm>
              <a:prstGeom prst="star16">
                <a:avLst>
                  <a:gd name="adj" fmla="val 37500"/>
                </a:avLst>
              </a:prstGeom>
              <a:solidFill>
                <a:srgbClr val="FFFFFF"/>
              </a:solidFill>
              <a:ln w="9525">
                <a:solidFill>
                  <a:srgbClr val="000000"/>
                </a:solidFill>
                <a:miter lim="800000"/>
                <a:headEnd/>
                <a:tailEnd/>
              </a:ln>
            </p:spPr>
            <p:txBody>
              <a:bodyPr/>
              <a:lstStyle/>
              <a:p>
                <a:endParaRPr lang="en-US"/>
              </a:p>
            </p:txBody>
          </p:sp>
          <p:sp>
            <p:nvSpPr>
              <p:cNvPr id="27671" name="AutoShape 50"/>
              <p:cNvSpPr>
                <a:spLocks noChangeArrowheads="1"/>
              </p:cNvSpPr>
              <p:nvPr/>
            </p:nvSpPr>
            <p:spPr bwMode="auto">
              <a:xfrm>
                <a:off x="6188" y="9248"/>
                <a:ext cx="411" cy="399"/>
              </a:xfrm>
              <a:prstGeom prst="flowChartOr">
                <a:avLst/>
              </a:prstGeom>
              <a:solidFill>
                <a:srgbClr val="FFFFFF"/>
              </a:solidFill>
              <a:ln w="19050">
                <a:solidFill>
                  <a:srgbClr val="000000"/>
                </a:solidFill>
                <a:round/>
                <a:headEnd/>
                <a:tailEnd/>
              </a:ln>
            </p:spPr>
            <p:txBody>
              <a:bodyPr/>
              <a:lstStyle/>
              <a:p>
                <a:endParaRPr lang="en-US"/>
              </a:p>
            </p:txBody>
          </p:sp>
          <p:sp>
            <p:nvSpPr>
              <p:cNvPr id="27672" name="AutoShape 51"/>
              <p:cNvSpPr>
                <a:spLocks noChangeArrowheads="1"/>
              </p:cNvSpPr>
              <p:nvPr/>
            </p:nvSpPr>
            <p:spPr bwMode="auto">
              <a:xfrm>
                <a:off x="6602" y="8823"/>
                <a:ext cx="592" cy="424"/>
              </a:xfrm>
              <a:prstGeom prst="horizontalScroll">
                <a:avLst>
                  <a:gd name="adj" fmla="val 21463"/>
                </a:avLst>
              </a:prstGeom>
              <a:solidFill>
                <a:srgbClr val="FFFFFF"/>
              </a:solidFill>
              <a:ln w="9525">
                <a:solidFill>
                  <a:srgbClr val="000000"/>
                </a:solidFill>
                <a:round/>
                <a:headEnd/>
                <a:tailEnd/>
              </a:ln>
            </p:spPr>
            <p:txBody>
              <a:bodyPr/>
              <a:lstStyle/>
              <a:p>
                <a:endParaRPr lang="en-US"/>
              </a:p>
            </p:txBody>
          </p:sp>
          <p:grpSp>
            <p:nvGrpSpPr>
              <p:cNvPr id="27673" name="Group 52"/>
              <p:cNvGrpSpPr>
                <a:grpSpLocks/>
              </p:cNvGrpSpPr>
              <p:nvPr/>
            </p:nvGrpSpPr>
            <p:grpSpPr bwMode="auto">
              <a:xfrm>
                <a:off x="6184" y="7483"/>
                <a:ext cx="783" cy="1491"/>
                <a:chOff x="5790" y="5584"/>
                <a:chExt cx="783" cy="1491"/>
              </a:xfrm>
            </p:grpSpPr>
            <p:sp>
              <p:nvSpPr>
                <p:cNvPr id="27674" name="AutoShape 53"/>
                <p:cNvSpPr>
                  <a:spLocks noChangeArrowheads="1"/>
                </p:cNvSpPr>
                <p:nvPr/>
              </p:nvSpPr>
              <p:spPr bwMode="auto">
                <a:xfrm>
                  <a:off x="5790" y="6702"/>
                  <a:ext cx="783" cy="373"/>
                </a:xfrm>
                <a:prstGeom prst="can">
                  <a:avLst>
                    <a:gd name="adj" fmla="val 42093"/>
                  </a:avLst>
                </a:prstGeom>
                <a:solidFill>
                  <a:srgbClr val="FFFFFF"/>
                </a:solidFill>
                <a:ln w="9525">
                  <a:solidFill>
                    <a:srgbClr val="000000"/>
                  </a:solidFill>
                  <a:round/>
                  <a:headEnd/>
                  <a:tailEnd/>
                </a:ln>
              </p:spPr>
              <p:txBody>
                <a:bodyPr/>
                <a:lstStyle/>
                <a:p>
                  <a:endParaRPr lang="en-US"/>
                </a:p>
              </p:txBody>
            </p:sp>
            <p:sp>
              <p:nvSpPr>
                <p:cNvPr id="27675" name="AutoShape 54"/>
                <p:cNvSpPr>
                  <a:spLocks noChangeArrowheads="1"/>
                </p:cNvSpPr>
                <p:nvPr/>
              </p:nvSpPr>
              <p:spPr bwMode="auto">
                <a:xfrm>
                  <a:off x="6240" y="5584"/>
                  <a:ext cx="205" cy="1235"/>
                </a:xfrm>
                <a:prstGeom prst="can">
                  <a:avLst>
                    <a:gd name="adj" fmla="val 88274"/>
                  </a:avLst>
                </a:prstGeom>
                <a:solidFill>
                  <a:srgbClr val="FFFFFF"/>
                </a:solidFill>
                <a:ln w="9525">
                  <a:solidFill>
                    <a:srgbClr val="000000"/>
                  </a:solidFill>
                  <a:round/>
                  <a:headEnd/>
                  <a:tailEnd/>
                </a:ln>
              </p:spPr>
              <p:txBody>
                <a:bodyPr/>
                <a:lstStyle/>
                <a:p>
                  <a:endParaRPr lang="en-US"/>
                </a:p>
              </p:txBody>
            </p:sp>
            <p:sp>
              <p:nvSpPr>
                <p:cNvPr id="27676" name="AutoShape 55"/>
                <p:cNvSpPr>
                  <a:spLocks noChangeArrowheads="1"/>
                </p:cNvSpPr>
                <p:nvPr/>
              </p:nvSpPr>
              <p:spPr bwMode="auto">
                <a:xfrm>
                  <a:off x="5898" y="6423"/>
                  <a:ext cx="295" cy="373"/>
                </a:xfrm>
                <a:prstGeom prst="can">
                  <a:avLst>
                    <a:gd name="adj" fmla="val 31610"/>
                  </a:avLst>
                </a:prstGeom>
                <a:solidFill>
                  <a:srgbClr val="FFFFFF"/>
                </a:solidFill>
                <a:ln w="9525">
                  <a:solidFill>
                    <a:srgbClr val="000000"/>
                  </a:solidFill>
                  <a:round/>
                  <a:headEnd/>
                  <a:tailEnd/>
                </a:ln>
              </p:spPr>
              <p:txBody>
                <a:bodyPr/>
                <a:lstStyle/>
                <a:p>
                  <a:endParaRPr lang="en-US"/>
                </a:p>
              </p:txBody>
            </p:sp>
          </p:grpSp>
        </p:grpSp>
        <p:sp>
          <p:nvSpPr>
            <p:cNvPr id="27666" name="Oval 56"/>
            <p:cNvSpPr>
              <a:spLocks noChangeArrowheads="1"/>
            </p:cNvSpPr>
            <p:nvPr/>
          </p:nvSpPr>
          <p:spPr bwMode="auto">
            <a:xfrm>
              <a:off x="4517" y="8568"/>
              <a:ext cx="3021" cy="1644"/>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7659" name="AutoShape 57"/>
          <p:cNvSpPr>
            <a:spLocks noChangeArrowheads="1"/>
          </p:cNvSpPr>
          <p:nvPr/>
        </p:nvSpPr>
        <p:spPr bwMode="auto">
          <a:xfrm rot="2350650">
            <a:off x="3217863" y="2465388"/>
            <a:ext cx="288925" cy="568325"/>
          </a:xfrm>
          <a:prstGeom prst="downArrow">
            <a:avLst>
              <a:gd name="adj1" fmla="val 50000"/>
              <a:gd name="adj2" fmla="val 49176"/>
            </a:avLst>
          </a:prstGeom>
          <a:solidFill>
            <a:srgbClr val="FFFFFF"/>
          </a:solidFill>
          <a:ln w="9525">
            <a:solidFill>
              <a:srgbClr val="000000"/>
            </a:solidFill>
            <a:miter lim="800000"/>
            <a:headEnd/>
            <a:tailEnd/>
          </a:ln>
        </p:spPr>
        <p:txBody>
          <a:bodyPr/>
          <a:lstStyle/>
          <a:p>
            <a:endParaRPr lang="en-US"/>
          </a:p>
        </p:txBody>
      </p:sp>
      <p:sp>
        <p:nvSpPr>
          <p:cNvPr id="27660" name="Text Box 58"/>
          <p:cNvSpPr txBox="1">
            <a:spLocks noChangeArrowheads="1"/>
          </p:cNvSpPr>
          <p:nvPr/>
        </p:nvSpPr>
        <p:spPr bwMode="auto">
          <a:xfrm>
            <a:off x="3081338" y="692150"/>
            <a:ext cx="277018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a:latin typeface="Times New Roman" charset="0"/>
              </a:rPr>
              <a:t>Identify elements in the model</a:t>
            </a:r>
            <a:endParaRPr lang="en-GB" sz="5400">
              <a:latin typeface="Times New Roman" charset="0"/>
            </a:endParaRPr>
          </a:p>
        </p:txBody>
      </p:sp>
      <p:sp>
        <p:nvSpPr>
          <p:cNvPr id="27661" name="Text Box 59"/>
          <p:cNvSpPr txBox="1">
            <a:spLocks noChangeArrowheads="1"/>
          </p:cNvSpPr>
          <p:nvPr/>
        </p:nvSpPr>
        <p:spPr bwMode="auto">
          <a:xfrm>
            <a:off x="920750" y="1916113"/>
            <a:ext cx="22320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a:latin typeface="Times New Roman" charset="0"/>
              </a:rPr>
              <a:t>Classify and group elements into components</a:t>
            </a:r>
            <a:endParaRPr lang="en-GB" sz="5400">
              <a:latin typeface="Times New Roman" charset="0"/>
            </a:endParaRPr>
          </a:p>
        </p:txBody>
      </p:sp>
      <p:sp>
        <p:nvSpPr>
          <p:cNvPr id="27662" name="AutoShape 60"/>
          <p:cNvSpPr>
            <a:spLocks noChangeArrowheads="1"/>
          </p:cNvSpPr>
          <p:nvPr/>
        </p:nvSpPr>
        <p:spPr bwMode="auto">
          <a:xfrm rot="-2289630">
            <a:off x="3300413" y="1060450"/>
            <a:ext cx="287337" cy="568325"/>
          </a:xfrm>
          <a:prstGeom prst="downArrow">
            <a:avLst>
              <a:gd name="adj1" fmla="val 50000"/>
              <a:gd name="adj2" fmla="val 49448"/>
            </a:avLst>
          </a:prstGeom>
          <a:solidFill>
            <a:srgbClr val="FFFFFF"/>
          </a:solidFill>
          <a:ln w="9525">
            <a:solidFill>
              <a:srgbClr val="000000"/>
            </a:solidFill>
            <a:miter lim="800000"/>
            <a:headEnd/>
            <a:tailEnd/>
          </a:ln>
        </p:spPr>
        <p:txBody>
          <a:bodyPr/>
          <a:lstStyle/>
          <a:p>
            <a:endParaRPr lang="en-US"/>
          </a:p>
        </p:txBody>
      </p:sp>
      <p:sp>
        <p:nvSpPr>
          <p:cNvPr id="27663" name="AutoShape 61"/>
          <p:cNvSpPr>
            <a:spLocks noChangeArrowheads="1"/>
          </p:cNvSpPr>
          <p:nvPr/>
        </p:nvSpPr>
        <p:spPr bwMode="auto">
          <a:xfrm rot="-3017304">
            <a:off x="5653088" y="4152900"/>
            <a:ext cx="222250" cy="733425"/>
          </a:xfrm>
          <a:prstGeom prst="downArrow">
            <a:avLst>
              <a:gd name="adj1" fmla="val 50000"/>
              <a:gd name="adj2" fmla="val 82500"/>
            </a:avLst>
          </a:prstGeom>
          <a:solidFill>
            <a:srgbClr val="FFFFFF"/>
          </a:solidFill>
          <a:ln w="9525">
            <a:solidFill>
              <a:srgbClr val="000000"/>
            </a:solidFill>
            <a:miter lim="800000"/>
            <a:headEnd/>
            <a:tailEnd/>
          </a:ln>
        </p:spPr>
        <p:txBody>
          <a:bodyPr/>
          <a:lstStyle/>
          <a:p>
            <a:endParaRPr lang="en-US"/>
          </a:p>
        </p:txBody>
      </p:sp>
      <p:sp>
        <p:nvSpPr>
          <p:cNvPr id="27664" name="Text Box 62"/>
          <p:cNvSpPr txBox="1">
            <a:spLocks noChangeArrowheads="1"/>
          </p:cNvSpPr>
          <p:nvPr/>
        </p:nvSpPr>
        <p:spPr bwMode="auto">
          <a:xfrm>
            <a:off x="5673725" y="3500438"/>
            <a:ext cx="2592388"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a:latin typeface="Times New Roman" charset="0"/>
              </a:rPr>
              <a:t>Assemble components into system</a:t>
            </a:r>
            <a:endParaRPr lang="en-GB" sz="5400">
              <a:latin typeface="Times New Roman"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CA1F5125-3C18-EA4D-A96F-D9003938CD61}" type="slidenum">
              <a:rPr lang="en-US" sz="1400">
                <a:solidFill>
                  <a:schemeClr val="bg1"/>
                </a:solidFill>
                <a:latin typeface="Arial" charset="0"/>
              </a:rPr>
              <a:pPr/>
              <a:t>24</a:t>
            </a:fld>
            <a:endParaRPr lang="en-US" sz="1400">
              <a:solidFill>
                <a:schemeClr val="bg1"/>
              </a:solidFill>
              <a:latin typeface="Arial" charset="0"/>
            </a:endParaRPr>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28677" name="Rectangle 2"/>
          <p:cNvSpPr>
            <a:spLocks noGrp="1" noChangeArrowheads="1"/>
          </p:cNvSpPr>
          <p:nvPr>
            <p:ph type="title"/>
          </p:nvPr>
        </p:nvSpPr>
        <p:spPr/>
        <p:txBody>
          <a:bodyPr/>
          <a:lstStyle/>
          <a:p>
            <a:r>
              <a:rPr lang="en-GB">
                <a:latin typeface="Arial" charset="0"/>
                <a:ea typeface="SimSun" charset="0"/>
                <a:cs typeface="SimSun" charset="0"/>
              </a:rPr>
              <a:t>Process of Compositional Methods</a:t>
            </a:r>
            <a:endParaRPr lang="en-US" altLang="zh-CN">
              <a:latin typeface="Arial" charset="0"/>
              <a:ea typeface="SimSun" charset="0"/>
              <a:cs typeface="SimSun" charset="0"/>
            </a:endParaRPr>
          </a:p>
        </p:txBody>
      </p:sp>
      <p:sp>
        <p:nvSpPr>
          <p:cNvPr id="28678" name="Rectangle 3"/>
          <p:cNvSpPr>
            <a:spLocks noGrp="1" noChangeArrowheads="1"/>
          </p:cNvSpPr>
          <p:nvPr>
            <p:ph type="body" idx="1"/>
          </p:nvPr>
        </p:nvSpPr>
        <p:spPr>
          <a:xfrm>
            <a:off x="609600" y="692150"/>
            <a:ext cx="8867775" cy="5400675"/>
          </a:xfrm>
        </p:spPr>
        <p:txBody>
          <a:bodyPr/>
          <a:lstStyle/>
          <a:p>
            <a:pPr marL="0" indent="0">
              <a:lnSpc>
                <a:spcPct val="90000"/>
              </a:lnSpc>
              <a:spcBef>
                <a:spcPct val="25000"/>
              </a:spcBef>
              <a:spcAft>
                <a:spcPts val="600"/>
              </a:spcAft>
              <a:buFont typeface="Wingdings" charset="0"/>
              <a:buNone/>
            </a:pPr>
            <a:r>
              <a:rPr lang="en-GB" sz="2800">
                <a:latin typeface="Arial" charset="0"/>
                <a:ea typeface="SimSun" charset="0"/>
                <a:cs typeface="SimSun" charset="0"/>
              </a:rPr>
              <a:t>Compositional strategy is a bottom-up approach.</a:t>
            </a:r>
          </a:p>
          <a:p>
            <a:pPr marL="458788" lvl="1" indent="-344488">
              <a:lnSpc>
                <a:spcPct val="90000"/>
              </a:lnSpc>
              <a:spcBef>
                <a:spcPct val="25000"/>
              </a:spcBef>
              <a:spcAft>
                <a:spcPts val="600"/>
              </a:spcAft>
            </a:pPr>
            <a:r>
              <a:rPr lang="en-GB" sz="2400">
                <a:latin typeface="Arial" charset="0"/>
                <a:ea typeface="SimSun" charset="0"/>
                <a:cs typeface="SimSun" charset="0"/>
              </a:rPr>
              <a:t>It starts with identifying a set of particular entities or objects involved in the problem. </a:t>
            </a:r>
          </a:p>
          <a:p>
            <a:pPr marL="458788" lvl="1" indent="-344488">
              <a:lnSpc>
                <a:spcPct val="90000"/>
              </a:lnSpc>
              <a:spcBef>
                <a:spcPct val="25000"/>
              </a:spcBef>
              <a:spcAft>
                <a:spcPts val="600"/>
              </a:spcAft>
            </a:pPr>
            <a:r>
              <a:rPr lang="en-GB" sz="2400">
                <a:latin typeface="Arial" charset="0"/>
                <a:ea typeface="SimSun" charset="0"/>
                <a:cs typeface="SimSun" charset="0"/>
              </a:rPr>
              <a:t>These entities and objects are described, classified and grouped. </a:t>
            </a:r>
          </a:p>
          <a:p>
            <a:pPr marL="458788" lvl="1" indent="-344488">
              <a:lnSpc>
                <a:spcPct val="90000"/>
              </a:lnSpc>
              <a:spcBef>
                <a:spcPct val="25000"/>
              </a:spcBef>
              <a:spcAft>
                <a:spcPts val="600"/>
              </a:spcAft>
            </a:pPr>
            <a:r>
              <a:rPr lang="en-GB" sz="2400">
                <a:latin typeface="Arial" charset="0"/>
                <a:ea typeface="SimSun" charset="0"/>
                <a:cs typeface="SimSun" charset="0"/>
              </a:rPr>
              <a:t>For each group, the relationships between the entities are identified so that links between entities are established. Such groups form the components of the model. </a:t>
            </a:r>
          </a:p>
          <a:p>
            <a:pPr marL="458788" lvl="1" indent="-344488">
              <a:lnSpc>
                <a:spcPct val="90000"/>
              </a:lnSpc>
              <a:spcBef>
                <a:spcPct val="25000"/>
              </a:spcBef>
              <a:spcAft>
                <a:spcPts val="600"/>
              </a:spcAft>
            </a:pPr>
            <a:r>
              <a:rPr lang="en-GB" sz="2400">
                <a:latin typeface="Arial" charset="0"/>
                <a:ea typeface="SimSun" charset="0"/>
                <a:cs typeface="SimSun" charset="0"/>
              </a:rPr>
              <a:t>These components are further classified and grouped. The relationships between the components are identified to make larger components. </a:t>
            </a:r>
          </a:p>
          <a:p>
            <a:pPr marL="458788" lvl="1" indent="-344488">
              <a:lnSpc>
                <a:spcPct val="90000"/>
              </a:lnSpc>
              <a:spcBef>
                <a:spcPct val="25000"/>
              </a:spcBef>
              <a:spcAft>
                <a:spcPts val="600"/>
              </a:spcAft>
            </a:pPr>
            <a:r>
              <a:rPr lang="en-GB" sz="2400">
                <a:latin typeface="Arial" charset="0"/>
                <a:ea typeface="SimSun" charset="0"/>
                <a:cs typeface="SimSun" charset="0"/>
              </a:rPr>
              <a:t>This composition process continues until a complete model is built. </a:t>
            </a:r>
            <a:endParaRPr lang="en-GB">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E5670259-202E-5B42-91FE-CD61CF25C610}" type="slidenum">
              <a:rPr lang="en-US" sz="1400">
                <a:solidFill>
                  <a:schemeClr val="bg1"/>
                </a:solidFill>
                <a:latin typeface="Arial" charset="0"/>
              </a:rPr>
              <a:pPr/>
              <a:t>25</a:t>
            </a:fld>
            <a:endParaRPr lang="en-US" sz="1400">
              <a:solidFill>
                <a:schemeClr val="bg1"/>
              </a:solidFill>
              <a:latin typeface="Arial" charset="0"/>
            </a:endParaRPr>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29701" name="Rectangle 2"/>
          <p:cNvSpPr>
            <a:spLocks noGrp="1" noChangeArrowheads="1"/>
          </p:cNvSpPr>
          <p:nvPr>
            <p:ph type="title"/>
          </p:nvPr>
        </p:nvSpPr>
        <p:spPr/>
        <p:txBody>
          <a:bodyPr/>
          <a:lstStyle/>
          <a:p>
            <a:r>
              <a:rPr lang="en-GB">
                <a:latin typeface="Arial" charset="0"/>
                <a:ea typeface="SimSun" charset="0"/>
                <a:cs typeface="SimSun" charset="0"/>
              </a:rPr>
              <a:t>Design Pattern</a:t>
            </a:r>
            <a:r>
              <a:rPr lang="en-GB" altLang="zh-CN">
                <a:latin typeface="Arial" charset="0"/>
                <a:ea typeface="SimSun" charset="0"/>
                <a:cs typeface="SimSun" charset="0"/>
              </a:rPr>
              <a:t>s</a:t>
            </a:r>
            <a:r>
              <a:rPr lang="en-GB">
                <a:latin typeface="Arial" charset="0"/>
                <a:ea typeface="SimSun" charset="0"/>
                <a:cs typeface="SimSun" charset="0"/>
              </a:rPr>
              <a:t> and Design Reuse</a:t>
            </a:r>
            <a:endParaRPr lang="en-US" altLang="zh-CN">
              <a:latin typeface="Arial" charset="0"/>
              <a:ea typeface="SimSun" charset="0"/>
              <a:cs typeface="SimSun" charset="0"/>
            </a:endParaRPr>
          </a:p>
        </p:txBody>
      </p:sp>
      <p:sp>
        <p:nvSpPr>
          <p:cNvPr id="29702" name="Rectangle 3"/>
          <p:cNvSpPr>
            <a:spLocks noGrp="1" noChangeArrowheads="1"/>
          </p:cNvSpPr>
          <p:nvPr>
            <p:ph type="body" idx="1"/>
          </p:nvPr>
        </p:nvSpPr>
        <p:spPr>
          <a:xfrm>
            <a:off x="488950" y="765175"/>
            <a:ext cx="9004300" cy="5256213"/>
          </a:xfrm>
        </p:spPr>
        <p:txBody>
          <a:bodyPr/>
          <a:lstStyle/>
          <a:p>
            <a:pPr marL="0" indent="0">
              <a:lnSpc>
                <a:spcPct val="90000"/>
              </a:lnSpc>
              <a:spcBef>
                <a:spcPct val="25000"/>
              </a:spcBef>
              <a:buFont typeface="Wingdings" charset="0"/>
              <a:buNone/>
            </a:pPr>
            <a:r>
              <a:rPr lang="en-GB" sz="2800">
                <a:latin typeface="Arial" charset="0"/>
                <a:ea typeface="SimSun" charset="0"/>
                <a:cs typeface="SimSun" charset="0"/>
              </a:rPr>
              <a:t>Certain types of design problems in certain application domains may have a great deal of similarities in the design solutions that are proved to be good designs. </a:t>
            </a:r>
          </a:p>
          <a:p>
            <a:pPr marL="509588" lvl="1" indent="-341313" algn="just">
              <a:lnSpc>
                <a:spcPct val="90000"/>
              </a:lnSpc>
              <a:spcBef>
                <a:spcPct val="25000"/>
              </a:spcBef>
            </a:pPr>
            <a:r>
              <a:rPr lang="en-GB">
                <a:latin typeface="Arial" charset="0"/>
                <a:ea typeface="SimSun" charset="0"/>
                <a:cs typeface="SimSun" charset="0"/>
              </a:rPr>
              <a:t>Common structures and other design features are abstracted into a template of designs.</a:t>
            </a:r>
          </a:p>
          <a:p>
            <a:pPr marL="509588" lvl="1" indent="-341313" algn="just">
              <a:lnSpc>
                <a:spcPct val="90000"/>
              </a:lnSpc>
              <a:spcBef>
                <a:spcPct val="25000"/>
              </a:spcBef>
            </a:pPr>
            <a:r>
              <a:rPr lang="en-GB">
                <a:latin typeface="Arial" charset="0"/>
                <a:ea typeface="SimSun" charset="0"/>
                <a:cs typeface="SimSun" charset="0"/>
              </a:rPr>
              <a:t>Once a problem is identified to be an instance of such a class of problems, the design template can be instantiated and a good design can be relatively easily obtained. </a:t>
            </a:r>
          </a:p>
          <a:p>
            <a:pPr marL="0" indent="0" algn="just">
              <a:lnSpc>
                <a:spcPct val="90000"/>
              </a:lnSpc>
              <a:spcBef>
                <a:spcPct val="25000"/>
              </a:spcBef>
              <a:buFont typeface="Wingdings" charset="0"/>
              <a:buNone/>
            </a:pPr>
            <a:r>
              <a:rPr lang="en-GB" sz="2800">
                <a:latin typeface="Arial" charset="0"/>
                <a:ea typeface="SimSun" charset="0"/>
                <a:cs typeface="SimSun" charset="0"/>
              </a:rPr>
              <a:t>Such a template is called a design pattern. </a:t>
            </a:r>
          </a:p>
          <a:p>
            <a:pPr marL="0" indent="0" algn="just">
              <a:lnSpc>
                <a:spcPct val="90000"/>
              </a:lnSpc>
              <a:spcBef>
                <a:spcPct val="25000"/>
              </a:spcBef>
              <a:buFont typeface="Wingdings" charset="0"/>
              <a:buNone/>
            </a:pPr>
            <a:r>
              <a:rPr lang="en-GB" sz="2800">
                <a:latin typeface="Arial" charset="0"/>
                <a:ea typeface="SimSun" charset="0"/>
                <a:cs typeface="SimSun" charset="0"/>
              </a:rPr>
              <a:t>The use of design pattern is a reuse of design.</a:t>
            </a:r>
            <a:r>
              <a:rPr lang="en-GB">
                <a:latin typeface="Arial" charset="0"/>
                <a:ea typeface="SimSun" charset="0"/>
                <a:cs typeface="SimSun"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208"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302A2DAE-3D56-4E4E-8873-F74FD63ED2FF}" type="slidenum">
              <a:rPr lang="en-US" sz="1400">
                <a:solidFill>
                  <a:schemeClr val="bg1"/>
                </a:solidFill>
                <a:latin typeface="Arial" charset="0"/>
              </a:rPr>
              <a:pPr/>
              <a:t>26</a:t>
            </a:fld>
            <a:endParaRPr lang="en-US" sz="1400">
              <a:solidFill>
                <a:schemeClr val="bg1"/>
              </a:solidFill>
              <a:latin typeface="Arial" charset="0"/>
            </a:endParaRPr>
          </a:p>
        </p:txBody>
      </p:sp>
      <p:sp>
        <p:nvSpPr>
          <p:cNvPr id="209" name="Footer Placeholder 5"/>
          <p:cNvSpPr>
            <a:spLocks noGrp="1"/>
          </p:cNvSpPr>
          <p:nvPr>
            <p:ph type="ftr" sz="quarter" idx="12"/>
          </p:nvPr>
        </p:nvSpPr>
        <p:spPr/>
        <p:txBody>
          <a:bodyPr/>
          <a:lstStyle/>
          <a:p>
            <a:pPr>
              <a:defRPr/>
            </a:pPr>
            <a:r>
              <a:rPr lang="en-GB" altLang="zh-CN"/>
              <a:t>U08182: Information Systems Design</a:t>
            </a:r>
          </a:p>
        </p:txBody>
      </p:sp>
      <p:sp>
        <p:nvSpPr>
          <p:cNvPr id="30725" name="Rectangle 2"/>
          <p:cNvSpPr>
            <a:spLocks noGrp="1" noChangeArrowheads="1"/>
          </p:cNvSpPr>
          <p:nvPr>
            <p:ph type="title"/>
          </p:nvPr>
        </p:nvSpPr>
        <p:spPr/>
        <p:txBody>
          <a:bodyPr/>
          <a:lstStyle/>
          <a:p>
            <a:r>
              <a:rPr lang="en-GB" sz="3200">
                <a:latin typeface="Arial" charset="0"/>
              </a:rPr>
              <a:t>Evolutionary Design</a:t>
            </a:r>
          </a:p>
        </p:txBody>
      </p:sp>
      <p:sp>
        <p:nvSpPr>
          <p:cNvPr id="30726" name="Text Box 5"/>
          <p:cNvSpPr txBox="1">
            <a:spLocks noChangeArrowheads="1"/>
          </p:cNvSpPr>
          <p:nvPr/>
        </p:nvSpPr>
        <p:spPr bwMode="auto">
          <a:xfrm>
            <a:off x="992188" y="3429000"/>
            <a:ext cx="237648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2000">
                <a:latin typeface="Times New Roman" charset="0"/>
              </a:rPr>
              <a:t>Solution 1 solves G</a:t>
            </a:r>
            <a:r>
              <a:rPr lang="en-GB" altLang="zh-CN" sz="2000" baseline="-25000">
                <a:latin typeface="Times New Roman" charset="0"/>
              </a:rPr>
              <a:t>1</a:t>
            </a:r>
            <a:endParaRPr lang="en-GB" sz="4800">
              <a:latin typeface="Times New Roman" charset="0"/>
            </a:endParaRPr>
          </a:p>
        </p:txBody>
      </p:sp>
      <p:sp>
        <p:nvSpPr>
          <p:cNvPr id="30727" name="Text Box 6"/>
          <p:cNvSpPr txBox="1">
            <a:spLocks noChangeArrowheads="1"/>
          </p:cNvSpPr>
          <p:nvPr/>
        </p:nvSpPr>
        <p:spPr bwMode="auto">
          <a:xfrm>
            <a:off x="7545388" y="3933825"/>
            <a:ext cx="20161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2000">
                <a:latin typeface="Times New Roman" charset="0"/>
              </a:rPr>
              <a:t>Solution 2 solves G</a:t>
            </a:r>
            <a:r>
              <a:rPr lang="en-GB" altLang="zh-CN" sz="2000" baseline="-25000">
                <a:latin typeface="Times New Roman" charset="0"/>
              </a:rPr>
              <a:t>1</a:t>
            </a:r>
            <a:r>
              <a:rPr lang="en-GB" altLang="zh-CN" sz="2000">
                <a:latin typeface="Times New Roman" charset="0"/>
              </a:rPr>
              <a:t> and G</a:t>
            </a:r>
            <a:r>
              <a:rPr lang="en-GB" altLang="zh-CN" sz="2000" baseline="-25000">
                <a:latin typeface="Times New Roman" charset="0"/>
              </a:rPr>
              <a:t>2</a:t>
            </a:r>
            <a:endParaRPr lang="en-GB" sz="4800">
              <a:latin typeface="Times New Roman" charset="0"/>
            </a:endParaRPr>
          </a:p>
        </p:txBody>
      </p:sp>
      <p:sp>
        <p:nvSpPr>
          <p:cNvPr id="30728" name="Text Box 7"/>
          <p:cNvSpPr txBox="1">
            <a:spLocks noChangeArrowheads="1"/>
          </p:cNvSpPr>
          <p:nvPr/>
        </p:nvSpPr>
        <p:spPr bwMode="auto">
          <a:xfrm>
            <a:off x="6897688" y="5878513"/>
            <a:ext cx="244792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2000">
                <a:latin typeface="Times New Roman" charset="0"/>
              </a:rPr>
              <a:t>Solution 4 solves all</a:t>
            </a:r>
            <a:endParaRPr lang="en-GB" sz="4800">
              <a:latin typeface="Times New Roman" charset="0"/>
            </a:endParaRPr>
          </a:p>
        </p:txBody>
      </p:sp>
      <p:grpSp>
        <p:nvGrpSpPr>
          <p:cNvPr id="30729" name="Group 8"/>
          <p:cNvGrpSpPr>
            <a:grpSpLocks/>
          </p:cNvGrpSpPr>
          <p:nvPr/>
        </p:nvGrpSpPr>
        <p:grpSpPr bwMode="auto">
          <a:xfrm>
            <a:off x="1065213" y="2278063"/>
            <a:ext cx="2376487" cy="1152525"/>
            <a:chOff x="2674" y="12573"/>
            <a:chExt cx="2263" cy="976"/>
          </a:xfrm>
        </p:grpSpPr>
        <p:sp>
          <p:nvSpPr>
            <p:cNvPr id="30918" name="Rectangle 9"/>
            <p:cNvSpPr>
              <a:spLocks noChangeArrowheads="1"/>
            </p:cNvSpPr>
            <p:nvPr/>
          </p:nvSpPr>
          <p:spPr bwMode="auto">
            <a:xfrm>
              <a:off x="3009" y="12857"/>
              <a:ext cx="398" cy="283"/>
            </a:xfrm>
            <a:prstGeom prst="rect">
              <a:avLst/>
            </a:prstGeom>
            <a:solidFill>
              <a:srgbClr val="FFFFFF"/>
            </a:solidFill>
            <a:ln w="9525">
              <a:solidFill>
                <a:srgbClr val="000000"/>
              </a:solidFill>
              <a:miter lim="800000"/>
              <a:headEnd/>
              <a:tailEnd/>
            </a:ln>
          </p:spPr>
          <p:txBody>
            <a:bodyPr/>
            <a:lstStyle/>
            <a:p>
              <a:endParaRPr lang="en-US"/>
            </a:p>
          </p:txBody>
        </p:sp>
        <p:sp>
          <p:nvSpPr>
            <p:cNvPr id="30919" name="Rectangle 10"/>
            <p:cNvSpPr>
              <a:spLocks noChangeArrowheads="1"/>
            </p:cNvSpPr>
            <p:nvPr/>
          </p:nvSpPr>
          <p:spPr bwMode="auto">
            <a:xfrm>
              <a:off x="2812" y="12573"/>
              <a:ext cx="1915" cy="9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20" name="Rectangle 11"/>
            <p:cNvSpPr>
              <a:spLocks noChangeArrowheads="1"/>
            </p:cNvSpPr>
            <p:nvPr/>
          </p:nvSpPr>
          <p:spPr bwMode="auto">
            <a:xfrm>
              <a:off x="3702" y="13050"/>
              <a:ext cx="257" cy="270"/>
            </a:xfrm>
            <a:prstGeom prst="rect">
              <a:avLst/>
            </a:prstGeom>
            <a:solidFill>
              <a:srgbClr val="FFFFFF"/>
            </a:solidFill>
            <a:ln w="9525">
              <a:solidFill>
                <a:srgbClr val="000000"/>
              </a:solidFill>
              <a:miter lim="800000"/>
              <a:headEnd/>
              <a:tailEnd/>
            </a:ln>
          </p:spPr>
          <p:txBody>
            <a:bodyPr/>
            <a:lstStyle/>
            <a:p>
              <a:endParaRPr lang="en-US"/>
            </a:p>
          </p:txBody>
        </p:sp>
        <p:sp>
          <p:nvSpPr>
            <p:cNvPr id="30921" name="Rectangle 12"/>
            <p:cNvSpPr>
              <a:spLocks noChangeArrowheads="1"/>
            </p:cNvSpPr>
            <p:nvPr/>
          </p:nvSpPr>
          <p:spPr bwMode="auto">
            <a:xfrm>
              <a:off x="4360" y="12743"/>
              <a:ext cx="296" cy="230"/>
            </a:xfrm>
            <a:prstGeom prst="rect">
              <a:avLst/>
            </a:prstGeom>
            <a:solidFill>
              <a:srgbClr val="FFFFFF"/>
            </a:solidFill>
            <a:ln w="9525">
              <a:solidFill>
                <a:srgbClr val="000000"/>
              </a:solidFill>
              <a:miter lim="800000"/>
              <a:headEnd/>
              <a:tailEnd/>
            </a:ln>
          </p:spPr>
          <p:txBody>
            <a:bodyPr/>
            <a:lstStyle/>
            <a:p>
              <a:endParaRPr lang="en-US"/>
            </a:p>
          </p:txBody>
        </p:sp>
        <p:cxnSp>
          <p:nvCxnSpPr>
            <p:cNvPr id="30922" name="AutoShape 13"/>
            <p:cNvCxnSpPr>
              <a:cxnSpLocks noChangeShapeType="1"/>
            </p:cNvCxnSpPr>
            <p:nvPr/>
          </p:nvCxnSpPr>
          <p:spPr bwMode="auto">
            <a:xfrm flipV="1">
              <a:off x="3394" y="12831"/>
              <a:ext cx="964" cy="10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923" name="AutoShape 14"/>
            <p:cNvCxnSpPr>
              <a:cxnSpLocks noChangeShapeType="1"/>
            </p:cNvCxnSpPr>
            <p:nvPr/>
          </p:nvCxnSpPr>
          <p:spPr bwMode="auto">
            <a:xfrm>
              <a:off x="3394" y="13050"/>
              <a:ext cx="296" cy="167"/>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924" name="AutoShape 15"/>
            <p:cNvCxnSpPr>
              <a:cxnSpLocks noChangeShapeType="1"/>
            </p:cNvCxnSpPr>
            <p:nvPr/>
          </p:nvCxnSpPr>
          <p:spPr bwMode="auto">
            <a:xfrm>
              <a:off x="4629" y="13307"/>
              <a:ext cx="308" cy="10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925" name="AutoShape 16"/>
            <p:cNvCxnSpPr>
              <a:cxnSpLocks noChangeShapeType="1"/>
            </p:cNvCxnSpPr>
            <p:nvPr/>
          </p:nvCxnSpPr>
          <p:spPr bwMode="auto">
            <a:xfrm flipV="1">
              <a:off x="3960" y="12934"/>
              <a:ext cx="412" cy="19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926" name="Rectangle 17"/>
            <p:cNvSpPr>
              <a:spLocks noChangeArrowheads="1"/>
            </p:cNvSpPr>
            <p:nvPr/>
          </p:nvSpPr>
          <p:spPr bwMode="auto">
            <a:xfrm>
              <a:off x="4333" y="13179"/>
              <a:ext cx="282" cy="231"/>
            </a:xfrm>
            <a:prstGeom prst="rect">
              <a:avLst/>
            </a:prstGeom>
            <a:solidFill>
              <a:srgbClr val="FFFFFF"/>
            </a:solidFill>
            <a:ln w="9525">
              <a:solidFill>
                <a:srgbClr val="000000"/>
              </a:solidFill>
              <a:miter lim="800000"/>
              <a:headEnd/>
              <a:tailEnd/>
            </a:ln>
          </p:spPr>
          <p:txBody>
            <a:bodyPr/>
            <a:lstStyle/>
            <a:p>
              <a:endParaRPr lang="en-US"/>
            </a:p>
          </p:txBody>
        </p:sp>
        <p:cxnSp>
          <p:nvCxnSpPr>
            <p:cNvPr id="30927" name="AutoShape 18"/>
            <p:cNvCxnSpPr>
              <a:cxnSpLocks noChangeShapeType="1"/>
            </p:cNvCxnSpPr>
            <p:nvPr/>
          </p:nvCxnSpPr>
          <p:spPr bwMode="auto">
            <a:xfrm>
              <a:off x="3934" y="13243"/>
              <a:ext cx="399" cy="64"/>
            </a:xfrm>
            <a:prstGeom prst="curvedConnector3">
              <a:avLst>
                <a:gd name="adj1" fmla="val 49875"/>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928" name="AutoShape 19"/>
            <p:cNvCxnSpPr>
              <a:cxnSpLocks noChangeShapeType="1"/>
            </p:cNvCxnSpPr>
            <p:nvPr/>
          </p:nvCxnSpPr>
          <p:spPr bwMode="auto">
            <a:xfrm flipV="1">
              <a:off x="4667" y="12793"/>
              <a:ext cx="270" cy="77"/>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929" name="Line 20"/>
            <p:cNvSpPr>
              <a:spLocks noChangeShapeType="1"/>
            </p:cNvSpPr>
            <p:nvPr/>
          </p:nvSpPr>
          <p:spPr bwMode="auto">
            <a:xfrm flipV="1">
              <a:off x="2674" y="12999"/>
              <a:ext cx="335" cy="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0730" name="Oval 22"/>
          <p:cNvSpPr>
            <a:spLocks noChangeArrowheads="1"/>
          </p:cNvSpPr>
          <p:nvPr/>
        </p:nvSpPr>
        <p:spPr bwMode="auto">
          <a:xfrm>
            <a:off x="5983288" y="1817688"/>
            <a:ext cx="438150" cy="282575"/>
          </a:xfrm>
          <a:prstGeom prst="ellipse">
            <a:avLst/>
          </a:prstGeom>
          <a:solidFill>
            <a:srgbClr val="FFFFFF"/>
          </a:solidFill>
          <a:ln w="9525">
            <a:solidFill>
              <a:srgbClr val="000000"/>
            </a:solidFill>
            <a:round/>
            <a:headEnd/>
            <a:tailEnd/>
          </a:ln>
        </p:spPr>
        <p:txBody>
          <a:bodyPr/>
          <a:lstStyle/>
          <a:p>
            <a:endParaRPr lang="en-US"/>
          </a:p>
        </p:txBody>
      </p:sp>
      <p:sp>
        <p:nvSpPr>
          <p:cNvPr id="30731" name="Oval 23"/>
          <p:cNvSpPr>
            <a:spLocks noChangeArrowheads="1"/>
          </p:cNvSpPr>
          <p:nvPr/>
        </p:nvSpPr>
        <p:spPr bwMode="auto">
          <a:xfrm>
            <a:off x="5848350" y="1984375"/>
            <a:ext cx="376238" cy="223838"/>
          </a:xfrm>
          <a:prstGeom prst="ellipse">
            <a:avLst/>
          </a:prstGeom>
          <a:solidFill>
            <a:srgbClr val="FFFFFF"/>
          </a:solidFill>
          <a:ln w="9525">
            <a:solidFill>
              <a:srgbClr val="000000"/>
            </a:solidFill>
            <a:round/>
            <a:headEnd/>
            <a:tailEnd/>
          </a:ln>
        </p:spPr>
        <p:txBody>
          <a:bodyPr/>
          <a:lstStyle/>
          <a:p>
            <a:endParaRPr lang="en-US"/>
          </a:p>
        </p:txBody>
      </p:sp>
      <p:sp>
        <p:nvSpPr>
          <p:cNvPr id="30732" name="Oval 24"/>
          <p:cNvSpPr>
            <a:spLocks noChangeArrowheads="1"/>
          </p:cNvSpPr>
          <p:nvPr/>
        </p:nvSpPr>
        <p:spPr bwMode="auto">
          <a:xfrm>
            <a:off x="6294438" y="2030413"/>
            <a:ext cx="498475" cy="328612"/>
          </a:xfrm>
          <a:prstGeom prst="ellipse">
            <a:avLst/>
          </a:prstGeom>
          <a:solidFill>
            <a:srgbClr val="FFFFFF"/>
          </a:solidFill>
          <a:ln w="9525">
            <a:solidFill>
              <a:srgbClr val="000000"/>
            </a:solidFill>
            <a:round/>
            <a:headEnd/>
            <a:tailEnd/>
          </a:ln>
        </p:spPr>
        <p:txBody>
          <a:bodyPr/>
          <a:lstStyle/>
          <a:p>
            <a:endParaRPr lang="en-US"/>
          </a:p>
        </p:txBody>
      </p:sp>
      <p:sp>
        <p:nvSpPr>
          <p:cNvPr id="30733" name="Oval 25"/>
          <p:cNvSpPr>
            <a:spLocks noChangeArrowheads="1"/>
          </p:cNvSpPr>
          <p:nvPr/>
        </p:nvSpPr>
        <p:spPr bwMode="auto">
          <a:xfrm>
            <a:off x="6335713" y="1778000"/>
            <a:ext cx="336550" cy="225425"/>
          </a:xfrm>
          <a:prstGeom prst="ellipse">
            <a:avLst/>
          </a:prstGeom>
          <a:solidFill>
            <a:srgbClr val="FFFFFF"/>
          </a:solidFill>
          <a:ln w="9525">
            <a:solidFill>
              <a:srgbClr val="000000"/>
            </a:solidFill>
            <a:round/>
            <a:headEnd/>
            <a:tailEnd/>
          </a:ln>
        </p:spPr>
        <p:txBody>
          <a:bodyPr/>
          <a:lstStyle/>
          <a:p>
            <a:endParaRPr lang="en-US"/>
          </a:p>
        </p:txBody>
      </p:sp>
      <p:sp>
        <p:nvSpPr>
          <p:cNvPr id="30734" name="Oval 26"/>
          <p:cNvSpPr>
            <a:spLocks noChangeArrowheads="1"/>
          </p:cNvSpPr>
          <p:nvPr/>
        </p:nvSpPr>
        <p:spPr bwMode="auto">
          <a:xfrm>
            <a:off x="6034088" y="2100263"/>
            <a:ext cx="387350" cy="225425"/>
          </a:xfrm>
          <a:prstGeom prst="ellipse">
            <a:avLst/>
          </a:prstGeom>
          <a:solidFill>
            <a:srgbClr val="FFFFFF"/>
          </a:solidFill>
          <a:ln w="9525">
            <a:solidFill>
              <a:srgbClr val="000000"/>
            </a:solidFill>
            <a:round/>
            <a:headEnd/>
            <a:tailEnd/>
          </a:ln>
        </p:spPr>
        <p:txBody>
          <a:bodyPr/>
          <a:lstStyle/>
          <a:p>
            <a:endParaRPr lang="en-US"/>
          </a:p>
        </p:txBody>
      </p:sp>
      <p:sp>
        <p:nvSpPr>
          <p:cNvPr id="30735" name="Oval 27"/>
          <p:cNvSpPr>
            <a:spLocks noChangeArrowheads="1"/>
          </p:cNvSpPr>
          <p:nvPr/>
        </p:nvSpPr>
        <p:spPr bwMode="auto">
          <a:xfrm>
            <a:off x="7035800" y="1363663"/>
            <a:ext cx="376238" cy="179387"/>
          </a:xfrm>
          <a:prstGeom prst="ellipse">
            <a:avLst/>
          </a:prstGeom>
          <a:solidFill>
            <a:srgbClr val="FFFFFF"/>
          </a:solidFill>
          <a:ln w="9525">
            <a:solidFill>
              <a:srgbClr val="000000"/>
            </a:solidFill>
            <a:round/>
            <a:headEnd/>
            <a:tailEnd/>
          </a:ln>
        </p:spPr>
        <p:txBody>
          <a:bodyPr/>
          <a:lstStyle/>
          <a:p>
            <a:endParaRPr lang="en-US"/>
          </a:p>
        </p:txBody>
      </p:sp>
      <p:sp>
        <p:nvSpPr>
          <p:cNvPr id="30736" name="Oval 28"/>
          <p:cNvSpPr>
            <a:spLocks noChangeArrowheads="1"/>
          </p:cNvSpPr>
          <p:nvPr/>
        </p:nvSpPr>
        <p:spPr bwMode="auto">
          <a:xfrm>
            <a:off x="6503988" y="1397000"/>
            <a:ext cx="317500" cy="225425"/>
          </a:xfrm>
          <a:prstGeom prst="ellipse">
            <a:avLst/>
          </a:prstGeom>
          <a:solidFill>
            <a:srgbClr val="FFFFFF"/>
          </a:solidFill>
          <a:ln w="9525">
            <a:solidFill>
              <a:srgbClr val="000000"/>
            </a:solidFill>
            <a:round/>
            <a:headEnd/>
            <a:tailEnd/>
          </a:ln>
        </p:spPr>
        <p:txBody>
          <a:bodyPr/>
          <a:lstStyle/>
          <a:p>
            <a:endParaRPr lang="en-US"/>
          </a:p>
        </p:txBody>
      </p:sp>
      <p:sp>
        <p:nvSpPr>
          <p:cNvPr id="30737" name="Oval 29"/>
          <p:cNvSpPr>
            <a:spLocks noChangeArrowheads="1"/>
          </p:cNvSpPr>
          <p:nvPr/>
        </p:nvSpPr>
        <p:spPr bwMode="auto">
          <a:xfrm>
            <a:off x="6807200" y="1452563"/>
            <a:ext cx="498475" cy="330200"/>
          </a:xfrm>
          <a:prstGeom prst="ellipse">
            <a:avLst/>
          </a:prstGeom>
          <a:solidFill>
            <a:srgbClr val="FFFFFF"/>
          </a:solidFill>
          <a:ln w="9525">
            <a:solidFill>
              <a:srgbClr val="000000"/>
            </a:solidFill>
            <a:round/>
            <a:headEnd/>
            <a:tailEnd/>
          </a:ln>
        </p:spPr>
        <p:txBody>
          <a:bodyPr/>
          <a:lstStyle/>
          <a:p>
            <a:endParaRPr lang="en-US"/>
          </a:p>
        </p:txBody>
      </p:sp>
      <p:sp>
        <p:nvSpPr>
          <p:cNvPr id="30738" name="Oval 30"/>
          <p:cNvSpPr>
            <a:spLocks noChangeArrowheads="1"/>
          </p:cNvSpPr>
          <p:nvPr/>
        </p:nvSpPr>
        <p:spPr bwMode="auto">
          <a:xfrm>
            <a:off x="6859588" y="1266825"/>
            <a:ext cx="334962" cy="225425"/>
          </a:xfrm>
          <a:prstGeom prst="ellipse">
            <a:avLst/>
          </a:prstGeom>
          <a:solidFill>
            <a:srgbClr val="FFFFFF"/>
          </a:solidFill>
          <a:ln w="9525">
            <a:solidFill>
              <a:srgbClr val="000000"/>
            </a:solidFill>
            <a:round/>
            <a:headEnd/>
            <a:tailEnd/>
          </a:ln>
        </p:spPr>
        <p:txBody>
          <a:bodyPr/>
          <a:lstStyle/>
          <a:p>
            <a:endParaRPr lang="en-US"/>
          </a:p>
        </p:txBody>
      </p:sp>
      <p:sp>
        <p:nvSpPr>
          <p:cNvPr id="30739" name="Oval 31"/>
          <p:cNvSpPr>
            <a:spLocks noChangeArrowheads="1"/>
          </p:cNvSpPr>
          <p:nvPr/>
        </p:nvSpPr>
        <p:spPr bwMode="auto">
          <a:xfrm>
            <a:off x="7116763" y="1606550"/>
            <a:ext cx="387350" cy="227013"/>
          </a:xfrm>
          <a:prstGeom prst="ellipse">
            <a:avLst/>
          </a:prstGeom>
          <a:solidFill>
            <a:srgbClr val="FFFFFF"/>
          </a:solidFill>
          <a:ln w="9525">
            <a:solidFill>
              <a:srgbClr val="000000"/>
            </a:solidFill>
            <a:round/>
            <a:headEnd/>
            <a:tailEnd/>
          </a:ln>
        </p:spPr>
        <p:txBody>
          <a:bodyPr/>
          <a:lstStyle/>
          <a:p>
            <a:endParaRPr lang="en-US"/>
          </a:p>
        </p:txBody>
      </p:sp>
      <p:sp>
        <p:nvSpPr>
          <p:cNvPr id="30740" name="Oval 32"/>
          <p:cNvSpPr>
            <a:spLocks noChangeArrowheads="1"/>
          </p:cNvSpPr>
          <p:nvPr/>
        </p:nvSpPr>
        <p:spPr bwMode="auto">
          <a:xfrm>
            <a:off x="6726238" y="1436688"/>
            <a:ext cx="336550" cy="225425"/>
          </a:xfrm>
          <a:prstGeom prst="ellipse">
            <a:avLst/>
          </a:prstGeom>
          <a:solidFill>
            <a:srgbClr val="FFFFFF"/>
          </a:solidFill>
          <a:ln w="9525">
            <a:solidFill>
              <a:srgbClr val="000000"/>
            </a:solidFill>
            <a:round/>
            <a:headEnd/>
            <a:tailEnd/>
          </a:ln>
        </p:spPr>
        <p:txBody>
          <a:bodyPr/>
          <a:lstStyle/>
          <a:p>
            <a:endParaRPr lang="en-US"/>
          </a:p>
        </p:txBody>
      </p:sp>
      <p:grpSp>
        <p:nvGrpSpPr>
          <p:cNvPr id="30741" name="Group 33"/>
          <p:cNvGrpSpPr>
            <a:grpSpLocks/>
          </p:cNvGrpSpPr>
          <p:nvPr/>
        </p:nvGrpSpPr>
        <p:grpSpPr bwMode="auto">
          <a:xfrm>
            <a:off x="8312150" y="1470025"/>
            <a:ext cx="998538" cy="568325"/>
            <a:chOff x="4261" y="11062"/>
            <a:chExt cx="1263" cy="775"/>
          </a:xfrm>
        </p:grpSpPr>
        <p:sp>
          <p:nvSpPr>
            <p:cNvPr id="30912" name="Oval 34"/>
            <p:cNvSpPr>
              <a:spLocks noChangeArrowheads="1"/>
            </p:cNvSpPr>
            <p:nvPr/>
          </p:nvSpPr>
          <p:spPr bwMode="auto">
            <a:xfrm>
              <a:off x="4933" y="11195"/>
              <a:ext cx="475" cy="244"/>
            </a:xfrm>
            <a:prstGeom prst="ellipse">
              <a:avLst/>
            </a:prstGeom>
            <a:solidFill>
              <a:srgbClr val="FFFFFF"/>
            </a:solidFill>
            <a:ln w="9525">
              <a:solidFill>
                <a:srgbClr val="000000"/>
              </a:solidFill>
              <a:round/>
              <a:headEnd/>
              <a:tailEnd/>
            </a:ln>
          </p:spPr>
          <p:txBody>
            <a:bodyPr/>
            <a:lstStyle/>
            <a:p>
              <a:endParaRPr lang="en-US"/>
            </a:p>
          </p:txBody>
        </p:sp>
        <p:sp>
          <p:nvSpPr>
            <p:cNvPr id="30913" name="Oval 35"/>
            <p:cNvSpPr>
              <a:spLocks noChangeArrowheads="1"/>
            </p:cNvSpPr>
            <p:nvPr/>
          </p:nvSpPr>
          <p:spPr bwMode="auto">
            <a:xfrm>
              <a:off x="4261" y="11241"/>
              <a:ext cx="398" cy="308"/>
            </a:xfrm>
            <a:prstGeom prst="ellipse">
              <a:avLst/>
            </a:prstGeom>
            <a:solidFill>
              <a:srgbClr val="FFFFFF"/>
            </a:solidFill>
            <a:ln w="9525">
              <a:solidFill>
                <a:srgbClr val="000000"/>
              </a:solidFill>
              <a:round/>
              <a:headEnd/>
              <a:tailEnd/>
            </a:ln>
          </p:spPr>
          <p:txBody>
            <a:bodyPr/>
            <a:lstStyle/>
            <a:p>
              <a:endParaRPr lang="en-US"/>
            </a:p>
          </p:txBody>
        </p:sp>
        <p:sp>
          <p:nvSpPr>
            <p:cNvPr id="30914" name="Oval 36"/>
            <p:cNvSpPr>
              <a:spLocks noChangeArrowheads="1"/>
            </p:cNvSpPr>
            <p:nvPr/>
          </p:nvSpPr>
          <p:spPr bwMode="auto">
            <a:xfrm>
              <a:off x="4644" y="11318"/>
              <a:ext cx="630" cy="450"/>
            </a:xfrm>
            <a:prstGeom prst="ellipse">
              <a:avLst/>
            </a:prstGeom>
            <a:solidFill>
              <a:srgbClr val="FFFFFF"/>
            </a:solidFill>
            <a:ln w="9525">
              <a:solidFill>
                <a:srgbClr val="000000"/>
              </a:solidFill>
              <a:round/>
              <a:headEnd/>
              <a:tailEnd/>
            </a:ln>
          </p:spPr>
          <p:txBody>
            <a:bodyPr/>
            <a:lstStyle/>
            <a:p>
              <a:endParaRPr lang="en-US"/>
            </a:p>
          </p:txBody>
        </p:sp>
        <p:sp>
          <p:nvSpPr>
            <p:cNvPr id="30915" name="Oval 37"/>
            <p:cNvSpPr>
              <a:spLocks noChangeArrowheads="1"/>
            </p:cNvSpPr>
            <p:nvPr/>
          </p:nvSpPr>
          <p:spPr bwMode="auto">
            <a:xfrm>
              <a:off x="4710" y="11062"/>
              <a:ext cx="424" cy="308"/>
            </a:xfrm>
            <a:prstGeom prst="ellipse">
              <a:avLst/>
            </a:prstGeom>
            <a:solidFill>
              <a:srgbClr val="FFFFFF"/>
            </a:solidFill>
            <a:ln w="9525">
              <a:solidFill>
                <a:srgbClr val="000000"/>
              </a:solidFill>
              <a:round/>
              <a:headEnd/>
              <a:tailEnd/>
            </a:ln>
          </p:spPr>
          <p:txBody>
            <a:bodyPr/>
            <a:lstStyle/>
            <a:p>
              <a:endParaRPr lang="en-US"/>
            </a:p>
          </p:txBody>
        </p:sp>
        <p:sp>
          <p:nvSpPr>
            <p:cNvPr id="30916" name="Oval 38"/>
            <p:cNvSpPr>
              <a:spLocks noChangeArrowheads="1"/>
            </p:cNvSpPr>
            <p:nvPr/>
          </p:nvSpPr>
          <p:spPr bwMode="auto">
            <a:xfrm>
              <a:off x="5035" y="11528"/>
              <a:ext cx="489" cy="309"/>
            </a:xfrm>
            <a:prstGeom prst="ellipse">
              <a:avLst/>
            </a:prstGeom>
            <a:solidFill>
              <a:srgbClr val="FFFFFF"/>
            </a:solidFill>
            <a:ln w="9525">
              <a:solidFill>
                <a:srgbClr val="000000"/>
              </a:solidFill>
              <a:round/>
              <a:headEnd/>
              <a:tailEnd/>
            </a:ln>
          </p:spPr>
          <p:txBody>
            <a:bodyPr/>
            <a:lstStyle/>
            <a:p>
              <a:endParaRPr lang="en-US"/>
            </a:p>
          </p:txBody>
        </p:sp>
        <p:sp>
          <p:nvSpPr>
            <p:cNvPr id="30917" name="Oval 39"/>
            <p:cNvSpPr>
              <a:spLocks noChangeArrowheads="1"/>
            </p:cNvSpPr>
            <p:nvPr/>
          </p:nvSpPr>
          <p:spPr bwMode="auto">
            <a:xfrm>
              <a:off x="4543" y="11294"/>
              <a:ext cx="424" cy="308"/>
            </a:xfrm>
            <a:prstGeom prst="ellipse">
              <a:avLst/>
            </a:prstGeom>
            <a:solidFill>
              <a:srgbClr val="FFFFFF"/>
            </a:solidFill>
            <a:ln w="9525">
              <a:solidFill>
                <a:srgbClr val="000000"/>
              </a:solidFill>
              <a:round/>
              <a:headEnd/>
              <a:tailEnd/>
            </a:ln>
          </p:spPr>
          <p:txBody>
            <a:bodyPr/>
            <a:lstStyle/>
            <a:p>
              <a:endParaRPr lang="en-US"/>
            </a:p>
          </p:txBody>
        </p:sp>
      </p:grpSp>
      <p:sp>
        <p:nvSpPr>
          <p:cNvPr id="30742" name="Oval 40"/>
          <p:cNvSpPr>
            <a:spLocks noChangeArrowheads="1"/>
          </p:cNvSpPr>
          <p:nvPr/>
        </p:nvSpPr>
        <p:spPr bwMode="auto">
          <a:xfrm>
            <a:off x="8497888" y="1482725"/>
            <a:ext cx="374650" cy="177800"/>
          </a:xfrm>
          <a:prstGeom prst="ellipse">
            <a:avLst/>
          </a:prstGeom>
          <a:solidFill>
            <a:srgbClr val="FFFFFF"/>
          </a:solidFill>
          <a:ln w="9525">
            <a:solidFill>
              <a:srgbClr val="000000"/>
            </a:solidFill>
            <a:round/>
            <a:headEnd/>
            <a:tailEnd/>
          </a:ln>
        </p:spPr>
        <p:txBody>
          <a:bodyPr/>
          <a:lstStyle/>
          <a:p>
            <a:endParaRPr lang="en-US"/>
          </a:p>
        </p:txBody>
      </p:sp>
      <p:sp>
        <p:nvSpPr>
          <p:cNvPr id="30743" name="Oval 41"/>
          <p:cNvSpPr>
            <a:spLocks noChangeArrowheads="1"/>
          </p:cNvSpPr>
          <p:nvPr/>
        </p:nvSpPr>
        <p:spPr bwMode="auto">
          <a:xfrm>
            <a:off x="8410575" y="1816100"/>
            <a:ext cx="498475" cy="330200"/>
          </a:xfrm>
          <a:prstGeom prst="ellipse">
            <a:avLst/>
          </a:prstGeom>
          <a:solidFill>
            <a:srgbClr val="FFFFFF"/>
          </a:solidFill>
          <a:ln w="9525">
            <a:solidFill>
              <a:srgbClr val="000000"/>
            </a:solidFill>
            <a:round/>
            <a:headEnd/>
            <a:tailEnd/>
          </a:ln>
        </p:spPr>
        <p:txBody>
          <a:bodyPr/>
          <a:lstStyle/>
          <a:p>
            <a:endParaRPr lang="en-US"/>
          </a:p>
        </p:txBody>
      </p:sp>
      <p:sp>
        <p:nvSpPr>
          <p:cNvPr id="30744" name="Oval 42"/>
          <p:cNvSpPr>
            <a:spLocks noChangeArrowheads="1"/>
          </p:cNvSpPr>
          <p:nvPr/>
        </p:nvSpPr>
        <p:spPr bwMode="auto">
          <a:xfrm>
            <a:off x="8851900" y="1490663"/>
            <a:ext cx="387350" cy="225425"/>
          </a:xfrm>
          <a:prstGeom prst="ellipse">
            <a:avLst/>
          </a:prstGeom>
          <a:solidFill>
            <a:srgbClr val="FFFFFF"/>
          </a:solidFill>
          <a:ln w="9525">
            <a:solidFill>
              <a:srgbClr val="000000"/>
            </a:solidFill>
            <a:round/>
            <a:headEnd/>
            <a:tailEnd/>
          </a:ln>
        </p:spPr>
        <p:txBody>
          <a:bodyPr/>
          <a:lstStyle/>
          <a:p>
            <a:endParaRPr lang="en-US"/>
          </a:p>
        </p:txBody>
      </p:sp>
      <p:grpSp>
        <p:nvGrpSpPr>
          <p:cNvPr id="30745" name="Group 43"/>
          <p:cNvGrpSpPr>
            <a:grpSpLocks/>
          </p:cNvGrpSpPr>
          <p:nvPr/>
        </p:nvGrpSpPr>
        <p:grpSpPr bwMode="auto">
          <a:xfrm>
            <a:off x="7346950" y="1771650"/>
            <a:ext cx="998538" cy="566738"/>
            <a:chOff x="4261" y="11062"/>
            <a:chExt cx="1263" cy="775"/>
          </a:xfrm>
        </p:grpSpPr>
        <p:sp>
          <p:nvSpPr>
            <p:cNvPr id="30906" name="Oval 44"/>
            <p:cNvSpPr>
              <a:spLocks noChangeArrowheads="1"/>
            </p:cNvSpPr>
            <p:nvPr/>
          </p:nvSpPr>
          <p:spPr bwMode="auto">
            <a:xfrm>
              <a:off x="4933" y="11195"/>
              <a:ext cx="475" cy="244"/>
            </a:xfrm>
            <a:prstGeom prst="ellipse">
              <a:avLst/>
            </a:prstGeom>
            <a:solidFill>
              <a:srgbClr val="FFFFFF"/>
            </a:solidFill>
            <a:ln w="9525">
              <a:solidFill>
                <a:srgbClr val="000000"/>
              </a:solidFill>
              <a:round/>
              <a:headEnd/>
              <a:tailEnd/>
            </a:ln>
          </p:spPr>
          <p:txBody>
            <a:bodyPr/>
            <a:lstStyle/>
            <a:p>
              <a:endParaRPr lang="en-US"/>
            </a:p>
          </p:txBody>
        </p:sp>
        <p:sp>
          <p:nvSpPr>
            <p:cNvPr id="30907" name="Oval 45"/>
            <p:cNvSpPr>
              <a:spLocks noChangeArrowheads="1"/>
            </p:cNvSpPr>
            <p:nvPr/>
          </p:nvSpPr>
          <p:spPr bwMode="auto">
            <a:xfrm>
              <a:off x="4261" y="11241"/>
              <a:ext cx="398" cy="308"/>
            </a:xfrm>
            <a:prstGeom prst="ellipse">
              <a:avLst/>
            </a:prstGeom>
            <a:solidFill>
              <a:srgbClr val="FFFFFF"/>
            </a:solidFill>
            <a:ln w="9525">
              <a:solidFill>
                <a:srgbClr val="000000"/>
              </a:solidFill>
              <a:round/>
              <a:headEnd/>
              <a:tailEnd/>
            </a:ln>
          </p:spPr>
          <p:txBody>
            <a:bodyPr/>
            <a:lstStyle/>
            <a:p>
              <a:endParaRPr lang="en-US"/>
            </a:p>
          </p:txBody>
        </p:sp>
        <p:sp>
          <p:nvSpPr>
            <p:cNvPr id="30908" name="Oval 46"/>
            <p:cNvSpPr>
              <a:spLocks noChangeArrowheads="1"/>
            </p:cNvSpPr>
            <p:nvPr/>
          </p:nvSpPr>
          <p:spPr bwMode="auto">
            <a:xfrm>
              <a:off x="4644" y="11318"/>
              <a:ext cx="630" cy="450"/>
            </a:xfrm>
            <a:prstGeom prst="ellipse">
              <a:avLst/>
            </a:prstGeom>
            <a:solidFill>
              <a:srgbClr val="FFFFFF"/>
            </a:solidFill>
            <a:ln w="9525">
              <a:solidFill>
                <a:srgbClr val="000000"/>
              </a:solidFill>
              <a:round/>
              <a:headEnd/>
              <a:tailEnd/>
            </a:ln>
          </p:spPr>
          <p:txBody>
            <a:bodyPr/>
            <a:lstStyle/>
            <a:p>
              <a:endParaRPr lang="en-US"/>
            </a:p>
          </p:txBody>
        </p:sp>
        <p:sp>
          <p:nvSpPr>
            <p:cNvPr id="30909" name="Oval 47"/>
            <p:cNvSpPr>
              <a:spLocks noChangeArrowheads="1"/>
            </p:cNvSpPr>
            <p:nvPr/>
          </p:nvSpPr>
          <p:spPr bwMode="auto">
            <a:xfrm>
              <a:off x="4710" y="11062"/>
              <a:ext cx="424" cy="308"/>
            </a:xfrm>
            <a:prstGeom prst="ellipse">
              <a:avLst/>
            </a:prstGeom>
            <a:solidFill>
              <a:srgbClr val="FFFFFF"/>
            </a:solidFill>
            <a:ln w="9525">
              <a:solidFill>
                <a:srgbClr val="000000"/>
              </a:solidFill>
              <a:round/>
              <a:headEnd/>
              <a:tailEnd/>
            </a:ln>
          </p:spPr>
          <p:txBody>
            <a:bodyPr/>
            <a:lstStyle/>
            <a:p>
              <a:endParaRPr lang="en-US"/>
            </a:p>
          </p:txBody>
        </p:sp>
        <p:sp>
          <p:nvSpPr>
            <p:cNvPr id="30910" name="Oval 48"/>
            <p:cNvSpPr>
              <a:spLocks noChangeArrowheads="1"/>
            </p:cNvSpPr>
            <p:nvPr/>
          </p:nvSpPr>
          <p:spPr bwMode="auto">
            <a:xfrm>
              <a:off x="5035" y="11528"/>
              <a:ext cx="489" cy="309"/>
            </a:xfrm>
            <a:prstGeom prst="ellipse">
              <a:avLst/>
            </a:prstGeom>
            <a:solidFill>
              <a:srgbClr val="FFFFFF"/>
            </a:solidFill>
            <a:ln w="9525">
              <a:solidFill>
                <a:srgbClr val="000000"/>
              </a:solidFill>
              <a:round/>
              <a:headEnd/>
              <a:tailEnd/>
            </a:ln>
          </p:spPr>
          <p:txBody>
            <a:bodyPr/>
            <a:lstStyle/>
            <a:p>
              <a:endParaRPr lang="en-US"/>
            </a:p>
          </p:txBody>
        </p:sp>
        <p:sp>
          <p:nvSpPr>
            <p:cNvPr id="30911" name="Oval 49"/>
            <p:cNvSpPr>
              <a:spLocks noChangeArrowheads="1"/>
            </p:cNvSpPr>
            <p:nvPr/>
          </p:nvSpPr>
          <p:spPr bwMode="auto">
            <a:xfrm>
              <a:off x="4543" y="11294"/>
              <a:ext cx="424" cy="308"/>
            </a:xfrm>
            <a:prstGeom prst="ellipse">
              <a:avLst/>
            </a:prstGeom>
            <a:solidFill>
              <a:srgbClr val="FFFFFF"/>
            </a:solidFill>
            <a:ln w="9525">
              <a:solidFill>
                <a:srgbClr val="000000"/>
              </a:solidFill>
              <a:round/>
              <a:headEnd/>
              <a:tailEnd/>
            </a:ln>
          </p:spPr>
          <p:txBody>
            <a:bodyPr/>
            <a:lstStyle/>
            <a:p>
              <a:endParaRPr lang="en-US"/>
            </a:p>
          </p:txBody>
        </p:sp>
      </p:grpSp>
      <p:sp>
        <p:nvSpPr>
          <p:cNvPr id="30746" name="Oval 50"/>
          <p:cNvSpPr>
            <a:spLocks noChangeArrowheads="1"/>
          </p:cNvSpPr>
          <p:nvPr/>
        </p:nvSpPr>
        <p:spPr bwMode="auto">
          <a:xfrm>
            <a:off x="7621588" y="2165350"/>
            <a:ext cx="314325" cy="225425"/>
          </a:xfrm>
          <a:prstGeom prst="ellipse">
            <a:avLst/>
          </a:prstGeom>
          <a:solidFill>
            <a:srgbClr val="FFFFFF"/>
          </a:solidFill>
          <a:ln w="9525">
            <a:solidFill>
              <a:srgbClr val="000000"/>
            </a:solidFill>
            <a:round/>
            <a:headEnd/>
            <a:tailEnd/>
          </a:ln>
        </p:spPr>
        <p:txBody>
          <a:bodyPr/>
          <a:lstStyle/>
          <a:p>
            <a:endParaRPr lang="en-US"/>
          </a:p>
        </p:txBody>
      </p:sp>
      <p:sp>
        <p:nvSpPr>
          <p:cNvPr id="30747" name="Oval 51"/>
          <p:cNvSpPr>
            <a:spLocks noChangeArrowheads="1"/>
          </p:cNvSpPr>
          <p:nvPr/>
        </p:nvSpPr>
        <p:spPr bwMode="auto">
          <a:xfrm>
            <a:off x="7518400" y="1781175"/>
            <a:ext cx="334963" cy="225425"/>
          </a:xfrm>
          <a:prstGeom prst="ellipse">
            <a:avLst/>
          </a:prstGeom>
          <a:solidFill>
            <a:srgbClr val="FFFFFF"/>
          </a:solidFill>
          <a:ln w="9525">
            <a:solidFill>
              <a:srgbClr val="000000"/>
            </a:solidFill>
            <a:round/>
            <a:headEnd/>
            <a:tailEnd/>
          </a:ln>
        </p:spPr>
        <p:txBody>
          <a:bodyPr/>
          <a:lstStyle/>
          <a:p>
            <a:endParaRPr lang="en-US"/>
          </a:p>
        </p:txBody>
      </p:sp>
      <p:sp>
        <p:nvSpPr>
          <p:cNvPr id="30748" name="Oval 52"/>
          <p:cNvSpPr>
            <a:spLocks noChangeArrowheads="1"/>
          </p:cNvSpPr>
          <p:nvPr/>
        </p:nvSpPr>
        <p:spPr bwMode="auto">
          <a:xfrm>
            <a:off x="7437438" y="2073275"/>
            <a:ext cx="334962" cy="225425"/>
          </a:xfrm>
          <a:prstGeom prst="ellipse">
            <a:avLst/>
          </a:prstGeom>
          <a:solidFill>
            <a:srgbClr val="FFFFFF"/>
          </a:solidFill>
          <a:ln w="9525">
            <a:solidFill>
              <a:srgbClr val="000000"/>
            </a:solidFill>
            <a:round/>
            <a:headEnd/>
            <a:tailEnd/>
          </a:ln>
        </p:spPr>
        <p:txBody>
          <a:bodyPr/>
          <a:lstStyle/>
          <a:p>
            <a:endParaRPr lang="en-US"/>
          </a:p>
        </p:txBody>
      </p:sp>
      <p:sp>
        <p:nvSpPr>
          <p:cNvPr id="30749" name="Oval 53"/>
          <p:cNvSpPr>
            <a:spLocks noChangeArrowheads="1"/>
          </p:cNvSpPr>
          <p:nvPr/>
        </p:nvSpPr>
        <p:spPr bwMode="auto">
          <a:xfrm>
            <a:off x="5576888" y="981075"/>
            <a:ext cx="3913187" cy="1655763"/>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0" name="Oval 54"/>
          <p:cNvSpPr>
            <a:spLocks noChangeArrowheads="1"/>
          </p:cNvSpPr>
          <p:nvPr/>
        </p:nvSpPr>
        <p:spPr bwMode="auto">
          <a:xfrm>
            <a:off x="6388100" y="1563688"/>
            <a:ext cx="498475" cy="273050"/>
          </a:xfrm>
          <a:prstGeom prst="ellipse">
            <a:avLst/>
          </a:prstGeom>
          <a:solidFill>
            <a:srgbClr val="C0C0C0"/>
          </a:solidFill>
          <a:ln w="9525">
            <a:solidFill>
              <a:srgbClr val="000000"/>
            </a:solidFill>
            <a:round/>
            <a:headEnd/>
            <a:tailEnd/>
          </a:ln>
        </p:spPr>
        <p:txBody>
          <a:bodyPr/>
          <a:lstStyle/>
          <a:p>
            <a:endParaRPr lang="en-US"/>
          </a:p>
        </p:txBody>
      </p:sp>
      <p:sp>
        <p:nvSpPr>
          <p:cNvPr id="30751" name="Oval 55"/>
          <p:cNvSpPr>
            <a:spLocks noChangeArrowheads="1"/>
          </p:cNvSpPr>
          <p:nvPr/>
        </p:nvSpPr>
        <p:spPr bwMode="auto">
          <a:xfrm rot="-1853761">
            <a:off x="7337425" y="1724025"/>
            <a:ext cx="223838" cy="273050"/>
          </a:xfrm>
          <a:prstGeom prst="ellipse">
            <a:avLst/>
          </a:prstGeom>
          <a:solidFill>
            <a:srgbClr val="C0C0C0"/>
          </a:solidFill>
          <a:ln w="9525">
            <a:solidFill>
              <a:srgbClr val="000000"/>
            </a:solidFill>
            <a:round/>
            <a:headEnd/>
            <a:tailEnd/>
          </a:ln>
        </p:spPr>
        <p:txBody>
          <a:bodyPr/>
          <a:lstStyle/>
          <a:p>
            <a:endParaRPr lang="en-US"/>
          </a:p>
        </p:txBody>
      </p:sp>
      <p:sp>
        <p:nvSpPr>
          <p:cNvPr id="30752" name="Oval 56"/>
          <p:cNvSpPr>
            <a:spLocks noChangeArrowheads="1"/>
          </p:cNvSpPr>
          <p:nvPr/>
        </p:nvSpPr>
        <p:spPr bwMode="auto">
          <a:xfrm rot="-6227918">
            <a:off x="8154194" y="1691482"/>
            <a:ext cx="206375" cy="293687"/>
          </a:xfrm>
          <a:prstGeom prst="ellipse">
            <a:avLst/>
          </a:prstGeom>
          <a:solidFill>
            <a:srgbClr val="C0C0C0"/>
          </a:solidFill>
          <a:ln w="9525">
            <a:solidFill>
              <a:srgbClr val="000000"/>
            </a:solidFill>
            <a:round/>
            <a:headEnd/>
            <a:tailEnd/>
          </a:ln>
        </p:spPr>
        <p:txBody>
          <a:bodyPr/>
          <a:lstStyle/>
          <a:p>
            <a:endParaRPr lang="en-US"/>
          </a:p>
        </p:txBody>
      </p:sp>
      <p:sp>
        <p:nvSpPr>
          <p:cNvPr id="30753" name="Oval 57"/>
          <p:cNvSpPr>
            <a:spLocks noChangeArrowheads="1"/>
          </p:cNvSpPr>
          <p:nvPr/>
        </p:nvSpPr>
        <p:spPr bwMode="auto">
          <a:xfrm>
            <a:off x="6745288" y="2052638"/>
            <a:ext cx="793750" cy="301625"/>
          </a:xfrm>
          <a:prstGeom prst="ellipse">
            <a:avLst/>
          </a:prstGeom>
          <a:solidFill>
            <a:srgbClr val="C0C0C0"/>
          </a:solidFill>
          <a:ln w="9525">
            <a:solidFill>
              <a:srgbClr val="000000"/>
            </a:solidFill>
            <a:round/>
            <a:headEnd/>
            <a:tailEnd/>
          </a:ln>
        </p:spPr>
        <p:txBody>
          <a:bodyPr/>
          <a:lstStyle/>
          <a:p>
            <a:endParaRPr lang="en-US"/>
          </a:p>
        </p:txBody>
      </p:sp>
      <p:sp>
        <p:nvSpPr>
          <p:cNvPr id="30754" name="Oval 58"/>
          <p:cNvSpPr>
            <a:spLocks noChangeArrowheads="1"/>
          </p:cNvSpPr>
          <p:nvPr/>
        </p:nvSpPr>
        <p:spPr bwMode="auto">
          <a:xfrm>
            <a:off x="5791200" y="1716088"/>
            <a:ext cx="1117600" cy="752475"/>
          </a:xfrm>
          <a:prstGeom prst="ellipse">
            <a:avLst/>
          </a:prstGeom>
          <a:noFill/>
          <a:ln w="952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5" name="Oval 59"/>
          <p:cNvSpPr>
            <a:spLocks noChangeArrowheads="1"/>
          </p:cNvSpPr>
          <p:nvPr/>
        </p:nvSpPr>
        <p:spPr bwMode="auto">
          <a:xfrm>
            <a:off x="6470650" y="1166813"/>
            <a:ext cx="1116013" cy="754062"/>
          </a:xfrm>
          <a:prstGeom prst="ellipse">
            <a:avLst/>
          </a:prstGeom>
          <a:noFill/>
          <a:ln w="952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6" name="Oval 60"/>
          <p:cNvSpPr>
            <a:spLocks noChangeArrowheads="1"/>
          </p:cNvSpPr>
          <p:nvPr/>
        </p:nvSpPr>
        <p:spPr bwMode="auto">
          <a:xfrm>
            <a:off x="7300913" y="1731963"/>
            <a:ext cx="1109662" cy="733425"/>
          </a:xfrm>
          <a:prstGeom prst="ellipse">
            <a:avLst/>
          </a:prstGeom>
          <a:noFill/>
          <a:ln w="952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7" name="Oval 61"/>
          <p:cNvSpPr>
            <a:spLocks noChangeArrowheads="1"/>
          </p:cNvSpPr>
          <p:nvPr/>
        </p:nvSpPr>
        <p:spPr bwMode="auto">
          <a:xfrm>
            <a:off x="8175625" y="1401763"/>
            <a:ext cx="1250950" cy="790575"/>
          </a:xfrm>
          <a:prstGeom prst="ellipse">
            <a:avLst/>
          </a:prstGeom>
          <a:noFill/>
          <a:ln w="952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8" name="Text Box 62"/>
          <p:cNvSpPr txBox="1">
            <a:spLocks noChangeArrowheads="1"/>
          </p:cNvSpPr>
          <p:nvPr/>
        </p:nvSpPr>
        <p:spPr bwMode="auto">
          <a:xfrm>
            <a:off x="7185025" y="909638"/>
            <a:ext cx="174783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2000">
                <a:latin typeface="Times New Roman" charset="0"/>
              </a:rPr>
              <a:t>Design problem</a:t>
            </a:r>
            <a:endParaRPr lang="en-GB" sz="4800">
              <a:latin typeface="Times New Roman" charset="0"/>
            </a:endParaRPr>
          </a:p>
        </p:txBody>
      </p:sp>
      <p:sp>
        <p:nvSpPr>
          <p:cNvPr id="30759" name="Text Box 63"/>
          <p:cNvSpPr txBox="1">
            <a:spLocks noChangeArrowheads="1"/>
          </p:cNvSpPr>
          <p:nvPr/>
        </p:nvSpPr>
        <p:spPr bwMode="auto">
          <a:xfrm>
            <a:off x="5529263" y="1490663"/>
            <a:ext cx="7969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1800">
                <a:latin typeface="Times New Roman" charset="0"/>
              </a:rPr>
              <a:t>Group G</a:t>
            </a:r>
            <a:r>
              <a:rPr lang="en-GB" altLang="zh-CN" sz="1800" baseline="-25000">
                <a:latin typeface="Times New Roman" charset="0"/>
              </a:rPr>
              <a:t>1</a:t>
            </a:r>
            <a:endParaRPr lang="en-GB" sz="4400">
              <a:latin typeface="Times New Roman" charset="0"/>
            </a:endParaRPr>
          </a:p>
        </p:txBody>
      </p:sp>
      <p:sp>
        <p:nvSpPr>
          <p:cNvPr id="30760" name="Text Box 64"/>
          <p:cNvSpPr txBox="1">
            <a:spLocks noChangeArrowheads="1"/>
          </p:cNvSpPr>
          <p:nvPr/>
        </p:nvSpPr>
        <p:spPr bwMode="auto">
          <a:xfrm>
            <a:off x="6415088" y="1111250"/>
            <a:ext cx="2651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1800">
                <a:latin typeface="Times New Roman" charset="0"/>
              </a:rPr>
              <a:t>G</a:t>
            </a:r>
            <a:r>
              <a:rPr lang="en-GB" altLang="zh-CN" sz="1800" baseline="-25000">
                <a:latin typeface="Times New Roman" charset="0"/>
              </a:rPr>
              <a:t>2</a:t>
            </a:r>
            <a:endParaRPr lang="en-GB" sz="4400">
              <a:latin typeface="Times New Roman" charset="0"/>
            </a:endParaRPr>
          </a:p>
        </p:txBody>
      </p:sp>
      <p:sp>
        <p:nvSpPr>
          <p:cNvPr id="30761" name="Text Box 65"/>
          <p:cNvSpPr txBox="1">
            <a:spLocks noChangeArrowheads="1"/>
          </p:cNvSpPr>
          <p:nvPr/>
        </p:nvSpPr>
        <p:spPr bwMode="auto">
          <a:xfrm>
            <a:off x="7721600" y="1552575"/>
            <a:ext cx="3222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1800">
                <a:latin typeface="Times New Roman" charset="0"/>
              </a:rPr>
              <a:t>G</a:t>
            </a:r>
            <a:r>
              <a:rPr lang="en-GB" altLang="zh-CN" sz="1800" baseline="-25000">
                <a:latin typeface="Times New Roman" charset="0"/>
              </a:rPr>
              <a:t>3</a:t>
            </a:r>
            <a:endParaRPr lang="en-GB" sz="4400">
              <a:latin typeface="Times New Roman" charset="0"/>
            </a:endParaRPr>
          </a:p>
        </p:txBody>
      </p:sp>
      <p:sp>
        <p:nvSpPr>
          <p:cNvPr id="30762" name="Text Box 66"/>
          <p:cNvSpPr txBox="1">
            <a:spLocks noChangeArrowheads="1"/>
          </p:cNvSpPr>
          <p:nvPr/>
        </p:nvSpPr>
        <p:spPr bwMode="auto">
          <a:xfrm>
            <a:off x="8480425" y="1219200"/>
            <a:ext cx="2651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1800">
                <a:latin typeface="Times New Roman" charset="0"/>
              </a:rPr>
              <a:t>G</a:t>
            </a:r>
            <a:r>
              <a:rPr lang="en-GB" altLang="zh-CN" sz="1800" baseline="-25000">
                <a:latin typeface="Times New Roman" charset="0"/>
              </a:rPr>
              <a:t>4</a:t>
            </a:r>
            <a:endParaRPr lang="en-GB" sz="4400">
              <a:latin typeface="Times New Roman" charset="0"/>
            </a:endParaRPr>
          </a:p>
        </p:txBody>
      </p:sp>
      <p:grpSp>
        <p:nvGrpSpPr>
          <p:cNvPr id="30763" name="Group 67"/>
          <p:cNvGrpSpPr>
            <a:grpSpLocks/>
          </p:cNvGrpSpPr>
          <p:nvPr/>
        </p:nvGrpSpPr>
        <p:grpSpPr bwMode="auto">
          <a:xfrm>
            <a:off x="5459413" y="2781300"/>
            <a:ext cx="3814762" cy="1296988"/>
            <a:chOff x="5190" y="5683"/>
            <a:chExt cx="4170" cy="1354"/>
          </a:xfrm>
        </p:grpSpPr>
        <p:sp>
          <p:nvSpPr>
            <p:cNvPr id="30884" name="Rectangle 68"/>
            <p:cNvSpPr>
              <a:spLocks noChangeArrowheads="1"/>
            </p:cNvSpPr>
            <p:nvPr/>
          </p:nvSpPr>
          <p:spPr bwMode="auto">
            <a:xfrm>
              <a:off x="5380" y="6061"/>
              <a:ext cx="1915" cy="976"/>
            </a:xfrm>
            <a:prstGeom prst="rect">
              <a:avLst/>
            </a:prstGeom>
            <a:solidFill>
              <a:srgbClr val="C0C0C0">
                <a:alpha val="20000"/>
              </a:srgbClr>
            </a:solidFill>
            <a:ln w="9525">
              <a:solidFill>
                <a:srgbClr val="000000"/>
              </a:solidFill>
              <a:miter lim="800000"/>
              <a:headEnd/>
              <a:tailEnd/>
            </a:ln>
          </p:spPr>
          <p:txBody>
            <a:bodyPr/>
            <a:lstStyle/>
            <a:p>
              <a:endParaRPr lang="en-US"/>
            </a:p>
          </p:txBody>
        </p:sp>
        <p:sp>
          <p:nvSpPr>
            <p:cNvPr id="30885" name="Rectangle 69"/>
            <p:cNvSpPr>
              <a:spLocks noChangeArrowheads="1"/>
            </p:cNvSpPr>
            <p:nvPr/>
          </p:nvSpPr>
          <p:spPr bwMode="auto">
            <a:xfrm>
              <a:off x="6218" y="6537"/>
              <a:ext cx="257" cy="270"/>
            </a:xfrm>
            <a:prstGeom prst="rect">
              <a:avLst/>
            </a:prstGeom>
            <a:solidFill>
              <a:srgbClr val="FFFFFF"/>
            </a:solidFill>
            <a:ln w="9525">
              <a:solidFill>
                <a:srgbClr val="000000"/>
              </a:solidFill>
              <a:miter lim="800000"/>
              <a:headEnd/>
              <a:tailEnd/>
            </a:ln>
          </p:spPr>
          <p:txBody>
            <a:bodyPr/>
            <a:lstStyle/>
            <a:p>
              <a:endParaRPr lang="en-US"/>
            </a:p>
          </p:txBody>
        </p:sp>
        <p:sp>
          <p:nvSpPr>
            <p:cNvPr id="30886" name="Rectangle 70"/>
            <p:cNvSpPr>
              <a:spLocks noChangeArrowheads="1"/>
            </p:cNvSpPr>
            <p:nvPr/>
          </p:nvSpPr>
          <p:spPr bwMode="auto">
            <a:xfrm>
              <a:off x="6876" y="6230"/>
              <a:ext cx="296" cy="230"/>
            </a:xfrm>
            <a:prstGeom prst="rect">
              <a:avLst/>
            </a:prstGeom>
            <a:solidFill>
              <a:srgbClr val="FFFFFF"/>
            </a:solidFill>
            <a:ln w="9525">
              <a:solidFill>
                <a:srgbClr val="000000"/>
              </a:solidFill>
              <a:miter lim="800000"/>
              <a:headEnd/>
              <a:tailEnd/>
            </a:ln>
          </p:spPr>
          <p:txBody>
            <a:bodyPr/>
            <a:lstStyle/>
            <a:p>
              <a:endParaRPr lang="en-US"/>
            </a:p>
          </p:txBody>
        </p:sp>
        <p:cxnSp>
          <p:nvCxnSpPr>
            <p:cNvPr id="30887" name="AutoShape 71"/>
            <p:cNvCxnSpPr>
              <a:cxnSpLocks noChangeShapeType="1"/>
            </p:cNvCxnSpPr>
            <p:nvPr/>
          </p:nvCxnSpPr>
          <p:spPr bwMode="auto">
            <a:xfrm flipV="1">
              <a:off x="5910" y="6318"/>
              <a:ext cx="964" cy="10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88" name="AutoShape 72"/>
            <p:cNvCxnSpPr>
              <a:cxnSpLocks noChangeShapeType="1"/>
            </p:cNvCxnSpPr>
            <p:nvPr/>
          </p:nvCxnSpPr>
          <p:spPr bwMode="auto">
            <a:xfrm>
              <a:off x="5910" y="6537"/>
              <a:ext cx="296" cy="167"/>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89" name="AutoShape 73"/>
            <p:cNvCxnSpPr>
              <a:cxnSpLocks noChangeShapeType="1"/>
            </p:cNvCxnSpPr>
            <p:nvPr/>
          </p:nvCxnSpPr>
          <p:spPr bwMode="auto">
            <a:xfrm>
              <a:off x="7145" y="6794"/>
              <a:ext cx="308" cy="10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90" name="AutoShape 74"/>
            <p:cNvCxnSpPr>
              <a:cxnSpLocks noChangeShapeType="1"/>
            </p:cNvCxnSpPr>
            <p:nvPr/>
          </p:nvCxnSpPr>
          <p:spPr bwMode="auto">
            <a:xfrm flipV="1">
              <a:off x="6476" y="6421"/>
              <a:ext cx="412" cy="19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891" name="Rectangle 75"/>
            <p:cNvSpPr>
              <a:spLocks noChangeArrowheads="1"/>
            </p:cNvSpPr>
            <p:nvPr/>
          </p:nvSpPr>
          <p:spPr bwMode="auto">
            <a:xfrm>
              <a:off x="6849" y="6666"/>
              <a:ext cx="282" cy="231"/>
            </a:xfrm>
            <a:prstGeom prst="rect">
              <a:avLst/>
            </a:prstGeom>
            <a:solidFill>
              <a:srgbClr val="FFFFFF"/>
            </a:solidFill>
            <a:ln w="9525">
              <a:solidFill>
                <a:srgbClr val="000000"/>
              </a:solidFill>
              <a:miter lim="800000"/>
              <a:headEnd/>
              <a:tailEnd/>
            </a:ln>
          </p:spPr>
          <p:txBody>
            <a:bodyPr/>
            <a:lstStyle/>
            <a:p>
              <a:endParaRPr lang="en-US"/>
            </a:p>
          </p:txBody>
        </p:sp>
        <p:cxnSp>
          <p:nvCxnSpPr>
            <p:cNvPr id="30892" name="AutoShape 76"/>
            <p:cNvCxnSpPr>
              <a:cxnSpLocks noChangeShapeType="1"/>
            </p:cNvCxnSpPr>
            <p:nvPr/>
          </p:nvCxnSpPr>
          <p:spPr bwMode="auto">
            <a:xfrm>
              <a:off x="6450" y="6730"/>
              <a:ext cx="399" cy="64"/>
            </a:xfrm>
            <a:prstGeom prst="curvedConnector3">
              <a:avLst>
                <a:gd name="adj1" fmla="val 49875"/>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93" name="AutoShape 77"/>
            <p:cNvCxnSpPr>
              <a:cxnSpLocks noChangeShapeType="1"/>
            </p:cNvCxnSpPr>
            <p:nvPr/>
          </p:nvCxnSpPr>
          <p:spPr bwMode="auto">
            <a:xfrm flipV="1">
              <a:off x="7183" y="6113"/>
              <a:ext cx="553" cy="244"/>
            </a:xfrm>
            <a:prstGeom prst="curvedConnector3">
              <a:avLst>
                <a:gd name="adj1" fmla="val 49907"/>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894" name="Line 78"/>
            <p:cNvSpPr>
              <a:spLocks noChangeShapeType="1"/>
            </p:cNvSpPr>
            <p:nvPr/>
          </p:nvSpPr>
          <p:spPr bwMode="auto">
            <a:xfrm flipV="1">
              <a:off x="5190" y="6486"/>
              <a:ext cx="335" cy="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95" name="Rectangle 79"/>
            <p:cNvSpPr>
              <a:spLocks noChangeArrowheads="1"/>
            </p:cNvSpPr>
            <p:nvPr/>
          </p:nvSpPr>
          <p:spPr bwMode="auto">
            <a:xfrm>
              <a:off x="7745" y="5915"/>
              <a:ext cx="205" cy="450"/>
            </a:xfrm>
            <a:prstGeom prst="rect">
              <a:avLst/>
            </a:prstGeom>
            <a:solidFill>
              <a:srgbClr val="FFFFFF"/>
            </a:solidFill>
            <a:ln w="9525">
              <a:solidFill>
                <a:srgbClr val="000000"/>
              </a:solidFill>
              <a:miter lim="800000"/>
              <a:headEnd/>
              <a:tailEnd/>
            </a:ln>
          </p:spPr>
          <p:txBody>
            <a:bodyPr/>
            <a:lstStyle/>
            <a:p>
              <a:endParaRPr lang="en-US"/>
            </a:p>
          </p:txBody>
        </p:sp>
        <p:sp>
          <p:nvSpPr>
            <p:cNvPr id="30896" name="Rectangle 80"/>
            <p:cNvSpPr>
              <a:spLocks noChangeArrowheads="1"/>
            </p:cNvSpPr>
            <p:nvPr/>
          </p:nvSpPr>
          <p:spPr bwMode="auto">
            <a:xfrm>
              <a:off x="7534" y="5683"/>
              <a:ext cx="1826" cy="8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97" name="Rectangle 81"/>
            <p:cNvSpPr>
              <a:spLocks noChangeArrowheads="1"/>
            </p:cNvSpPr>
            <p:nvPr/>
          </p:nvSpPr>
          <p:spPr bwMode="auto">
            <a:xfrm>
              <a:off x="8284" y="6210"/>
              <a:ext cx="321" cy="283"/>
            </a:xfrm>
            <a:prstGeom prst="rect">
              <a:avLst/>
            </a:prstGeom>
            <a:solidFill>
              <a:srgbClr val="FFFFFF"/>
            </a:solidFill>
            <a:ln w="9525">
              <a:solidFill>
                <a:srgbClr val="000000"/>
              </a:solidFill>
              <a:miter lim="800000"/>
              <a:headEnd/>
              <a:tailEnd/>
            </a:ln>
          </p:spPr>
          <p:txBody>
            <a:bodyPr/>
            <a:lstStyle/>
            <a:p>
              <a:endParaRPr lang="en-US"/>
            </a:p>
          </p:txBody>
        </p:sp>
        <p:sp>
          <p:nvSpPr>
            <p:cNvPr id="30898" name="Rectangle 82"/>
            <p:cNvSpPr>
              <a:spLocks noChangeArrowheads="1"/>
            </p:cNvSpPr>
            <p:nvPr/>
          </p:nvSpPr>
          <p:spPr bwMode="auto">
            <a:xfrm>
              <a:off x="8260" y="5776"/>
              <a:ext cx="296" cy="230"/>
            </a:xfrm>
            <a:prstGeom prst="rect">
              <a:avLst/>
            </a:prstGeom>
            <a:solidFill>
              <a:srgbClr val="FFFFFF"/>
            </a:solidFill>
            <a:ln w="9525">
              <a:solidFill>
                <a:srgbClr val="000000"/>
              </a:solidFill>
              <a:miter lim="800000"/>
              <a:headEnd/>
              <a:tailEnd/>
            </a:ln>
          </p:spPr>
          <p:txBody>
            <a:bodyPr/>
            <a:lstStyle/>
            <a:p>
              <a:endParaRPr lang="en-US"/>
            </a:p>
          </p:txBody>
        </p:sp>
        <p:cxnSp>
          <p:nvCxnSpPr>
            <p:cNvPr id="30899" name="AutoShape 83"/>
            <p:cNvCxnSpPr>
              <a:cxnSpLocks noChangeShapeType="1"/>
            </p:cNvCxnSpPr>
            <p:nvPr/>
          </p:nvCxnSpPr>
          <p:spPr bwMode="auto">
            <a:xfrm>
              <a:off x="7976" y="6185"/>
              <a:ext cx="296" cy="167"/>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900" name="AutoShape 84"/>
            <p:cNvCxnSpPr>
              <a:cxnSpLocks noChangeShapeType="1"/>
            </p:cNvCxnSpPr>
            <p:nvPr/>
          </p:nvCxnSpPr>
          <p:spPr bwMode="auto">
            <a:xfrm flipV="1">
              <a:off x="8594" y="6173"/>
              <a:ext cx="359" cy="205"/>
            </a:xfrm>
            <a:prstGeom prst="curvedConnector3">
              <a:avLst>
                <a:gd name="adj1" fmla="val 4986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901" name="AutoShape 85"/>
            <p:cNvCxnSpPr>
              <a:cxnSpLocks noChangeShapeType="1"/>
            </p:cNvCxnSpPr>
            <p:nvPr/>
          </p:nvCxnSpPr>
          <p:spPr bwMode="auto">
            <a:xfrm>
              <a:off x="8580" y="5889"/>
              <a:ext cx="361" cy="219"/>
            </a:xfrm>
            <a:prstGeom prst="curvedConnector3">
              <a:avLst>
                <a:gd name="adj1" fmla="val 4986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902" name="Rectangle 86"/>
            <p:cNvSpPr>
              <a:spLocks noChangeArrowheads="1"/>
            </p:cNvSpPr>
            <p:nvPr/>
          </p:nvSpPr>
          <p:spPr bwMode="auto">
            <a:xfrm>
              <a:off x="8940" y="6019"/>
              <a:ext cx="282" cy="231"/>
            </a:xfrm>
            <a:prstGeom prst="rect">
              <a:avLst/>
            </a:prstGeom>
            <a:solidFill>
              <a:srgbClr val="FFFFFF"/>
            </a:solidFill>
            <a:ln w="9525">
              <a:solidFill>
                <a:srgbClr val="000000"/>
              </a:solidFill>
              <a:miter lim="800000"/>
              <a:headEnd/>
              <a:tailEnd/>
            </a:ln>
          </p:spPr>
          <p:txBody>
            <a:bodyPr/>
            <a:lstStyle/>
            <a:p>
              <a:endParaRPr lang="en-US"/>
            </a:p>
          </p:txBody>
        </p:sp>
        <p:cxnSp>
          <p:nvCxnSpPr>
            <p:cNvPr id="30903" name="AutoShape 87"/>
            <p:cNvCxnSpPr>
              <a:cxnSpLocks noChangeShapeType="1"/>
            </p:cNvCxnSpPr>
            <p:nvPr/>
          </p:nvCxnSpPr>
          <p:spPr bwMode="auto">
            <a:xfrm flipV="1">
              <a:off x="7976" y="5876"/>
              <a:ext cx="270" cy="155"/>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904" name="AutoShape 88"/>
            <p:cNvCxnSpPr>
              <a:cxnSpLocks noChangeShapeType="1"/>
            </p:cNvCxnSpPr>
            <p:nvPr/>
          </p:nvCxnSpPr>
          <p:spPr bwMode="auto">
            <a:xfrm rot="5400000">
              <a:off x="8619" y="6417"/>
              <a:ext cx="605" cy="295"/>
            </a:xfrm>
            <a:prstGeom prst="curvedConnector3">
              <a:avLst>
                <a:gd name="adj1" fmla="val 49917"/>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905" name="Rectangle 89"/>
            <p:cNvSpPr>
              <a:spLocks noChangeArrowheads="1"/>
            </p:cNvSpPr>
            <p:nvPr/>
          </p:nvSpPr>
          <p:spPr bwMode="auto">
            <a:xfrm>
              <a:off x="5525" y="6344"/>
              <a:ext cx="398" cy="283"/>
            </a:xfrm>
            <a:prstGeom prst="rect">
              <a:avLst/>
            </a:prstGeom>
            <a:solidFill>
              <a:srgbClr val="FFFFFF"/>
            </a:solidFill>
            <a:ln w="9525">
              <a:solidFill>
                <a:srgbClr val="000000"/>
              </a:solidFill>
              <a:miter lim="800000"/>
              <a:headEnd/>
              <a:tailEnd/>
            </a:ln>
          </p:spPr>
          <p:txBody>
            <a:bodyPr/>
            <a:lstStyle/>
            <a:p>
              <a:endParaRPr lang="en-US"/>
            </a:p>
          </p:txBody>
        </p:sp>
      </p:grpSp>
      <p:sp>
        <p:nvSpPr>
          <p:cNvPr id="30764" name="Text Box 90"/>
          <p:cNvSpPr txBox="1">
            <a:spLocks noChangeArrowheads="1"/>
          </p:cNvSpPr>
          <p:nvPr/>
        </p:nvSpPr>
        <p:spPr bwMode="auto">
          <a:xfrm>
            <a:off x="849313" y="5734050"/>
            <a:ext cx="3311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2000">
                <a:latin typeface="Times New Roman" charset="0"/>
              </a:rPr>
              <a:t>Solution 3 solves G</a:t>
            </a:r>
            <a:r>
              <a:rPr lang="en-GB" altLang="zh-CN" sz="2000" baseline="-25000">
                <a:latin typeface="Times New Roman" charset="0"/>
              </a:rPr>
              <a:t>1</a:t>
            </a:r>
            <a:r>
              <a:rPr lang="en-GB" altLang="zh-CN" sz="2000">
                <a:latin typeface="Times New Roman" charset="0"/>
              </a:rPr>
              <a:t>, G</a:t>
            </a:r>
            <a:r>
              <a:rPr lang="en-GB" altLang="zh-CN" sz="2000" baseline="-25000">
                <a:latin typeface="Times New Roman" charset="0"/>
              </a:rPr>
              <a:t>2</a:t>
            </a:r>
            <a:r>
              <a:rPr lang="en-GB" altLang="zh-CN" sz="2000">
                <a:latin typeface="Times New Roman" charset="0"/>
              </a:rPr>
              <a:t> and G</a:t>
            </a:r>
            <a:r>
              <a:rPr lang="en-GB" altLang="zh-CN" sz="2000" baseline="-25000">
                <a:latin typeface="Times New Roman" charset="0"/>
              </a:rPr>
              <a:t>3</a:t>
            </a:r>
            <a:endParaRPr lang="en-GB" sz="4800">
              <a:latin typeface="Times New Roman" charset="0"/>
            </a:endParaRPr>
          </a:p>
        </p:txBody>
      </p:sp>
      <p:grpSp>
        <p:nvGrpSpPr>
          <p:cNvPr id="30765" name="Group 91"/>
          <p:cNvGrpSpPr>
            <a:grpSpLocks/>
          </p:cNvGrpSpPr>
          <p:nvPr/>
        </p:nvGrpSpPr>
        <p:grpSpPr bwMode="auto">
          <a:xfrm>
            <a:off x="488950" y="4005263"/>
            <a:ext cx="4176713" cy="1657350"/>
            <a:chOff x="2382" y="8110"/>
            <a:chExt cx="4997" cy="2300"/>
          </a:xfrm>
        </p:grpSpPr>
        <p:sp>
          <p:nvSpPr>
            <p:cNvPr id="30852" name="Rectangle 92"/>
            <p:cNvSpPr>
              <a:spLocks noChangeArrowheads="1"/>
            </p:cNvSpPr>
            <p:nvPr/>
          </p:nvSpPr>
          <p:spPr bwMode="auto">
            <a:xfrm>
              <a:off x="2520" y="8487"/>
              <a:ext cx="1915" cy="976"/>
            </a:xfrm>
            <a:prstGeom prst="rect">
              <a:avLst/>
            </a:prstGeom>
            <a:solidFill>
              <a:srgbClr val="C0C0C0">
                <a:alpha val="20000"/>
              </a:srgbClr>
            </a:solidFill>
            <a:ln w="9525">
              <a:solidFill>
                <a:srgbClr val="000000"/>
              </a:solidFill>
              <a:miter lim="800000"/>
              <a:headEnd/>
              <a:tailEnd/>
            </a:ln>
          </p:spPr>
          <p:txBody>
            <a:bodyPr/>
            <a:lstStyle/>
            <a:p>
              <a:endParaRPr lang="en-US"/>
            </a:p>
          </p:txBody>
        </p:sp>
        <p:sp>
          <p:nvSpPr>
            <p:cNvPr id="30853" name="Rectangle 93"/>
            <p:cNvSpPr>
              <a:spLocks noChangeArrowheads="1"/>
            </p:cNvSpPr>
            <p:nvPr/>
          </p:nvSpPr>
          <p:spPr bwMode="auto">
            <a:xfrm>
              <a:off x="3410" y="8964"/>
              <a:ext cx="257" cy="270"/>
            </a:xfrm>
            <a:prstGeom prst="rect">
              <a:avLst/>
            </a:prstGeom>
            <a:solidFill>
              <a:srgbClr val="FFFFFF"/>
            </a:solidFill>
            <a:ln w="9525">
              <a:solidFill>
                <a:srgbClr val="000000"/>
              </a:solidFill>
              <a:miter lim="800000"/>
              <a:headEnd/>
              <a:tailEnd/>
            </a:ln>
          </p:spPr>
          <p:txBody>
            <a:bodyPr/>
            <a:lstStyle/>
            <a:p>
              <a:endParaRPr lang="en-US"/>
            </a:p>
          </p:txBody>
        </p:sp>
        <p:sp>
          <p:nvSpPr>
            <p:cNvPr id="30854" name="Rectangle 94"/>
            <p:cNvSpPr>
              <a:spLocks noChangeArrowheads="1"/>
            </p:cNvSpPr>
            <p:nvPr/>
          </p:nvSpPr>
          <p:spPr bwMode="auto">
            <a:xfrm>
              <a:off x="4068" y="8657"/>
              <a:ext cx="296" cy="230"/>
            </a:xfrm>
            <a:prstGeom prst="rect">
              <a:avLst/>
            </a:prstGeom>
            <a:solidFill>
              <a:srgbClr val="FFFFFF"/>
            </a:solidFill>
            <a:ln w="9525">
              <a:solidFill>
                <a:srgbClr val="000000"/>
              </a:solidFill>
              <a:miter lim="800000"/>
              <a:headEnd/>
              <a:tailEnd/>
            </a:ln>
          </p:spPr>
          <p:txBody>
            <a:bodyPr/>
            <a:lstStyle/>
            <a:p>
              <a:endParaRPr lang="en-US"/>
            </a:p>
          </p:txBody>
        </p:sp>
        <p:cxnSp>
          <p:nvCxnSpPr>
            <p:cNvPr id="30855" name="AutoShape 95"/>
            <p:cNvCxnSpPr>
              <a:cxnSpLocks noChangeShapeType="1"/>
            </p:cNvCxnSpPr>
            <p:nvPr/>
          </p:nvCxnSpPr>
          <p:spPr bwMode="auto">
            <a:xfrm flipV="1">
              <a:off x="3102" y="8745"/>
              <a:ext cx="964" cy="10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56" name="AutoShape 96"/>
            <p:cNvCxnSpPr>
              <a:cxnSpLocks noChangeShapeType="1"/>
            </p:cNvCxnSpPr>
            <p:nvPr/>
          </p:nvCxnSpPr>
          <p:spPr bwMode="auto">
            <a:xfrm>
              <a:off x="3102" y="8964"/>
              <a:ext cx="296" cy="167"/>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57" name="AutoShape 97"/>
            <p:cNvCxnSpPr>
              <a:cxnSpLocks noChangeShapeType="1"/>
            </p:cNvCxnSpPr>
            <p:nvPr/>
          </p:nvCxnSpPr>
          <p:spPr bwMode="auto">
            <a:xfrm>
              <a:off x="4336" y="9234"/>
              <a:ext cx="1091" cy="990"/>
            </a:xfrm>
            <a:prstGeom prst="curvedConnector3">
              <a:avLst>
                <a:gd name="adj1" fmla="val 49954"/>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58" name="AutoShape 98"/>
            <p:cNvCxnSpPr>
              <a:cxnSpLocks noChangeShapeType="1"/>
            </p:cNvCxnSpPr>
            <p:nvPr/>
          </p:nvCxnSpPr>
          <p:spPr bwMode="auto">
            <a:xfrm flipV="1">
              <a:off x="3668" y="8848"/>
              <a:ext cx="412" cy="19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859" name="Rectangle 99"/>
            <p:cNvSpPr>
              <a:spLocks noChangeArrowheads="1"/>
            </p:cNvSpPr>
            <p:nvPr/>
          </p:nvSpPr>
          <p:spPr bwMode="auto">
            <a:xfrm>
              <a:off x="4041" y="9093"/>
              <a:ext cx="282" cy="231"/>
            </a:xfrm>
            <a:prstGeom prst="rect">
              <a:avLst/>
            </a:prstGeom>
            <a:solidFill>
              <a:srgbClr val="FFFFFF"/>
            </a:solidFill>
            <a:ln w="9525">
              <a:solidFill>
                <a:srgbClr val="000000"/>
              </a:solidFill>
              <a:miter lim="800000"/>
              <a:headEnd/>
              <a:tailEnd/>
            </a:ln>
          </p:spPr>
          <p:txBody>
            <a:bodyPr/>
            <a:lstStyle/>
            <a:p>
              <a:endParaRPr lang="en-US"/>
            </a:p>
          </p:txBody>
        </p:sp>
        <p:cxnSp>
          <p:nvCxnSpPr>
            <p:cNvPr id="30860" name="AutoShape 100"/>
            <p:cNvCxnSpPr>
              <a:cxnSpLocks noChangeShapeType="1"/>
            </p:cNvCxnSpPr>
            <p:nvPr/>
          </p:nvCxnSpPr>
          <p:spPr bwMode="auto">
            <a:xfrm>
              <a:off x="3642" y="9157"/>
              <a:ext cx="399" cy="64"/>
            </a:xfrm>
            <a:prstGeom prst="curvedConnector3">
              <a:avLst>
                <a:gd name="adj1" fmla="val 49875"/>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61" name="AutoShape 101"/>
            <p:cNvCxnSpPr>
              <a:cxnSpLocks noChangeShapeType="1"/>
            </p:cNvCxnSpPr>
            <p:nvPr/>
          </p:nvCxnSpPr>
          <p:spPr bwMode="auto">
            <a:xfrm flipV="1">
              <a:off x="4375" y="8540"/>
              <a:ext cx="553" cy="244"/>
            </a:xfrm>
            <a:prstGeom prst="curvedConnector3">
              <a:avLst>
                <a:gd name="adj1" fmla="val 49907"/>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862" name="Line 102"/>
            <p:cNvSpPr>
              <a:spLocks noChangeShapeType="1"/>
            </p:cNvSpPr>
            <p:nvPr/>
          </p:nvSpPr>
          <p:spPr bwMode="auto">
            <a:xfrm flipV="1">
              <a:off x="2382" y="8913"/>
              <a:ext cx="335" cy="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63" name="Rectangle 103"/>
            <p:cNvSpPr>
              <a:spLocks noChangeArrowheads="1"/>
            </p:cNvSpPr>
            <p:nvPr/>
          </p:nvSpPr>
          <p:spPr bwMode="auto">
            <a:xfrm>
              <a:off x="4704" y="8110"/>
              <a:ext cx="1877" cy="924"/>
            </a:xfrm>
            <a:prstGeom prst="rect">
              <a:avLst/>
            </a:prstGeom>
            <a:solidFill>
              <a:srgbClr val="C0C0C0">
                <a:alpha val="20000"/>
              </a:srgbClr>
            </a:solidFill>
            <a:ln w="9525">
              <a:solidFill>
                <a:srgbClr val="000000"/>
              </a:solidFill>
              <a:miter lim="800000"/>
              <a:headEnd/>
              <a:tailEnd/>
            </a:ln>
          </p:spPr>
          <p:txBody>
            <a:bodyPr/>
            <a:lstStyle/>
            <a:p>
              <a:endParaRPr lang="en-US"/>
            </a:p>
          </p:txBody>
        </p:sp>
        <p:sp>
          <p:nvSpPr>
            <p:cNvPr id="30864" name="Rectangle 104"/>
            <p:cNvSpPr>
              <a:spLocks noChangeArrowheads="1"/>
            </p:cNvSpPr>
            <p:nvPr/>
          </p:nvSpPr>
          <p:spPr bwMode="auto">
            <a:xfrm>
              <a:off x="5476" y="8637"/>
              <a:ext cx="321" cy="283"/>
            </a:xfrm>
            <a:prstGeom prst="rect">
              <a:avLst/>
            </a:prstGeom>
            <a:solidFill>
              <a:srgbClr val="FFFFFF"/>
            </a:solidFill>
            <a:ln w="9525">
              <a:solidFill>
                <a:srgbClr val="000000"/>
              </a:solidFill>
              <a:miter lim="800000"/>
              <a:headEnd/>
              <a:tailEnd/>
            </a:ln>
          </p:spPr>
          <p:txBody>
            <a:bodyPr/>
            <a:lstStyle/>
            <a:p>
              <a:endParaRPr lang="en-US"/>
            </a:p>
          </p:txBody>
        </p:sp>
        <p:sp>
          <p:nvSpPr>
            <p:cNvPr id="30865" name="Rectangle 105"/>
            <p:cNvSpPr>
              <a:spLocks noChangeArrowheads="1"/>
            </p:cNvSpPr>
            <p:nvPr/>
          </p:nvSpPr>
          <p:spPr bwMode="auto">
            <a:xfrm>
              <a:off x="5452" y="8203"/>
              <a:ext cx="296" cy="230"/>
            </a:xfrm>
            <a:prstGeom prst="rect">
              <a:avLst/>
            </a:prstGeom>
            <a:solidFill>
              <a:srgbClr val="FFFFFF"/>
            </a:solidFill>
            <a:ln w="9525">
              <a:solidFill>
                <a:srgbClr val="000000"/>
              </a:solidFill>
              <a:miter lim="800000"/>
              <a:headEnd/>
              <a:tailEnd/>
            </a:ln>
          </p:spPr>
          <p:txBody>
            <a:bodyPr/>
            <a:lstStyle/>
            <a:p>
              <a:endParaRPr lang="en-US"/>
            </a:p>
          </p:txBody>
        </p:sp>
        <p:cxnSp>
          <p:nvCxnSpPr>
            <p:cNvPr id="30866" name="AutoShape 106"/>
            <p:cNvCxnSpPr>
              <a:cxnSpLocks noChangeShapeType="1"/>
            </p:cNvCxnSpPr>
            <p:nvPr/>
          </p:nvCxnSpPr>
          <p:spPr bwMode="auto">
            <a:xfrm>
              <a:off x="5168" y="8612"/>
              <a:ext cx="296" cy="167"/>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67" name="AutoShape 107"/>
            <p:cNvCxnSpPr>
              <a:cxnSpLocks noChangeShapeType="1"/>
            </p:cNvCxnSpPr>
            <p:nvPr/>
          </p:nvCxnSpPr>
          <p:spPr bwMode="auto">
            <a:xfrm flipV="1">
              <a:off x="5786" y="8600"/>
              <a:ext cx="359" cy="205"/>
            </a:xfrm>
            <a:prstGeom prst="curvedConnector3">
              <a:avLst>
                <a:gd name="adj1" fmla="val 4986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68" name="AutoShape 108"/>
            <p:cNvCxnSpPr>
              <a:cxnSpLocks noChangeShapeType="1"/>
            </p:cNvCxnSpPr>
            <p:nvPr/>
          </p:nvCxnSpPr>
          <p:spPr bwMode="auto">
            <a:xfrm>
              <a:off x="5772" y="8316"/>
              <a:ext cx="361" cy="219"/>
            </a:xfrm>
            <a:prstGeom prst="curvedConnector3">
              <a:avLst>
                <a:gd name="adj1" fmla="val 4986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869" name="Rectangle 109"/>
            <p:cNvSpPr>
              <a:spLocks noChangeArrowheads="1"/>
            </p:cNvSpPr>
            <p:nvPr/>
          </p:nvSpPr>
          <p:spPr bwMode="auto">
            <a:xfrm>
              <a:off x="6132" y="8446"/>
              <a:ext cx="282" cy="231"/>
            </a:xfrm>
            <a:prstGeom prst="rect">
              <a:avLst/>
            </a:prstGeom>
            <a:solidFill>
              <a:srgbClr val="FFFFFF"/>
            </a:solidFill>
            <a:ln w="9525">
              <a:solidFill>
                <a:srgbClr val="000000"/>
              </a:solidFill>
              <a:miter lim="800000"/>
              <a:headEnd/>
              <a:tailEnd/>
            </a:ln>
          </p:spPr>
          <p:txBody>
            <a:bodyPr/>
            <a:lstStyle/>
            <a:p>
              <a:endParaRPr lang="en-US"/>
            </a:p>
          </p:txBody>
        </p:sp>
        <p:cxnSp>
          <p:nvCxnSpPr>
            <p:cNvPr id="30870" name="AutoShape 110"/>
            <p:cNvCxnSpPr>
              <a:cxnSpLocks noChangeShapeType="1"/>
            </p:cNvCxnSpPr>
            <p:nvPr/>
          </p:nvCxnSpPr>
          <p:spPr bwMode="auto">
            <a:xfrm flipV="1">
              <a:off x="5168" y="8303"/>
              <a:ext cx="270" cy="155"/>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71" name="AutoShape 111"/>
            <p:cNvCxnSpPr>
              <a:cxnSpLocks noChangeShapeType="1"/>
            </p:cNvCxnSpPr>
            <p:nvPr/>
          </p:nvCxnSpPr>
          <p:spPr bwMode="auto">
            <a:xfrm rot="5400000">
              <a:off x="5464" y="8755"/>
              <a:ext cx="888" cy="680"/>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872" name="Rectangle 112"/>
            <p:cNvSpPr>
              <a:spLocks noChangeArrowheads="1"/>
            </p:cNvSpPr>
            <p:nvPr/>
          </p:nvSpPr>
          <p:spPr bwMode="auto">
            <a:xfrm>
              <a:off x="5374" y="9589"/>
              <a:ext cx="373" cy="334"/>
            </a:xfrm>
            <a:prstGeom prst="rect">
              <a:avLst/>
            </a:prstGeom>
            <a:solidFill>
              <a:srgbClr val="FFFFFF"/>
            </a:solidFill>
            <a:ln w="9525">
              <a:solidFill>
                <a:srgbClr val="000000"/>
              </a:solidFill>
              <a:miter lim="800000"/>
              <a:headEnd/>
              <a:tailEnd/>
            </a:ln>
          </p:spPr>
          <p:txBody>
            <a:bodyPr/>
            <a:lstStyle/>
            <a:p>
              <a:endParaRPr lang="en-US"/>
            </a:p>
          </p:txBody>
        </p:sp>
        <p:sp>
          <p:nvSpPr>
            <p:cNvPr id="30873" name="Rectangle 113"/>
            <p:cNvSpPr>
              <a:spLocks noChangeArrowheads="1"/>
            </p:cNvSpPr>
            <p:nvPr/>
          </p:nvSpPr>
          <p:spPr bwMode="auto">
            <a:xfrm>
              <a:off x="5254" y="9434"/>
              <a:ext cx="1915" cy="9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74" name="Rectangle 114"/>
            <p:cNvSpPr>
              <a:spLocks noChangeArrowheads="1"/>
            </p:cNvSpPr>
            <p:nvPr/>
          </p:nvSpPr>
          <p:spPr bwMode="auto">
            <a:xfrm>
              <a:off x="6144" y="9822"/>
              <a:ext cx="257" cy="487"/>
            </a:xfrm>
            <a:prstGeom prst="rect">
              <a:avLst/>
            </a:prstGeom>
            <a:solidFill>
              <a:srgbClr val="FFFFFF"/>
            </a:solidFill>
            <a:ln w="9525">
              <a:solidFill>
                <a:srgbClr val="000000"/>
              </a:solidFill>
              <a:miter lim="800000"/>
              <a:headEnd/>
              <a:tailEnd/>
            </a:ln>
          </p:spPr>
          <p:txBody>
            <a:bodyPr/>
            <a:lstStyle/>
            <a:p>
              <a:endParaRPr lang="en-US"/>
            </a:p>
          </p:txBody>
        </p:sp>
        <p:sp>
          <p:nvSpPr>
            <p:cNvPr id="30875" name="Rectangle 115"/>
            <p:cNvSpPr>
              <a:spLocks noChangeArrowheads="1"/>
            </p:cNvSpPr>
            <p:nvPr/>
          </p:nvSpPr>
          <p:spPr bwMode="auto">
            <a:xfrm>
              <a:off x="6802" y="9604"/>
              <a:ext cx="296" cy="384"/>
            </a:xfrm>
            <a:prstGeom prst="rect">
              <a:avLst/>
            </a:prstGeom>
            <a:solidFill>
              <a:srgbClr val="FFFFFF"/>
            </a:solidFill>
            <a:ln w="9525">
              <a:solidFill>
                <a:srgbClr val="000000"/>
              </a:solidFill>
              <a:miter lim="800000"/>
              <a:headEnd/>
              <a:tailEnd/>
            </a:ln>
          </p:spPr>
          <p:txBody>
            <a:bodyPr/>
            <a:lstStyle/>
            <a:p>
              <a:endParaRPr lang="en-US"/>
            </a:p>
          </p:txBody>
        </p:sp>
        <p:cxnSp>
          <p:nvCxnSpPr>
            <p:cNvPr id="30876" name="AutoShape 116"/>
            <p:cNvCxnSpPr>
              <a:cxnSpLocks noChangeShapeType="1"/>
            </p:cNvCxnSpPr>
            <p:nvPr/>
          </p:nvCxnSpPr>
          <p:spPr bwMode="auto">
            <a:xfrm>
              <a:off x="5745" y="9680"/>
              <a:ext cx="1029" cy="64"/>
            </a:xfrm>
            <a:prstGeom prst="curvedConnector3">
              <a:avLst>
                <a:gd name="adj1" fmla="val 49954"/>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77" name="AutoShape 117"/>
            <p:cNvCxnSpPr>
              <a:cxnSpLocks noChangeShapeType="1"/>
            </p:cNvCxnSpPr>
            <p:nvPr/>
          </p:nvCxnSpPr>
          <p:spPr bwMode="auto">
            <a:xfrm>
              <a:off x="5746" y="9783"/>
              <a:ext cx="386" cy="154"/>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78" name="AutoShape 118"/>
            <p:cNvCxnSpPr>
              <a:cxnSpLocks noChangeShapeType="1"/>
            </p:cNvCxnSpPr>
            <p:nvPr/>
          </p:nvCxnSpPr>
          <p:spPr bwMode="auto">
            <a:xfrm flipV="1">
              <a:off x="5707" y="10104"/>
              <a:ext cx="423" cy="141"/>
            </a:xfrm>
            <a:prstGeom prst="curvedConnector3">
              <a:avLst>
                <a:gd name="adj1" fmla="val 4988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79" name="AutoShape 119"/>
            <p:cNvCxnSpPr>
              <a:cxnSpLocks noChangeShapeType="1"/>
            </p:cNvCxnSpPr>
            <p:nvPr/>
          </p:nvCxnSpPr>
          <p:spPr bwMode="auto">
            <a:xfrm flipV="1">
              <a:off x="6402" y="9846"/>
              <a:ext cx="374" cy="19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880" name="Rectangle 120"/>
            <p:cNvSpPr>
              <a:spLocks noChangeArrowheads="1"/>
            </p:cNvSpPr>
            <p:nvPr/>
          </p:nvSpPr>
          <p:spPr bwMode="auto">
            <a:xfrm>
              <a:off x="5437" y="10105"/>
              <a:ext cx="282" cy="231"/>
            </a:xfrm>
            <a:prstGeom prst="rect">
              <a:avLst/>
            </a:prstGeom>
            <a:solidFill>
              <a:srgbClr val="FFFFFF"/>
            </a:solidFill>
            <a:ln w="9525">
              <a:solidFill>
                <a:srgbClr val="000000"/>
              </a:solidFill>
              <a:miter lim="800000"/>
              <a:headEnd/>
              <a:tailEnd/>
            </a:ln>
          </p:spPr>
          <p:txBody>
            <a:bodyPr/>
            <a:lstStyle/>
            <a:p>
              <a:endParaRPr lang="en-US"/>
            </a:p>
          </p:txBody>
        </p:sp>
        <p:cxnSp>
          <p:nvCxnSpPr>
            <p:cNvPr id="30881" name="AutoShape 121"/>
            <p:cNvCxnSpPr>
              <a:cxnSpLocks noChangeShapeType="1"/>
            </p:cNvCxnSpPr>
            <p:nvPr/>
          </p:nvCxnSpPr>
          <p:spPr bwMode="auto">
            <a:xfrm rot="-5400000">
              <a:off x="6910" y="9121"/>
              <a:ext cx="514" cy="424"/>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882" name="Rectangle 122"/>
            <p:cNvSpPr>
              <a:spLocks noChangeArrowheads="1"/>
            </p:cNvSpPr>
            <p:nvPr/>
          </p:nvSpPr>
          <p:spPr bwMode="auto">
            <a:xfrm>
              <a:off x="2717" y="8771"/>
              <a:ext cx="398" cy="283"/>
            </a:xfrm>
            <a:prstGeom prst="rect">
              <a:avLst/>
            </a:prstGeom>
            <a:solidFill>
              <a:srgbClr val="FFFFFF"/>
            </a:solidFill>
            <a:ln w="9525">
              <a:solidFill>
                <a:srgbClr val="000000"/>
              </a:solidFill>
              <a:miter lim="800000"/>
              <a:headEnd/>
              <a:tailEnd/>
            </a:ln>
          </p:spPr>
          <p:txBody>
            <a:bodyPr/>
            <a:lstStyle/>
            <a:p>
              <a:endParaRPr lang="en-US"/>
            </a:p>
          </p:txBody>
        </p:sp>
        <p:sp>
          <p:nvSpPr>
            <p:cNvPr id="30883" name="Rectangle 123"/>
            <p:cNvSpPr>
              <a:spLocks noChangeArrowheads="1"/>
            </p:cNvSpPr>
            <p:nvPr/>
          </p:nvSpPr>
          <p:spPr bwMode="auto">
            <a:xfrm>
              <a:off x="4937" y="8342"/>
              <a:ext cx="205" cy="450"/>
            </a:xfrm>
            <a:prstGeom prst="rect">
              <a:avLst/>
            </a:prstGeom>
            <a:solidFill>
              <a:srgbClr val="FFFFFF"/>
            </a:solidFill>
            <a:ln w="9525">
              <a:solidFill>
                <a:srgbClr val="000000"/>
              </a:solidFill>
              <a:miter lim="800000"/>
              <a:headEnd/>
              <a:tailEnd/>
            </a:ln>
          </p:spPr>
          <p:txBody>
            <a:bodyPr/>
            <a:lstStyle/>
            <a:p>
              <a:endParaRPr lang="en-US"/>
            </a:p>
          </p:txBody>
        </p:sp>
      </p:grpSp>
      <p:grpSp>
        <p:nvGrpSpPr>
          <p:cNvPr id="30766" name="Group 124"/>
          <p:cNvGrpSpPr>
            <a:grpSpLocks/>
          </p:cNvGrpSpPr>
          <p:nvPr/>
        </p:nvGrpSpPr>
        <p:grpSpPr bwMode="auto">
          <a:xfrm>
            <a:off x="5529263" y="4510088"/>
            <a:ext cx="4175125" cy="1389062"/>
            <a:chOff x="2417" y="11410"/>
            <a:chExt cx="6785" cy="2300"/>
          </a:xfrm>
        </p:grpSpPr>
        <p:cxnSp>
          <p:nvCxnSpPr>
            <p:cNvPr id="30810" name="AutoShape 125"/>
            <p:cNvCxnSpPr>
              <a:cxnSpLocks noChangeShapeType="1"/>
            </p:cNvCxnSpPr>
            <p:nvPr/>
          </p:nvCxnSpPr>
          <p:spPr bwMode="auto">
            <a:xfrm rot="-5400000">
              <a:off x="7576" y="11972"/>
              <a:ext cx="296" cy="244"/>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11" name="AutoShape 126"/>
            <p:cNvCxnSpPr>
              <a:cxnSpLocks noChangeShapeType="1"/>
            </p:cNvCxnSpPr>
            <p:nvPr/>
          </p:nvCxnSpPr>
          <p:spPr bwMode="auto">
            <a:xfrm>
              <a:off x="4371" y="12534"/>
              <a:ext cx="1091" cy="990"/>
            </a:xfrm>
            <a:prstGeom prst="curvedConnector3">
              <a:avLst>
                <a:gd name="adj1" fmla="val 49954"/>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12" name="AutoShape 127"/>
            <p:cNvCxnSpPr>
              <a:cxnSpLocks noChangeShapeType="1"/>
            </p:cNvCxnSpPr>
            <p:nvPr/>
          </p:nvCxnSpPr>
          <p:spPr bwMode="auto">
            <a:xfrm flipV="1">
              <a:off x="4410" y="11840"/>
              <a:ext cx="553" cy="244"/>
            </a:xfrm>
            <a:prstGeom prst="curvedConnector3">
              <a:avLst>
                <a:gd name="adj1" fmla="val 49907"/>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813" name="Rectangle 128"/>
            <p:cNvSpPr>
              <a:spLocks noChangeArrowheads="1"/>
            </p:cNvSpPr>
            <p:nvPr/>
          </p:nvSpPr>
          <p:spPr bwMode="auto">
            <a:xfrm>
              <a:off x="2555" y="11787"/>
              <a:ext cx="1915" cy="976"/>
            </a:xfrm>
            <a:prstGeom prst="rect">
              <a:avLst/>
            </a:prstGeom>
            <a:solidFill>
              <a:srgbClr val="C0C0C0">
                <a:alpha val="20000"/>
              </a:srgbClr>
            </a:solidFill>
            <a:ln w="9525">
              <a:solidFill>
                <a:srgbClr val="000000"/>
              </a:solidFill>
              <a:miter lim="800000"/>
              <a:headEnd/>
              <a:tailEnd/>
            </a:ln>
          </p:spPr>
          <p:txBody>
            <a:bodyPr/>
            <a:lstStyle/>
            <a:p>
              <a:endParaRPr lang="en-US"/>
            </a:p>
          </p:txBody>
        </p:sp>
        <p:sp>
          <p:nvSpPr>
            <p:cNvPr id="30814" name="Rectangle 129"/>
            <p:cNvSpPr>
              <a:spLocks noChangeArrowheads="1"/>
            </p:cNvSpPr>
            <p:nvPr/>
          </p:nvSpPr>
          <p:spPr bwMode="auto">
            <a:xfrm>
              <a:off x="3445" y="12264"/>
              <a:ext cx="257" cy="270"/>
            </a:xfrm>
            <a:prstGeom prst="rect">
              <a:avLst/>
            </a:prstGeom>
            <a:solidFill>
              <a:srgbClr val="FFFFFF"/>
            </a:solidFill>
            <a:ln w="9525">
              <a:solidFill>
                <a:srgbClr val="000000"/>
              </a:solidFill>
              <a:miter lim="800000"/>
              <a:headEnd/>
              <a:tailEnd/>
            </a:ln>
          </p:spPr>
          <p:txBody>
            <a:bodyPr/>
            <a:lstStyle/>
            <a:p>
              <a:endParaRPr lang="en-US"/>
            </a:p>
          </p:txBody>
        </p:sp>
        <p:sp>
          <p:nvSpPr>
            <p:cNvPr id="30815" name="Rectangle 130"/>
            <p:cNvSpPr>
              <a:spLocks noChangeArrowheads="1"/>
            </p:cNvSpPr>
            <p:nvPr/>
          </p:nvSpPr>
          <p:spPr bwMode="auto">
            <a:xfrm>
              <a:off x="4103" y="11957"/>
              <a:ext cx="296" cy="230"/>
            </a:xfrm>
            <a:prstGeom prst="rect">
              <a:avLst/>
            </a:prstGeom>
            <a:solidFill>
              <a:srgbClr val="FFFFFF"/>
            </a:solidFill>
            <a:ln w="9525">
              <a:solidFill>
                <a:srgbClr val="000000"/>
              </a:solidFill>
              <a:miter lim="800000"/>
              <a:headEnd/>
              <a:tailEnd/>
            </a:ln>
          </p:spPr>
          <p:txBody>
            <a:bodyPr/>
            <a:lstStyle/>
            <a:p>
              <a:endParaRPr lang="en-US"/>
            </a:p>
          </p:txBody>
        </p:sp>
        <p:cxnSp>
          <p:nvCxnSpPr>
            <p:cNvPr id="30816" name="AutoShape 131"/>
            <p:cNvCxnSpPr>
              <a:cxnSpLocks noChangeShapeType="1"/>
            </p:cNvCxnSpPr>
            <p:nvPr/>
          </p:nvCxnSpPr>
          <p:spPr bwMode="auto">
            <a:xfrm flipV="1">
              <a:off x="3137" y="12045"/>
              <a:ext cx="964" cy="10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17" name="AutoShape 132"/>
            <p:cNvCxnSpPr>
              <a:cxnSpLocks noChangeShapeType="1"/>
            </p:cNvCxnSpPr>
            <p:nvPr/>
          </p:nvCxnSpPr>
          <p:spPr bwMode="auto">
            <a:xfrm>
              <a:off x="3137" y="12264"/>
              <a:ext cx="296" cy="167"/>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18" name="AutoShape 133"/>
            <p:cNvCxnSpPr>
              <a:cxnSpLocks noChangeShapeType="1"/>
            </p:cNvCxnSpPr>
            <p:nvPr/>
          </p:nvCxnSpPr>
          <p:spPr bwMode="auto">
            <a:xfrm flipV="1">
              <a:off x="3703" y="12148"/>
              <a:ext cx="412" cy="19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819" name="Rectangle 134"/>
            <p:cNvSpPr>
              <a:spLocks noChangeArrowheads="1"/>
            </p:cNvSpPr>
            <p:nvPr/>
          </p:nvSpPr>
          <p:spPr bwMode="auto">
            <a:xfrm>
              <a:off x="4076" y="12393"/>
              <a:ext cx="282" cy="231"/>
            </a:xfrm>
            <a:prstGeom prst="rect">
              <a:avLst/>
            </a:prstGeom>
            <a:solidFill>
              <a:srgbClr val="FFFFFF"/>
            </a:solidFill>
            <a:ln w="9525">
              <a:solidFill>
                <a:srgbClr val="000000"/>
              </a:solidFill>
              <a:miter lim="800000"/>
              <a:headEnd/>
              <a:tailEnd/>
            </a:ln>
          </p:spPr>
          <p:txBody>
            <a:bodyPr/>
            <a:lstStyle/>
            <a:p>
              <a:endParaRPr lang="en-US"/>
            </a:p>
          </p:txBody>
        </p:sp>
        <p:cxnSp>
          <p:nvCxnSpPr>
            <p:cNvPr id="30820" name="AutoShape 135"/>
            <p:cNvCxnSpPr>
              <a:cxnSpLocks noChangeShapeType="1"/>
            </p:cNvCxnSpPr>
            <p:nvPr/>
          </p:nvCxnSpPr>
          <p:spPr bwMode="auto">
            <a:xfrm>
              <a:off x="3677" y="12457"/>
              <a:ext cx="399" cy="64"/>
            </a:xfrm>
            <a:prstGeom prst="curvedConnector3">
              <a:avLst>
                <a:gd name="adj1" fmla="val 49875"/>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821" name="Line 136"/>
            <p:cNvSpPr>
              <a:spLocks noChangeShapeType="1"/>
            </p:cNvSpPr>
            <p:nvPr/>
          </p:nvSpPr>
          <p:spPr bwMode="auto">
            <a:xfrm flipV="1">
              <a:off x="2417" y="12213"/>
              <a:ext cx="335" cy="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22" name="Rectangle 137"/>
            <p:cNvSpPr>
              <a:spLocks noChangeArrowheads="1"/>
            </p:cNvSpPr>
            <p:nvPr/>
          </p:nvSpPr>
          <p:spPr bwMode="auto">
            <a:xfrm>
              <a:off x="4710" y="11410"/>
              <a:ext cx="1877" cy="924"/>
            </a:xfrm>
            <a:prstGeom prst="rect">
              <a:avLst/>
            </a:prstGeom>
            <a:solidFill>
              <a:srgbClr val="C0C0C0">
                <a:alpha val="20000"/>
              </a:srgbClr>
            </a:solidFill>
            <a:ln w="9525">
              <a:solidFill>
                <a:srgbClr val="000000"/>
              </a:solidFill>
              <a:miter lim="800000"/>
              <a:headEnd/>
              <a:tailEnd/>
            </a:ln>
          </p:spPr>
          <p:txBody>
            <a:bodyPr/>
            <a:lstStyle/>
            <a:p>
              <a:endParaRPr lang="en-US"/>
            </a:p>
          </p:txBody>
        </p:sp>
        <p:sp>
          <p:nvSpPr>
            <p:cNvPr id="30823" name="Rectangle 138"/>
            <p:cNvSpPr>
              <a:spLocks noChangeArrowheads="1"/>
            </p:cNvSpPr>
            <p:nvPr/>
          </p:nvSpPr>
          <p:spPr bwMode="auto">
            <a:xfrm>
              <a:off x="5511" y="11937"/>
              <a:ext cx="321" cy="283"/>
            </a:xfrm>
            <a:prstGeom prst="rect">
              <a:avLst/>
            </a:prstGeom>
            <a:solidFill>
              <a:srgbClr val="FFFFFF"/>
            </a:solidFill>
            <a:ln w="9525">
              <a:solidFill>
                <a:srgbClr val="000000"/>
              </a:solidFill>
              <a:miter lim="800000"/>
              <a:headEnd/>
              <a:tailEnd/>
            </a:ln>
          </p:spPr>
          <p:txBody>
            <a:bodyPr/>
            <a:lstStyle/>
            <a:p>
              <a:endParaRPr lang="en-US"/>
            </a:p>
          </p:txBody>
        </p:sp>
        <p:sp>
          <p:nvSpPr>
            <p:cNvPr id="30824" name="Rectangle 139"/>
            <p:cNvSpPr>
              <a:spLocks noChangeArrowheads="1"/>
            </p:cNvSpPr>
            <p:nvPr/>
          </p:nvSpPr>
          <p:spPr bwMode="auto">
            <a:xfrm>
              <a:off x="5487" y="11503"/>
              <a:ext cx="296" cy="230"/>
            </a:xfrm>
            <a:prstGeom prst="rect">
              <a:avLst/>
            </a:prstGeom>
            <a:solidFill>
              <a:srgbClr val="FFFFFF"/>
            </a:solidFill>
            <a:ln w="9525">
              <a:solidFill>
                <a:srgbClr val="000000"/>
              </a:solidFill>
              <a:miter lim="800000"/>
              <a:headEnd/>
              <a:tailEnd/>
            </a:ln>
          </p:spPr>
          <p:txBody>
            <a:bodyPr/>
            <a:lstStyle/>
            <a:p>
              <a:endParaRPr lang="en-US"/>
            </a:p>
          </p:txBody>
        </p:sp>
        <p:cxnSp>
          <p:nvCxnSpPr>
            <p:cNvPr id="30825" name="AutoShape 140"/>
            <p:cNvCxnSpPr>
              <a:cxnSpLocks noChangeShapeType="1"/>
            </p:cNvCxnSpPr>
            <p:nvPr/>
          </p:nvCxnSpPr>
          <p:spPr bwMode="auto">
            <a:xfrm>
              <a:off x="5203" y="11912"/>
              <a:ext cx="296" cy="167"/>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26" name="AutoShape 141"/>
            <p:cNvCxnSpPr>
              <a:cxnSpLocks noChangeShapeType="1"/>
            </p:cNvCxnSpPr>
            <p:nvPr/>
          </p:nvCxnSpPr>
          <p:spPr bwMode="auto">
            <a:xfrm flipV="1">
              <a:off x="5821" y="11900"/>
              <a:ext cx="359" cy="205"/>
            </a:xfrm>
            <a:prstGeom prst="curvedConnector3">
              <a:avLst>
                <a:gd name="adj1" fmla="val 4986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27" name="AutoShape 142"/>
            <p:cNvCxnSpPr>
              <a:cxnSpLocks noChangeShapeType="1"/>
            </p:cNvCxnSpPr>
            <p:nvPr/>
          </p:nvCxnSpPr>
          <p:spPr bwMode="auto">
            <a:xfrm>
              <a:off x="5807" y="11616"/>
              <a:ext cx="361" cy="219"/>
            </a:xfrm>
            <a:prstGeom prst="curvedConnector3">
              <a:avLst>
                <a:gd name="adj1" fmla="val 4986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828" name="Rectangle 143"/>
            <p:cNvSpPr>
              <a:spLocks noChangeArrowheads="1"/>
            </p:cNvSpPr>
            <p:nvPr/>
          </p:nvSpPr>
          <p:spPr bwMode="auto">
            <a:xfrm>
              <a:off x="6167" y="11746"/>
              <a:ext cx="282" cy="231"/>
            </a:xfrm>
            <a:prstGeom prst="rect">
              <a:avLst/>
            </a:prstGeom>
            <a:solidFill>
              <a:srgbClr val="FFFFFF"/>
            </a:solidFill>
            <a:ln w="9525">
              <a:solidFill>
                <a:srgbClr val="000000"/>
              </a:solidFill>
              <a:miter lim="800000"/>
              <a:headEnd/>
              <a:tailEnd/>
            </a:ln>
          </p:spPr>
          <p:txBody>
            <a:bodyPr/>
            <a:lstStyle/>
            <a:p>
              <a:endParaRPr lang="en-US"/>
            </a:p>
          </p:txBody>
        </p:sp>
        <p:cxnSp>
          <p:nvCxnSpPr>
            <p:cNvPr id="30829" name="AutoShape 144"/>
            <p:cNvCxnSpPr>
              <a:cxnSpLocks noChangeShapeType="1"/>
            </p:cNvCxnSpPr>
            <p:nvPr/>
          </p:nvCxnSpPr>
          <p:spPr bwMode="auto">
            <a:xfrm flipV="1">
              <a:off x="5203" y="11603"/>
              <a:ext cx="270" cy="155"/>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30" name="AutoShape 145"/>
            <p:cNvCxnSpPr>
              <a:cxnSpLocks noChangeShapeType="1"/>
            </p:cNvCxnSpPr>
            <p:nvPr/>
          </p:nvCxnSpPr>
          <p:spPr bwMode="auto">
            <a:xfrm rot="5400000">
              <a:off x="5499" y="12055"/>
              <a:ext cx="888" cy="680"/>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831" name="Rectangle 146"/>
            <p:cNvSpPr>
              <a:spLocks noChangeArrowheads="1"/>
            </p:cNvSpPr>
            <p:nvPr/>
          </p:nvSpPr>
          <p:spPr bwMode="auto">
            <a:xfrm>
              <a:off x="5289" y="12734"/>
              <a:ext cx="1915" cy="976"/>
            </a:xfrm>
            <a:prstGeom prst="rect">
              <a:avLst/>
            </a:prstGeom>
            <a:solidFill>
              <a:srgbClr val="C0C0C0">
                <a:alpha val="20000"/>
              </a:srgbClr>
            </a:solidFill>
            <a:ln w="9525">
              <a:solidFill>
                <a:srgbClr val="000000"/>
              </a:solidFill>
              <a:miter lim="800000"/>
              <a:headEnd/>
              <a:tailEnd/>
            </a:ln>
          </p:spPr>
          <p:txBody>
            <a:bodyPr/>
            <a:lstStyle/>
            <a:p>
              <a:endParaRPr lang="en-US"/>
            </a:p>
          </p:txBody>
        </p:sp>
        <p:sp>
          <p:nvSpPr>
            <p:cNvPr id="30832" name="Rectangle 147"/>
            <p:cNvSpPr>
              <a:spLocks noChangeArrowheads="1"/>
            </p:cNvSpPr>
            <p:nvPr/>
          </p:nvSpPr>
          <p:spPr bwMode="auto">
            <a:xfrm>
              <a:off x="6179" y="13122"/>
              <a:ext cx="257" cy="487"/>
            </a:xfrm>
            <a:prstGeom prst="rect">
              <a:avLst/>
            </a:prstGeom>
            <a:solidFill>
              <a:srgbClr val="FFFFFF"/>
            </a:solidFill>
            <a:ln w="9525">
              <a:solidFill>
                <a:srgbClr val="000000"/>
              </a:solidFill>
              <a:miter lim="800000"/>
              <a:headEnd/>
              <a:tailEnd/>
            </a:ln>
          </p:spPr>
          <p:txBody>
            <a:bodyPr/>
            <a:lstStyle/>
            <a:p>
              <a:endParaRPr lang="en-US"/>
            </a:p>
          </p:txBody>
        </p:sp>
        <p:sp>
          <p:nvSpPr>
            <p:cNvPr id="30833" name="Rectangle 148"/>
            <p:cNvSpPr>
              <a:spLocks noChangeArrowheads="1"/>
            </p:cNvSpPr>
            <p:nvPr/>
          </p:nvSpPr>
          <p:spPr bwMode="auto">
            <a:xfrm>
              <a:off x="6837" y="12904"/>
              <a:ext cx="296" cy="384"/>
            </a:xfrm>
            <a:prstGeom prst="rect">
              <a:avLst/>
            </a:prstGeom>
            <a:solidFill>
              <a:srgbClr val="FFFFFF"/>
            </a:solidFill>
            <a:ln w="9525">
              <a:solidFill>
                <a:srgbClr val="000000"/>
              </a:solidFill>
              <a:miter lim="800000"/>
              <a:headEnd/>
              <a:tailEnd/>
            </a:ln>
          </p:spPr>
          <p:txBody>
            <a:bodyPr/>
            <a:lstStyle/>
            <a:p>
              <a:endParaRPr lang="en-US"/>
            </a:p>
          </p:txBody>
        </p:sp>
        <p:cxnSp>
          <p:nvCxnSpPr>
            <p:cNvPr id="30834" name="AutoShape 149"/>
            <p:cNvCxnSpPr>
              <a:cxnSpLocks noChangeShapeType="1"/>
            </p:cNvCxnSpPr>
            <p:nvPr/>
          </p:nvCxnSpPr>
          <p:spPr bwMode="auto">
            <a:xfrm>
              <a:off x="5780" y="12980"/>
              <a:ext cx="1029" cy="64"/>
            </a:xfrm>
            <a:prstGeom prst="curvedConnector3">
              <a:avLst>
                <a:gd name="adj1" fmla="val 49954"/>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35" name="AutoShape 150"/>
            <p:cNvCxnSpPr>
              <a:cxnSpLocks noChangeShapeType="1"/>
            </p:cNvCxnSpPr>
            <p:nvPr/>
          </p:nvCxnSpPr>
          <p:spPr bwMode="auto">
            <a:xfrm>
              <a:off x="5781" y="13083"/>
              <a:ext cx="386" cy="154"/>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36" name="AutoShape 151"/>
            <p:cNvCxnSpPr>
              <a:cxnSpLocks noChangeShapeType="1"/>
            </p:cNvCxnSpPr>
            <p:nvPr/>
          </p:nvCxnSpPr>
          <p:spPr bwMode="auto">
            <a:xfrm flipV="1">
              <a:off x="5742" y="13404"/>
              <a:ext cx="423" cy="141"/>
            </a:xfrm>
            <a:prstGeom prst="curvedConnector3">
              <a:avLst>
                <a:gd name="adj1" fmla="val 4988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37" name="AutoShape 152"/>
            <p:cNvCxnSpPr>
              <a:cxnSpLocks noChangeShapeType="1"/>
            </p:cNvCxnSpPr>
            <p:nvPr/>
          </p:nvCxnSpPr>
          <p:spPr bwMode="auto">
            <a:xfrm flipV="1">
              <a:off x="6437" y="13146"/>
              <a:ext cx="374" cy="19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38" name="AutoShape 153"/>
            <p:cNvCxnSpPr>
              <a:cxnSpLocks noChangeShapeType="1"/>
            </p:cNvCxnSpPr>
            <p:nvPr/>
          </p:nvCxnSpPr>
          <p:spPr bwMode="auto">
            <a:xfrm rot="-5400000">
              <a:off x="6945" y="12421"/>
              <a:ext cx="514" cy="424"/>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839" name="Rectangle 154"/>
            <p:cNvSpPr>
              <a:spLocks noChangeArrowheads="1"/>
            </p:cNvSpPr>
            <p:nvPr/>
          </p:nvSpPr>
          <p:spPr bwMode="auto">
            <a:xfrm>
              <a:off x="7196" y="12118"/>
              <a:ext cx="398" cy="283"/>
            </a:xfrm>
            <a:prstGeom prst="rect">
              <a:avLst/>
            </a:prstGeom>
            <a:solidFill>
              <a:srgbClr val="FFFFFF"/>
            </a:solidFill>
            <a:ln w="9525">
              <a:solidFill>
                <a:srgbClr val="000000"/>
              </a:solidFill>
              <a:miter lim="800000"/>
              <a:headEnd/>
              <a:tailEnd/>
            </a:ln>
          </p:spPr>
          <p:txBody>
            <a:bodyPr/>
            <a:lstStyle/>
            <a:p>
              <a:endParaRPr lang="en-US"/>
            </a:p>
          </p:txBody>
        </p:sp>
        <p:sp>
          <p:nvSpPr>
            <p:cNvPr id="30840" name="Rectangle 155"/>
            <p:cNvSpPr>
              <a:spLocks noChangeArrowheads="1"/>
            </p:cNvSpPr>
            <p:nvPr/>
          </p:nvSpPr>
          <p:spPr bwMode="auto">
            <a:xfrm>
              <a:off x="7128" y="11654"/>
              <a:ext cx="1760" cy="9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41" name="Rectangle 156"/>
            <p:cNvSpPr>
              <a:spLocks noChangeArrowheads="1"/>
            </p:cNvSpPr>
            <p:nvPr/>
          </p:nvSpPr>
          <p:spPr bwMode="auto">
            <a:xfrm>
              <a:off x="8146" y="12272"/>
              <a:ext cx="257" cy="270"/>
            </a:xfrm>
            <a:prstGeom prst="rect">
              <a:avLst/>
            </a:prstGeom>
            <a:solidFill>
              <a:srgbClr val="FFFFFF"/>
            </a:solidFill>
            <a:ln w="9525">
              <a:solidFill>
                <a:srgbClr val="000000"/>
              </a:solidFill>
              <a:miter lim="800000"/>
              <a:headEnd/>
              <a:tailEnd/>
            </a:ln>
          </p:spPr>
          <p:txBody>
            <a:bodyPr/>
            <a:lstStyle/>
            <a:p>
              <a:endParaRPr lang="en-US"/>
            </a:p>
          </p:txBody>
        </p:sp>
        <p:sp>
          <p:nvSpPr>
            <p:cNvPr id="30842" name="Rectangle 157"/>
            <p:cNvSpPr>
              <a:spLocks noChangeArrowheads="1"/>
            </p:cNvSpPr>
            <p:nvPr/>
          </p:nvSpPr>
          <p:spPr bwMode="auto">
            <a:xfrm>
              <a:off x="7686" y="11707"/>
              <a:ext cx="296" cy="230"/>
            </a:xfrm>
            <a:prstGeom prst="rect">
              <a:avLst/>
            </a:prstGeom>
            <a:solidFill>
              <a:srgbClr val="FFFFFF"/>
            </a:solidFill>
            <a:ln w="9525">
              <a:solidFill>
                <a:srgbClr val="000000"/>
              </a:solidFill>
              <a:miter lim="800000"/>
              <a:headEnd/>
              <a:tailEnd/>
            </a:ln>
          </p:spPr>
          <p:txBody>
            <a:bodyPr/>
            <a:lstStyle/>
            <a:p>
              <a:endParaRPr lang="en-US"/>
            </a:p>
          </p:txBody>
        </p:sp>
        <p:cxnSp>
          <p:nvCxnSpPr>
            <p:cNvPr id="30843" name="AutoShape 158"/>
            <p:cNvCxnSpPr>
              <a:cxnSpLocks noChangeShapeType="1"/>
            </p:cNvCxnSpPr>
            <p:nvPr/>
          </p:nvCxnSpPr>
          <p:spPr bwMode="auto">
            <a:xfrm>
              <a:off x="8005" y="11848"/>
              <a:ext cx="489" cy="39"/>
            </a:xfrm>
            <a:prstGeom prst="curvedConnector3">
              <a:avLst>
                <a:gd name="adj1" fmla="val 49898"/>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44" name="AutoShape 159"/>
            <p:cNvCxnSpPr>
              <a:cxnSpLocks noChangeShapeType="1"/>
            </p:cNvCxnSpPr>
            <p:nvPr/>
          </p:nvCxnSpPr>
          <p:spPr bwMode="auto">
            <a:xfrm>
              <a:off x="7877" y="12182"/>
              <a:ext cx="296" cy="167"/>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845" name="AutoShape 160"/>
            <p:cNvCxnSpPr>
              <a:cxnSpLocks noChangeShapeType="1"/>
            </p:cNvCxnSpPr>
            <p:nvPr/>
          </p:nvCxnSpPr>
          <p:spPr bwMode="auto">
            <a:xfrm rot="-5400000">
              <a:off x="8205" y="12020"/>
              <a:ext cx="322" cy="155"/>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846" name="Rectangle 161"/>
            <p:cNvSpPr>
              <a:spLocks noChangeArrowheads="1"/>
            </p:cNvSpPr>
            <p:nvPr/>
          </p:nvSpPr>
          <p:spPr bwMode="auto">
            <a:xfrm>
              <a:off x="8496" y="11771"/>
              <a:ext cx="282" cy="231"/>
            </a:xfrm>
            <a:prstGeom prst="rect">
              <a:avLst/>
            </a:prstGeom>
            <a:solidFill>
              <a:srgbClr val="FFFFFF"/>
            </a:solidFill>
            <a:ln w="9525">
              <a:solidFill>
                <a:srgbClr val="000000"/>
              </a:solidFill>
              <a:miter lim="800000"/>
              <a:headEnd/>
              <a:tailEnd/>
            </a:ln>
          </p:spPr>
          <p:txBody>
            <a:bodyPr/>
            <a:lstStyle/>
            <a:p>
              <a:endParaRPr lang="en-US"/>
            </a:p>
          </p:txBody>
        </p:sp>
        <p:cxnSp>
          <p:nvCxnSpPr>
            <p:cNvPr id="30847" name="AutoShape 162"/>
            <p:cNvCxnSpPr>
              <a:cxnSpLocks noChangeShapeType="1"/>
            </p:cNvCxnSpPr>
            <p:nvPr/>
          </p:nvCxnSpPr>
          <p:spPr bwMode="auto">
            <a:xfrm>
              <a:off x="8803" y="11899"/>
              <a:ext cx="399" cy="64"/>
            </a:xfrm>
            <a:prstGeom prst="curvedConnector3">
              <a:avLst>
                <a:gd name="adj1" fmla="val 49875"/>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848" name="Rectangle 163"/>
            <p:cNvSpPr>
              <a:spLocks noChangeArrowheads="1"/>
            </p:cNvSpPr>
            <p:nvPr/>
          </p:nvSpPr>
          <p:spPr bwMode="auto">
            <a:xfrm>
              <a:off x="2752" y="12071"/>
              <a:ext cx="398" cy="283"/>
            </a:xfrm>
            <a:prstGeom prst="rect">
              <a:avLst/>
            </a:prstGeom>
            <a:solidFill>
              <a:srgbClr val="FFFFFF"/>
            </a:solidFill>
            <a:ln w="9525">
              <a:solidFill>
                <a:srgbClr val="000000"/>
              </a:solidFill>
              <a:miter lim="800000"/>
              <a:headEnd/>
              <a:tailEnd/>
            </a:ln>
          </p:spPr>
          <p:txBody>
            <a:bodyPr/>
            <a:lstStyle/>
            <a:p>
              <a:endParaRPr lang="en-US"/>
            </a:p>
          </p:txBody>
        </p:sp>
        <p:sp>
          <p:nvSpPr>
            <p:cNvPr id="30849" name="Rectangle 164"/>
            <p:cNvSpPr>
              <a:spLocks noChangeArrowheads="1"/>
            </p:cNvSpPr>
            <p:nvPr/>
          </p:nvSpPr>
          <p:spPr bwMode="auto">
            <a:xfrm>
              <a:off x="4972" y="11642"/>
              <a:ext cx="205" cy="450"/>
            </a:xfrm>
            <a:prstGeom prst="rect">
              <a:avLst/>
            </a:prstGeom>
            <a:solidFill>
              <a:srgbClr val="FFFFFF"/>
            </a:solidFill>
            <a:ln w="9525">
              <a:solidFill>
                <a:srgbClr val="000000"/>
              </a:solidFill>
              <a:miter lim="800000"/>
              <a:headEnd/>
              <a:tailEnd/>
            </a:ln>
          </p:spPr>
          <p:txBody>
            <a:bodyPr/>
            <a:lstStyle/>
            <a:p>
              <a:endParaRPr lang="en-US"/>
            </a:p>
          </p:txBody>
        </p:sp>
        <p:sp>
          <p:nvSpPr>
            <p:cNvPr id="30850" name="Rectangle 165"/>
            <p:cNvSpPr>
              <a:spLocks noChangeArrowheads="1"/>
            </p:cNvSpPr>
            <p:nvPr/>
          </p:nvSpPr>
          <p:spPr bwMode="auto">
            <a:xfrm>
              <a:off x="5409" y="12889"/>
              <a:ext cx="373" cy="334"/>
            </a:xfrm>
            <a:prstGeom prst="rect">
              <a:avLst/>
            </a:prstGeom>
            <a:solidFill>
              <a:srgbClr val="FFFFFF"/>
            </a:solidFill>
            <a:ln w="9525">
              <a:solidFill>
                <a:srgbClr val="000000"/>
              </a:solidFill>
              <a:miter lim="800000"/>
              <a:headEnd/>
              <a:tailEnd/>
            </a:ln>
          </p:spPr>
          <p:txBody>
            <a:bodyPr/>
            <a:lstStyle/>
            <a:p>
              <a:endParaRPr lang="en-US"/>
            </a:p>
          </p:txBody>
        </p:sp>
        <p:sp>
          <p:nvSpPr>
            <p:cNvPr id="30851" name="Rectangle 166"/>
            <p:cNvSpPr>
              <a:spLocks noChangeArrowheads="1"/>
            </p:cNvSpPr>
            <p:nvPr/>
          </p:nvSpPr>
          <p:spPr bwMode="auto">
            <a:xfrm>
              <a:off x="5472" y="13405"/>
              <a:ext cx="282" cy="231"/>
            </a:xfrm>
            <a:prstGeom prst="rect">
              <a:avLst/>
            </a:prstGeom>
            <a:solidFill>
              <a:srgbClr val="FFFFFF"/>
            </a:solidFill>
            <a:ln w="9525">
              <a:solidFill>
                <a:srgbClr val="000000"/>
              </a:solidFill>
              <a:miter lim="800000"/>
              <a:headEnd/>
              <a:tailEnd/>
            </a:ln>
          </p:spPr>
          <p:txBody>
            <a:bodyPr/>
            <a:lstStyle/>
            <a:p>
              <a:endParaRPr lang="en-US"/>
            </a:p>
          </p:txBody>
        </p:sp>
      </p:grpSp>
      <p:sp>
        <p:nvSpPr>
          <p:cNvPr id="30767" name="AutoShape 167"/>
          <p:cNvSpPr>
            <a:spLocks noChangeArrowheads="1"/>
          </p:cNvSpPr>
          <p:nvPr/>
        </p:nvSpPr>
        <p:spPr bwMode="auto">
          <a:xfrm rot="4823653">
            <a:off x="4369594" y="1273969"/>
            <a:ext cx="301625" cy="2017713"/>
          </a:xfrm>
          <a:prstGeom prst="downArrow">
            <a:avLst>
              <a:gd name="adj1" fmla="val 47963"/>
              <a:gd name="adj2" fmla="val 146239"/>
            </a:avLst>
          </a:prstGeom>
          <a:solidFill>
            <a:srgbClr val="FFFFFF"/>
          </a:solidFill>
          <a:ln w="9525">
            <a:solidFill>
              <a:srgbClr val="000000"/>
            </a:solidFill>
            <a:miter lim="800000"/>
            <a:headEnd/>
            <a:tailEnd/>
          </a:ln>
        </p:spPr>
        <p:txBody>
          <a:bodyPr/>
          <a:lstStyle/>
          <a:p>
            <a:endParaRPr lang="en-US"/>
          </a:p>
        </p:txBody>
      </p:sp>
      <p:sp>
        <p:nvSpPr>
          <p:cNvPr id="30768" name="AutoShape 168"/>
          <p:cNvSpPr>
            <a:spLocks noChangeArrowheads="1"/>
          </p:cNvSpPr>
          <p:nvPr/>
        </p:nvSpPr>
        <p:spPr bwMode="auto">
          <a:xfrm rot="-5029717">
            <a:off x="4448969" y="2421731"/>
            <a:ext cx="288925" cy="1871663"/>
          </a:xfrm>
          <a:prstGeom prst="downArrow">
            <a:avLst>
              <a:gd name="adj1" fmla="val 52769"/>
              <a:gd name="adj2" fmla="val 96810"/>
            </a:avLst>
          </a:prstGeom>
          <a:solidFill>
            <a:srgbClr val="FFFFFF"/>
          </a:solidFill>
          <a:ln w="9525">
            <a:solidFill>
              <a:srgbClr val="000000"/>
            </a:solidFill>
            <a:miter lim="800000"/>
            <a:headEnd/>
            <a:tailEnd/>
          </a:ln>
        </p:spPr>
        <p:txBody>
          <a:bodyPr/>
          <a:lstStyle/>
          <a:p>
            <a:endParaRPr lang="en-US"/>
          </a:p>
        </p:txBody>
      </p:sp>
      <p:sp>
        <p:nvSpPr>
          <p:cNvPr id="30769" name="AutoShape 169"/>
          <p:cNvSpPr>
            <a:spLocks noChangeArrowheads="1"/>
          </p:cNvSpPr>
          <p:nvPr/>
        </p:nvSpPr>
        <p:spPr bwMode="auto">
          <a:xfrm rot="4544127">
            <a:off x="4632325" y="3665538"/>
            <a:ext cx="350837" cy="1296988"/>
          </a:xfrm>
          <a:prstGeom prst="downArrow">
            <a:avLst>
              <a:gd name="adj1" fmla="val 50000"/>
              <a:gd name="adj2" fmla="val 92421"/>
            </a:avLst>
          </a:prstGeom>
          <a:solidFill>
            <a:srgbClr val="FFFFFF"/>
          </a:solidFill>
          <a:ln w="9525">
            <a:solidFill>
              <a:srgbClr val="000000"/>
            </a:solidFill>
            <a:miter lim="800000"/>
            <a:headEnd/>
            <a:tailEnd/>
          </a:ln>
        </p:spPr>
        <p:txBody>
          <a:bodyPr/>
          <a:lstStyle/>
          <a:p>
            <a:endParaRPr lang="en-US"/>
          </a:p>
        </p:txBody>
      </p:sp>
      <p:sp>
        <p:nvSpPr>
          <p:cNvPr id="30770" name="AutoShape 170"/>
          <p:cNvSpPr>
            <a:spLocks noChangeArrowheads="1"/>
          </p:cNvSpPr>
          <p:nvPr/>
        </p:nvSpPr>
        <p:spPr bwMode="auto">
          <a:xfrm rot="-5400000">
            <a:off x="4902200" y="4703763"/>
            <a:ext cx="315913" cy="935037"/>
          </a:xfrm>
          <a:prstGeom prst="downArrow">
            <a:avLst>
              <a:gd name="adj1" fmla="val 50000"/>
              <a:gd name="adj2" fmla="val 73995"/>
            </a:avLst>
          </a:prstGeom>
          <a:solidFill>
            <a:srgbClr val="FFFFFF"/>
          </a:solidFill>
          <a:ln w="9525">
            <a:solidFill>
              <a:srgbClr val="000000"/>
            </a:solidFill>
            <a:miter lim="800000"/>
            <a:headEnd/>
            <a:tailEnd/>
          </a:ln>
        </p:spPr>
        <p:txBody>
          <a:bodyPr/>
          <a:lstStyle/>
          <a:p>
            <a:endParaRPr lang="en-US"/>
          </a:p>
        </p:txBody>
      </p:sp>
      <p:grpSp>
        <p:nvGrpSpPr>
          <p:cNvPr id="30771" name="Group 210"/>
          <p:cNvGrpSpPr>
            <a:grpSpLocks/>
          </p:cNvGrpSpPr>
          <p:nvPr/>
        </p:nvGrpSpPr>
        <p:grpSpPr bwMode="auto">
          <a:xfrm>
            <a:off x="560388" y="620713"/>
            <a:ext cx="3384550" cy="1441450"/>
            <a:chOff x="353" y="572"/>
            <a:chExt cx="2087" cy="908"/>
          </a:xfrm>
        </p:grpSpPr>
        <p:sp>
          <p:nvSpPr>
            <p:cNvPr id="30774" name="Oval 172"/>
            <p:cNvSpPr>
              <a:spLocks noChangeArrowheads="1"/>
            </p:cNvSpPr>
            <p:nvPr/>
          </p:nvSpPr>
          <p:spPr bwMode="auto">
            <a:xfrm>
              <a:off x="534" y="1003"/>
              <a:ext cx="243" cy="179"/>
            </a:xfrm>
            <a:prstGeom prst="ellipse">
              <a:avLst/>
            </a:prstGeom>
            <a:solidFill>
              <a:srgbClr val="FFFFFF"/>
            </a:solidFill>
            <a:ln w="9525">
              <a:solidFill>
                <a:srgbClr val="000000"/>
              </a:solidFill>
              <a:round/>
              <a:headEnd/>
              <a:tailEnd/>
            </a:ln>
          </p:spPr>
          <p:txBody>
            <a:bodyPr/>
            <a:lstStyle/>
            <a:p>
              <a:endParaRPr lang="en-US"/>
            </a:p>
          </p:txBody>
        </p:sp>
        <p:sp>
          <p:nvSpPr>
            <p:cNvPr id="30775" name="Oval 173"/>
            <p:cNvSpPr>
              <a:spLocks noChangeArrowheads="1"/>
            </p:cNvSpPr>
            <p:nvPr/>
          </p:nvSpPr>
          <p:spPr bwMode="auto">
            <a:xfrm>
              <a:off x="459" y="1109"/>
              <a:ext cx="209" cy="142"/>
            </a:xfrm>
            <a:prstGeom prst="ellipse">
              <a:avLst/>
            </a:prstGeom>
            <a:solidFill>
              <a:srgbClr val="FFFFFF"/>
            </a:solidFill>
            <a:ln w="9525">
              <a:solidFill>
                <a:srgbClr val="000000"/>
              </a:solidFill>
              <a:round/>
              <a:headEnd/>
              <a:tailEnd/>
            </a:ln>
          </p:spPr>
          <p:txBody>
            <a:bodyPr/>
            <a:lstStyle/>
            <a:p>
              <a:endParaRPr lang="en-US"/>
            </a:p>
          </p:txBody>
        </p:sp>
        <p:sp>
          <p:nvSpPr>
            <p:cNvPr id="30776" name="Oval 174"/>
            <p:cNvSpPr>
              <a:spLocks noChangeArrowheads="1"/>
            </p:cNvSpPr>
            <p:nvPr/>
          </p:nvSpPr>
          <p:spPr bwMode="auto">
            <a:xfrm>
              <a:off x="707" y="1138"/>
              <a:ext cx="276" cy="209"/>
            </a:xfrm>
            <a:prstGeom prst="ellipse">
              <a:avLst/>
            </a:prstGeom>
            <a:solidFill>
              <a:srgbClr val="FFFFFF"/>
            </a:solidFill>
            <a:ln w="9525">
              <a:solidFill>
                <a:srgbClr val="000000"/>
              </a:solidFill>
              <a:round/>
              <a:headEnd/>
              <a:tailEnd/>
            </a:ln>
          </p:spPr>
          <p:txBody>
            <a:bodyPr/>
            <a:lstStyle/>
            <a:p>
              <a:endParaRPr lang="en-US"/>
            </a:p>
          </p:txBody>
        </p:sp>
        <p:sp>
          <p:nvSpPr>
            <p:cNvPr id="30777" name="Oval 175"/>
            <p:cNvSpPr>
              <a:spLocks noChangeArrowheads="1"/>
            </p:cNvSpPr>
            <p:nvPr/>
          </p:nvSpPr>
          <p:spPr bwMode="auto">
            <a:xfrm>
              <a:off x="729" y="978"/>
              <a:ext cx="186" cy="143"/>
            </a:xfrm>
            <a:prstGeom prst="ellipse">
              <a:avLst/>
            </a:prstGeom>
            <a:solidFill>
              <a:srgbClr val="FFFFFF"/>
            </a:solidFill>
            <a:ln w="9525">
              <a:solidFill>
                <a:srgbClr val="000000"/>
              </a:solidFill>
              <a:round/>
              <a:headEnd/>
              <a:tailEnd/>
            </a:ln>
          </p:spPr>
          <p:txBody>
            <a:bodyPr/>
            <a:lstStyle/>
            <a:p>
              <a:endParaRPr lang="en-US"/>
            </a:p>
          </p:txBody>
        </p:sp>
        <p:sp>
          <p:nvSpPr>
            <p:cNvPr id="30778" name="Oval 176"/>
            <p:cNvSpPr>
              <a:spLocks noChangeArrowheads="1"/>
            </p:cNvSpPr>
            <p:nvPr/>
          </p:nvSpPr>
          <p:spPr bwMode="auto">
            <a:xfrm>
              <a:off x="562" y="1182"/>
              <a:ext cx="215" cy="144"/>
            </a:xfrm>
            <a:prstGeom prst="ellipse">
              <a:avLst/>
            </a:prstGeom>
            <a:solidFill>
              <a:srgbClr val="FFFFFF"/>
            </a:solidFill>
            <a:ln w="9525">
              <a:solidFill>
                <a:srgbClr val="000000"/>
              </a:solidFill>
              <a:round/>
              <a:headEnd/>
              <a:tailEnd/>
            </a:ln>
          </p:spPr>
          <p:txBody>
            <a:bodyPr/>
            <a:lstStyle/>
            <a:p>
              <a:endParaRPr lang="en-US"/>
            </a:p>
          </p:txBody>
        </p:sp>
        <p:sp>
          <p:nvSpPr>
            <p:cNvPr id="30779" name="Oval 177"/>
            <p:cNvSpPr>
              <a:spLocks noChangeArrowheads="1"/>
            </p:cNvSpPr>
            <p:nvPr/>
          </p:nvSpPr>
          <p:spPr bwMode="auto">
            <a:xfrm>
              <a:off x="1117" y="716"/>
              <a:ext cx="209" cy="114"/>
            </a:xfrm>
            <a:prstGeom prst="ellipse">
              <a:avLst/>
            </a:prstGeom>
            <a:solidFill>
              <a:srgbClr val="FFFFFF"/>
            </a:solidFill>
            <a:ln w="9525">
              <a:solidFill>
                <a:srgbClr val="000000"/>
              </a:solidFill>
              <a:round/>
              <a:headEnd/>
              <a:tailEnd/>
            </a:ln>
          </p:spPr>
          <p:txBody>
            <a:bodyPr/>
            <a:lstStyle/>
            <a:p>
              <a:endParaRPr lang="en-US"/>
            </a:p>
          </p:txBody>
        </p:sp>
        <p:sp>
          <p:nvSpPr>
            <p:cNvPr id="30780" name="Oval 178"/>
            <p:cNvSpPr>
              <a:spLocks noChangeArrowheads="1"/>
            </p:cNvSpPr>
            <p:nvPr/>
          </p:nvSpPr>
          <p:spPr bwMode="auto">
            <a:xfrm>
              <a:off x="823" y="738"/>
              <a:ext cx="174" cy="142"/>
            </a:xfrm>
            <a:prstGeom prst="ellipse">
              <a:avLst/>
            </a:prstGeom>
            <a:solidFill>
              <a:srgbClr val="FFFFFF"/>
            </a:solidFill>
            <a:ln w="9525">
              <a:solidFill>
                <a:srgbClr val="000000"/>
              </a:solidFill>
              <a:round/>
              <a:headEnd/>
              <a:tailEnd/>
            </a:ln>
          </p:spPr>
          <p:txBody>
            <a:bodyPr/>
            <a:lstStyle/>
            <a:p>
              <a:endParaRPr lang="en-US"/>
            </a:p>
          </p:txBody>
        </p:sp>
        <p:sp>
          <p:nvSpPr>
            <p:cNvPr id="30781" name="Oval 179"/>
            <p:cNvSpPr>
              <a:spLocks noChangeArrowheads="1"/>
            </p:cNvSpPr>
            <p:nvPr/>
          </p:nvSpPr>
          <p:spPr bwMode="auto">
            <a:xfrm>
              <a:off x="991" y="773"/>
              <a:ext cx="276" cy="209"/>
            </a:xfrm>
            <a:prstGeom prst="ellipse">
              <a:avLst/>
            </a:prstGeom>
            <a:solidFill>
              <a:srgbClr val="FFFFFF"/>
            </a:solidFill>
            <a:ln w="9525">
              <a:solidFill>
                <a:srgbClr val="000000"/>
              </a:solidFill>
              <a:round/>
              <a:headEnd/>
              <a:tailEnd/>
            </a:ln>
          </p:spPr>
          <p:txBody>
            <a:bodyPr/>
            <a:lstStyle/>
            <a:p>
              <a:endParaRPr lang="en-US"/>
            </a:p>
          </p:txBody>
        </p:sp>
        <p:sp>
          <p:nvSpPr>
            <p:cNvPr id="30782" name="Oval 180"/>
            <p:cNvSpPr>
              <a:spLocks noChangeArrowheads="1"/>
            </p:cNvSpPr>
            <p:nvPr/>
          </p:nvSpPr>
          <p:spPr bwMode="auto">
            <a:xfrm>
              <a:off x="1020" y="655"/>
              <a:ext cx="186" cy="143"/>
            </a:xfrm>
            <a:prstGeom prst="ellipse">
              <a:avLst/>
            </a:prstGeom>
            <a:solidFill>
              <a:srgbClr val="FFFFFF"/>
            </a:solidFill>
            <a:ln w="9525">
              <a:solidFill>
                <a:srgbClr val="000000"/>
              </a:solidFill>
              <a:round/>
              <a:headEnd/>
              <a:tailEnd/>
            </a:ln>
          </p:spPr>
          <p:txBody>
            <a:bodyPr/>
            <a:lstStyle/>
            <a:p>
              <a:endParaRPr lang="en-US"/>
            </a:p>
          </p:txBody>
        </p:sp>
        <p:sp>
          <p:nvSpPr>
            <p:cNvPr id="30783" name="Oval 181"/>
            <p:cNvSpPr>
              <a:spLocks noChangeArrowheads="1"/>
            </p:cNvSpPr>
            <p:nvPr/>
          </p:nvSpPr>
          <p:spPr bwMode="auto">
            <a:xfrm>
              <a:off x="1162" y="870"/>
              <a:ext cx="215" cy="144"/>
            </a:xfrm>
            <a:prstGeom prst="ellipse">
              <a:avLst/>
            </a:prstGeom>
            <a:solidFill>
              <a:srgbClr val="FFFFFF"/>
            </a:solidFill>
            <a:ln w="9525">
              <a:solidFill>
                <a:srgbClr val="000000"/>
              </a:solidFill>
              <a:round/>
              <a:headEnd/>
              <a:tailEnd/>
            </a:ln>
          </p:spPr>
          <p:txBody>
            <a:bodyPr/>
            <a:lstStyle/>
            <a:p>
              <a:endParaRPr lang="en-US"/>
            </a:p>
          </p:txBody>
        </p:sp>
        <p:sp>
          <p:nvSpPr>
            <p:cNvPr id="30784" name="Oval 182"/>
            <p:cNvSpPr>
              <a:spLocks noChangeArrowheads="1"/>
            </p:cNvSpPr>
            <p:nvPr/>
          </p:nvSpPr>
          <p:spPr bwMode="auto">
            <a:xfrm>
              <a:off x="946" y="762"/>
              <a:ext cx="186" cy="143"/>
            </a:xfrm>
            <a:prstGeom prst="ellipse">
              <a:avLst/>
            </a:prstGeom>
            <a:solidFill>
              <a:srgbClr val="FFFFFF"/>
            </a:solidFill>
            <a:ln w="9525">
              <a:solidFill>
                <a:srgbClr val="000000"/>
              </a:solidFill>
              <a:round/>
              <a:headEnd/>
              <a:tailEnd/>
            </a:ln>
          </p:spPr>
          <p:txBody>
            <a:bodyPr/>
            <a:lstStyle/>
            <a:p>
              <a:endParaRPr lang="en-US"/>
            </a:p>
          </p:txBody>
        </p:sp>
        <p:sp>
          <p:nvSpPr>
            <p:cNvPr id="30785" name="Oval 183"/>
            <p:cNvSpPr>
              <a:spLocks noChangeArrowheads="1"/>
            </p:cNvSpPr>
            <p:nvPr/>
          </p:nvSpPr>
          <p:spPr bwMode="auto">
            <a:xfrm>
              <a:off x="2133" y="880"/>
              <a:ext cx="208" cy="114"/>
            </a:xfrm>
            <a:prstGeom prst="ellipse">
              <a:avLst/>
            </a:prstGeom>
            <a:solidFill>
              <a:srgbClr val="FFFFFF"/>
            </a:solidFill>
            <a:ln w="9525">
              <a:solidFill>
                <a:srgbClr val="000000"/>
              </a:solidFill>
              <a:round/>
              <a:headEnd/>
              <a:tailEnd/>
            </a:ln>
          </p:spPr>
          <p:txBody>
            <a:bodyPr/>
            <a:lstStyle/>
            <a:p>
              <a:endParaRPr lang="en-US"/>
            </a:p>
          </p:txBody>
        </p:sp>
        <p:sp>
          <p:nvSpPr>
            <p:cNvPr id="30786" name="Oval 184"/>
            <p:cNvSpPr>
              <a:spLocks noChangeArrowheads="1"/>
            </p:cNvSpPr>
            <p:nvPr/>
          </p:nvSpPr>
          <p:spPr bwMode="auto">
            <a:xfrm>
              <a:off x="1825" y="867"/>
              <a:ext cx="175" cy="142"/>
            </a:xfrm>
            <a:prstGeom prst="ellipse">
              <a:avLst/>
            </a:prstGeom>
            <a:solidFill>
              <a:srgbClr val="FFFFFF"/>
            </a:solidFill>
            <a:ln w="9525">
              <a:solidFill>
                <a:srgbClr val="000000"/>
              </a:solidFill>
              <a:round/>
              <a:headEnd/>
              <a:tailEnd/>
            </a:ln>
          </p:spPr>
          <p:txBody>
            <a:bodyPr/>
            <a:lstStyle/>
            <a:p>
              <a:endParaRPr lang="en-US"/>
            </a:p>
          </p:txBody>
        </p:sp>
        <p:sp>
          <p:nvSpPr>
            <p:cNvPr id="30787" name="Oval 185"/>
            <p:cNvSpPr>
              <a:spLocks noChangeArrowheads="1"/>
            </p:cNvSpPr>
            <p:nvPr/>
          </p:nvSpPr>
          <p:spPr bwMode="auto">
            <a:xfrm>
              <a:off x="1993" y="902"/>
              <a:ext cx="276" cy="209"/>
            </a:xfrm>
            <a:prstGeom prst="ellipse">
              <a:avLst/>
            </a:prstGeom>
            <a:solidFill>
              <a:srgbClr val="FFFFFF"/>
            </a:solidFill>
            <a:ln w="9525">
              <a:solidFill>
                <a:srgbClr val="000000"/>
              </a:solidFill>
              <a:round/>
              <a:headEnd/>
              <a:tailEnd/>
            </a:ln>
          </p:spPr>
          <p:txBody>
            <a:bodyPr/>
            <a:lstStyle/>
            <a:p>
              <a:endParaRPr lang="en-US"/>
            </a:p>
          </p:txBody>
        </p:sp>
        <p:sp>
          <p:nvSpPr>
            <p:cNvPr id="30788" name="Oval 186"/>
            <p:cNvSpPr>
              <a:spLocks noChangeArrowheads="1"/>
            </p:cNvSpPr>
            <p:nvPr/>
          </p:nvSpPr>
          <p:spPr bwMode="auto">
            <a:xfrm>
              <a:off x="2022" y="784"/>
              <a:ext cx="185" cy="143"/>
            </a:xfrm>
            <a:prstGeom prst="ellipse">
              <a:avLst/>
            </a:prstGeom>
            <a:solidFill>
              <a:srgbClr val="FFFFFF"/>
            </a:solidFill>
            <a:ln w="9525">
              <a:solidFill>
                <a:srgbClr val="000000"/>
              </a:solidFill>
              <a:round/>
              <a:headEnd/>
              <a:tailEnd/>
            </a:ln>
          </p:spPr>
          <p:txBody>
            <a:bodyPr/>
            <a:lstStyle/>
            <a:p>
              <a:endParaRPr lang="en-US"/>
            </a:p>
          </p:txBody>
        </p:sp>
        <p:sp>
          <p:nvSpPr>
            <p:cNvPr id="30789" name="Oval 187"/>
            <p:cNvSpPr>
              <a:spLocks noChangeArrowheads="1"/>
            </p:cNvSpPr>
            <p:nvPr/>
          </p:nvSpPr>
          <p:spPr bwMode="auto">
            <a:xfrm>
              <a:off x="2164" y="1000"/>
              <a:ext cx="215" cy="143"/>
            </a:xfrm>
            <a:prstGeom prst="ellipse">
              <a:avLst/>
            </a:prstGeom>
            <a:solidFill>
              <a:srgbClr val="FFFFFF"/>
            </a:solidFill>
            <a:ln w="9525">
              <a:solidFill>
                <a:srgbClr val="000000"/>
              </a:solidFill>
              <a:round/>
              <a:headEnd/>
              <a:tailEnd/>
            </a:ln>
          </p:spPr>
          <p:txBody>
            <a:bodyPr/>
            <a:lstStyle/>
            <a:p>
              <a:endParaRPr lang="en-US"/>
            </a:p>
          </p:txBody>
        </p:sp>
        <p:sp>
          <p:nvSpPr>
            <p:cNvPr id="30790" name="Oval 188"/>
            <p:cNvSpPr>
              <a:spLocks noChangeArrowheads="1"/>
            </p:cNvSpPr>
            <p:nvPr/>
          </p:nvSpPr>
          <p:spPr bwMode="auto">
            <a:xfrm>
              <a:off x="1949" y="892"/>
              <a:ext cx="185" cy="142"/>
            </a:xfrm>
            <a:prstGeom prst="ellipse">
              <a:avLst/>
            </a:prstGeom>
            <a:solidFill>
              <a:srgbClr val="FFFFFF"/>
            </a:solidFill>
            <a:ln w="9525">
              <a:solidFill>
                <a:srgbClr val="000000"/>
              </a:solidFill>
              <a:round/>
              <a:headEnd/>
              <a:tailEnd/>
            </a:ln>
          </p:spPr>
          <p:txBody>
            <a:bodyPr/>
            <a:lstStyle/>
            <a:p>
              <a:endParaRPr lang="en-US"/>
            </a:p>
          </p:txBody>
        </p:sp>
        <p:sp>
          <p:nvSpPr>
            <p:cNvPr id="30791" name="Oval 189"/>
            <p:cNvSpPr>
              <a:spLocks noChangeArrowheads="1"/>
            </p:cNvSpPr>
            <p:nvPr/>
          </p:nvSpPr>
          <p:spPr bwMode="auto">
            <a:xfrm>
              <a:off x="1928" y="792"/>
              <a:ext cx="207" cy="113"/>
            </a:xfrm>
            <a:prstGeom prst="ellipse">
              <a:avLst/>
            </a:prstGeom>
            <a:solidFill>
              <a:srgbClr val="FFFFFF"/>
            </a:solidFill>
            <a:ln w="9525">
              <a:solidFill>
                <a:srgbClr val="000000"/>
              </a:solidFill>
              <a:round/>
              <a:headEnd/>
              <a:tailEnd/>
            </a:ln>
          </p:spPr>
          <p:txBody>
            <a:bodyPr/>
            <a:lstStyle/>
            <a:p>
              <a:endParaRPr lang="en-US"/>
            </a:p>
          </p:txBody>
        </p:sp>
        <p:sp>
          <p:nvSpPr>
            <p:cNvPr id="30792" name="Oval 190"/>
            <p:cNvSpPr>
              <a:spLocks noChangeArrowheads="1"/>
            </p:cNvSpPr>
            <p:nvPr/>
          </p:nvSpPr>
          <p:spPr bwMode="auto">
            <a:xfrm>
              <a:off x="1880" y="1003"/>
              <a:ext cx="276" cy="209"/>
            </a:xfrm>
            <a:prstGeom prst="ellipse">
              <a:avLst/>
            </a:prstGeom>
            <a:solidFill>
              <a:srgbClr val="FFFFFF"/>
            </a:solidFill>
            <a:ln w="9525">
              <a:solidFill>
                <a:srgbClr val="000000"/>
              </a:solidFill>
              <a:round/>
              <a:headEnd/>
              <a:tailEnd/>
            </a:ln>
          </p:spPr>
          <p:txBody>
            <a:bodyPr/>
            <a:lstStyle/>
            <a:p>
              <a:endParaRPr lang="en-US"/>
            </a:p>
          </p:txBody>
        </p:sp>
        <p:sp>
          <p:nvSpPr>
            <p:cNvPr id="30793" name="Oval 191"/>
            <p:cNvSpPr>
              <a:spLocks noChangeArrowheads="1"/>
            </p:cNvSpPr>
            <p:nvPr/>
          </p:nvSpPr>
          <p:spPr bwMode="auto">
            <a:xfrm>
              <a:off x="2112" y="783"/>
              <a:ext cx="214" cy="143"/>
            </a:xfrm>
            <a:prstGeom prst="ellipse">
              <a:avLst/>
            </a:prstGeom>
            <a:solidFill>
              <a:srgbClr val="FFFFFF"/>
            </a:solidFill>
            <a:ln w="9525">
              <a:solidFill>
                <a:srgbClr val="000000"/>
              </a:solidFill>
              <a:round/>
              <a:headEnd/>
              <a:tailEnd/>
            </a:ln>
          </p:spPr>
          <p:txBody>
            <a:bodyPr/>
            <a:lstStyle/>
            <a:p>
              <a:endParaRPr lang="en-US"/>
            </a:p>
          </p:txBody>
        </p:sp>
        <p:grpSp>
          <p:nvGrpSpPr>
            <p:cNvPr id="30794" name="Group 192"/>
            <p:cNvGrpSpPr>
              <a:grpSpLocks/>
            </p:cNvGrpSpPr>
            <p:nvPr/>
          </p:nvGrpSpPr>
          <p:grpSpPr bwMode="auto">
            <a:xfrm>
              <a:off x="1290" y="975"/>
              <a:ext cx="553" cy="359"/>
              <a:chOff x="4261" y="11062"/>
              <a:chExt cx="1263" cy="775"/>
            </a:xfrm>
          </p:grpSpPr>
          <p:sp>
            <p:nvSpPr>
              <p:cNvPr id="30804" name="Oval 193"/>
              <p:cNvSpPr>
                <a:spLocks noChangeArrowheads="1"/>
              </p:cNvSpPr>
              <p:nvPr/>
            </p:nvSpPr>
            <p:spPr bwMode="auto">
              <a:xfrm>
                <a:off x="4933" y="11195"/>
                <a:ext cx="475" cy="244"/>
              </a:xfrm>
              <a:prstGeom prst="ellipse">
                <a:avLst/>
              </a:prstGeom>
              <a:solidFill>
                <a:srgbClr val="FFFFFF"/>
              </a:solidFill>
              <a:ln w="9525">
                <a:solidFill>
                  <a:srgbClr val="000000"/>
                </a:solidFill>
                <a:round/>
                <a:headEnd/>
                <a:tailEnd/>
              </a:ln>
            </p:spPr>
            <p:txBody>
              <a:bodyPr/>
              <a:lstStyle/>
              <a:p>
                <a:endParaRPr lang="en-US"/>
              </a:p>
            </p:txBody>
          </p:sp>
          <p:sp>
            <p:nvSpPr>
              <p:cNvPr id="30805" name="Oval 194"/>
              <p:cNvSpPr>
                <a:spLocks noChangeArrowheads="1"/>
              </p:cNvSpPr>
              <p:nvPr/>
            </p:nvSpPr>
            <p:spPr bwMode="auto">
              <a:xfrm>
                <a:off x="4261" y="11241"/>
                <a:ext cx="398" cy="308"/>
              </a:xfrm>
              <a:prstGeom prst="ellipse">
                <a:avLst/>
              </a:prstGeom>
              <a:solidFill>
                <a:srgbClr val="FFFFFF"/>
              </a:solidFill>
              <a:ln w="9525">
                <a:solidFill>
                  <a:srgbClr val="000000"/>
                </a:solidFill>
                <a:round/>
                <a:headEnd/>
                <a:tailEnd/>
              </a:ln>
            </p:spPr>
            <p:txBody>
              <a:bodyPr/>
              <a:lstStyle/>
              <a:p>
                <a:endParaRPr lang="en-US"/>
              </a:p>
            </p:txBody>
          </p:sp>
          <p:sp>
            <p:nvSpPr>
              <p:cNvPr id="30806" name="Oval 195"/>
              <p:cNvSpPr>
                <a:spLocks noChangeArrowheads="1"/>
              </p:cNvSpPr>
              <p:nvPr/>
            </p:nvSpPr>
            <p:spPr bwMode="auto">
              <a:xfrm>
                <a:off x="4644" y="11318"/>
                <a:ext cx="630" cy="450"/>
              </a:xfrm>
              <a:prstGeom prst="ellipse">
                <a:avLst/>
              </a:prstGeom>
              <a:solidFill>
                <a:srgbClr val="FFFFFF"/>
              </a:solidFill>
              <a:ln w="9525">
                <a:solidFill>
                  <a:srgbClr val="000000"/>
                </a:solidFill>
                <a:round/>
                <a:headEnd/>
                <a:tailEnd/>
              </a:ln>
            </p:spPr>
            <p:txBody>
              <a:bodyPr/>
              <a:lstStyle/>
              <a:p>
                <a:endParaRPr lang="en-US"/>
              </a:p>
            </p:txBody>
          </p:sp>
          <p:sp>
            <p:nvSpPr>
              <p:cNvPr id="30807" name="Oval 196"/>
              <p:cNvSpPr>
                <a:spLocks noChangeArrowheads="1"/>
              </p:cNvSpPr>
              <p:nvPr/>
            </p:nvSpPr>
            <p:spPr bwMode="auto">
              <a:xfrm>
                <a:off x="4710" y="11062"/>
                <a:ext cx="424" cy="308"/>
              </a:xfrm>
              <a:prstGeom prst="ellipse">
                <a:avLst/>
              </a:prstGeom>
              <a:solidFill>
                <a:srgbClr val="FFFFFF"/>
              </a:solidFill>
              <a:ln w="9525">
                <a:solidFill>
                  <a:srgbClr val="000000"/>
                </a:solidFill>
                <a:round/>
                <a:headEnd/>
                <a:tailEnd/>
              </a:ln>
            </p:spPr>
            <p:txBody>
              <a:bodyPr/>
              <a:lstStyle/>
              <a:p>
                <a:endParaRPr lang="en-US"/>
              </a:p>
            </p:txBody>
          </p:sp>
          <p:sp>
            <p:nvSpPr>
              <p:cNvPr id="30808" name="Oval 197"/>
              <p:cNvSpPr>
                <a:spLocks noChangeArrowheads="1"/>
              </p:cNvSpPr>
              <p:nvPr/>
            </p:nvSpPr>
            <p:spPr bwMode="auto">
              <a:xfrm>
                <a:off x="5035" y="11528"/>
                <a:ext cx="489" cy="309"/>
              </a:xfrm>
              <a:prstGeom prst="ellipse">
                <a:avLst/>
              </a:prstGeom>
              <a:solidFill>
                <a:srgbClr val="FFFFFF"/>
              </a:solidFill>
              <a:ln w="9525">
                <a:solidFill>
                  <a:srgbClr val="000000"/>
                </a:solidFill>
                <a:round/>
                <a:headEnd/>
                <a:tailEnd/>
              </a:ln>
            </p:spPr>
            <p:txBody>
              <a:bodyPr/>
              <a:lstStyle/>
              <a:p>
                <a:endParaRPr lang="en-US"/>
              </a:p>
            </p:txBody>
          </p:sp>
          <p:sp>
            <p:nvSpPr>
              <p:cNvPr id="30809" name="Oval 198"/>
              <p:cNvSpPr>
                <a:spLocks noChangeArrowheads="1"/>
              </p:cNvSpPr>
              <p:nvPr/>
            </p:nvSpPr>
            <p:spPr bwMode="auto">
              <a:xfrm>
                <a:off x="4543" y="11294"/>
                <a:ext cx="424" cy="308"/>
              </a:xfrm>
              <a:prstGeom prst="ellipse">
                <a:avLst/>
              </a:prstGeom>
              <a:solidFill>
                <a:srgbClr val="FFFFFF"/>
              </a:solidFill>
              <a:ln w="9525">
                <a:solidFill>
                  <a:srgbClr val="000000"/>
                </a:solidFill>
                <a:round/>
                <a:headEnd/>
                <a:tailEnd/>
              </a:ln>
            </p:spPr>
            <p:txBody>
              <a:bodyPr/>
              <a:lstStyle/>
              <a:p>
                <a:endParaRPr lang="en-US"/>
              </a:p>
            </p:txBody>
          </p:sp>
        </p:grpSp>
        <p:sp>
          <p:nvSpPr>
            <p:cNvPr id="30795" name="Oval 199"/>
            <p:cNvSpPr>
              <a:spLocks noChangeArrowheads="1"/>
            </p:cNvSpPr>
            <p:nvPr/>
          </p:nvSpPr>
          <p:spPr bwMode="auto">
            <a:xfrm>
              <a:off x="1442" y="1224"/>
              <a:ext cx="174" cy="143"/>
            </a:xfrm>
            <a:prstGeom prst="ellipse">
              <a:avLst/>
            </a:prstGeom>
            <a:solidFill>
              <a:srgbClr val="FFFFFF"/>
            </a:solidFill>
            <a:ln w="9525">
              <a:solidFill>
                <a:srgbClr val="000000"/>
              </a:solidFill>
              <a:round/>
              <a:headEnd/>
              <a:tailEnd/>
            </a:ln>
          </p:spPr>
          <p:txBody>
            <a:bodyPr/>
            <a:lstStyle/>
            <a:p>
              <a:endParaRPr lang="en-US"/>
            </a:p>
          </p:txBody>
        </p:sp>
        <p:sp>
          <p:nvSpPr>
            <p:cNvPr id="30796" name="Oval 200"/>
            <p:cNvSpPr>
              <a:spLocks noChangeArrowheads="1"/>
            </p:cNvSpPr>
            <p:nvPr/>
          </p:nvSpPr>
          <p:spPr bwMode="auto">
            <a:xfrm>
              <a:off x="1385" y="981"/>
              <a:ext cx="186" cy="143"/>
            </a:xfrm>
            <a:prstGeom prst="ellipse">
              <a:avLst/>
            </a:prstGeom>
            <a:solidFill>
              <a:srgbClr val="FFFFFF"/>
            </a:solidFill>
            <a:ln w="9525">
              <a:solidFill>
                <a:srgbClr val="000000"/>
              </a:solidFill>
              <a:round/>
              <a:headEnd/>
              <a:tailEnd/>
            </a:ln>
          </p:spPr>
          <p:txBody>
            <a:bodyPr/>
            <a:lstStyle/>
            <a:p>
              <a:endParaRPr lang="en-US"/>
            </a:p>
          </p:txBody>
        </p:sp>
        <p:sp>
          <p:nvSpPr>
            <p:cNvPr id="30797" name="Oval 201"/>
            <p:cNvSpPr>
              <a:spLocks noChangeArrowheads="1"/>
            </p:cNvSpPr>
            <p:nvPr/>
          </p:nvSpPr>
          <p:spPr bwMode="auto">
            <a:xfrm>
              <a:off x="1340" y="1165"/>
              <a:ext cx="186" cy="143"/>
            </a:xfrm>
            <a:prstGeom prst="ellipse">
              <a:avLst/>
            </a:prstGeom>
            <a:solidFill>
              <a:srgbClr val="FFFFFF"/>
            </a:solidFill>
            <a:ln w="9525">
              <a:solidFill>
                <a:srgbClr val="000000"/>
              </a:solidFill>
              <a:round/>
              <a:headEnd/>
              <a:tailEnd/>
            </a:ln>
          </p:spPr>
          <p:txBody>
            <a:bodyPr/>
            <a:lstStyle/>
            <a:p>
              <a:endParaRPr lang="en-US"/>
            </a:p>
          </p:txBody>
        </p:sp>
        <p:sp>
          <p:nvSpPr>
            <p:cNvPr id="30798" name="Oval 202"/>
            <p:cNvSpPr>
              <a:spLocks noChangeArrowheads="1"/>
            </p:cNvSpPr>
            <p:nvPr/>
          </p:nvSpPr>
          <p:spPr bwMode="auto">
            <a:xfrm>
              <a:off x="353" y="572"/>
              <a:ext cx="2087" cy="908"/>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99" name="Oval 203"/>
            <p:cNvSpPr>
              <a:spLocks noChangeArrowheads="1"/>
            </p:cNvSpPr>
            <p:nvPr/>
          </p:nvSpPr>
          <p:spPr bwMode="auto">
            <a:xfrm>
              <a:off x="760" y="843"/>
              <a:ext cx="276" cy="17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00" name="Oval 204"/>
            <p:cNvSpPr>
              <a:spLocks noChangeArrowheads="1"/>
            </p:cNvSpPr>
            <p:nvPr/>
          </p:nvSpPr>
          <p:spPr bwMode="auto">
            <a:xfrm rot="-1853761">
              <a:off x="1283" y="944"/>
              <a:ext cx="124" cy="17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01" name="Oval 205"/>
            <p:cNvSpPr>
              <a:spLocks noChangeArrowheads="1"/>
            </p:cNvSpPr>
            <p:nvPr/>
          </p:nvSpPr>
          <p:spPr bwMode="auto">
            <a:xfrm rot="-6227918">
              <a:off x="1729" y="937"/>
              <a:ext cx="131" cy="1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02" name="Oval 206"/>
            <p:cNvSpPr>
              <a:spLocks noChangeArrowheads="1"/>
            </p:cNvSpPr>
            <p:nvPr/>
          </p:nvSpPr>
          <p:spPr bwMode="auto">
            <a:xfrm>
              <a:off x="957" y="1153"/>
              <a:ext cx="440" cy="19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03" name="Text Box 207"/>
            <p:cNvSpPr txBox="1">
              <a:spLocks noChangeArrowheads="1"/>
            </p:cNvSpPr>
            <p:nvPr/>
          </p:nvSpPr>
          <p:spPr bwMode="auto">
            <a:xfrm>
              <a:off x="1215" y="572"/>
              <a:ext cx="116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2000">
                  <a:latin typeface="Times New Roman" charset="0"/>
                </a:rPr>
                <a:t>Design problem</a:t>
              </a:r>
              <a:endParaRPr lang="en-GB" sz="4800">
                <a:latin typeface="Times New Roman" charset="0"/>
              </a:endParaRPr>
            </a:p>
          </p:txBody>
        </p:sp>
      </p:grpSp>
      <p:sp>
        <p:nvSpPr>
          <p:cNvPr id="30772" name="AutoShape 208"/>
          <p:cNvSpPr>
            <a:spLocks noChangeArrowheads="1"/>
          </p:cNvSpPr>
          <p:nvPr/>
        </p:nvSpPr>
        <p:spPr bwMode="auto">
          <a:xfrm rot="-5400000">
            <a:off x="4630738" y="655638"/>
            <a:ext cx="287337" cy="1658937"/>
          </a:xfrm>
          <a:prstGeom prst="downArrow">
            <a:avLst>
              <a:gd name="adj1" fmla="val 52491"/>
              <a:gd name="adj2" fmla="val 106649"/>
            </a:avLst>
          </a:prstGeom>
          <a:solidFill>
            <a:srgbClr val="FFFFFF"/>
          </a:solidFill>
          <a:ln w="9525">
            <a:solidFill>
              <a:srgbClr val="000000"/>
            </a:solidFill>
            <a:miter lim="800000"/>
            <a:headEnd/>
            <a:tailEnd/>
          </a:ln>
        </p:spPr>
        <p:txBody>
          <a:bodyPr/>
          <a:lstStyle/>
          <a:p>
            <a:endParaRPr lang="en-US"/>
          </a:p>
        </p:txBody>
      </p:sp>
      <p:sp>
        <p:nvSpPr>
          <p:cNvPr id="30773" name="Text Box 209"/>
          <p:cNvSpPr txBox="1">
            <a:spLocks noChangeArrowheads="1"/>
          </p:cNvSpPr>
          <p:nvPr/>
        </p:nvSpPr>
        <p:spPr bwMode="auto">
          <a:xfrm>
            <a:off x="3944938" y="620713"/>
            <a:ext cx="223202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eaLnBrk="1" hangingPunct="1">
              <a:spcBef>
                <a:spcPct val="0"/>
              </a:spcBef>
            </a:pPr>
            <a:r>
              <a:rPr lang="en-GB" altLang="zh-CN" sz="2000">
                <a:latin typeface="Times New Roman" charset="0"/>
              </a:rPr>
              <a:t>Divide design problems into groups</a:t>
            </a:r>
            <a:endParaRPr lang="en-GB" sz="4800">
              <a:latin typeface="Times New Roman"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E9B03297-505F-A945-8670-1C1CB8740FD8}" type="slidenum">
              <a:rPr lang="en-US" sz="1400">
                <a:solidFill>
                  <a:schemeClr val="bg1"/>
                </a:solidFill>
                <a:latin typeface="Arial" charset="0"/>
              </a:rPr>
              <a:pPr/>
              <a:t>27</a:t>
            </a:fld>
            <a:endParaRPr lang="en-US" sz="1400">
              <a:solidFill>
                <a:schemeClr val="bg1"/>
              </a:solidFill>
              <a:latin typeface="Arial" charset="0"/>
            </a:endParaRPr>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31749" name="Rectangle 2"/>
          <p:cNvSpPr>
            <a:spLocks noGrp="1" noChangeArrowheads="1"/>
          </p:cNvSpPr>
          <p:nvPr>
            <p:ph type="title"/>
          </p:nvPr>
        </p:nvSpPr>
        <p:spPr/>
        <p:txBody>
          <a:bodyPr/>
          <a:lstStyle/>
          <a:p>
            <a:r>
              <a:rPr lang="en-GB">
                <a:latin typeface="Arial" charset="0"/>
              </a:rPr>
              <a:t>Process of Evolutionary Design</a:t>
            </a:r>
            <a:endParaRPr lang="en-US" altLang="zh-CN">
              <a:latin typeface="Arial" charset="0"/>
              <a:ea typeface="SimSun" charset="0"/>
              <a:cs typeface="SimSun" charset="0"/>
            </a:endParaRPr>
          </a:p>
        </p:txBody>
      </p:sp>
      <p:sp>
        <p:nvSpPr>
          <p:cNvPr id="31750" name="Rectangle 3"/>
          <p:cNvSpPr>
            <a:spLocks noGrp="1" noChangeArrowheads="1"/>
          </p:cNvSpPr>
          <p:nvPr>
            <p:ph type="body" idx="1"/>
          </p:nvPr>
        </p:nvSpPr>
        <p:spPr>
          <a:xfrm>
            <a:off x="488950" y="765175"/>
            <a:ext cx="9217025" cy="5113338"/>
          </a:xfrm>
        </p:spPr>
        <p:txBody>
          <a:bodyPr/>
          <a:lstStyle/>
          <a:p>
            <a:pPr marL="0" indent="0">
              <a:lnSpc>
                <a:spcPct val="85000"/>
              </a:lnSpc>
              <a:buFont typeface="Wingdings" charset="0"/>
              <a:buNone/>
            </a:pPr>
            <a:r>
              <a:rPr lang="en-GB" sz="2800">
                <a:latin typeface="Arial" charset="0"/>
                <a:ea typeface="SimSun" charset="0"/>
                <a:cs typeface="SimSun" charset="0"/>
              </a:rPr>
              <a:t>Trial-and-error is perhaps the most basic approach to all designs. </a:t>
            </a:r>
          </a:p>
          <a:p>
            <a:pPr lvl="1">
              <a:lnSpc>
                <a:spcPct val="85000"/>
              </a:lnSpc>
            </a:pPr>
            <a:r>
              <a:rPr lang="en-GB" sz="2400">
                <a:latin typeface="Arial" charset="0"/>
                <a:ea typeface="SimSun" charset="0"/>
                <a:cs typeface="SimSun" charset="0"/>
              </a:rPr>
              <a:t>It involves the creation of a design and evaluation of the design against the requirements and constraints. </a:t>
            </a:r>
          </a:p>
          <a:p>
            <a:pPr lvl="1">
              <a:lnSpc>
                <a:spcPct val="85000"/>
              </a:lnSpc>
            </a:pPr>
            <a:r>
              <a:rPr lang="en-GB" sz="2400">
                <a:latin typeface="Arial" charset="0"/>
                <a:ea typeface="SimSun" charset="0"/>
                <a:cs typeface="SimSun" charset="0"/>
              </a:rPr>
              <a:t>If some requirements and/or constraints are not satisfied, the design is modified and a new design, even new designs, is created. </a:t>
            </a:r>
          </a:p>
          <a:p>
            <a:pPr lvl="1">
              <a:lnSpc>
                <a:spcPct val="85000"/>
              </a:lnSpc>
            </a:pPr>
            <a:r>
              <a:rPr lang="en-GB" sz="2400">
                <a:latin typeface="Arial" charset="0"/>
                <a:ea typeface="SimSun" charset="0"/>
                <a:cs typeface="SimSun" charset="0"/>
              </a:rPr>
              <a:t>The cycle of creation and evaluation stops until a satisfactory design is obtained. </a:t>
            </a:r>
          </a:p>
          <a:p>
            <a:pPr marL="0" indent="0">
              <a:lnSpc>
                <a:spcPct val="85000"/>
              </a:lnSpc>
              <a:buFont typeface="Wingdings" charset="0"/>
              <a:buNone/>
            </a:pPr>
            <a:r>
              <a:rPr lang="en-GB" sz="2800">
                <a:latin typeface="Arial" charset="0"/>
                <a:ea typeface="SimSun" charset="0"/>
                <a:cs typeface="SimSun" charset="0"/>
              </a:rPr>
              <a:t>However, there is no guarantee that a satisfactory design can always be obtained. </a:t>
            </a:r>
          </a:p>
          <a:p>
            <a:pPr marL="0" indent="0">
              <a:lnSpc>
                <a:spcPct val="85000"/>
              </a:lnSpc>
              <a:buFont typeface="Wingdings" charset="0"/>
              <a:buNone/>
            </a:pPr>
            <a:r>
              <a:rPr lang="en-GB" sz="2800">
                <a:latin typeface="Arial" charset="0"/>
                <a:ea typeface="SimSun" charset="0"/>
                <a:cs typeface="SimSun" charset="0"/>
              </a:rPr>
              <a:t>Example of software evolutionary design methods:</a:t>
            </a:r>
          </a:p>
          <a:p>
            <a:pPr lvl="1">
              <a:lnSpc>
                <a:spcPct val="85000"/>
              </a:lnSpc>
            </a:pPr>
            <a:r>
              <a:rPr lang="en-GB" sz="2400">
                <a:latin typeface="Arial" charset="0"/>
                <a:ea typeface="SimSun" charset="0"/>
                <a:cs typeface="SimSun" charset="0"/>
              </a:rPr>
              <a:t>Program transformation</a:t>
            </a:r>
            <a:r>
              <a:rPr lang="en-US" altLang="zh-CN" sz="2400">
                <a:latin typeface="Arial" charset="0"/>
                <a:ea typeface="SimSun" charset="0"/>
                <a:cs typeface="SimSun"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2"/>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17" name="Slide Number Placeholder 3"/>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60C52400-0335-F84A-AE8B-0DB5874B7716}" type="slidenum">
              <a:rPr lang="en-US" sz="1400">
                <a:solidFill>
                  <a:schemeClr val="bg1"/>
                </a:solidFill>
                <a:latin typeface="Arial" charset="0"/>
              </a:rPr>
              <a:pPr/>
              <a:t>28</a:t>
            </a:fld>
            <a:endParaRPr lang="en-US" sz="1400">
              <a:solidFill>
                <a:schemeClr val="bg1"/>
              </a:solidFill>
              <a:latin typeface="Arial" charset="0"/>
            </a:endParaRPr>
          </a:p>
        </p:txBody>
      </p:sp>
      <p:sp>
        <p:nvSpPr>
          <p:cNvPr id="18" name="Footer Placeholder 4"/>
          <p:cNvSpPr>
            <a:spLocks noGrp="1"/>
          </p:cNvSpPr>
          <p:nvPr>
            <p:ph type="ftr" sz="quarter" idx="12"/>
          </p:nvPr>
        </p:nvSpPr>
        <p:spPr/>
        <p:txBody>
          <a:bodyPr/>
          <a:lstStyle/>
          <a:p>
            <a:pPr>
              <a:defRPr/>
            </a:pPr>
            <a:r>
              <a:rPr lang="en-GB" altLang="zh-CN"/>
              <a:t>U08182: Information Systems Design</a:t>
            </a:r>
          </a:p>
        </p:txBody>
      </p:sp>
      <p:sp>
        <p:nvSpPr>
          <p:cNvPr id="32773" name="Rectangle 2"/>
          <p:cNvSpPr>
            <a:spLocks noGrp="1" noChangeArrowheads="1"/>
          </p:cNvSpPr>
          <p:nvPr>
            <p:ph type="title"/>
          </p:nvPr>
        </p:nvSpPr>
        <p:spPr/>
        <p:txBody>
          <a:bodyPr/>
          <a:lstStyle/>
          <a:p>
            <a:r>
              <a:rPr lang="en-GB">
                <a:latin typeface="Arial" charset="0"/>
              </a:rPr>
              <a:t>Design Methodology</a:t>
            </a:r>
          </a:p>
        </p:txBody>
      </p:sp>
      <p:grpSp>
        <p:nvGrpSpPr>
          <p:cNvPr id="32774" name="Group 3"/>
          <p:cNvGrpSpPr>
            <a:grpSpLocks/>
          </p:cNvGrpSpPr>
          <p:nvPr/>
        </p:nvGrpSpPr>
        <p:grpSpPr bwMode="auto">
          <a:xfrm>
            <a:off x="3505200" y="2540000"/>
            <a:ext cx="5989638" cy="3211513"/>
            <a:chOff x="2217" y="2080"/>
            <a:chExt cx="3771" cy="2023"/>
          </a:xfrm>
        </p:grpSpPr>
        <p:sp>
          <p:nvSpPr>
            <p:cNvPr id="32777" name="Oval 4"/>
            <p:cNvSpPr>
              <a:spLocks noChangeArrowheads="1"/>
            </p:cNvSpPr>
            <p:nvPr/>
          </p:nvSpPr>
          <p:spPr bwMode="auto">
            <a:xfrm>
              <a:off x="3178" y="2343"/>
              <a:ext cx="1753" cy="1760"/>
            </a:xfrm>
            <a:prstGeom prst="ellipse">
              <a:avLst/>
            </a:prstGeom>
            <a:solidFill>
              <a:srgbClr val="FFFFFF"/>
            </a:solidFill>
            <a:ln w="9525">
              <a:solidFill>
                <a:srgbClr val="000000"/>
              </a:solidFill>
              <a:round/>
              <a:headEnd/>
              <a:tailEnd/>
            </a:ln>
          </p:spPr>
          <p:txBody>
            <a:bodyPr/>
            <a:lstStyle/>
            <a:p>
              <a:endParaRPr lang="en-US"/>
            </a:p>
          </p:txBody>
        </p:sp>
        <p:sp>
          <p:nvSpPr>
            <p:cNvPr id="32778" name="Line 5"/>
            <p:cNvSpPr>
              <a:spLocks noChangeShapeType="1"/>
            </p:cNvSpPr>
            <p:nvPr/>
          </p:nvSpPr>
          <p:spPr bwMode="auto">
            <a:xfrm>
              <a:off x="4067" y="3236"/>
              <a:ext cx="1" cy="8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9" name="Line 6"/>
            <p:cNvSpPr>
              <a:spLocks noChangeShapeType="1"/>
            </p:cNvSpPr>
            <p:nvPr/>
          </p:nvSpPr>
          <p:spPr bwMode="auto">
            <a:xfrm flipV="1">
              <a:off x="4068" y="2710"/>
              <a:ext cx="688" cy="5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0" name="Line 7"/>
            <p:cNvSpPr>
              <a:spLocks noChangeShapeType="1"/>
            </p:cNvSpPr>
            <p:nvPr/>
          </p:nvSpPr>
          <p:spPr bwMode="auto">
            <a:xfrm flipH="1" flipV="1">
              <a:off x="3229" y="2877"/>
              <a:ext cx="830" cy="3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1" name="Text Box 8"/>
            <p:cNvSpPr txBox="1">
              <a:spLocks noChangeArrowheads="1"/>
            </p:cNvSpPr>
            <p:nvPr/>
          </p:nvSpPr>
          <p:spPr bwMode="auto">
            <a:xfrm>
              <a:off x="3413" y="2596"/>
              <a:ext cx="122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spcBef>
                  <a:spcPct val="0"/>
                </a:spcBef>
              </a:pPr>
              <a:r>
                <a:rPr lang="en-GB" sz="2000">
                  <a:latin typeface="Times New Roman" charset="0"/>
                </a:rPr>
                <a:t>Representation </a:t>
              </a:r>
            </a:p>
          </p:txBody>
        </p:sp>
        <p:sp>
          <p:nvSpPr>
            <p:cNvPr id="32782" name="Text Box 9"/>
            <p:cNvSpPr txBox="1">
              <a:spLocks noChangeArrowheads="1"/>
            </p:cNvSpPr>
            <p:nvPr/>
          </p:nvSpPr>
          <p:spPr bwMode="auto">
            <a:xfrm>
              <a:off x="3259" y="3241"/>
              <a:ext cx="797"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spcBef>
                  <a:spcPct val="0"/>
                </a:spcBef>
              </a:pPr>
              <a:r>
                <a:rPr lang="en-GB" sz="2000">
                  <a:latin typeface="Times New Roman" charset="0"/>
                </a:rPr>
                <a:t>Process </a:t>
              </a:r>
            </a:p>
          </p:txBody>
        </p:sp>
        <p:sp>
          <p:nvSpPr>
            <p:cNvPr id="32783" name="Text Box 10"/>
            <p:cNvSpPr txBox="1">
              <a:spLocks noChangeArrowheads="1"/>
            </p:cNvSpPr>
            <p:nvPr/>
          </p:nvSpPr>
          <p:spPr bwMode="auto">
            <a:xfrm>
              <a:off x="4081" y="3233"/>
              <a:ext cx="797"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spcBef>
                  <a:spcPct val="0"/>
                </a:spcBef>
              </a:pPr>
              <a:r>
                <a:rPr lang="en-GB" sz="2000">
                  <a:latin typeface="Times New Roman" charset="0"/>
                </a:rPr>
                <a:t>Heuristics </a:t>
              </a:r>
            </a:p>
          </p:txBody>
        </p:sp>
        <p:sp>
          <p:nvSpPr>
            <p:cNvPr id="32784" name="Text Box 11"/>
            <p:cNvSpPr txBox="1">
              <a:spLocks noChangeArrowheads="1"/>
            </p:cNvSpPr>
            <p:nvPr/>
          </p:nvSpPr>
          <p:spPr bwMode="auto">
            <a:xfrm>
              <a:off x="2780" y="2080"/>
              <a:ext cx="257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spcBef>
                  <a:spcPct val="0"/>
                </a:spcBef>
              </a:pPr>
              <a:r>
                <a:rPr lang="en-GB" sz="2000">
                  <a:latin typeface="Times New Roman" charset="0"/>
                </a:rPr>
                <a:t>How to describe a design model?</a:t>
              </a:r>
            </a:p>
          </p:txBody>
        </p:sp>
        <p:sp>
          <p:nvSpPr>
            <p:cNvPr id="32785" name="Text Box 12"/>
            <p:cNvSpPr txBox="1">
              <a:spLocks noChangeArrowheads="1"/>
            </p:cNvSpPr>
            <p:nvPr/>
          </p:nvSpPr>
          <p:spPr bwMode="auto">
            <a:xfrm>
              <a:off x="2217" y="3385"/>
              <a:ext cx="1138"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spcBef>
                  <a:spcPct val="0"/>
                </a:spcBef>
              </a:pPr>
              <a:r>
                <a:rPr lang="en-GB" sz="2000">
                  <a:latin typeface="Times New Roman" charset="0"/>
                </a:rPr>
                <a:t>What to do to produce the design model?</a:t>
              </a:r>
            </a:p>
          </p:txBody>
        </p:sp>
        <p:sp>
          <p:nvSpPr>
            <p:cNvPr id="32786" name="Text Box 13"/>
            <p:cNvSpPr txBox="1">
              <a:spLocks noChangeArrowheads="1"/>
            </p:cNvSpPr>
            <p:nvPr/>
          </p:nvSpPr>
          <p:spPr bwMode="auto">
            <a:xfrm>
              <a:off x="4851" y="3195"/>
              <a:ext cx="1137"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spcBef>
                  <a:spcPct val="0"/>
                </a:spcBef>
              </a:pPr>
              <a:r>
                <a:rPr lang="en-GB" sz="2000">
                  <a:latin typeface="Times New Roman" charset="0"/>
                </a:rPr>
                <a:t>How to adapt the model to particular types of problem?</a:t>
              </a:r>
            </a:p>
          </p:txBody>
        </p:sp>
      </p:grpSp>
      <p:sp>
        <p:nvSpPr>
          <p:cNvPr id="32775" name="Text Box 14"/>
          <p:cNvSpPr txBox="1">
            <a:spLocks noChangeArrowheads="1"/>
          </p:cNvSpPr>
          <p:nvPr/>
        </p:nvSpPr>
        <p:spPr bwMode="auto">
          <a:xfrm>
            <a:off x="533400" y="692150"/>
            <a:ext cx="9067800"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marL="339725" indent="-339725">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lgn="l">
              <a:lnSpc>
                <a:spcPct val="80000"/>
              </a:lnSpc>
              <a:spcBef>
                <a:spcPts val="400"/>
              </a:spcBef>
              <a:spcAft>
                <a:spcPts val="400"/>
              </a:spcAft>
              <a:buFontTx/>
              <a:buChar char="•"/>
            </a:pPr>
            <a:r>
              <a:rPr lang="en-GB" b="1" i="1">
                <a:latin typeface="Times New Roman" charset="0"/>
              </a:rPr>
              <a:t>Representation</a:t>
            </a:r>
            <a:r>
              <a:rPr lang="en-GB" i="1">
                <a:latin typeface="Times New Roman" charset="0"/>
              </a:rPr>
              <a:t>: </a:t>
            </a:r>
            <a:r>
              <a:rPr lang="en-GB">
                <a:latin typeface="Times New Roman" charset="0"/>
              </a:rPr>
              <a:t>consists of one or more forms of notations to describe and/or model both the structure of the initial problem and that of the solution. It should also facilitate the analysis of the model. </a:t>
            </a:r>
          </a:p>
          <a:p>
            <a:pPr algn="l">
              <a:lnSpc>
                <a:spcPct val="80000"/>
              </a:lnSpc>
              <a:spcBef>
                <a:spcPts val="400"/>
              </a:spcBef>
              <a:spcAft>
                <a:spcPts val="400"/>
              </a:spcAft>
              <a:buFontTx/>
              <a:buChar char="•"/>
            </a:pPr>
            <a:r>
              <a:rPr lang="en-GB" b="1" i="1">
                <a:latin typeface="Times New Roman" charset="0"/>
              </a:rPr>
              <a:t>Process</a:t>
            </a:r>
            <a:r>
              <a:rPr lang="en-GB" i="1">
                <a:latin typeface="Times New Roman" charset="0"/>
              </a:rPr>
              <a:t>:</a:t>
            </a:r>
            <a:r>
              <a:rPr lang="en-GB">
                <a:latin typeface="Times New Roman" charset="0"/>
              </a:rPr>
              <a:t> describes the procedures to follow in developing the solution and the strategies to adopt in making choices.</a:t>
            </a:r>
          </a:p>
        </p:txBody>
      </p:sp>
      <p:sp>
        <p:nvSpPr>
          <p:cNvPr id="32776" name="Text Box 15"/>
          <p:cNvSpPr txBox="1">
            <a:spLocks noChangeArrowheads="1"/>
          </p:cNvSpPr>
          <p:nvPr/>
        </p:nvSpPr>
        <p:spPr bwMode="auto">
          <a:xfrm>
            <a:off x="609600" y="2387600"/>
            <a:ext cx="32607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marL="220663" indent="-220663">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lgn="l">
              <a:spcBef>
                <a:spcPts val="600"/>
              </a:spcBef>
              <a:spcAft>
                <a:spcPts val="600"/>
              </a:spcAft>
              <a:buFontTx/>
              <a:buChar char="•"/>
            </a:pPr>
            <a:r>
              <a:rPr lang="en-GB" b="1" i="1">
                <a:latin typeface="Times New Roman" charset="0"/>
              </a:rPr>
              <a:t>Heuristics</a:t>
            </a:r>
            <a:r>
              <a:rPr lang="en-GB" i="1">
                <a:latin typeface="Times New Roman" charset="0"/>
              </a:rPr>
              <a:t>:</a:t>
            </a:r>
            <a:r>
              <a:rPr lang="en-GB">
                <a:latin typeface="Times New Roman" charset="0"/>
              </a:rPr>
              <a:t> provides guidelines on the ways in which the activities defined in the process part can be organised for specific classes of problems.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425CB1AA-2655-D649-B407-DFDA7C140502}" type="slidenum">
              <a:rPr lang="en-US" sz="1400">
                <a:solidFill>
                  <a:schemeClr val="bg1"/>
                </a:solidFill>
                <a:latin typeface="Arial" charset="0"/>
              </a:rPr>
              <a:pPr/>
              <a:t>29</a:t>
            </a:fld>
            <a:endParaRPr lang="en-US" sz="1400">
              <a:solidFill>
                <a:schemeClr val="bg1"/>
              </a:solidFill>
              <a:latin typeface="Arial" charset="0"/>
            </a:endParaRPr>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33797" name="Rectangle 2"/>
          <p:cNvSpPr>
            <a:spLocks noGrp="1" noChangeArrowheads="1"/>
          </p:cNvSpPr>
          <p:nvPr>
            <p:ph type="title"/>
          </p:nvPr>
        </p:nvSpPr>
        <p:spPr/>
        <p:txBody>
          <a:bodyPr/>
          <a:lstStyle/>
          <a:p>
            <a:r>
              <a:rPr lang="en-GB">
                <a:latin typeface="Arial" charset="0"/>
              </a:rPr>
              <a:t>Well-Known Software Design Methods</a:t>
            </a:r>
          </a:p>
        </p:txBody>
      </p:sp>
      <p:sp>
        <p:nvSpPr>
          <p:cNvPr id="33798" name="Rectangle 3"/>
          <p:cNvSpPr>
            <a:spLocks noGrp="1" noChangeArrowheads="1"/>
          </p:cNvSpPr>
          <p:nvPr>
            <p:ph type="body" idx="1"/>
          </p:nvPr>
        </p:nvSpPr>
        <p:spPr>
          <a:xfrm>
            <a:off x="560388" y="692150"/>
            <a:ext cx="9028112" cy="5472113"/>
          </a:xfrm>
        </p:spPr>
        <p:txBody>
          <a:bodyPr/>
          <a:lstStyle/>
          <a:p>
            <a:pPr>
              <a:lnSpc>
                <a:spcPct val="85000"/>
              </a:lnSpc>
              <a:spcBef>
                <a:spcPct val="25000"/>
              </a:spcBef>
              <a:buFont typeface="Symbol" charset="0"/>
              <a:buChar char="¨"/>
            </a:pPr>
            <a:r>
              <a:rPr lang="en-GB" sz="2000">
                <a:latin typeface="Arial" charset="0"/>
                <a:ea typeface="SimSun" charset="0"/>
                <a:cs typeface="SimSun" charset="0"/>
              </a:rPr>
              <a:t>Jackson Structured Programming and Jackson System Development (JSP &amp; JSD) methods; </a:t>
            </a:r>
          </a:p>
          <a:p>
            <a:pPr>
              <a:lnSpc>
                <a:spcPct val="85000"/>
              </a:lnSpc>
              <a:spcBef>
                <a:spcPct val="25000"/>
              </a:spcBef>
              <a:buFont typeface="Symbol" charset="0"/>
              <a:buChar char="¨"/>
            </a:pPr>
            <a:r>
              <a:rPr lang="en-GB" sz="2000">
                <a:latin typeface="Arial" charset="0"/>
                <a:ea typeface="SimSun" charset="0"/>
                <a:cs typeface="SimSun" charset="0"/>
              </a:rPr>
              <a:t>Structured methods: e.g. SSA/SD, SADT and SSADM;</a:t>
            </a:r>
          </a:p>
          <a:p>
            <a:pPr>
              <a:lnSpc>
                <a:spcPct val="85000"/>
              </a:lnSpc>
              <a:spcBef>
                <a:spcPct val="25000"/>
              </a:spcBef>
              <a:buFont typeface="Symbol" charset="0"/>
              <a:buChar char="¨"/>
            </a:pPr>
            <a:r>
              <a:rPr lang="en-GB" sz="2000">
                <a:latin typeface="Arial" charset="0"/>
                <a:ea typeface="SimSun" charset="0"/>
                <a:cs typeface="SimSun" charset="0"/>
              </a:rPr>
              <a:t>Object-oriented and Object-based methods: </a:t>
            </a:r>
          </a:p>
          <a:p>
            <a:pPr lvl="1">
              <a:lnSpc>
                <a:spcPct val="85000"/>
              </a:lnSpc>
              <a:spcBef>
                <a:spcPct val="25000"/>
              </a:spcBef>
              <a:buFont typeface="Wingdings" charset="0"/>
              <a:buChar char="§"/>
            </a:pPr>
            <a:r>
              <a:rPr lang="en-GB" sz="1800">
                <a:latin typeface="Arial" charset="0"/>
                <a:ea typeface="SimSun" charset="0"/>
                <a:cs typeface="SimSun" charset="0"/>
              </a:rPr>
              <a:t>HOOD </a:t>
            </a:r>
          </a:p>
          <a:p>
            <a:pPr lvl="1">
              <a:lnSpc>
                <a:spcPct val="85000"/>
              </a:lnSpc>
              <a:spcBef>
                <a:spcPct val="25000"/>
              </a:spcBef>
              <a:buFont typeface="Wingdings" charset="0"/>
              <a:buChar char="§"/>
            </a:pPr>
            <a:r>
              <a:rPr lang="en-GB" sz="1800">
                <a:latin typeface="Arial" charset="0"/>
                <a:ea typeface="SimSun" charset="0"/>
                <a:cs typeface="SimSun" charset="0"/>
              </a:rPr>
              <a:t>More recent developments in the UML and united process; </a:t>
            </a:r>
          </a:p>
          <a:p>
            <a:pPr lvl="1">
              <a:lnSpc>
                <a:spcPct val="85000"/>
              </a:lnSpc>
              <a:spcBef>
                <a:spcPct val="25000"/>
              </a:spcBef>
              <a:buFont typeface="Wingdings" charset="0"/>
              <a:buChar char="§"/>
            </a:pPr>
            <a:r>
              <a:rPr lang="en-GB" sz="1800">
                <a:latin typeface="Arial" charset="0"/>
                <a:ea typeface="SimSun" charset="0"/>
                <a:cs typeface="SimSun" charset="0"/>
              </a:rPr>
              <a:t>OO design patterns </a:t>
            </a:r>
          </a:p>
          <a:p>
            <a:pPr>
              <a:lnSpc>
                <a:spcPct val="85000"/>
              </a:lnSpc>
              <a:spcBef>
                <a:spcPct val="25000"/>
              </a:spcBef>
              <a:buFont typeface="Symbol" charset="0"/>
              <a:buChar char="¨"/>
            </a:pPr>
            <a:r>
              <a:rPr lang="en-GB" sz="2000">
                <a:latin typeface="Arial" charset="0"/>
                <a:ea typeface="SimSun" charset="0"/>
                <a:cs typeface="SimSun" charset="0"/>
              </a:rPr>
              <a:t>Formal methods:</a:t>
            </a:r>
          </a:p>
          <a:p>
            <a:pPr lvl="1">
              <a:lnSpc>
                <a:spcPct val="85000"/>
              </a:lnSpc>
              <a:spcBef>
                <a:spcPct val="25000"/>
              </a:spcBef>
              <a:buFont typeface="Wingdings" charset="0"/>
              <a:buChar char="§"/>
            </a:pPr>
            <a:r>
              <a:rPr lang="en-GB" sz="1800">
                <a:latin typeface="Arial" charset="0"/>
                <a:ea typeface="SimSun" charset="0"/>
                <a:cs typeface="SimSun" charset="0"/>
              </a:rPr>
              <a:t>Model-oriented formal specification methods, </a:t>
            </a:r>
          </a:p>
          <a:p>
            <a:pPr lvl="1">
              <a:lnSpc>
                <a:spcPct val="85000"/>
              </a:lnSpc>
              <a:spcBef>
                <a:spcPct val="25000"/>
              </a:spcBef>
              <a:buFont typeface="Wingdings" charset="0"/>
              <a:buChar char="§"/>
            </a:pPr>
            <a:r>
              <a:rPr lang="en-GB" sz="1800">
                <a:latin typeface="Arial" charset="0"/>
                <a:ea typeface="SimSun" charset="0"/>
                <a:cs typeface="SimSun" charset="0"/>
              </a:rPr>
              <a:t>axiomatic and algebraic formal specification methods, </a:t>
            </a:r>
          </a:p>
          <a:p>
            <a:pPr lvl="1">
              <a:lnSpc>
                <a:spcPct val="85000"/>
              </a:lnSpc>
              <a:spcBef>
                <a:spcPct val="25000"/>
              </a:spcBef>
              <a:buFont typeface="Wingdings" charset="0"/>
              <a:buChar char="§"/>
            </a:pPr>
            <a:r>
              <a:rPr lang="en-GB" sz="1800">
                <a:latin typeface="Arial" charset="0"/>
                <a:ea typeface="SimSun" charset="0"/>
                <a:cs typeface="SimSun" charset="0"/>
              </a:rPr>
              <a:t>refinement calculus, </a:t>
            </a:r>
          </a:p>
          <a:p>
            <a:pPr lvl="1">
              <a:lnSpc>
                <a:spcPct val="85000"/>
              </a:lnSpc>
              <a:spcBef>
                <a:spcPct val="25000"/>
              </a:spcBef>
              <a:buFont typeface="Wingdings" charset="0"/>
              <a:buChar char="§"/>
            </a:pPr>
            <a:r>
              <a:rPr lang="en-GB" sz="1800">
                <a:latin typeface="Arial" charset="0"/>
                <a:ea typeface="SimSun" charset="0"/>
                <a:cs typeface="SimSun" charset="0"/>
              </a:rPr>
              <a:t>formal proof methods, </a:t>
            </a:r>
          </a:p>
          <a:p>
            <a:pPr lvl="1">
              <a:lnSpc>
                <a:spcPct val="85000"/>
              </a:lnSpc>
              <a:spcBef>
                <a:spcPct val="25000"/>
              </a:spcBef>
              <a:buFont typeface="Wingdings" charset="0"/>
              <a:buChar char="§"/>
            </a:pPr>
            <a:r>
              <a:rPr lang="en-GB" sz="1800">
                <a:latin typeface="Arial" charset="0"/>
                <a:ea typeface="SimSun" charset="0"/>
                <a:cs typeface="SimSun" charset="0"/>
              </a:rPr>
              <a:t>program transformation methods, etc.</a:t>
            </a:r>
          </a:p>
          <a:p>
            <a:pPr>
              <a:lnSpc>
                <a:spcPct val="85000"/>
              </a:lnSpc>
              <a:spcBef>
                <a:spcPct val="25000"/>
              </a:spcBef>
              <a:buFont typeface="Symbol" charset="0"/>
              <a:buChar char="¨"/>
            </a:pPr>
            <a:r>
              <a:rPr lang="en-GB" sz="2000">
                <a:latin typeface="Arial" charset="0"/>
                <a:ea typeface="SimSun" charset="0"/>
                <a:cs typeface="SimSun" charset="0"/>
              </a:rPr>
              <a:t>Software architectural styles</a:t>
            </a:r>
          </a:p>
          <a:p>
            <a:pPr lvl="1">
              <a:lnSpc>
                <a:spcPct val="85000"/>
              </a:lnSpc>
              <a:spcBef>
                <a:spcPct val="25000"/>
              </a:spcBef>
              <a:buFont typeface="Symbol" charset="0"/>
              <a:buChar char="¨"/>
            </a:pPr>
            <a:r>
              <a:rPr lang="en-GB" sz="1800">
                <a:latin typeface="Arial" charset="0"/>
                <a:ea typeface="SimSun" charset="0"/>
                <a:cs typeface="SimSun" charset="0"/>
              </a:rPr>
              <a:t>Component based software design</a:t>
            </a:r>
          </a:p>
          <a:p>
            <a:pPr lvl="1">
              <a:lnSpc>
                <a:spcPct val="85000"/>
              </a:lnSpc>
              <a:spcBef>
                <a:spcPct val="25000"/>
              </a:spcBef>
              <a:buFont typeface="Symbol" charset="0"/>
              <a:buChar char="¨"/>
            </a:pPr>
            <a:r>
              <a:rPr lang="en-GB" sz="1800">
                <a:latin typeface="Arial" charset="0"/>
                <a:ea typeface="SimSun" charset="0"/>
                <a:cs typeface="SimSun" charset="0"/>
              </a:rPr>
              <a:t>Software product lines </a:t>
            </a:r>
          </a:p>
          <a:p>
            <a:pPr lvl="1">
              <a:lnSpc>
                <a:spcPct val="85000"/>
              </a:lnSpc>
              <a:spcBef>
                <a:spcPct val="25000"/>
              </a:spcBef>
              <a:buFont typeface="Symbol" charset="0"/>
              <a:buChar char="¨"/>
            </a:pPr>
            <a:r>
              <a:rPr lang="en-GB" sz="1800">
                <a:latin typeface="Arial" charset="0"/>
                <a:ea typeface="SimSun" charset="0"/>
                <a:cs typeface="SimSun" charset="0"/>
              </a:rPr>
              <a:t>Catalogue of software architectural styles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6"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E003E832-CFE6-B24D-9072-F12FCB4992D9}" type="slidenum">
              <a:rPr lang="en-US" sz="1400">
                <a:solidFill>
                  <a:schemeClr val="bg1"/>
                </a:solidFill>
                <a:latin typeface="Arial" charset="0"/>
              </a:rPr>
              <a:pPr/>
              <a:t>3</a:t>
            </a:fld>
            <a:endParaRPr lang="en-US" sz="1400">
              <a:solidFill>
                <a:schemeClr val="bg1"/>
              </a:solidFill>
              <a:latin typeface="Arial" charset="0"/>
            </a:endParaRPr>
          </a:p>
        </p:txBody>
      </p:sp>
      <p:sp>
        <p:nvSpPr>
          <p:cNvPr id="7" name="Footer Placeholder 5"/>
          <p:cNvSpPr>
            <a:spLocks noGrp="1"/>
          </p:cNvSpPr>
          <p:nvPr>
            <p:ph type="ftr" sz="quarter" idx="12"/>
          </p:nvPr>
        </p:nvSpPr>
        <p:spPr/>
        <p:txBody>
          <a:bodyPr/>
          <a:lstStyle/>
          <a:p>
            <a:pPr>
              <a:defRPr/>
            </a:pPr>
            <a:r>
              <a:rPr lang="en-GB" altLang="zh-CN"/>
              <a:t>U08182: Information Systems Design</a:t>
            </a:r>
          </a:p>
        </p:txBody>
      </p:sp>
      <p:sp>
        <p:nvSpPr>
          <p:cNvPr id="7173" name="Rectangle 2"/>
          <p:cNvSpPr>
            <a:spLocks noGrp="1" noChangeArrowheads="1"/>
          </p:cNvSpPr>
          <p:nvPr>
            <p:ph type="title"/>
          </p:nvPr>
        </p:nvSpPr>
        <p:spPr>
          <a:xfrm>
            <a:off x="344488" y="115888"/>
            <a:ext cx="9080500" cy="609600"/>
          </a:xfrm>
        </p:spPr>
        <p:txBody>
          <a:bodyPr/>
          <a:lstStyle/>
          <a:p>
            <a:r>
              <a:rPr lang="en-GB">
                <a:latin typeface="Arial" charset="0"/>
              </a:rPr>
              <a:t>Review: Major Causes of Difficulties</a:t>
            </a:r>
            <a:r>
              <a:rPr lang="en-GB" altLang="zh-CN">
                <a:latin typeface="Arial" charset="0"/>
                <a:ea typeface="SimSun" charset="0"/>
                <a:cs typeface="SimSun" charset="0"/>
              </a:rPr>
              <a:t> in SD</a:t>
            </a:r>
            <a:endParaRPr lang="en-GB">
              <a:latin typeface="Arial" charset="0"/>
            </a:endParaRPr>
          </a:p>
        </p:txBody>
      </p:sp>
      <p:sp>
        <p:nvSpPr>
          <p:cNvPr id="7174" name="Rectangle 3"/>
          <p:cNvSpPr>
            <a:spLocks noGrp="1" noChangeArrowheads="1"/>
          </p:cNvSpPr>
          <p:nvPr>
            <p:ph type="body" idx="1"/>
          </p:nvPr>
        </p:nvSpPr>
        <p:spPr>
          <a:xfrm>
            <a:off x="415925" y="765175"/>
            <a:ext cx="9286875" cy="3570288"/>
          </a:xfrm>
        </p:spPr>
        <p:txBody>
          <a:bodyPr/>
          <a:lstStyle/>
          <a:p>
            <a:pPr>
              <a:spcBef>
                <a:spcPts val="600"/>
              </a:spcBef>
              <a:spcAft>
                <a:spcPts val="600"/>
              </a:spcAft>
              <a:buFont typeface="Symbol" charset="0"/>
              <a:buChar char="¨"/>
            </a:pPr>
            <a:r>
              <a:rPr lang="en-GB" sz="2400" b="1" i="1">
                <a:latin typeface="Arial" charset="0"/>
                <a:ea typeface="SimSun" charset="0"/>
                <a:cs typeface="SimSun" charset="0"/>
              </a:rPr>
              <a:t>Complexity</a:t>
            </a:r>
            <a:r>
              <a:rPr lang="en-GB" sz="2400">
                <a:latin typeface="Arial" charset="0"/>
                <a:ea typeface="SimSun" charset="0"/>
                <a:cs typeface="SimSun" charset="0"/>
              </a:rPr>
              <a:t>. It is an essential property of software.</a:t>
            </a:r>
            <a:endParaRPr lang="en-GB" sz="2400">
              <a:latin typeface="Arial" charset="0"/>
            </a:endParaRPr>
          </a:p>
          <a:p>
            <a:pPr>
              <a:spcBef>
                <a:spcPts val="600"/>
              </a:spcBef>
              <a:spcAft>
                <a:spcPts val="600"/>
              </a:spcAft>
              <a:buFont typeface="Symbol" charset="0"/>
              <a:buChar char="¨"/>
            </a:pPr>
            <a:r>
              <a:rPr lang="en-GB" sz="2400" b="1" i="1">
                <a:latin typeface="Arial" charset="0"/>
                <a:ea typeface="SimSun" charset="0"/>
                <a:cs typeface="SimSun" charset="0"/>
              </a:rPr>
              <a:t>Conformity</a:t>
            </a:r>
            <a:r>
              <a:rPr lang="en-GB" sz="2400">
                <a:latin typeface="Arial" charset="0"/>
                <a:ea typeface="SimSun" charset="0"/>
                <a:cs typeface="SimSun" charset="0"/>
              </a:rPr>
              <a:t>. Software is expected to conform to the standards imposed by other components, such as hardware, or by external bodies, or be existing software.</a:t>
            </a:r>
          </a:p>
          <a:p>
            <a:pPr>
              <a:spcBef>
                <a:spcPts val="600"/>
              </a:spcBef>
              <a:spcAft>
                <a:spcPts val="600"/>
              </a:spcAft>
              <a:buFont typeface="Symbol" charset="0"/>
              <a:buChar char="¨"/>
            </a:pPr>
            <a:r>
              <a:rPr lang="en-GB" sz="2400" b="1" i="1">
                <a:latin typeface="Arial" charset="0"/>
                <a:ea typeface="SimSun" charset="0"/>
                <a:cs typeface="SimSun" charset="0"/>
              </a:rPr>
              <a:t>Changeability</a:t>
            </a:r>
            <a:r>
              <a:rPr lang="en-GB" sz="2400">
                <a:latin typeface="Arial" charset="0"/>
                <a:ea typeface="SimSun" charset="0"/>
                <a:cs typeface="SimSun" charset="0"/>
              </a:rPr>
              <a:t>. Software suffers </a:t>
            </a:r>
            <a:r>
              <a:rPr lang="en-GB" altLang="zh-CN" sz="2400">
                <a:latin typeface="Arial" charset="0"/>
                <a:ea typeface="SimSun" charset="0"/>
                <a:cs typeface="SimSun" charset="0"/>
              </a:rPr>
              <a:t>from </a:t>
            </a:r>
            <a:r>
              <a:rPr lang="en-GB" sz="2400">
                <a:latin typeface="Arial" charset="0"/>
                <a:ea typeface="SimSun" charset="0"/>
                <a:cs typeface="SimSun" charset="0"/>
              </a:rPr>
              <a:t>constant need</a:t>
            </a:r>
            <a:r>
              <a:rPr lang="en-GB" altLang="zh-CN" sz="2400">
                <a:latin typeface="Arial" charset="0"/>
                <a:ea typeface="SimSun" charset="0"/>
                <a:cs typeface="SimSun" charset="0"/>
              </a:rPr>
              <a:t>s</a:t>
            </a:r>
            <a:r>
              <a:rPr lang="en-GB" sz="2400">
                <a:latin typeface="Arial" charset="0"/>
                <a:ea typeface="SimSun" charset="0"/>
                <a:cs typeface="SimSun" charset="0"/>
              </a:rPr>
              <a:t> </a:t>
            </a:r>
            <a:r>
              <a:rPr lang="en-GB" altLang="zh-CN" sz="2400">
                <a:latin typeface="Arial" charset="0"/>
                <a:ea typeface="SimSun" charset="0"/>
                <a:cs typeface="SimSun" charset="0"/>
              </a:rPr>
              <a:t>of</a:t>
            </a:r>
            <a:r>
              <a:rPr lang="en-GB" sz="2400">
                <a:latin typeface="Arial" charset="0"/>
                <a:ea typeface="SimSun" charset="0"/>
                <a:cs typeface="SimSun" charset="0"/>
              </a:rPr>
              <a:t> change</a:t>
            </a:r>
            <a:r>
              <a:rPr lang="en-GB" altLang="zh-CN" sz="2400">
                <a:latin typeface="Arial" charset="0"/>
                <a:ea typeface="SimSun" charset="0"/>
                <a:cs typeface="SimSun" charset="0"/>
              </a:rPr>
              <a:t>s</a:t>
            </a:r>
            <a:r>
              <a:rPr lang="en-GB" sz="2400">
                <a:latin typeface="Arial" charset="0"/>
                <a:ea typeface="SimSun" charset="0"/>
                <a:cs typeface="SimSun" charset="0"/>
              </a:rPr>
              <a:t>.</a:t>
            </a:r>
          </a:p>
          <a:p>
            <a:pPr>
              <a:spcBef>
                <a:spcPts val="600"/>
              </a:spcBef>
              <a:spcAft>
                <a:spcPts val="600"/>
              </a:spcAft>
              <a:buFont typeface="Symbol" charset="0"/>
              <a:buChar char="¨"/>
            </a:pPr>
            <a:r>
              <a:rPr lang="en-GB" sz="2400" b="1" i="1">
                <a:latin typeface="Arial" charset="0"/>
                <a:ea typeface="SimSun" charset="0"/>
                <a:cs typeface="SimSun" charset="0"/>
              </a:rPr>
              <a:t>Invisibility</a:t>
            </a:r>
            <a:r>
              <a:rPr lang="en-GB" sz="2400" i="1">
                <a:latin typeface="Arial" charset="0"/>
                <a:ea typeface="SimSun" charset="0"/>
                <a:cs typeface="SimSun" charset="0"/>
              </a:rPr>
              <a:t>. </a:t>
            </a:r>
            <a:r>
              <a:rPr lang="en-GB" sz="2400">
                <a:latin typeface="Arial" charset="0"/>
                <a:ea typeface="SimSun" charset="0"/>
                <a:cs typeface="SimSun" charset="0"/>
              </a:rPr>
              <a:t>Any forms of representation</a:t>
            </a:r>
            <a:r>
              <a:rPr lang="en-GB" altLang="zh-CN" sz="2400">
                <a:latin typeface="Arial" charset="0"/>
                <a:ea typeface="SimSun" charset="0"/>
                <a:cs typeface="SimSun" charset="0"/>
              </a:rPr>
              <a:t>s</a:t>
            </a:r>
            <a:r>
              <a:rPr lang="en-GB" sz="2400">
                <a:latin typeface="Arial" charset="0"/>
                <a:ea typeface="SimSun" charset="0"/>
                <a:cs typeface="SimSun" charset="0"/>
              </a:rPr>
              <a:t> that are used to describe software will lack any form of visual link that can provide an easily grasped relationship between the representation and the system.</a:t>
            </a:r>
            <a:endParaRPr lang="en-GB" sz="2400">
              <a:latin typeface="Arial" charset="0"/>
            </a:endParaRPr>
          </a:p>
        </p:txBody>
      </p:sp>
      <p:sp>
        <p:nvSpPr>
          <p:cNvPr id="7175" name="Text Box 5"/>
          <p:cNvSpPr txBox="1">
            <a:spLocks noChangeArrowheads="1"/>
          </p:cNvSpPr>
          <p:nvPr/>
        </p:nvSpPr>
        <p:spPr bwMode="auto">
          <a:xfrm>
            <a:off x="1423988" y="4868863"/>
            <a:ext cx="81248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lgn="r">
              <a:spcBef>
                <a:spcPct val="0"/>
              </a:spcBef>
            </a:pPr>
            <a:r>
              <a:rPr lang="en-GB" i="1">
                <a:latin typeface="Times New Roman" charset="0"/>
              </a:rPr>
              <a:t>Brooks, F. P. Jr, </a:t>
            </a:r>
          </a:p>
          <a:p>
            <a:pPr algn="r">
              <a:spcBef>
                <a:spcPct val="0"/>
              </a:spcBef>
            </a:pPr>
            <a:r>
              <a:rPr lang="en-GB" i="1">
                <a:latin typeface="Times New Roman" charset="0"/>
              </a:rPr>
              <a:t>No silver bullet: essence and accidents of software engineering, </a:t>
            </a:r>
          </a:p>
          <a:p>
            <a:pPr algn="r">
              <a:spcBef>
                <a:spcPct val="0"/>
              </a:spcBef>
            </a:pPr>
            <a:r>
              <a:rPr lang="en-GB" i="1">
                <a:latin typeface="Times New Roman" charset="0"/>
              </a:rPr>
              <a:t>IEEE Computer, 1987, pp10~19.</a:t>
            </a:r>
            <a:r>
              <a:rPr lang="en-GB">
                <a:latin typeface="Times New Roman"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3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98DF018C-F1AA-AF4F-AE33-4BBB840CADDB}" type="slidenum">
              <a:rPr lang="en-US" sz="1400">
                <a:solidFill>
                  <a:schemeClr val="bg1"/>
                </a:solidFill>
                <a:latin typeface="Arial" charset="0"/>
              </a:rPr>
              <a:pPr/>
              <a:t>30</a:t>
            </a:fld>
            <a:endParaRPr lang="en-US" sz="1400">
              <a:solidFill>
                <a:schemeClr val="bg1"/>
              </a:solidFill>
              <a:latin typeface="Arial" charset="0"/>
            </a:endParaRPr>
          </a:p>
        </p:txBody>
      </p:sp>
      <p:sp>
        <p:nvSpPr>
          <p:cNvPr id="36" name="Footer Placeholder 5"/>
          <p:cNvSpPr>
            <a:spLocks noGrp="1"/>
          </p:cNvSpPr>
          <p:nvPr>
            <p:ph type="ftr" sz="quarter" idx="12"/>
          </p:nvPr>
        </p:nvSpPr>
        <p:spPr/>
        <p:txBody>
          <a:bodyPr/>
          <a:lstStyle/>
          <a:p>
            <a:pPr>
              <a:defRPr/>
            </a:pPr>
            <a:r>
              <a:rPr lang="en-GB" altLang="zh-CN"/>
              <a:t>U08182: Information Systems Design</a:t>
            </a:r>
          </a:p>
        </p:txBody>
      </p:sp>
      <p:sp>
        <p:nvSpPr>
          <p:cNvPr id="34821" name="Rectangle 2"/>
          <p:cNvSpPr>
            <a:spLocks noGrp="1" noChangeArrowheads="1"/>
          </p:cNvSpPr>
          <p:nvPr>
            <p:ph type="title"/>
          </p:nvPr>
        </p:nvSpPr>
        <p:spPr/>
        <p:txBody>
          <a:bodyPr/>
          <a:lstStyle/>
          <a:p>
            <a:r>
              <a:rPr lang="en-GB" altLang="zh-CN" sz="3200">
                <a:latin typeface="Arial" charset="0"/>
                <a:ea typeface="SimSun" charset="0"/>
                <a:cs typeface="SimSun" charset="0"/>
              </a:rPr>
              <a:t>Overview of JSP: Representation</a:t>
            </a:r>
            <a:endParaRPr lang="en-US" altLang="zh-CN" sz="3200">
              <a:latin typeface="Arial" charset="0"/>
              <a:ea typeface="SimSun" charset="0"/>
              <a:cs typeface="SimSun" charset="0"/>
            </a:endParaRPr>
          </a:p>
        </p:txBody>
      </p:sp>
      <p:sp>
        <p:nvSpPr>
          <p:cNvPr id="34822" name="Rectangle 3"/>
          <p:cNvSpPr>
            <a:spLocks noGrp="1" noChangeArrowheads="1"/>
          </p:cNvSpPr>
          <p:nvPr>
            <p:ph type="body" idx="1"/>
          </p:nvPr>
        </p:nvSpPr>
        <p:spPr>
          <a:xfrm>
            <a:off x="415925" y="620713"/>
            <a:ext cx="9290050" cy="792162"/>
          </a:xfrm>
        </p:spPr>
        <p:txBody>
          <a:bodyPr/>
          <a:lstStyle/>
          <a:p>
            <a:pPr>
              <a:lnSpc>
                <a:spcPct val="80000"/>
              </a:lnSpc>
            </a:pPr>
            <a:r>
              <a:rPr lang="en-GB" altLang="zh-CN" sz="2800">
                <a:latin typeface="Arial" charset="0"/>
                <a:ea typeface="SimSun" charset="0"/>
                <a:cs typeface="SimSun" charset="0"/>
              </a:rPr>
              <a:t>Jackson Structure Diagram (also known as entity-lifecycle diagram)</a:t>
            </a:r>
            <a:endParaRPr lang="en-US" altLang="zh-CN" sz="2800">
              <a:latin typeface="Arial" charset="0"/>
              <a:ea typeface="SimSun" charset="0"/>
              <a:cs typeface="SimSun" charset="0"/>
            </a:endParaRPr>
          </a:p>
        </p:txBody>
      </p:sp>
      <p:grpSp>
        <p:nvGrpSpPr>
          <p:cNvPr id="34823" name="Group 32"/>
          <p:cNvGrpSpPr>
            <a:grpSpLocks/>
          </p:cNvGrpSpPr>
          <p:nvPr/>
        </p:nvGrpSpPr>
        <p:grpSpPr bwMode="auto">
          <a:xfrm>
            <a:off x="1065213" y="1557338"/>
            <a:ext cx="8569325" cy="4897437"/>
            <a:chOff x="671" y="981"/>
            <a:chExt cx="5398" cy="3085"/>
          </a:xfrm>
        </p:grpSpPr>
        <p:sp>
          <p:nvSpPr>
            <p:cNvPr id="34830" name="Text Box 4"/>
            <p:cNvSpPr txBox="1">
              <a:spLocks noChangeArrowheads="1"/>
            </p:cNvSpPr>
            <p:nvPr/>
          </p:nvSpPr>
          <p:spPr bwMode="auto">
            <a:xfrm>
              <a:off x="2304" y="981"/>
              <a:ext cx="1451" cy="26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Print bank statement</a:t>
              </a:r>
              <a:endParaRPr lang="en-US" altLang="zh-CN" sz="2000"/>
            </a:p>
          </p:txBody>
        </p:sp>
        <p:grpSp>
          <p:nvGrpSpPr>
            <p:cNvPr id="34831" name="Group 12"/>
            <p:cNvGrpSpPr>
              <a:grpSpLocks/>
            </p:cNvGrpSpPr>
            <p:nvPr/>
          </p:nvGrpSpPr>
          <p:grpSpPr bwMode="auto">
            <a:xfrm>
              <a:off x="2531" y="1480"/>
              <a:ext cx="997" cy="314"/>
              <a:chOff x="2349" y="1842"/>
              <a:chExt cx="997" cy="314"/>
            </a:xfrm>
          </p:grpSpPr>
          <p:sp>
            <p:nvSpPr>
              <p:cNvPr id="34851" name="Text Box 5"/>
              <p:cNvSpPr txBox="1">
                <a:spLocks noChangeArrowheads="1"/>
              </p:cNvSpPr>
              <p:nvPr/>
            </p:nvSpPr>
            <p:spPr bwMode="auto">
              <a:xfrm>
                <a:off x="2349" y="1888"/>
                <a:ext cx="952" cy="26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Print pages</a:t>
                </a:r>
                <a:endParaRPr lang="en-US" altLang="zh-CN" sz="2000"/>
              </a:p>
            </p:txBody>
          </p:sp>
          <p:sp>
            <p:nvSpPr>
              <p:cNvPr id="34852" name="Text Box 6"/>
              <p:cNvSpPr txBox="1">
                <a:spLocks noChangeArrowheads="1"/>
              </p:cNvSpPr>
              <p:nvPr/>
            </p:nvSpPr>
            <p:spPr bwMode="auto">
              <a:xfrm>
                <a:off x="3120" y="1842"/>
                <a:ext cx="2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lgn="l"/>
                <a:r>
                  <a:rPr lang="zh-CN" altLang="en-GB"/>
                  <a:t>*</a:t>
                </a:r>
                <a:endParaRPr lang="zh-CN" altLang="en-US"/>
              </a:p>
            </p:txBody>
          </p:sp>
        </p:grpSp>
        <p:sp>
          <p:nvSpPr>
            <p:cNvPr id="34832" name="Text Box 7"/>
            <p:cNvSpPr txBox="1">
              <a:spLocks noChangeArrowheads="1"/>
            </p:cNvSpPr>
            <p:nvPr/>
          </p:nvSpPr>
          <p:spPr bwMode="auto">
            <a:xfrm>
              <a:off x="671" y="2070"/>
              <a:ext cx="1180" cy="26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Print page head</a:t>
              </a:r>
              <a:endParaRPr lang="en-US" altLang="zh-CN" sz="2000"/>
            </a:p>
          </p:txBody>
        </p:sp>
        <p:sp>
          <p:nvSpPr>
            <p:cNvPr id="34833" name="Text Box 8"/>
            <p:cNvSpPr txBox="1">
              <a:spLocks noChangeArrowheads="1"/>
            </p:cNvSpPr>
            <p:nvPr/>
          </p:nvSpPr>
          <p:spPr bwMode="auto">
            <a:xfrm>
              <a:off x="2349" y="2070"/>
              <a:ext cx="1179" cy="26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Print page body</a:t>
              </a:r>
              <a:endParaRPr lang="en-US" altLang="zh-CN" sz="2000"/>
            </a:p>
          </p:txBody>
        </p:sp>
        <p:sp>
          <p:nvSpPr>
            <p:cNvPr id="34834" name="Text Box 9"/>
            <p:cNvSpPr txBox="1">
              <a:spLocks noChangeArrowheads="1"/>
            </p:cNvSpPr>
            <p:nvPr/>
          </p:nvSpPr>
          <p:spPr bwMode="auto">
            <a:xfrm>
              <a:off x="4164" y="2070"/>
              <a:ext cx="1497" cy="26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Print page summary</a:t>
              </a:r>
              <a:endParaRPr lang="en-US" altLang="zh-CN" sz="2000"/>
            </a:p>
          </p:txBody>
        </p:sp>
        <p:grpSp>
          <p:nvGrpSpPr>
            <p:cNvPr id="34835" name="Group 13"/>
            <p:cNvGrpSpPr>
              <a:grpSpLocks/>
            </p:cNvGrpSpPr>
            <p:nvPr/>
          </p:nvGrpSpPr>
          <p:grpSpPr bwMode="auto">
            <a:xfrm>
              <a:off x="2213" y="2523"/>
              <a:ext cx="1587" cy="314"/>
              <a:chOff x="2077" y="2840"/>
              <a:chExt cx="1587" cy="314"/>
            </a:xfrm>
          </p:grpSpPr>
          <p:sp>
            <p:nvSpPr>
              <p:cNvPr id="34849" name="Text Box 10"/>
              <p:cNvSpPr txBox="1">
                <a:spLocks noChangeArrowheads="1"/>
              </p:cNvSpPr>
              <p:nvPr/>
            </p:nvSpPr>
            <p:spPr bwMode="auto">
              <a:xfrm>
                <a:off x="2077" y="2886"/>
                <a:ext cx="1542" cy="26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Print a/c transactions</a:t>
                </a:r>
                <a:endParaRPr lang="en-US" altLang="zh-CN" sz="2000"/>
              </a:p>
            </p:txBody>
          </p:sp>
          <p:sp>
            <p:nvSpPr>
              <p:cNvPr id="34850" name="Text Box 11"/>
              <p:cNvSpPr txBox="1">
                <a:spLocks noChangeArrowheads="1"/>
              </p:cNvSpPr>
              <p:nvPr/>
            </p:nvSpPr>
            <p:spPr bwMode="auto">
              <a:xfrm>
                <a:off x="3438" y="2840"/>
                <a:ext cx="2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lgn="l"/>
                <a:r>
                  <a:rPr lang="zh-CN" altLang="en-GB"/>
                  <a:t>*</a:t>
                </a:r>
                <a:endParaRPr lang="zh-CN" altLang="en-US"/>
              </a:p>
            </p:txBody>
          </p:sp>
        </p:grpSp>
        <p:sp>
          <p:nvSpPr>
            <p:cNvPr id="34836" name="Text Box 15"/>
            <p:cNvSpPr txBox="1">
              <a:spLocks noChangeArrowheads="1"/>
            </p:cNvSpPr>
            <p:nvPr/>
          </p:nvSpPr>
          <p:spPr bwMode="auto">
            <a:xfrm>
              <a:off x="943" y="3113"/>
              <a:ext cx="862" cy="26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Print date</a:t>
              </a:r>
              <a:endParaRPr lang="en-US" altLang="zh-CN" sz="2000"/>
            </a:p>
          </p:txBody>
        </p:sp>
        <p:sp>
          <p:nvSpPr>
            <p:cNvPr id="34837" name="Text Box 16"/>
            <p:cNvSpPr txBox="1">
              <a:spLocks noChangeArrowheads="1"/>
            </p:cNvSpPr>
            <p:nvPr/>
          </p:nvSpPr>
          <p:spPr bwMode="auto">
            <a:xfrm>
              <a:off x="2395" y="3107"/>
              <a:ext cx="1180" cy="46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Print details of transaction</a:t>
              </a:r>
              <a:endParaRPr lang="en-US" altLang="zh-CN" sz="2000"/>
            </a:p>
          </p:txBody>
        </p:sp>
        <p:sp>
          <p:nvSpPr>
            <p:cNvPr id="34838" name="Text Box 17"/>
            <p:cNvSpPr txBox="1">
              <a:spLocks noChangeArrowheads="1"/>
            </p:cNvSpPr>
            <p:nvPr/>
          </p:nvSpPr>
          <p:spPr bwMode="auto">
            <a:xfrm>
              <a:off x="4028" y="3117"/>
              <a:ext cx="1905" cy="26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Print amount of transaction</a:t>
              </a:r>
              <a:endParaRPr lang="en-US" altLang="zh-CN" sz="2000"/>
            </a:p>
          </p:txBody>
        </p:sp>
        <p:sp>
          <p:nvSpPr>
            <p:cNvPr id="34839" name="Text Box 18"/>
            <p:cNvSpPr txBox="1">
              <a:spLocks noChangeArrowheads="1"/>
            </p:cNvSpPr>
            <p:nvPr/>
          </p:nvSpPr>
          <p:spPr bwMode="auto">
            <a:xfrm>
              <a:off x="3846" y="3606"/>
              <a:ext cx="1043" cy="460"/>
            </a:xfrm>
            <a:prstGeom prst="rect">
              <a:avLst/>
            </a:prstGeom>
            <a:solidFill>
              <a:schemeClr val="bg1"/>
            </a:solidFill>
            <a:ln w="28575">
              <a:solidFill>
                <a:schemeClr val="accent2"/>
              </a:solidFill>
              <a:miter lim="800000"/>
              <a:headEnd/>
              <a:tailEnd/>
            </a:ln>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Print in debit column</a:t>
              </a:r>
              <a:endParaRPr lang="en-US" altLang="zh-CN" sz="2000"/>
            </a:p>
          </p:txBody>
        </p:sp>
        <p:sp>
          <p:nvSpPr>
            <p:cNvPr id="34840" name="Text Box 19"/>
            <p:cNvSpPr txBox="1">
              <a:spLocks noChangeArrowheads="1"/>
            </p:cNvSpPr>
            <p:nvPr/>
          </p:nvSpPr>
          <p:spPr bwMode="auto">
            <a:xfrm>
              <a:off x="5015" y="3606"/>
              <a:ext cx="1054" cy="460"/>
            </a:xfrm>
            <a:prstGeom prst="rect">
              <a:avLst/>
            </a:prstGeom>
            <a:solidFill>
              <a:schemeClr val="bg1"/>
            </a:solidFill>
            <a:ln w="28575">
              <a:solidFill>
                <a:schemeClr val="accent2"/>
              </a:solidFill>
              <a:miter lim="800000"/>
              <a:headEnd/>
              <a:tailEnd/>
            </a:ln>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Print in credit column</a:t>
              </a:r>
              <a:endParaRPr lang="en-US" altLang="zh-CN" sz="2000"/>
            </a:p>
          </p:txBody>
        </p:sp>
        <p:sp>
          <p:nvSpPr>
            <p:cNvPr id="34841" name="Line 21"/>
            <p:cNvSpPr>
              <a:spLocks noChangeShapeType="1"/>
            </p:cNvSpPr>
            <p:nvPr/>
          </p:nvSpPr>
          <p:spPr bwMode="auto">
            <a:xfrm flipV="1">
              <a:off x="2984" y="1253"/>
              <a:ext cx="0" cy="2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2" name="Line 22"/>
            <p:cNvSpPr>
              <a:spLocks noChangeShapeType="1"/>
            </p:cNvSpPr>
            <p:nvPr/>
          </p:nvSpPr>
          <p:spPr bwMode="auto">
            <a:xfrm flipV="1">
              <a:off x="2984" y="1798"/>
              <a:ext cx="0" cy="2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3" name="Freeform 23"/>
            <p:cNvSpPr>
              <a:spLocks/>
            </p:cNvSpPr>
            <p:nvPr/>
          </p:nvSpPr>
          <p:spPr bwMode="auto">
            <a:xfrm>
              <a:off x="1351" y="1934"/>
              <a:ext cx="3629" cy="136"/>
            </a:xfrm>
            <a:custGeom>
              <a:avLst/>
              <a:gdLst>
                <a:gd name="T0" fmla="*/ 0 w 3629"/>
                <a:gd name="T1" fmla="*/ 136 h 136"/>
                <a:gd name="T2" fmla="*/ 0 w 3629"/>
                <a:gd name="T3" fmla="*/ 0 h 136"/>
                <a:gd name="T4" fmla="*/ 3629 w 3629"/>
                <a:gd name="T5" fmla="*/ 0 h 136"/>
                <a:gd name="T6" fmla="*/ 3629 w 3629"/>
                <a:gd name="T7" fmla="*/ 136 h 136"/>
                <a:gd name="T8" fmla="*/ 0 60000 65536"/>
                <a:gd name="T9" fmla="*/ 0 60000 65536"/>
                <a:gd name="T10" fmla="*/ 0 60000 65536"/>
                <a:gd name="T11" fmla="*/ 0 60000 65536"/>
                <a:gd name="T12" fmla="*/ 0 w 3629"/>
                <a:gd name="T13" fmla="*/ 0 h 136"/>
                <a:gd name="T14" fmla="*/ 3629 w 3629"/>
                <a:gd name="T15" fmla="*/ 136 h 136"/>
              </a:gdLst>
              <a:ahLst/>
              <a:cxnLst>
                <a:cxn ang="T8">
                  <a:pos x="T0" y="T1"/>
                </a:cxn>
                <a:cxn ang="T9">
                  <a:pos x="T2" y="T3"/>
                </a:cxn>
                <a:cxn ang="T10">
                  <a:pos x="T4" y="T5"/>
                </a:cxn>
                <a:cxn ang="T11">
                  <a:pos x="T6" y="T7"/>
                </a:cxn>
              </a:cxnLst>
              <a:rect l="T12" t="T13" r="T14" b="T15"/>
              <a:pathLst>
                <a:path w="3629" h="136">
                  <a:moveTo>
                    <a:pt x="0" y="136"/>
                  </a:moveTo>
                  <a:lnTo>
                    <a:pt x="0" y="0"/>
                  </a:lnTo>
                  <a:lnTo>
                    <a:pt x="3629" y="0"/>
                  </a:lnTo>
                  <a:lnTo>
                    <a:pt x="3629" y="136"/>
                  </a:lnTo>
                </a:path>
              </a:pathLst>
            </a:custGeom>
            <a:noFill/>
            <a:ln w="28575" cap="flat" cmpd="sng">
              <a:solidFill>
                <a:schemeClr val="accent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844" name="Line 24"/>
            <p:cNvSpPr>
              <a:spLocks noChangeShapeType="1"/>
            </p:cNvSpPr>
            <p:nvPr/>
          </p:nvSpPr>
          <p:spPr bwMode="auto">
            <a:xfrm flipV="1">
              <a:off x="2984" y="2342"/>
              <a:ext cx="0" cy="227"/>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5" name="Line 25"/>
            <p:cNvSpPr>
              <a:spLocks noChangeShapeType="1"/>
            </p:cNvSpPr>
            <p:nvPr/>
          </p:nvSpPr>
          <p:spPr bwMode="auto">
            <a:xfrm flipV="1">
              <a:off x="2984" y="2841"/>
              <a:ext cx="0" cy="2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6" name="Freeform 26"/>
            <p:cNvSpPr>
              <a:spLocks/>
            </p:cNvSpPr>
            <p:nvPr/>
          </p:nvSpPr>
          <p:spPr bwMode="auto">
            <a:xfrm>
              <a:off x="1438" y="2977"/>
              <a:ext cx="3497" cy="136"/>
            </a:xfrm>
            <a:custGeom>
              <a:avLst/>
              <a:gdLst>
                <a:gd name="T0" fmla="*/ 0 w 3497"/>
                <a:gd name="T1" fmla="*/ 125 h 136"/>
                <a:gd name="T2" fmla="*/ 4 w 3497"/>
                <a:gd name="T3" fmla="*/ 0 h 136"/>
                <a:gd name="T4" fmla="*/ 3497 w 3497"/>
                <a:gd name="T5" fmla="*/ 0 h 136"/>
                <a:gd name="T6" fmla="*/ 3497 w 3497"/>
                <a:gd name="T7" fmla="*/ 136 h 136"/>
                <a:gd name="T8" fmla="*/ 0 60000 65536"/>
                <a:gd name="T9" fmla="*/ 0 60000 65536"/>
                <a:gd name="T10" fmla="*/ 0 60000 65536"/>
                <a:gd name="T11" fmla="*/ 0 60000 65536"/>
                <a:gd name="T12" fmla="*/ 0 w 3497"/>
                <a:gd name="T13" fmla="*/ 0 h 136"/>
                <a:gd name="T14" fmla="*/ 3497 w 3497"/>
                <a:gd name="T15" fmla="*/ 136 h 136"/>
              </a:gdLst>
              <a:ahLst/>
              <a:cxnLst>
                <a:cxn ang="T8">
                  <a:pos x="T0" y="T1"/>
                </a:cxn>
                <a:cxn ang="T9">
                  <a:pos x="T2" y="T3"/>
                </a:cxn>
                <a:cxn ang="T10">
                  <a:pos x="T4" y="T5"/>
                </a:cxn>
                <a:cxn ang="T11">
                  <a:pos x="T6" y="T7"/>
                </a:cxn>
              </a:cxnLst>
              <a:rect l="T12" t="T13" r="T14" b="T15"/>
              <a:pathLst>
                <a:path w="3497" h="136">
                  <a:moveTo>
                    <a:pt x="0" y="125"/>
                  </a:moveTo>
                  <a:lnTo>
                    <a:pt x="4" y="0"/>
                  </a:lnTo>
                  <a:lnTo>
                    <a:pt x="3497" y="0"/>
                  </a:lnTo>
                  <a:lnTo>
                    <a:pt x="3497" y="136"/>
                  </a:lnTo>
                </a:path>
              </a:pathLst>
            </a:custGeom>
            <a:noFill/>
            <a:ln w="28575" cap="flat" cmpd="sng">
              <a:solidFill>
                <a:schemeClr val="accent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847" name="Freeform 27"/>
            <p:cNvSpPr>
              <a:spLocks/>
            </p:cNvSpPr>
            <p:nvPr/>
          </p:nvSpPr>
          <p:spPr bwMode="auto">
            <a:xfrm>
              <a:off x="4345" y="3476"/>
              <a:ext cx="1225" cy="136"/>
            </a:xfrm>
            <a:custGeom>
              <a:avLst/>
              <a:gdLst>
                <a:gd name="T0" fmla="*/ 0 w 1225"/>
                <a:gd name="T1" fmla="*/ 136 h 136"/>
                <a:gd name="T2" fmla="*/ 0 w 1225"/>
                <a:gd name="T3" fmla="*/ 0 h 136"/>
                <a:gd name="T4" fmla="*/ 1225 w 1225"/>
                <a:gd name="T5" fmla="*/ 0 h 136"/>
                <a:gd name="T6" fmla="*/ 1225 w 1225"/>
                <a:gd name="T7" fmla="*/ 136 h 136"/>
                <a:gd name="T8" fmla="*/ 0 60000 65536"/>
                <a:gd name="T9" fmla="*/ 0 60000 65536"/>
                <a:gd name="T10" fmla="*/ 0 60000 65536"/>
                <a:gd name="T11" fmla="*/ 0 60000 65536"/>
                <a:gd name="T12" fmla="*/ 0 w 1225"/>
                <a:gd name="T13" fmla="*/ 0 h 136"/>
                <a:gd name="T14" fmla="*/ 1225 w 1225"/>
                <a:gd name="T15" fmla="*/ 136 h 136"/>
              </a:gdLst>
              <a:ahLst/>
              <a:cxnLst>
                <a:cxn ang="T8">
                  <a:pos x="T0" y="T1"/>
                </a:cxn>
                <a:cxn ang="T9">
                  <a:pos x="T2" y="T3"/>
                </a:cxn>
                <a:cxn ang="T10">
                  <a:pos x="T4" y="T5"/>
                </a:cxn>
                <a:cxn ang="T11">
                  <a:pos x="T6" y="T7"/>
                </a:cxn>
              </a:cxnLst>
              <a:rect l="T12" t="T13" r="T14" b="T15"/>
              <a:pathLst>
                <a:path w="1225" h="136">
                  <a:moveTo>
                    <a:pt x="0" y="136"/>
                  </a:moveTo>
                  <a:lnTo>
                    <a:pt x="0" y="0"/>
                  </a:lnTo>
                  <a:lnTo>
                    <a:pt x="1225" y="0"/>
                  </a:lnTo>
                  <a:lnTo>
                    <a:pt x="1225" y="136"/>
                  </a:lnTo>
                </a:path>
              </a:pathLst>
            </a:custGeom>
            <a:noFill/>
            <a:ln w="28575" cap="flat" cmpd="sng">
              <a:solidFill>
                <a:schemeClr val="accent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848" name="Line 28"/>
            <p:cNvSpPr>
              <a:spLocks noChangeShapeType="1"/>
            </p:cNvSpPr>
            <p:nvPr/>
          </p:nvSpPr>
          <p:spPr bwMode="auto">
            <a:xfrm flipV="1">
              <a:off x="4980" y="3385"/>
              <a:ext cx="0" cy="9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4824" name="Oval 30"/>
          <p:cNvSpPr>
            <a:spLocks noChangeArrowheads="1"/>
          </p:cNvSpPr>
          <p:nvPr/>
        </p:nvSpPr>
        <p:spPr bwMode="auto">
          <a:xfrm>
            <a:off x="7545388" y="5805488"/>
            <a:ext cx="144462" cy="14287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825" name="Oval 31"/>
          <p:cNvSpPr>
            <a:spLocks noChangeArrowheads="1"/>
          </p:cNvSpPr>
          <p:nvPr/>
        </p:nvSpPr>
        <p:spPr bwMode="auto">
          <a:xfrm>
            <a:off x="9417050" y="5807075"/>
            <a:ext cx="144463" cy="14287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826" name="Text Box 33"/>
          <p:cNvSpPr txBox="1">
            <a:spLocks noChangeArrowheads="1"/>
          </p:cNvSpPr>
          <p:nvPr/>
        </p:nvSpPr>
        <p:spPr bwMode="auto">
          <a:xfrm>
            <a:off x="6537325" y="1773238"/>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lgn="l"/>
            <a:r>
              <a:rPr lang="en-GB" altLang="zh-CN" i="1">
                <a:solidFill>
                  <a:srgbClr val="A50021"/>
                </a:solidFill>
              </a:rPr>
              <a:t>repetition</a:t>
            </a:r>
            <a:endParaRPr lang="en-US" altLang="zh-CN" i="1">
              <a:solidFill>
                <a:srgbClr val="A50021"/>
              </a:solidFill>
            </a:endParaRPr>
          </a:p>
        </p:txBody>
      </p:sp>
      <p:sp>
        <p:nvSpPr>
          <p:cNvPr id="34827" name="Line 34"/>
          <p:cNvSpPr>
            <a:spLocks noChangeShapeType="1"/>
          </p:cNvSpPr>
          <p:nvPr/>
        </p:nvSpPr>
        <p:spPr bwMode="auto">
          <a:xfrm flipH="1">
            <a:off x="5457825" y="2060575"/>
            <a:ext cx="1079500" cy="431800"/>
          </a:xfrm>
          <a:prstGeom prst="line">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28" name="Text Box 35"/>
          <p:cNvSpPr txBox="1">
            <a:spLocks noChangeArrowheads="1"/>
          </p:cNvSpPr>
          <p:nvPr/>
        </p:nvSpPr>
        <p:spPr bwMode="auto">
          <a:xfrm>
            <a:off x="7977188" y="4005263"/>
            <a:ext cx="1223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lgn="l"/>
            <a:r>
              <a:rPr lang="en-GB" altLang="zh-CN" i="1">
                <a:solidFill>
                  <a:srgbClr val="A50021"/>
                </a:solidFill>
              </a:rPr>
              <a:t>optional</a:t>
            </a:r>
            <a:endParaRPr lang="en-US" altLang="zh-CN" i="1">
              <a:solidFill>
                <a:srgbClr val="A50021"/>
              </a:solidFill>
            </a:endParaRPr>
          </a:p>
        </p:txBody>
      </p:sp>
      <p:sp>
        <p:nvSpPr>
          <p:cNvPr id="34829" name="Line 36"/>
          <p:cNvSpPr>
            <a:spLocks noChangeShapeType="1"/>
          </p:cNvSpPr>
          <p:nvPr/>
        </p:nvSpPr>
        <p:spPr bwMode="auto">
          <a:xfrm flipH="1">
            <a:off x="7616825" y="4365625"/>
            <a:ext cx="504825" cy="1439863"/>
          </a:xfrm>
          <a:prstGeom prst="line">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28"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D023E103-41AB-0A4D-8385-E8AF7BB2DE65}" type="slidenum">
              <a:rPr lang="en-US" sz="1400">
                <a:solidFill>
                  <a:schemeClr val="bg1"/>
                </a:solidFill>
                <a:latin typeface="Arial" charset="0"/>
              </a:rPr>
              <a:pPr/>
              <a:t>31</a:t>
            </a:fld>
            <a:endParaRPr lang="en-US" sz="1400">
              <a:solidFill>
                <a:schemeClr val="bg1"/>
              </a:solidFill>
              <a:latin typeface="Arial" charset="0"/>
            </a:endParaRPr>
          </a:p>
        </p:txBody>
      </p:sp>
      <p:sp>
        <p:nvSpPr>
          <p:cNvPr id="29" name="Footer Placeholder 5"/>
          <p:cNvSpPr>
            <a:spLocks noGrp="1"/>
          </p:cNvSpPr>
          <p:nvPr>
            <p:ph type="ftr" sz="quarter" idx="12"/>
          </p:nvPr>
        </p:nvSpPr>
        <p:spPr/>
        <p:txBody>
          <a:bodyPr/>
          <a:lstStyle/>
          <a:p>
            <a:pPr>
              <a:defRPr/>
            </a:pPr>
            <a:r>
              <a:rPr lang="en-GB" altLang="zh-CN"/>
              <a:t>U08182: Information Systems Design</a:t>
            </a:r>
          </a:p>
        </p:txBody>
      </p:sp>
      <p:sp>
        <p:nvSpPr>
          <p:cNvPr id="35845" name="Rectangle 2"/>
          <p:cNvSpPr>
            <a:spLocks noGrp="1" noChangeArrowheads="1"/>
          </p:cNvSpPr>
          <p:nvPr>
            <p:ph type="title"/>
          </p:nvPr>
        </p:nvSpPr>
        <p:spPr/>
        <p:txBody>
          <a:bodyPr/>
          <a:lstStyle/>
          <a:p>
            <a:r>
              <a:rPr lang="en-GB" altLang="zh-CN" sz="3200">
                <a:latin typeface="Arial" charset="0"/>
                <a:ea typeface="SimSun" charset="0"/>
                <a:cs typeface="SimSun" charset="0"/>
              </a:rPr>
              <a:t>Overview of JSP: Design Process</a:t>
            </a:r>
            <a:endParaRPr lang="zh-CN" altLang="en-US" sz="3200">
              <a:latin typeface="Arial" charset="0"/>
              <a:ea typeface="SimSun" charset="0"/>
              <a:cs typeface="SimSun" charset="0"/>
            </a:endParaRPr>
          </a:p>
        </p:txBody>
      </p:sp>
      <p:sp>
        <p:nvSpPr>
          <p:cNvPr id="35846" name="Text Box 4"/>
          <p:cNvSpPr txBox="1">
            <a:spLocks noChangeArrowheads="1"/>
          </p:cNvSpPr>
          <p:nvPr/>
        </p:nvSpPr>
        <p:spPr bwMode="auto">
          <a:xfrm>
            <a:off x="3189288" y="981075"/>
            <a:ext cx="3095625" cy="42545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Requirements document</a:t>
            </a:r>
            <a:endParaRPr lang="en-US" altLang="zh-CN" sz="2000"/>
          </a:p>
        </p:txBody>
      </p:sp>
      <p:sp>
        <p:nvSpPr>
          <p:cNvPr id="35847" name="AutoShape 5"/>
          <p:cNvSpPr>
            <a:spLocks noChangeArrowheads="1"/>
          </p:cNvSpPr>
          <p:nvPr/>
        </p:nvSpPr>
        <p:spPr bwMode="auto">
          <a:xfrm>
            <a:off x="3089275" y="1928813"/>
            <a:ext cx="3297238" cy="796925"/>
          </a:xfrm>
          <a:prstGeom prst="roundRect">
            <a:avLst>
              <a:gd name="adj" fmla="val 16667"/>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0"/>
              </a:spcBef>
            </a:pPr>
            <a:r>
              <a:rPr lang="en-GB" altLang="zh-CN" sz="2000"/>
              <a:t>Construct data structure diagrams for input and output </a:t>
            </a:r>
            <a:endParaRPr lang="en-US" altLang="zh-CN" sz="2000"/>
          </a:p>
        </p:txBody>
      </p:sp>
      <p:sp>
        <p:nvSpPr>
          <p:cNvPr id="35848" name="Text Box 6"/>
          <p:cNvSpPr txBox="1">
            <a:spLocks noChangeArrowheads="1"/>
          </p:cNvSpPr>
          <p:nvPr/>
        </p:nvSpPr>
        <p:spPr bwMode="auto">
          <a:xfrm>
            <a:off x="3187700" y="3248025"/>
            <a:ext cx="3097213" cy="42545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Data Structure Diagrams</a:t>
            </a:r>
            <a:endParaRPr lang="en-US" altLang="zh-CN" sz="2000"/>
          </a:p>
        </p:txBody>
      </p:sp>
      <p:sp>
        <p:nvSpPr>
          <p:cNvPr id="35849" name="AutoShape 7"/>
          <p:cNvSpPr>
            <a:spLocks noChangeArrowheads="1"/>
          </p:cNvSpPr>
          <p:nvPr/>
        </p:nvSpPr>
        <p:spPr bwMode="auto">
          <a:xfrm>
            <a:off x="3008313" y="4195763"/>
            <a:ext cx="3455987" cy="796925"/>
          </a:xfrm>
          <a:prstGeom prst="roundRect">
            <a:avLst>
              <a:gd name="adj" fmla="val 16667"/>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0"/>
              </a:spcBef>
            </a:pPr>
            <a:r>
              <a:rPr lang="en-GB" altLang="zh-CN" sz="2000"/>
              <a:t>Merge data structure diagrams into program structure diagram </a:t>
            </a:r>
            <a:endParaRPr lang="en-US" altLang="zh-CN" sz="2000"/>
          </a:p>
        </p:txBody>
      </p:sp>
      <p:sp>
        <p:nvSpPr>
          <p:cNvPr id="35850" name="Text Box 8"/>
          <p:cNvSpPr txBox="1">
            <a:spLocks noChangeArrowheads="1"/>
          </p:cNvSpPr>
          <p:nvPr/>
        </p:nvSpPr>
        <p:spPr bwMode="auto">
          <a:xfrm>
            <a:off x="3044825" y="5516563"/>
            <a:ext cx="3384550" cy="42545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Program Structure Diagrams</a:t>
            </a:r>
            <a:endParaRPr lang="en-US" altLang="zh-CN" sz="2000"/>
          </a:p>
        </p:txBody>
      </p:sp>
      <p:sp>
        <p:nvSpPr>
          <p:cNvPr id="35851" name="AutoShape 9"/>
          <p:cNvSpPr>
            <a:spLocks noChangeArrowheads="1"/>
          </p:cNvSpPr>
          <p:nvPr/>
        </p:nvSpPr>
        <p:spPr bwMode="auto">
          <a:xfrm>
            <a:off x="344488" y="4005263"/>
            <a:ext cx="2000250" cy="1133475"/>
          </a:xfrm>
          <a:prstGeom prst="roundRect">
            <a:avLst>
              <a:gd name="adj" fmla="val 16667"/>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0"/>
              </a:spcBef>
            </a:pPr>
            <a:r>
              <a:rPr lang="en-GB" altLang="zh-CN" sz="2000"/>
              <a:t>verify program structure against data structure</a:t>
            </a:r>
            <a:endParaRPr lang="en-US" altLang="zh-CN" sz="2000"/>
          </a:p>
        </p:txBody>
      </p:sp>
      <p:sp>
        <p:nvSpPr>
          <p:cNvPr id="35852" name="AutoShape 10"/>
          <p:cNvSpPr>
            <a:spLocks noChangeArrowheads="1"/>
          </p:cNvSpPr>
          <p:nvPr/>
        </p:nvSpPr>
        <p:spPr bwMode="auto">
          <a:xfrm>
            <a:off x="7121525" y="708025"/>
            <a:ext cx="2344738" cy="796925"/>
          </a:xfrm>
          <a:prstGeom prst="roundRect">
            <a:avLst>
              <a:gd name="adj" fmla="val 16667"/>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0"/>
              </a:spcBef>
            </a:pPr>
            <a:r>
              <a:rPr lang="en-GB" altLang="zh-CN" sz="2000"/>
              <a:t>Identify operations and allocate</a:t>
            </a:r>
            <a:endParaRPr lang="en-US" altLang="zh-CN" sz="2000"/>
          </a:p>
        </p:txBody>
      </p:sp>
      <p:sp>
        <p:nvSpPr>
          <p:cNvPr id="35853" name="Text Box 11"/>
          <p:cNvSpPr txBox="1">
            <a:spLocks noChangeArrowheads="1"/>
          </p:cNvSpPr>
          <p:nvPr/>
        </p:nvSpPr>
        <p:spPr bwMode="auto">
          <a:xfrm>
            <a:off x="7134225" y="1949450"/>
            <a:ext cx="2319338" cy="73025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Program Structure Diagrams</a:t>
            </a:r>
            <a:endParaRPr lang="en-US" altLang="zh-CN" sz="2000"/>
          </a:p>
        </p:txBody>
      </p:sp>
      <p:sp>
        <p:nvSpPr>
          <p:cNvPr id="35854" name="AutoShape 12"/>
          <p:cNvSpPr>
            <a:spLocks noChangeArrowheads="1"/>
          </p:cNvSpPr>
          <p:nvPr/>
        </p:nvSpPr>
        <p:spPr bwMode="auto">
          <a:xfrm>
            <a:off x="7265988" y="3125788"/>
            <a:ext cx="2055812" cy="458787"/>
          </a:xfrm>
          <a:prstGeom prst="roundRect">
            <a:avLst>
              <a:gd name="adj" fmla="val 16667"/>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0"/>
              </a:spcBef>
            </a:pPr>
            <a:r>
              <a:rPr lang="en-GB" altLang="zh-CN" sz="2000"/>
              <a:t>Transform to text</a:t>
            </a:r>
            <a:endParaRPr lang="en-US" altLang="zh-CN" sz="2000"/>
          </a:p>
        </p:txBody>
      </p:sp>
      <p:sp>
        <p:nvSpPr>
          <p:cNvPr id="35855" name="Text Box 13"/>
          <p:cNvSpPr txBox="1">
            <a:spLocks noChangeArrowheads="1"/>
          </p:cNvSpPr>
          <p:nvPr/>
        </p:nvSpPr>
        <p:spPr bwMode="auto">
          <a:xfrm>
            <a:off x="7464425" y="4029075"/>
            <a:ext cx="1657350" cy="42545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Program text</a:t>
            </a:r>
            <a:endParaRPr lang="en-US" altLang="zh-CN" sz="2000"/>
          </a:p>
        </p:txBody>
      </p:sp>
      <p:sp>
        <p:nvSpPr>
          <p:cNvPr id="35856" name="Text Box 14"/>
          <p:cNvSpPr txBox="1">
            <a:spLocks noChangeArrowheads="1"/>
          </p:cNvSpPr>
          <p:nvPr/>
        </p:nvSpPr>
        <p:spPr bwMode="auto">
          <a:xfrm>
            <a:off x="7466013" y="5805488"/>
            <a:ext cx="1657350" cy="42545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Program text</a:t>
            </a:r>
            <a:endParaRPr lang="en-US" altLang="zh-CN" sz="2000"/>
          </a:p>
        </p:txBody>
      </p:sp>
      <p:sp>
        <p:nvSpPr>
          <p:cNvPr id="35857" name="AutoShape 15"/>
          <p:cNvSpPr>
            <a:spLocks noChangeArrowheads="1"/>
          </p:cNvSpPr>
          <p:nvPr/>
        </p:nvSpPr>
        <p:spPr bwMode="auto">
          <a:xfrm>
            <a:off x="7239000" y="4900613"/>
            <a:ext cx="2109788" cy="458787"/>
          </a:xfrm>
          <a:prstGeom prst="roundRect">
            <a:avLst>
              <a:gd name="adj" fmla="val 16667"/>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0"/>
              </a:spcBef>
            </a:pPr>
            <a:r>
              <a:rPr lang="en-GB" altLang="zh-CN" sz="2000"/>
              <a:t>Add conditions</a:t>
            </a:r>
            <a:endParaRPr lang="en-US" altLang="zh-CN" sz="2000"/>
          </a:p>
        </p:txBody>
      </p:sp>
      <p:sp>
        <p:nvSpPr>
          <p:cNvPr id="35858" name="Line 16"/>
          <p:cNvSpPr>
            <a:spLocks noChangeShapeType="1"/>
          </p:cNvSpPr>
          <p:nvPr/>
        </p:nvSpPr>
        <p:spPr bwMode="auto">
          <a:xfrm>
            <a:off x="4737100" y="1412875"/>
            <a:ext cx="0" cy="503238"/>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59" name="Line 17"/>
          <p:cNvSpPr>
            <a:spLocks noChangeShapeType="1"/>
          </p:cNvSpPr>
          <p:nvPr/>
        </p:nvSpPr>
        <p:spPr bwMode="auto">
          <a:xfrm>
            <a:off x="4737100" y="2708275"/>
            <a:ext cx="0" cy="504825"/>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60" name="Line 18"/>
          <p:cNvSpPr>
            <a:spLocks noChangeShapeType="1"/>
          </p:cNvSpPr>
          <p:nvPr/>
        </p:nvSpPr>
        <p:spPr bwMode="auto">
          <a:xfrm>
            <a:off x="4737100" y="3716338"/>
            <a:ext cx="0" cy="504825"/>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61" name="Line 19"/>
          <p:cNvSpPr>
            <a:spLocks noChangeShapeType="1"/>
          </p:cNvSpPr>
          <p:nvPr/>
        </p:nvSpPr>
        <p:spPr bwMode="auto">
          <a:xfrm>
            <a:off x="4737100" y="5013325"/>
            <a:ext cx="0" cy="503238"/>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62" name="Freeform 20"/>
          <p:cNvSpPr>
            <a:spLocks/>
          </p:cNvSpPr>
          <p:nvPr/>
        </p:nvSpPr>
        <p:spPr bwMode="auto">
          <a:xfrm>
            <a:off x="1314450" y="5132388"/>
            <a:ext cx="1695450" cy="604837"/>
          </a:xfrm>
          <a:custGeom>
            <a:avLst/>
            <a:gdLst>
              <a:gd name="T0" fmla="*/ 1068 w 1068"/>
              <a:gd name="T1" fmla="*/ 380 h 381"/>
              <a:gd name="T2" fmla="*/ 0 w 1068"/>
              <a:gd name="T3" fmla="*/ 381 h 381"/>
              <a:gd name="T4" fmla="*/ 0 w 1068"/>
              <a:gd name="T5" fmla="*/ 0 h 381"/>
              <a:gd name="T6" fmla="*/ 0 60000 65536"/>
              <a:gd name="T7" fmla="*/ 0 60000 65536"/>
              <a:gd name="T8" fmla="*/ 0 60000 65536"/>
              <a:gd name="T9" fmla="*/ 0 w 1068"/>
              <a:gd name="T10" fmla="*/ 0 h 381"/>
              <a:gd name="T11" fmla="*/ 1068 w 1068"/>
              <a:gd name="T12" fmla="*/ 381 h 381"/>
            </a:gdLst>
            <a:ahLst/>
            <a:cxnLst>
              <a:cxn ang="T6">
                <a:pos x="T0" y="T1"/>
              </a:cxn>
              <a:cxn ang="T7">
                <a:pos x="T2" y="T3"/>
              </a:cxn>
              <a:cxn ang="T8">
                <a:pos x="T4" y="T5"/>
              </a:cxn>
            </a:cxnLst>
            <a:rect l="T9" t="T10" r="T11" b="T12"/>
            <a:pathLst>
              <a:path w="1068" h="381">
                <a:moveTo>
                  <a:pt x="1068" y="380"/>
                </a:moveTo>
                <a:lnTo>
                  <a:pt x="0" y="381"/>
                </a:lnTo>
                <a:lnTo>
                  <a:pt x="0" y="0"/>
                </a:lnTo>
              </a:path>
            </a:pathLst>
          </a:custGeom>
          <a:noFill/>
          <a:ln w="28575" cap="flat" cmpd="sng">
            <a:solidFill>
              <a:schemeClr val="accent2"/>
            </a:solidFill>
            <a:prstDash val="solid"/>
            <a:round/>
            <a:headEnd type="none" w="med" len="me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63" name="Freeform 21"/>
          <p:cNvSpPr>
            <a:spLocks/>
          </p:cNvSpPr>
          <p:nvPr/>
        </p:nvSpPr>
        <p:spPr bwMode="auto">
          <a:xfrm>
            <a:off x="1281113" y="3497263"/>
            <a:ext cx="1871662" cy="503237"/>
          </a:xfrm>
          <a:custGeom>
            <a:avLst/>
            <a:gdLst>
              <a:gd name="T0" fmla="*/ 0 w 1108"/>
              <a:gd name="T1" fmla="*/ 317 h 317"/>
              <a:gd name="T2" fmla="*/ 8 w 1108"/>
              <a:gd name="T3" fmla="*/ 0 h 317"/>
              <a:gd name="T4" fmla="*/ 1108 w 1108"/>
              <a:gd name="T5" fmla="*/ 2 h 317"/>
              <a:gd name="T6" fmla="*/ 0 60000 65536"/>
              <a:gd name="T7" fmla="*/ 0 60000 65536"/>
              <a:gd name="T8" fmla="*/ 0 60000 65536"/>
              <a:gd name="T9" fmla="*/ 0 w 1108"/>
              <a:gd name="T10" fmla="*/ 0 h 317"/>
              <a:gd name="T11" fmla="*/ 1108 w 1108"/>
              <a:gd name="T12" fmla="*/ 317 h 317"/>
            </a:gdLst>
            <a:ahLst/>
            <a:cxnLst>
              <a:cxn ang="T6">
                <a:pos x="T0" y="T1"/>
              </a:cxn>
              <a:cxn ang="T7">
                <a:pos x="T2" y="T3"/>
              </a:cxn>
              <a:cxn ang="T8">
                <a:pos x="T4" y="T5"/>
              </a:cxn>
            </a:cxnLst>
            <a:rect l="T9" t="T10" r="T11" b="T12"/>
            <a:pathLst>
              <a:path w="1108" h="317">
                <a:moveTo>
                  <a:pt x="0" y="317"/>
                </a:moveTo>
                <a:lnTo>
                  <a:pt x="8" y="0"/>
                </a:lnTo>
                <a:lnTo>
                  <a:pt x="1108" y="2"/>
                </a:lnTo>
              </a:path>
            </a:pathLst>
          </a:custGeom>
          <a:noFill/>
          <a:ln w="28575" cap="flat" cmpd="sng">
            <a:solidFill>
              <a:schemeClr val="accent2"/>
            </a:solidFill>
            <a:prstDash val="solid"/>
            <a:round/>
            <a:headEnd type="none" w="med" len="me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64" name="Line 22"/>
          <p:cNvSpPr>
            <a:spLocks noChangeShapeType="1"/>
          </p:cNvSpPr>
          <p:nvPr/>
        </p:nvSpPr>
        <p:spPr bwMode="auto">
          <a:xfrm>
            <a:off x="8266113" y="1557338"/>
            <a:ext cx="0" cy="358775"/>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65" name="Line 23"/>
          <p:cNvSpPr>
            <a:spLocks noChangeShapeType="1"/>
          </p:cNvSpPr>
          <p:nvPr/>
        </p:nvSpPr>
        <p:spPr bwMode="auto">
          <a:xfrm>
            <a:off x="8266113" y="2708275"/>
            <a:ext cx="0" cy="433388"/>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66" name="Line 24"/>
          <p:cNvSpPr>
            <a:spLocks noChangeShapeType="1"/>
          </p:cNvSpPr>
          <p:nvPr/>
        </p:nvSpPr>
        <p:spPr bwMode="auto">
          <a:xfrm>
            <a:off x="8266113" y="3573463"/>
            <a:ext cx="0" cy="431800"/>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67" name="Line 25"/>
          <p:cNvSpPr>
            <a:spLocks noChangeShapeType="1"/>
          </p:cNvSpPr>
          <p:nvPr/>
        </p:nvSpPr>
        <p:spPr bwMode="auto">
          <a:xfrm>
            <a:off x="8266113" y="4437063"/>
            <a:ext cx="0" cy="431800"/>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68" name="Line 26"/>
          <p:cNvSpPr>
            <a:spLocks noChangeShapeType="1"/>
          </p:cNvSpPr>
          <p:nvPr/>
        </p:nvSpPr>
        <p:spPr bwMode="auto">
          <a:xfrm>
            <a:off x="8266113" y="5373688"/>
            <a:ext cx="0" cy="431800"/>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69" name="Freeform 27"/>
          <p:cNvSpPr>
            <a:spLocks/>
          </p:cNvSpPr>
          <p:nvPr/>
        </p:nvSpPr>
        <p:spPr bwMode="auto">
          <a:xfrm>
            <a:off x="6392863" y="1127125"/>
            <a:ext cx="720725" cy="4610100"/>
          </a:xfrm>
          <a:custGeom>
            <a:avLst/>
            <a:gdLst>
              <a:gd name="T0" fmla="*/ 0 w 454"/>
              <a:gd name="T1" fmla="*/ 2903 h 2904"/>
              <a:gd name="T2" fmla="*/ 235 w 454"/>
              <a:gd name="T3" fmla="*/ 2904 h 2904"/>
              <a:gd name="T4" fmla="*/ 228 w 454"/>
              <a:gd name="T5" fmla="*/ 3 h 2904"/>
              <a:gd name="T6" fmla="*/ 454 w 454"/>
              <a:gd name="T7" fmla="*/ 0 h 2904"/>
              <a:gd name="T8" fmla="*/ 0 60000 65536"/>
              <a:gd name="T9" fmla="*/ 0 60000 65536"/>
              <a:gd name="T10" fmla="*/ 0 60000 65536"/>
              <a:gd name="T11" fmla="*/ 0 60000 65536"/>
              <a:gd name="T12" fmla="*/ 0 w 454"/>
              <a:gd name="T13" fmla="*/ 0 h 2904"/>
              <a:gd name="T14" fmla="*/ 454 w 454"/>
              <a:gd name="T15" fmla="*/ 2904 h 2904"/>
            </a:gdLst>
            <a:ahLst/>
            <a:cxnLst>
              <a:cxn ang="T8">
                <a:pos x="T0" y="T1"/>
              </a:cxn>
              <a:cxn ang="T9">
                <a:pos x="T2" y="T3"/>
              </a:cxn>
              <a:cxn ang="T10">
                <a:pos x="T4" y="T5"/>
              </a:cxn>
              <a:cxn ang="T11">
                <a:pos x="T6" y="T7"/>
              </a:cxn>
            </a:cxnLst>
            <a:rect l="T12" t="T13" r="T14" b="T15"/>
            <a:pathLst>
              <a:path w="454" h="2904">
                <a:moveTo>
                  <a:pt x="0" y="2903"/>
                </a:moveTo>
                <a:lnTo>
                  <a:pt x="235" y="2904"/>
                </a:lnTo>
                <a:lnTo>
                  <a:pt x="228" y="3"/>
                </a:lnTo>
                <a:lnTo>
                  <a:pt x="454" y="0"/>
                </a:lnTo>
              </a:path>
            </a:pathLst>
          </a:custGeom>
          <a:noFill/>
          <a:ln w="28575" cap="flat" cmpd="sng">
            <a:solidFill>
              <a:schemeClr val="accent2"/>
            </a:solidFill>
            <a:prstDash val="solid"/>
            <a:round/>
            <a:headEnd type="none" w="med" len="me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03DAA93E-35A9-F744-ACD6-0A800A7AE61F}" type="slidenum">
              <a:rPr lang="en-US" sz="1400">
                <a:solidFill>
                  <a:schemeClr val="bg1"/>
                </a:solidFill>
                <a:latin typeface="Arial" charset="0"/>
              </a:rPr>
              <a:pPr/>
              <a:t>32</a:t>
            </a:fld>
            <a:endParaRPr lang="en-US" sz="1400">
              <a:solidFill>
                <a:schemeClr val="bg1"/>
              </a:solidFill>
              <a:latin typeface="Arial" charset="0"/>
            </a:endParaRPr>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36869" name="Rectangle 2"/>
          <p:cNvSpPr>
            <a:spLocks noGrp="1" noChangeArrowheads="1"/>
          </p:cNvSpPr>
          <p:nvPr>
            <p:ph type="title"/>
          </p:nvPr>
        </p:nvSpPr>
        <p:spPr/>
        <p:txBody>
          <a:bodyPr/>
          <a:lstStyle/>
          <a:p>
            <a:r>
              <a:rPr lang="en-GB" altLang="zh-CN" sz="3200">
                <a:latin typeface="Arial" charset="0"/>
                <a:ea typeface="SimSun" charset="0"/>
                <a:cs typeface="SimSun" charset="0"/>
              </a:rPr>
              <a:t>Overview of JSP: Heuristics </a:t>
            </a:r>
            <a:endParaRPr lang="zh-CN" altLang="en-US" sz="3200">
              <a:latin typeface="Arial" charset="0"/>
              <a:ea typeface="SimSun" charset="0"/>
              <a:cs typeface="SimSun" charset="0"/>
            </a:endParaRPr>
          </a:p>
        </p:txBody>
      </p:sp>
      <p:sp>
        <p:nvSpPr>
          <p:cNvPr id="36870" name="Rectangle 3"/>
          <p:cNvSpPr>
            <a:spLocks noGrp="1" noChangeArrowheads="1"/>
          </p:cNvSpPr>
          <p:nvPr>
            <p:ph type="body" idx="1"/>
          </p:nvPr>
        </p:nvSpPr>
        <p:spPr>
          <a:xfrm>
            <a:off x="415925" y="765175"/>
            <a:ext cx="9361488" cy="5111750"/>
          </a:xfrm>
        </p:spPr>
        <p:txBody>
          <a:bodyPr/>
          <a:lstStyle/>
          <a:p>
            <a:pPr>
              <a:lnSpc>
                <a:spcPct val="90000"/>
              </a:lnSpc>
            </a:pPr>
            <a:r>
              <a:rPr lang="en-GB" altLang="zh-CN" sz="2400">
                <a:latin typeface="Arial" charset="0"/>
                <a:ea typeface="SimSun" charset="0"/>
                <a:cs typeface="SimSun" charset="0"/>
              </a:rPr>
              <a:t>Applicable application domain:</a:t>
            </a:r>
          </a:p>
          <a:p>
            <a:pPr lvl="1">
              <a:lnSpc>
                <a:spcPct val="90000"/>
              </a:lnSpc>
            </a:pPr>
            <a:r>
              <a:rPr lang="en-GB" altLang="zh-CN" sz="2000">
                <a:latin typeface="Arial" charset="0"/>
                <a:ea typeface="SimSun" charset="0"/>
                <a:cs typeface="SimSun" charset="0"/>
              </a:rPr>
              <a:t>Batch processing of large sequences of data</a:t>
            </a:r>
          </a:p>
          <a:p>
            <a:pPr lvl="1">
              <a:lnSpc>
                <a:spcPct val="90000"/>
              </a:lnSpc>
            </a:pPr>
            <a:r>
              <a:rPr lang="en-GB" altLang="zh-CN" sz="2000">
                <a:latin typeface="Arial" charset="0"/>
                <a:ea typeface="SimSun" charset="0"/>
                <a:cs typeface="SimSun" charset="0"/>
              </a:rPr>
              <a:t>Program structure in the dataflow architectural styles, such as pipe-and-filter style.</a:t>
            </a:r>
          </a:p>
          <a:p>
            <a:pPr>
              <a:lnSpc>
                <a:spcPct val="90000"/>
              </a:lnSpc>
            </a:pPr>
            <a:r>
              <a:rPr lang="en-GB" altLang="zh-CN" sz="2400">
                <a:latin typeface="Arial" charset="0"/>
                <a:ea typeface="SimSun" charset="0"/>
                <a:cs typeface="SimSun" charset="0"/>
              </a:rPr>
              <a:t>Heuristic rules to deal with difficult problems</a:t>
            </a:r>
          </a:p>
          <a:p>
            <a:pPr lvl="1">
              <a:lnSpc>
                <a:spcPct val="90000"/>
              </a:lnSpc>
            </a:pPr>
            <a:r>
              <a:rPr lang="en-GB" altLang="zh-CN" sz="2000">
                <a:latin typeface="Arial" charset="0"/>
                <a:ea typeface="SimSun" charset="0"/>
                <a:cs typeface="SimSun" charset="0"/>
              </a:rPr>
              <a:t>Read-ahead: </a:t>
            </a:r>
          </a:p>
          <a:p>
            <a:pPr lvl="2">
              <a:lnSpc>
                <a:spcPct val="90000"/>
              </a:lnSpc>
            </a:pPr>
            <a:r>
              <a:rPr lang="en-GB" altLang="zh-CN" sz="2000">
                <a:latin typeface="Arial" charset="0"/>
                <a:ea typeface="SimSun" charset="0"/>
                <a:cs typeface="SimSun" charset="0"/>
              </a:rPr>
              <a:t>Solution to the situations when there is a need to read-ahead of an element in the sequence of data to decide what to do to process the current element</a:t>
            </a:r>
          </a:p>
          <a:p>
            <a:pPr lvl="1">
              <a:lnSpc>
                <a:spcPct val="90000"/>
              </a:lnSpc>
            </a:pPr>
            <a:r>
              <a:rPr lang="en-GB" altLang="zh-CN" sz="2000">
                <a:latin typeface="Arial" charset="0"/>
                <a:ea typeface="SimSun" charset="0"/>
                <a:cs typeface="SimSun" charset="0"/>
              </a:rPr>
              <a:t>Backtracking:</a:t>
            </a:r>
          </a:p>
          <a:p>
            <a:pPr lvl="2">
              <a:lnSpc>
                <a:spcPct val="90000"/>
              </a:lnSpc>
            </a:pPr>
            <a:r>
              <a:rPr lang="en-GB" altLang="zh-CN" sz="2000">
                <a:latin typeface="Arial" charset="0"/>
                <a:ea typeface="SimSun" charset="0"/>
                <a:cs typeface="SimSun" charset="0"/>
              </a:rPr>
              <a:t>Solution to the situations when there is a need to go back to a previously processed element and change the decision made earlier</a:t>
            </a:r>
          </a:p>
          <a:p>
            <a:pPr lvl="1">
              <a:lnSpc>
                <a:spcPct val="90000"/>
              </a:lnSpc>
            </a:pPr>
            <a:r>
              <a:rPr lang="en-GB" altLang="zh-CN" sz="2000">
                <a:latin typeface="Arial" charset="0"/>
                <a:ea typeface="SimSun" charset="0"/>
                <a:cs typeface="SimSun" charset="0"/>
              </a:rPr>
              <a:t>Program inversion and structure clashes</a:t>
            </a:r>
          </a:p>
          <a:p>
            <a:pPr lvl="2">
              <a:lnSpc>
                <a:spcPct val="90000"/>
              </a:lnSpc>
            </a:pPr>
            <a:r>
              <a:rPr lang="en-GB" altLang="zh-CN" sz="2000">
                <a:latin typeface="Arial" charset="0"/>
                <a:ea typeface="SimSun" charset="0"/>
                <a:cs typeface="SimSun" charset="0"/>
              </a:rPr>
              <a:t>Solution to situations when the input and output data structure cannot be easily mapped into a program structure. </a:t>
            </a:r>
            <a:endParaRPr lang="en-US" altLang="zh-CN" sz="2000">
              <a:latin typeface="Arial" charset="0"/>
              <a:ea typeface="SimSun" charset="0"/>
              <a:cs typeface="SimSun"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16"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29D2966C-EE13-1340-A4F7-88766DC47919}" type="slidenum">
              <a:rPr lang="en-US" sz="1400">
                <a:solidFill>
                  <a:schemeClr val="bg1"/>
                </a:solidFill>
                <a:latin typeface="Arial" charset="0"/>
              </a:rPr>
              <a:pPr/>
              <a:t>33</a:t>
            </a:fld>
            <a:endParaRPr lang="en-US" sz="1400">
              <a:solidFill>
                <a:schemeClr val="bg1"/>
              </a:solidFill>
              <a:latin typeface="Arial" charset="0"/>
            </a:endParaRPr>
          </a:p>
        </p:txBody>
      </p:sp>
      <p:sp>
        <p:nvSpPr>
          <p:cNvPr id="17" name="Footer Placeholder 5"/>
          <p:cNvSpPr>
            <a:spLocks noGrp="1"/>
          </p:cNvSpPr>
          <p:nvPr>
            <p:ph type="ftr" sz="quarter" idx="12"/>
          </p:nvPr>
        </p:nvSpPr>
        <p:spPr/>
        <p:txBody>
          <a:bodyPr/>
          <a:lstStyle/>
          <a:p>
            <a:pPr>
              <a:defRPr/>
            </a:pPr>
            <a:r>
              <a:rPr lang="en-GB" altLang="zh-CN"/>
              <a:t>U08182: Information Systems Design</a:t>
            </a:r>
          </a:p>
        </p:txBody>
      </p:sp>
      <p:sp>
        <p:nvSpPr>
          <p:cNvPr id="1030" name="Rectangle 2"/>
          <p:cNvSpPr>
            <a:spLocks noGrp="1" noChangeArrowheads="1"/>
          </p:cNvSpPr>
          <p:nvPr>
            <p:ph type="title"/>
          </p:nvPr>
        </p:nvSpPr>
        <p:spPr/>
        <p:txBody>
          <a:bodyPr/>
          <a:lstStyle/>
          <a:p>
            <a:r>
              <a:rPr lang="en-GB" altLang="zh-CN" sz="3200">
                <a:latin typeface="Arial" charset="0"/>
                <a:ea typeface="SimSun" charset="0"/>
                <a:cs typeface="SimSun" charset="0"/>
              </a:rPr>
              <a:t>Overview of SSA: Representation (1)</a:t>
            </a:r>
            <a:endParaRPr lang="en-US" altLang="zh-CN" sz="3200">
              <a:latin typeface="Arial" charset="0"/>
              <a:ea typeface="SimSun" charset="0"/>
              <a:cs typeface="SimSun" charset="0"/>
            </a:endParaRPr>
          </a:p>
        </p:txBody>
      </p:sp>
      <p:sp>
        <p:nvSpPr>
          <p:cNvPr id="1031" name="Rectangle 3"/>
          <p:cNvSpPr>
            <a:spLocks noGrp="1" noChangeArrowheads="1"/>
          </p:cNvSpPr>
          <p:nvPr>
            <p:ph type="body" idx="1"/>
          </p:nvPr>
        </p:nvSpPr>
        <p:spPr>
          <a:xfrm>
            <a:off x="415925" y="620713"/>
            <a:ext cx="9361488" cy="647700"/>
          </a:xfrm>
        </p:spPr>
        <p:txBody>
          <a:bodyPr/>
          <a:lstStyle/>
          <a:p>
            <a:r>
              <a:rPr lang="en-GB" altLang="zh-CN" sz="2800">
                <a:latin typeface="Arial" charset="0"/>
                <a:ea typeface="SimSun" charset="0"/>
                <a:cs typeface="SimSun" charset="0"/>
              </a:rPr>
              <a:t>Data flow diagram:</a:t>
            </a:r>
            <a:endParaRPr lang="en-US" altLang="zh-CN" sz="2800">
              <a:latin typeface="Arial" charset="0"/>
              <a:ea typeface="SimSun" charset="0"/>
              <a:cs typeface="SimSun" charset="0"/>
            </a:endParaRPr>
          </a:p>
        </p:txBody>
      </p:sp>
      <p:sp>
        <p:nvSpPr>
          <p:cNvPr id="1032" name="Rectangle 6"/>
          <p:cNvSpPr>
            <a:spLocks noChangeArrowheads="1"/>
          </p:cNvSpPr>
          <p:nvPr/>
        </p:nvSpPr>
        <p:spPr bwMode="auto">
          <a:xfrm>
            <a:off x="1257300" y="1685925"/>
            <a:ext cx="4881563"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a:spAutoFit/>
          </a:bodyPr>
          <a:lstStyle/>
          <a:p>
            <a:endParaRPr lang="en-US"/>
          </a:p>
        </p:txBody>
      </p:sp>
      <p:graphicFrame>
        <p:nvGraphicFramePr>
          <p:cNvPr id="1026" name="Object 5"/>
          <p:cNvGraphicFramePr>
            <a:graphicFrameLocks noChangeAspect="1"/>
          </p:cNvGraphicFramePr>
          <p:nvPr/>
        </p:nvGraphicFramePr>
        <p:xfrm>
          <a:off x="1281113" y="1196975"/>
          <a:ext cx="8159750" cy="4824413"/>
        </p:xfrm>
        <a:graphic>
          <a:graphicData uri="http://schemas.openxmlformats.org/presentationml/2006/ole">
            <mc:AlternateContent xmlns:mc="http://schemas.openxmlformats.org/markup-compatibility/2006">
              <mc:Choice xmlns:v="urn:schemas-microsoft-com:vml" Requires="v">
                <p:oleObj spid="_x0000_s1045" name="Picture" r:id="rId3" imgW="4408932" imgH="2595372" progId="Word.Picture.8">
                  <p:embed/>
                </p:oleObj>
              </mc:Choice>
              <mc:Fallback>
                <p:oleObj name="Picture" r:id="rId3" imgW="4408932" imgH="2595372"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113" y="1196975"/>
                        <a:ext cx="8159750" cy="482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Rectangle 16"/>
          <p:cNvSpPr>
            <a:spLocks noChangeArrowheads="1"/>
          </p:cNvSpPr>
          <p:nvPr/>
        </p:nvSpPr>
        <p:spPr bwMode="auto">
          <a:xfrm>
            <a:off x="1257300" y="4351338"/>
            <a:ext cx="184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anchor="ctr">
            <a:spAutoFit/>
          </a:bodyPr>
          <a:lstStyle/>
          <a:p>
            <a:pPr algn="l" eaLnBrk="1" hangingPunct="1">
              <a:spcBef>
                <a:spcPct val="0"/>
              </a:spcBef>
            </a:pPr>
            <a:r>
              <a:rPr lang="zh-CN" altLang="en-US">
                <a:latin typeface="Times New Roman" charset="0"/>
              </a:rPr>
              <a:t/>
            </a:r>
            <a:br>
              <a:rPr lang="zh-CN" altLang="en-US">
                <a:latin typeface="Times New Roman" charset="0"/>
              </a:rPr>
            </a:br>
            <a:endParaRPr lang="zh-CN" altLang="en-US">
              <a:latin typeface="Times New Roman" charset="0"/>
            </a:endParaRPr>
          </a:p>
        </p:txBody>
      </p:sp>
      <p:sp>
        <p:nvSpPr>
          <p:cNvPr id="1034" name="Text Box 17"/>
          <p:cNvSpPr txBox="1">
            <a:spLocks noChangeArrowheads="1"/>
          </p:cNvSpPr>
          <p:nvPr/>
        </p:nvSpPr>
        <p:spPr bwMode="auto">
          <a:xfrm>
            <a:off x="4808538" y="765175"/>
            <a:ext cx="1368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i="1">
                <a:solidFill>
                  <a:srgbClr val="A50021"/>
                </a:solidFill>
              </a:rPr>
              <a:t>External entity</a:t>
            </a:r>
            <a:endParaRPr lang="en-US" altLang="zh-CN" i="1">
              <a:solidFill>
                <a:srgbClr val="A50021"/>
              </a:solidFill>
            </a:endParaRPr>
          </a:p>
        </p:txBody>
      </p:sp>
      <p:sp>
        <p:nvSpPr>
          <p:cNvPr id="1035" name="Line 18"/>
          <p:cNvSpPr>
            <a:spLocks noChangeShapeType="1"/>
          </p:cNvSpPr>
          <p:nvPr/>
        </p:nvSpPr>
        <p:spPr bwMode="auto">
          <a:xfrm flipH="1">
            <a:off x="3944938" y="1125538"/>
            <a:ext cx="1008062" cy="287337"/>
          </a:xfrm>
          <a:prstGeom prst="line">
            <a:avLst/>
          </a:prstGeom>
          <a:noFill/>
          <a:ln w="28575">
            <a:solidFill>
              <a:srgbClr val="A5002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1036" name="Text Box 19"/>
          <p:cNvSpPr txBox="1">
            <a:spLocks noChangeArrowheads="1"/>
          </p:cNvSpPr>
          <p:nvPr/>
        </p:nvSpPr>
        <p:spPr bwMode="auto">
          <a:xfrm>
            <a:off x="6824663" y="1052513"/>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i="1">
                <a:solidFill>
                  <a:srgbClr val="A50021"/>
                </a:solidFill>
              </a:rPr>
              <a:t>Process</a:t>
            </a:r>
            <a:endParaRPr lang="en-US" altLang="zh-CN" i="1">
              <a:solidFill>
                <a:srgbClr val="A50021"/>
              </a:solidFill>
            </a:endParaRPr>
          </a:p>
        </p:txBody>
      </p:sp>
      <p:sp>
        <p:nvSpPr>
          <p:cNvPr id="1037" name="Line 20"/>
          <p:cNvSpPr>
            <a:spLocks noChangeShapeType="1"/>
          </p:cNvSpPr>
          <p:nvPr/>
        </p:nvSpPr>
        <p:spPr bwMode="auto">
          <a:xfrm>
            <a:off x="7689850" y="1484313"/>
            <a:ext cx="358775" cy="504825"/>
          </a:xfrm>
          <a:prstGeom prst="line">
            <a:avLst/>
          </a:prstGeom>
          <a:noFill/>
          <a:ln w="28575">
            <a:solidFill>
              <a:srgbClr val="A5002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1038" name="Text Box 21"/>
          <p:cNvSpPr txBox="1">
            <a:spLocks noChangeArrowheads="1"/>
          </p:cNvSpPr>
          <p:nvPr/>
        </p:nvSpPr>
        <p:spPr bwMode="auto">
          <a:xfrm>
            <a:off x="8193088" y="573405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i="1">
                <a:solidFill>
                  <a:srgbClr val="A50021"/>
                </a:solidFill>
              </a:rPr>
              <a:t>Data store</a:t>
            </a:r>
            <a:endParaRPr lang="en-US" altLang="zh-CN" i="1">
              <a:solidFill>
                <a:srgbClr val="A50021"/>
              </a:solidFill>
            </a:endParaRPr>
          </a:p>
        </p:txBody>
      </p:sp>
      <p:sp>
        <p:nvSpPr>
          <p:cNvPr id="1039" name="Line 22"/>
          <p:cNvSpPr>
            <a:spLocks noChangeShapeType="1"/>
          </p:cNvSpPr>
          <p:nvPr/>
        </p:nvSpPr>
        <p:spPr bwMode="auto">
          <a:xfrm flipH="1" flipV="1">
            <a:off x="8624888" y="3933825"/>
            <a:ext cx="720725" cy="1800225"/>
          </a:xfrm>
          <a:prstGeom prst="line">
            <a:avLst/>
          </a:prstGeom>
          <a:noFill/>
          <a:ln w="28575">
            <a:solidFill>
              <a:srgbClr val="A5002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1040" name="Text Box 23"/>
          <p:cNvSpPr txBox="1">
            <a:spLocks noChangeArrowheads="1"/>
          </p:cNvSpPr>
          <p:nvPr/>
        </p:nvSpPr>
        <p:spPr bwMode="auto">
          <a:xfrm>
            <a:off x="344488" y="46529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i="1">
                <a:solidFill>
                  <a:srgbClr val="A50021"/>
                </a:solidFill>
              </a:rPr>
              <a:t>Data flow</a:t>
            </a:r>
            <a:endParaRPr lang="en-US" altLang="zh-CN" i="1">
              <a:solidFill>
                <a:srgbClr val="A50021"/>
              </a:solidFill>
            </a:endParaRPr>
          </a:p>
        </p:txBody>
      </p:sp>
      <p:sp>
        <p:nvSpPr>
          <p:cNvPr id="1041" name="Line 24"/>
          <p:cNvSpPr>
            <a:spLocks noChangeShapeType="1"/>
          </p:cNvSpPr>
          <p:nvPr/>
        </p:nvSpPr>
        <p:spPr bwMode="auto">
          <a:xfrm flipV="1">
            <a:off x="1784350" y="4652963"/>
            <a:ext cx="1584325" cy="215900"/>
          </a:xfrm>
          <a:prstGeom prst="line">
            <a:avLst/>
          </a:prstGeom>
          <a:noFill/>
          <a:ln w="28575">
            <a:solidFill>
              <a:srgbClr val="A5002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22"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6CB3220E-4CF4-804A-854B-4C46A6EF685D}" type="slidenum">
              <a:rPr lang="en-US" sz="1400">
                <a:solidFill>
                  <a:schemeClr val="bg1"/>
                </a:solidFill>
                <a:latin typeface="Arial" charset="0"/>
              </a:rPr>
              <a:pPr/>
              <a:t>34</a:t>
            </a:fld>
            <a:endParaRPr lang="en-US" sz="1400">
              <a:solidFill>
                <a:schemeClr val="bg1"/>
              </a:solidFill>
              <a:latin typeface="Arial" charset="0"/>
            </a:endParaRPr>
          </a:p>
        </p:txBody>
      </p:sp>
      <p:sp>
        <p:nvSpPr>
          <p:cNvPr id="23" name="Footer Placeholder 5"/>
          <p:cNvSpPr>
            <a:spLocks noGrp="1"/>
          </p:cNvSpPr>
          <p:nvPr>
            <p:ph type="ftr" sz="quarter" idx="12"/>
          </p:nvPr>
        </p:nvSpPr>
        <p:spPr/>
        <p:txBody>
          <a:bodyPr/>
          <a:lstStyle/>
          <a:p>
            <a:pPr>
              <a:defRPr/>
            </a:pPr>
            <a:r>
              <a:rPr lang="en-GB" altLang="zh-CN"/>
              <a:t>U08182: Information Systems Design</a:t>
            </a:r>
          </a:p>
        </p:txBody>
      </p:sp>
      <p:sp>
        <p:nvSpPr>
          <p:cNvPr id="2054" name="Rectangle 2"/>
          <p:cNvSpPr>
            <a:spLocks noGrp="1" noChangeArrowheads="1"/>
          </p:cNvSpPr>
          <p:nvPr>
            <p:ph type="title"/>
          </p:nvPr>
        </p:nvSpPr>
        <p:spPr/>
        <p:txBody>
          <a:bodyPr/>
          <a:lstStyle/>
          <a:p>
            <a:r>
              <a:rPr lang="en-GB" altLang="zh-CN" sz="3200">
                <a:latin typeface="Arial" charset="0"/>
                <a:ea typeface="SimSun" charset="0"/>
                <a:cs typeface="SimSun" charset="0"/>
              </a:rPr>
              <a:t>Overview of SSA: Representation (2)</a:t>
            </a:r>
            <a:endParaRPr lang="zh-CN" altLang="en-US" sz="3200">
              <a:latin typeface="Arial" charset="0"/>
              <a:ea typeface="SimSun" charset="0"/>
              <a:cs typeface="SimSun" charset="0"/>
            </a:endParaRPr>
          </a:p>
        </p:txBody>
      </p:sp>
      <p:sp>
        <p:nvSpPr>
          <p:cNvPr id="2055" name="Rectangle 3"/>
          <p:cNvSpPr>
            <a:spLocks noGrp="1" noChangeArrowheads="1"/>
          </p:cNvSpPr>
          <p:nvPr>
            <p:ph type="body" idx="1"/>
          </p:nvPr>
        </p:nvSpPr>
        <p:spPr>
          <a:xfrm>
            <a:off x="415925" y="620713"/>
            <a:ext cx="9361488" cy="504825"/>
          </a:xfrm>
        </p:spPr>
        <p:txBody>
          <a:bodyPr/>
          <a:lstStyle/>
          <a:p>
            <a:pPr>
              <a:lnSpc>
                <a:spcPct val="90000"/>
              </a:lnSpc>
            </a:pPr>
            <a:r>
              <a:rPr lang="en-GB" altLang="zh-CN" sz="2800">
                <a:latin typeface="Arial" charset="0"/>
                <a:ea typeface="SimSun" charset="0"/>
                <a:cs typeface="SimSun" charset="0"/>
              </a:rPr>
              <a:t>Entity-relationship diagram</a:t>
            </a:r>
            <a:endParaRPr lang="en-US" altLang="zh-CN" sz="2800">
              <a:latin typeface="Arial" charset="0"/>
              <a:ea typeface="SimSun" charset="0"/>
              <a:cs typeface="SimSun" charset="0"/>
            </a:endParaRPr>
          </a:p>
        </p:txBody>
      </p:sp>
      <p:sp>
        <p:nvSpPr>
          <p:cNvPr id="2056" name="Rectangle 5"/>
          <p:cNvSpPr>
            <a:spLocks noChangeArrowheads="1"/>
          </p:cNvSpPr>
          <p:nvPr/>
        </p:nvSpPr>
        <p:spPr bwMode="auto">
          <a:xfrm>
            <a:off x="1577975" y="1954213"/>
            <a:ext cx="35941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a:spAutoFit/>
          </a:bodyPr>
          <a:lstStyle/>
          <a:p>
            <a:endParaRPr lang="en-US"/>
          </a:p>
        </p:txBody>
      </p:sp>
      <p:graphicFrame>
        <p:nvGraphicFramePr>
          <p:cNvPr id="2050" name="Object 4"/>
          <p:cNvGraphicFramePr>
            <a:graphicFrameLocks noChangeAspect="1"/>
          </p:cNvGraphicFramePr>
          <p:nvPr/>
        </p:nvGraphicFramePr>
        <p:xfrm>
          <a:off x="2144713" y="1341438"/>
          <a:ext cx="6121400" cy="4518025"/>
        </p:xfrm>
        <a:graphic>
          <a:graphicData uri="http://schemas.openxmlformats.org/presentationml/2006/ole">
            <mc:AlternateContent xmlns:mc="http://schemas.openxmlformats.org/markup-compatibility/2006">
              <mc:Choice xmlns:v="urn:schemas-microsoft-com:vml" Requires="v">
                <p:oleObj spid="_x0000_s2071" name="Picture" r:id="rId3" imgW="2250948" imgH="1941576" progId="Word.Picture.8">
                  <p:embed/>
                </p:oleObj>
              </mc:Choice>
              <mc:Fallback>
                <p:oleObj name="Picture" r:id="rId3" imgW="2250948" imgH="1941576"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4713" y="1341438"/>
                        <a:ext cx="6121400" cy="451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90" name="Group 14"/>
          <p:cNvGraphicFramePr>
            <a:graphicFrameLocks noGrp="1"/>
          </p:cNvGraphicFramePr>
          <p:nvPr/>
        </p:nvGraphicFramePr>
        <p:xfrm>
          <a:off x="4733925" y="1954213"/>
          <a:ext cx="3594100" cy="2128838"/>
        </p:xfrm>
        <a:graphic>
          <a:graphicData uri="http://schemas.openxmlformats.org/drawingml/2006/table">
            <a:tbl>
              <a:tblPr/>
              <a:tblGrid>
                <a:gridCol w="3594100"/>
              </a:tblGrid>
              <a:tr h="2128838">
                <a:tc>
                  <a:txBody>
                    <a:bodyPr/>
                    <a:lstStyle/>
                    <a:p>
                      <a:pPr marL="0" marR="0" lvl="0" indent="0" algn="l" defTabSz="914400" rtl="0" eaLnBrk="0" fontAlgn="base" latinLnBrk="0" hangingPunct="0">
                        <a:lnSpc>
                          <a:spcPct val="100000"/>
                        </a:lnSpc>
                        <a:spcBef>
                          <a:spcPct val="20000"/>
                        </a:spcBef>
                        <a:spcAft>
                          <a:spcPct val="0"/>
                        </a:spcAft>
                        <a:buClrTx/>
                        <a:buSzTx/>
                        <a:buFont typeface="Wingdings" charset="0"/>
                        <a:buNone/>
                        <a:tabLst/>
                      </a:pPr>
                      <a:endParaRPr kumimoji="0" lang="zh-CN" altLang="en-US" sz="2800" b="0" i="0" u="none" strike="noStrike" cap="none" normalizeH="0" baseline="0">
                        <a:ln>
                          <a:noFill/>
                        </a:ln>
                        <a:solidFill>
                          <a:schemeClr val="tx1"/>
                        </a:solidFill>
                        <a:effectLst/>
                        <a:latin typeface="Arial" charset="0"/>
                        <a:ea typeface="SimSun" charset="0"/>
                        <a:cs typeface="SimSun" charset="0"/>
                      </a:endParaRPr>
                    </a:p>
                  </a:txBody>
                  <a:tcPr horzOverflow="overflow">
                    <a:lnL>
                      <a:noFill/>
                    </a:lnL>
                    <a:lnR>
                      <a:noFill/>
                    </a:lnR>
                    <a:lnT>
                      <a:noFill/>
                    </a:lnT>
                    <a:lnB>
                      <a:noFill/>
                    </a:lnB>
                    <a:lnTlToBr>
                      <a:noFill/>
                    </a:lnTlToBr>
                    <a:lnBlToTr>
                      <a:noFill/>
                    </a:lnBlToTr>
                    <a:noFill/>
                  </a:tcPr>
                </a:tc>
              </a:tr>
            </a:tbl>
          </a:graphicData>
        </a:graphic>
      </p:graphicFrame>
      <p:sp>
        <p:nvSpPr>
          <p:cNvPr id="2059" name="Rectangle 15"/>
          <p:cNvSpPr>
            <a:spLocks noChangeArrowheads="1"/>
          </p:cNvSpPr>
          <p:nvPr/>
        </p:nvSpPr>
        <p:spPr bwMode="auto">
          <a:xfrm>
            <a:off x="1577975" y="4083050"/>
            <a:ext cx="184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anchor="ctr">
            <a:spAutoFit/>
          </a:bodyPr>
          <a:lstStyle/>
          <a:p>
            <a:pPr algn="l" eaLnBrk="1" hangingPunct="1">
              <a:spcBef>
                <a:spcPct val="0"/>
              </a:spcBef>
            </a:pPr>
            <a:r>
              <a:rPr lang="zh-CN" altLang="en-US">
                <a:latin typeface="Times New Roman" charset="0"/>
              </a:rPr>
              <a:t/>
            </a:r>
            <a:br>
              <a:rPr lang="zh-CN" altLang="en-US">
                <a:latin typeface="Times New Roman" charset="0"/>
              </a:rPr>
            </a:br>
            <a:endParaRPr lang="zh-CN" altLang="en-US">
              <a:latin typeface="Times New Roman" charset="0"/>
            </a:endParaRPr>
          </a:p>
        </p:txBody>
      </p:sp>
      <p:sp>
        <p:nvSpPr>
          <p:cNvPr id="2060" name="Text Box 16"/>
          <p:cNvSpPr txBox="1">
            <a:spLocks noChangeArrowheads="1"/>
          </p:cNvSpPr>
          <p:nvPr/>
        </p:nvSpPr>
        <p:spPr bwMode="auto">
          <a:xfrm>
            <a:off x="1857375" y="3644900"/>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i="1">
                <a:solidFill>
                  <a:srgbClr val="A50021"/>
                </a:solidFill>
              </a:rPr>
              <a:t>Entity </a:t>
            </a:r>
            <a:endParaRPr lang="en-US" altLang="zh-CN" i="1">
              <a:solidFill>
                <a:srgbClr val="A50021"/>
              </a:solidFill>
            </a:endParaRPr>
          </a:p>
        </p:txBody>
      </p:sp>
      <p:sp>
        <p:nvSpPr>
          <p:cNvPr id="2061" name="Line 17"/>
          <p:cNvSpPr>
            <a:spLocks noChangeShapeType="1"/>
          </p:cNvSpPr>
          <p:nvPr/>
        </p:nvSpPr>
        <p:spPr bwMode="auto">
          <a:xfrm flipV="1">
            <a:off x="2865438" y="3573463"/>
            <a:ext cx="1511300" cy="287337"/>
          </a:xfrm>
          <a:prstGeom prst="line">
            <a:avLst/>
          </a:prstGeom>
          <a:noFill/>
          <a:ln w="28575">
            <a:solidFill>
              <a:srgbClr val="A5002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2062" name="Text Box 18"/>
          <p:cNvSpPr txBox="1">
            <a:spLocks noChangeArrowheads="1"/>
          </p:cNvSpPr>
          <p:nvPr/>
        </p:nvSpPr>
        <p:spPr bwMode="auto">
          <a:xfrm>
            <a:off x="8048625" y="44370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i="1">
                <a:solidFill>
                  <a:srgbClr val="A50021"/>
                </a:solidFill>
              </a:rPr>
              <a:t>Attribute  </a:t>
            </a:r>
            <a:endParaRPr lang="en-US" altLang="zh-CN" i="1">
              <a:solidFill>
                <a:srgbClr val="A50021"/>
              </a:solidFill>
            </a:endParaRPr>
          </a:p>
        </p:txBody>
      </p:sp>
      <p:sp>
        <p:nvSpPr>
          <p:cNvPr id="2063" name="Line 19"/>
          <p:cNvSpPr>
            <a:spLocks noChangeShapeType="1"/>
          </p:cNvSpPr>
          <p:nvPr/>
        </p:nvSpPr>
        <p:spPr bwMode="auto">
          <a:xfrm flipH="1">
            <a:off x="7473950" y="4868863"/>
            <a:ext cx="720725" cy="431800"/>
          </a:xfrm>
          <a:prstGeom prst="line">
            <a:avLst/>
          </a:prstGeom>
          <a:noFill/>
          <a:ln w="28575">
            <a:solidFill>
              <a:srgbClr val="A5002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2064" name="Text Box 20"/>
          <p:cNvSpPr txBox="1">
            <a:spLocks noChangeArrowheads="1"/>
          </p:cNvSpPr>
          <p:nvPr/>
        </p:nvSpPr>
        <p:spPr bwMode="auto">
          <a:xfrm>
            <a:off x="1712913" y="2420938"/>
            <a:ext cx="1223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i="1">
                <a:solidFill>
                  <a:srgbClr val="A50021"/>
                </a:solidFill>
              </a:rPr>
              <a:t>Relation </a:t>
            </a:r>
            <a:endParaRPr lang="en-US" altLang="zh-CN" i="1">
              <a:solidFill>
                <a:srgbClr val="A50021"/>
              </a:solidFill>
            </a:endParaRPr>
          </a:p>
        </p:txBody>
      </p:sp>
      <p:sp>
        <p:nvSpPr>
          <p:cNvPr id="2065" name="Line 21"/>
          <p:cNvSpPr>
            <a:spLocks noChangeShapeType="1"/>
          </p:cNvSpPr>
          <p:nvPr/>
        </p:nvSpPr>
        <p:spPr bwMode="auto">
          <a:xfrm flipV="1">
            <a:off x="2865438" y="2636838"/>
            <a:ext cx="1366837" cy="71437"/>
          </a:xfrm>
          <a:prstGeom prst="line">
            <a:avLst/>
          </a:prstGeom>
          <a:noFill/>
          <a:ln w="28575">
            <a:solidFill>
              <a:srgbClr val="A5002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2066" name="Text Box 22"/>
          <p:cNvSpPr txBox="1">
            <a:spLocks noChangeArrowheads="1"/>
          </p:cNvSpPr>
          <p:nvPr/>
        </p:nvSpPr>
        <p:spPr bwMode="auto">
          <a:xfrm>
            <a:off x="7545388" y="2060575"/>
            <a:ext cx="1943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i="1">
                <a:solidFill>
                  <a:srgbClr val="A50021"/>
                </a:solidFill>
              </a:rPr>
              <a:t>Multiplicity of the relation  </a:t>
            </a:r>
            <a:endParaRPr lang="en-US" altLang="zh-CN" i="1">
              <a:solidFill>
                <a:srgbClr val="A50021"/>
              </a:solidFill>
            </a:endParaRPr>
          </a:p>
        </p:txBody>
      </p:sp>
      <p:sp>
        <p:nvSpPr>
          <p:cNvPr id="2067" name="Line 23"/>
          <p:cNvSpPr>
            <a:spLocks noChangeShapeType="1"/>
          </p:cNvSpPr>
          <p:nvPr/>
        </p:nvSpPr>
        <p:spPr bwMode="auto">
          <a:xfrm flipH="1">
            <a:off x="5024438" y="2565400"/>
            <a:ext cx="2665412" cy="647700"/>
          </a:xfrm>
          <a:prstGeom prst="line">
            <a:avLst/>
          </a:prstGeom>
          <a:noFill/>
          <a:ln w="28575">
            <a:solidFill>
              <a:srgbClr val="A5002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27"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25400701-E79E-2848-9366-C53D040F29CC}" type="slidenum">
              <a:rPr lang="en-US" sz="1400">
                <a:solidFill>
                  <a:schemeClr val="bg1"/>
                </a:solidFill>
                <a:latin typeface="Arial" charset="0"/>
              </a:rPr>
              <a:pPr/>
              <a:t>35</a:t>
            </a:fld>
            <a:endParaRPr lang="en-US" sz="1400">
              <a:solidFill>
                <a:schemeClr val="bg1"/>
              </a:solidFill>
              <a:latin typeface="Arial" charset="0"/>
            </a:endParaRPr>
          </a:p>
        </p:txBody>
      </p:sp>
      <p:sp>
        <p:nvSpPr>
          <p:cNvPr id="28" name="Footer Placeholder 5"/>
          <p:cNvSpPr>
            <a:spLocks noGrp="1"/>
          </p:cNvSpPr>
          <p:nvPr>
            <p:ph type="ftr" sz="quarter" idx="12"/>
          </p:nvPr>
        </p:nvSpPr>
        <p:spPr/>
        <p:txBody>
          <a:bodyPr/>
          <a:lstStyle/>
          <a:p>
            <a:pPr>
              <a:defRPr/>
            </a:pPr>
            <a:r>
              <a:rPr lang="en-GB" altLang="zh-CN"/>
              <a:t>U08182: Information Systems Design</a:t>
            </a:r>
          </a:p>
        </p:txBody>
      </p:sp>
      <p:sp>
        <p:nvSpPr>
          <p:cNvPr id="37893" name="Rectangle 2"/>
          <p:cNvSpPr>
            <a:spLocks noGrp="1" noChangeArrowheads="1"/>
          </p:cNvSpPr>
          <p:nvPr>
            <p:ph type="title"/>
          </p:nvPr>
        </p:nvSpPr>
        <p:spPr/>
        <p:txBody>
          <a:bodyPr/>
          <a:lstStyle/>
          <a:p>
            <a:r>
              <a:rPr lang="en-GB" altLang="zh-CN" sz="3200">
                <a:latin typeface="Arial" charset="0"/>
                <a:ea typeface="SimSun" charset="0"/>
                <a:cs typeface="SimSun" charset="0"/>
              </a:rPr>
              <a:t>Overview of SSA: Representation (3)</a:t>
            </a:r>
            <a:endParaRPr lang="zh-CN" altLang="en-US" sz="3200">
              <a:latin typeface="Arial" charset="0"/>
              <a:ea typeface="SimSun" charset="0"/>
              <a:cs typeface="SimSun" charset="0"/>
            </a:endParaRPr>
          </a:p>
        </p:txBody>
      </p:sp>
      <p:sp>
        <p:nvSpPr>
          <p:cNvPr id="37894" name="Rectangle 3"/>
          <p:cNvSpPr>
            <a:spLocks noGrp="1" noChangeArrowheads="1"/>
          </p:cNvSpPr>
          <p:nvPr>
            <p:ph type="body" idx="1"/>
          </p:nvPr>
        </p:nvSpPr>
        <p:spPr>
          <a:xfrm>
            <a:off x="544513" y="692150"/>
            <a:ext cx="9017000" cy="504825"/>
          </a:xfrm>
        </p:spPr>
        <p:txBody>
          <a:bodyPr/>
          <a:lstStyle/>
          <a:p>
            <a:pPr>
              <a:lnSpc>
                <a:spcPct val="90000"/>
              </a:lnSpc>
            </a:pPr>
            <a:r>
              <a:rPr lang="en-GB" altLang="zh-CN" sz="2800">
                <a:latin typeface="Arial" charset="0"/>
                <a:ea typeface="SimSun" charset="0"/>
                <a:cs typeface="SimSun" charset="0"/>
              </a:rPr>
              <a:t>Structure chart</a:t>
            </a:r>
            <a:endParaRPr lang="en-US" altLang="zh-CN" sz="2800">
              <a:latin typeface="Arial" charset="0"/>
              <a:ea typeface="SimSun" charset="0"/>
              <a:cs typeface="SimSun" charset="0"/>
            </a:endParaRPr>
          </a:p>
        </p:txBody>
      </p:sp>
      <p:sp>
        <p:nvSpPr>
          <p:cNvPr id="37895" name="Text Box 4"/>
          <p:cNvSpPr txBox="1">
            <a:spLocks noChangeArrowheads="1"/>
          </p:cNvSpPr>
          <p:nvPr/>
        </p:nvSpPr>
        <p:spPr bwMode="auto">
          <a:xfrm>
            <a:off x="4016375" y="1412875"/>
            <a:ext cx="936625" cy="485775"/>
          </a:xfrm>
          <a:prstGeom prst="rect">
            <a:avLst/>
          </a:prstGeom>
          <a:noFill/>
          <a:ln w="28575">
            <a:solidFill>
              <a:schemeClr val="accent2"/>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a:t>A</a:t>
            </a:r>
            <a:endParaRPr lang="en-US" altLang="zh-CN"/>
          </a:p>
        </p:txBody>
      </p:sp>
      <p:sp>
        <p:nvSpPr>
          <p:cNvPr id="37896" name="Text Box 5"/>
          <p:cNvSpPr txBox="1">
            <a:spLocks noChangeArrowheads="1"/>
          </p:cNvSpPr>
          <p:nvPr/>
        </p:nvSpPr>
        <p:spPr bwMode="auto">
          <a:xfrm>
            <a:off x="2432050" y="2565400"/>
            <a:ext cx="792163" cy="48577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a:t>B</a:t>
            </a:r>
            <a:endParaRPr lang="en-US" altLang="zh-CN"/>
          </a:p>
        </p:txBody>
      </p:sp>
      <p:sp>
        <p:nvSpPr>
          <p:cNvPr id="37897" name="Text Box 6"/>
          <p:cNvSpPr txBox="1">
            <a:spLocks noChangeArrowheads="1"/>
          </p:cNvSpPr>
          <p:nvPr/>
        </p:nvSpPr>
        <p:spPr bwMode="auto">
          <a:xfrm>
            <a:off x="4016375" y="2565400"/>
            <a:ext cx="792163" cy="48577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a:t>C</a:t>
            </a:r>
            <a:endParaRPr lang="en-US" altLang="zh-CN"/>
          </a:p>
        </p:txBody>
      </p:sp>
      <p:sp>
        <p:nvSpPr>
          <p:cNvPr id="37898" name="Text Box 7"/>
          <p:cNvSpPr txBox="1">
            <a:spLocks noChangeArrowheads="1"/>
          </p:cNvSpPr>
          <p:nvPr/>
        </p:nvSpPr>
        <p:spPr bwMode="auto">
          <a:xfrm>
            <a:off x="5745163" y="2565400"/>
            <a:ext cx="792162" cy="48577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a:t>D</a:t>
            </a:r>
            <a:endParaRPr lang="en-US" altLang="zh-CN"/>
          </a:p>
        </p:txBody>
      </p:sp>
      <p:sp>
        <p:nvSpPr>
          <p:cNvPr id="37899" name="Text Box 8"/>
          <p:cNvSpPr txBox="1">
            <a:spLocks noChangeArrowheads="1"/>
          </p:cNvSpPr>
          <p:nvPr/>
        </p:nvSpPr>
        <p:spPr bwMode="auto">
          <a:xfrm>
            <a:off x="3297238" y="3644900"/>
            <a:ext cx="792162" cy="48577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a:t>E</a:t>
            </a:r>
            <a:endParaRPr lang="en-US" altLang="zh-CN"/>
          </a:p>
        </p:txBody>
      </p:sp>
      <p:sp>
        <p:nvSpPr>
          <p:cNvPr id="37900" name="Text Box 9"/>
          <p:cNvSpPr txBox="1">
            <a:spLocks noChangeArrowheads="1"/>
          </p:cNvSpPr>
          <p:nvPr/>
        </p:nvSpPr>
        <p:spPr bwMode="auto">
          <a:xfrm>
            <a:off x="4665663" y="3644900"/>
            <a:ext cx="792162" cy="48577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a:t>F</a:t>
            </a:r>
            <a:endParaRPr lang="en-US" altLang="zh-CN"/>
          </a:p>
        </p:txBody>
      </p:sp>
      <p:sp>
        <p:nvSpPr>
          <p:cNvPr id="37901" name="Line 10"/>
          <p:cNvSpPr>
            <a:spLocks noChangeShapeType="1"/>
          </p:cNvSpPr>
          <p:nvPr/>
        </p:nvSpPr>
        <p:spPr bwMode="auto">
          <a:xfrm flipH="1">
            <a:off x="3224213" y="1916113"/>
            <a:ext cx="936625" cy="649287"/>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7902" name="Line 11"/>
          <p:cNvSpPr>
            <a:spLocks noChangeShapeType="1"/>
          </p:cNvSpPr>
          <p:nvPr/>
        </p:nvSpPr>
        <p:spPr bwMode="auto">
          <a:xfrm>
            <a:off x="4448175" y="1916113"/>
            <a:ext cx="0" cy="649287"/>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7903" name="Line 12"/>
          <p:cNvSpPr>
            <a:spLocks noChangeShapeType="1"/>
          </p:cNvSpPr>
          <p:nvPr/>
        </p:nvSpPr>
        <p:spPr bwMode="auto">
          <a:xfrm>
            <a:off x="4808538" y="1916113"/>
            <a:ext cx="936625" cy="649287"/>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7904" name="Line 13"/>
          <p:cNvSpPr>
            <a:spLocks noChangeShapeType="1"/>
          </p:cNvSpPr>
          <p:nvPr/>
        </p:nvSpPr>
        <p:spPr bwMode="auto">
          <a:xfrm flipH="1">
            <a:off x="3800475" y="3068638"/>
            <a:ext cx="360363" cy="576262"/>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7905" name="Line 14"/>
          <p:cNvSpPr>
            <a:spLocks noChangeShapeType="1"/>
          </p:cNvSpPr>
          <p:nvPr/>
        </p:nvSpPr>
        <p:spPr bwMode="auto">
          <a:xfrm>
            <a:off x="4665663" y="3068638"/>
            <a:ext cx="287337" cy="504825"/>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7906" name="Line 15"/>
          <p:cNvSpPr>
            <a:spLocks noChangeShapeType="1"/>
          </p:cNvSpPr>
          <p:nvPr/>
        </p:nvSpPr>
        <p:spPr bwMode="auto">
          <a:xfrm flipH="1">
            <a:off x="3368675" y="1989138"/>
            <a:ext cx="360363" cy="287337"/>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7907" name="Text Box 16"/>
          <p:cNvSpPr txBox="1">
            <a:spLocks noChangeArrowheads="1"/>
          </p:cNvSpPr>
          <p:nvPr/>
        </p:nvSpPr>
        <p:spPr bwMode="auto">
          <a:xfrm>
            <a:off x="3368675" y="1628775"/>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a:t>x</a:t>
            </a:r>
            <a:endParaRPr lang="en-US" altLang="zh-CN"/>
          </a:p>
        </p:txBody>
      </p:sp>
      <p:sp>
        <p:nvSpPr>
          <p:cNvPr id="37908" name="Line 17"/>
          <p:cNvSpPr>
            <a:spLocks noChangeShapeType="1"/>
          </p:cNvSpPr>
          <p:nvPr/>
        </p:nvSpPr>
        <p:spPr bwMode="auto">
          <a:xfrm flipV="1">
            <a:off x="4592638" y="1989138"/>
            <a:ext cx="0" cy="360362"/>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7909" name="Text Box 18"/>
          <p:cNvSpPr txBox="1">
            <a:spLocks noChangeArrowheads="1"/>
          </p:cNvSpPr>
          <p:nvPr/>
        </p:nvSpPr>
        <p:spPr bwMode="auto">
          <a:xfrm>
            <a:off x="4592638" y="2060575"/>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a:t>y</a:t>
            </a:r>
            <a:endParaRPr lang="en-US" altLang="zh-CN"/>
          </a:p>
        </p:txBody>
      </p:sp>
      <p:sp>
        <p:nvSpPr>
          <p:cNvPr id="37910" name="Text Box 19"/>
          <p:cNvSpPr txBox="1">
            <a:spLocks noChangeArrowheads="1"/>
          </p:cNvSpPr>
          <p:nvPr/>
        </p:nvSpPr>
        <p:spPr bwMode="auto">
          <a:xfrm>
            <a:off x="5816600" y="836613"/>
            <a:ext cx="16557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lnSpc>
                <a:spcPct val="85000"/>
              </a:lnSpc>
              <a:spcBef>
                <a:spcPct val="10000"/>
              </a:spcBef>
            </a:pPr>
            <a:r>
              <a:rPr lang="en-GB" altLang="zh-CN" i="1">
                <a:solidFill>
                  <a:srgbClr val="A50021"/>
                </a:solidFill>
              </a:rPr>
              <a:t>Process </a:t>
            </a:r>
          </a:p>
          <a:p>
            <a:pPr>
              <a:lnSpc>
                <a:spcPct val="85000"/>
              </a:lnSpc>
              <a:spcBef>
                <a:spcPct val="10000"/>
              </a:spcBef>
            </a:pPr>
            <a:r>
              <a:rPr lang="en-GB" altLang="zh-CN" i="1">
                <a:solidFill>
                  <a:srgbClr val="A50021"/>
                </a:solidFill>
              </a:rPr>
              <a:t>(procedure)</a:t>
            </a:r>
            <a:endParaRPr lang="en-US" altLang="zh-CN" i="1">
              <a:solidFill>
                <a:srgbClr val="A50021"/>
              </a:solidFill>
            </a:endParaRPr>
          </a:p>
        </p:txBody>
      </p:sp>
      <p:sp>
        <p:nvSpPr>
          <p:cNvPr id="37911" name="Line 20"/>
          <p:cNvSpPr>
            <a:spLocks noChangeShapeType="1"/>
          </p:cNvSpPr>
          <p:nvPr/>
        </p:nvSpPr>
        <p:spPr bwMode="auto">
          <a:xfrm flipH="1">
            <a:off x="4808538" y="1341438"/>
            <a:ext cx="1008062" cy="287337"/>
          </a:xfrm>
          <a:prstGeom prst="line">
            <a:avLst/>
          </a:prstGeom>
          <a:noFill/>
          <a:ln w="28575">
            <a:solidFill>
              <a:srgbClr val="A50021"/>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7912" name="Text Box 21"/>
          <p:cNvSpPr txBox="1">
            <a:spLocks noChangeArrowheads="1"/>
          </p:cNvSpPr>
          <p:nvPr/>
        </p:nvSpPr>
        <p:spPr bwMode="auto">
          <a:xfrm>
            <a:off x="6824663" y="1700213"/>
            <a:ext cx="23764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lnSpc>
                <a:spcPct val="85000"/>
              </a:lnSpc>
              <a:spcBef>
                <a:spcPct val="10000"/>
              </a:spcBef>
            </a:pPr>
            <a:r>
              <a:rPr lang="en-GB" altLang="zh-CN" i="1">
                <a:solidFill>
                  <a:srgbClr val="A50021"/>
                </a:solidFill>
              </a:rPr>
              <a:t>Call relationship</a:t>
            </a:r>
            <a:endParaRPr lang="en-US" altLang="zh-CN" i="1">
              <a:solidFill>
                <a:srgbClr val="A50021"/>
              </a:solidFill>
            </a:endParaRPr>
          </a:p>
        </p:txBody>
      </p:sp>
      <p:sp>
        <p:nvSpPr>
          <p:cNvPr id="37913" name="Line 22"/>
          <p:cNvSpPr>
            <a:spLocks noChangeShapeType="1"/>
          </p:cNvSpPr>
          <p:nvPr/>
        </p:nvSpPr>
        <p:spPr bwMode="auto">
          <a:xfrm flipH="1">
            <a:off x="5313363" y="1916113"/>
            <a:ext cx="1655762" cy="288925"/>
          </a:xfrm>
          <a:prstGeom prst="line">
            <a:avLst/>
          </a:prstGeom>
          <a:noFill/>
          <a:ln w="28575">
            <a:solidFill>
              <a:srgbClr val="A50021"/>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7914" name="Text Box 23"/>
          <p:cNvSpPr txBox="1">
            <a:spLocks noChangeArrowheads="1"/>
          </p:cNvSpPr>
          <p:nvPr/>
        </p:nvSpPr>
        <p:spPr bwMode="auto">
          <a:xfrm>
            <a:off x="560388" y="1341438"/>
            <a:ext cx="24479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lnSpc>
                <a:spcPct val="85000"/>
              </a:lnSpc>
              <a:spcBef>
                <a:spcPct val="10000"/>
              </a:spcBef>
            </a:pPr>
            <a:r>
              <a:rPr lang="en-GB" altLang="zh-CN" i="1">
                <a:solidFill>
                  <a:srgbClr val="A50021"/>
                </a:solidFill>
              </a:rPr>
              <a:t>Direction of information flow</a:t>
            </a:r>
            <a:endParaRPr lang="en-US" altLang="zh-CN" i="1">
              <a:solidFill>
                <a:srgbClr val="A50021"/>
              </a:solidFill>
            </a:endParaRPr>
          </a:p>
        </p:txBody>
      </p:sp>
      <p:sp>
        <p:nvSpPr>
          <p:cNvPr id="37915" name="Line 24"/>
          <p:cNvSpPr>
            <a:spLocks noChangeShapeType="1"/>
          </p:cNvSpPr>
          <p:nvPr/>
        </p:nvSpPr>
        <p:spPr bwMode="auto">
          <a:xfrm>
            <a:off x="2865438" y="1773238"/>
            <a:ext cx="574675" cy="215900"/>
          </a:xfrm>
          <a:prstGeom prst="line">
            <a:avLst/>
          </a:prstGeom>
          <a:noFill/>
          <a:ln w="28575">
            <a:solidFill>
              <a:srgbClr val="A50021"/>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7916" name="Rectangle 25"/>
          <p:cNvSpPr>
            <a:spLocks noChangeArrowheads="1"/>
          </p:cNvSpPr>
          <p:nvPr/>
        </p:nvSpPr>
        <p:spPr bwMode="auto">
          <a:xfrm>
            <a:off x="560388" y="4365625"/>
            <a:ext cx="916146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lnSpc>
                <a:spcPct val="90000"/>
              </a:lnSpc>
              <a:spcBef>
                <a:spcPct val="20000"/>
              </a:spcBef>
              <a:buFont typeface="Wingdings" charset="0"/>
              <a:buChar char="Ø"/>
            </a:pPr>
            <a:r>
              <a:rPr lang="en-GB" altLang="zh-CN" sz="2800">
                <a:latin typeface="Arial" charset="0"/>
              </a:rPr>
              <a:t>State transition diagram</a:t>
            </a:r>
          </a:p>
          <a:p>
            <a:pPr marL="342900" indent="-342900" algn="l">
              <a:lnSpc>
                <a:spcPct val="90000"/>
              </a:lnSpc>
              <a:spcBef>
                <a:spcPct val="20000"/>
              </a:spcBef>
              <a:buFont typeface="Wingdings" charset="0"/>
              <a:buChar char="Ø"/>
            </a:pPr>
            <a:r>
              <a:rPr lang="en-GB" altLang="zh-CN" sz="2800">
                <a:latin typeface="Arial" charset="0"/>
              </a:rPr>
              <a:t>Data dictionary</a:t>
            </a:r>
          </a:p>
          <a:p>
            <a:pPr marL="742950" lvl="1" indent="-285750" algn="l">
              <a:lnSpc>
                <a:spcPct val="90000"/>
              </a:lnSpc>
              <a:spcBef>
                <a:spcPct val="20000"/>
              </a:spcBef>
              <a:buSzPct val="80000"/>
              <a:buFont typeface="Wingdings" charset="0"/>
              <a:buChar char="u"/>
            </a:pPr>
            <a:r>
              <a:rPr lang="en-GB" altLang="zh-CN">
                <a:latin typeface="Arial" charset="0"/>
              </a:rPr>
              <a:t>A list of data name, type and meanings </a:t>
            </a:r>
            <a:endParaRPr lang="en-US" altLang="zh-CN">
              <a:latin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29"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7C7227AB-A85C-6046-8545-80DEE9438506}" type="slidenum">
              <a:rPr lang="en-US" sz="1400">
                <a:solidFill>
                  <a:schemeClr val="bg1"/>
                </a:solidFill>
                <a:latin typeface="Arial" charset="0"/>
              </a:rPr>
              <a:pPr/>
              <a:t>36</a:t>
            </a:fld>
            <a:endParaRPr lang="en-US" sz="1400">
              <a:solidFill>
                <a:schemeClr val="bg1"/>
              </a:solidFill>
              <a:latin typeface="Arial" charset="0"/>
            </a:endParaRPr>
          </a:p>
        </p:txBody>
      </p:sp>
      <p:sp>
        <p:nvSpPr>
          <p:cNvPr id="30" name="Footer Placeholder 5"/>
          <p:cNvSpPr>
            <a:spLocks noGrp="1"/>
          </p:cNvSpPr>
          <p:nvPr>
            <p:ph type="ftr" sz="quarter" idx="12"/>
          </p:nvPr>
        </p:nvSpPr>
        <p:spPr/>
        <p:txBody>
          <a:bodyPr/>
          <a:lstStyle/>
          <a:p>
            <a:pPr>
              <a:defRPr/>
            </a:pPr>
            <a:r>
              <a:rPr lang="en-GB" altLang="zh-CN"/>
              <a:t>U08182: Information Systems Design</a:t>
            </a:r>
          </a:p>
        </p:txBody>
      </p:sp>
      <p:sp>
        <p:nvSpPr>
          <p:cNvPr id="38917" name="Rectangle 2"/>
          <p:cNvSpPr>
            <a:spLocks noGrp="1" noChangeArrowheads="1"/>
          </p:cNvSpPr>
          <p:nvPr>
            <p:ph type="title"/>
          </p:nvPr>
        </p:nvSpPr>
        <p:spPr/>
        <p:txBody>
          <a:bodyPr/>
          <a:lstStyle/>
          <a:p>
            <a:r>
              <a:rPr lang="en-GB" altLang="zh-CN" sz="3200">
                <a:latin typeface="Arial" charset="0"/>
                <a:ea typeface="SimSun" charset="0"/>
                <a:cs typeface="SimSun" charset="0"/>
              </a:rPr>
              <a:t>Overview of SSA: Design Process </a:t>
            </a:r>
            <a:endParaRPr lang="zh-CN" altLang="en-US" sz="3200">
              <a:latin typeface="Arial" charset="0"/>
              <a:ea typeface="SimSun" charset="0"/>
              <a:cs typeface="SimSun" charset="0"/>
            </a:endParaRPr>
          </a:p>
        </p:txBody>
      </p:sp>
      <p:sp>
        <p:nvSpPr>
          <p:cNvPr id="38918" name="Text Box 4"/>
          <p:cNvSpPr txBox="1">
            <a:spLocks noChangeArrowheads="1"/>
          </p:cNvSpPr>
          <p:nvPr/>
        </p:nvSpPr>
        <p:spPr bwMode="auto">
          <a:xfrm>
            <a:off x="1352550" y="765175"/>
            <a:ext cx="2881313" cy="425450"/>
          </a:xfrm>
          <a:prstGeom prst="rect">
            <a:avLst/>
          </a:prstGeom>
          <a:noFill/>
          <a:ln w="28575">
            <a:solidFill>
              <a:schemeClr val="accent2"/>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Requirements Document</a:t>
            </a:r>
            <a:endParaRPr lang="en-US" altLang="zh-CN" sz="2000"/>
          </a:p>
        </p:txBody>
      </p:sp>
      <p:sp>
        <p:nvSpPr>
          <p:cNvPr id="38919" name="AutoShape 5"/>
          <p:cNvSpPr>
            <a:spLocks noChangeArrowheads="1"/>
          </p:cNvSpPr>
          <p:nvPr/>
        </p:nvSpPr>
        <p:spPr bwMode="auto">
          <a:xfrm>
            <a:off x="1497013" y="1557338"/>
            <a:ext cx="2538412" cy="796925"/>
          </a:xfrm>
          <a:prstGeom prst="roundRect">
            <a:avLst>
              <a:gd name="adj" fmla="val 16667"/>
            </a:avLst>
          </a:prstGeom>
          <a:noFill/>
          <a:ln w="28575">
            <a:solidFill>
              <a:schemeClr val="accent2"/>
            </a:solidFill>
            <a:round/>
            <a:headEnd/>
            <a:tailEnd type="none" w="lg" len="lg"/>
          </a:ln>
          <a:extLst>
            <a:ext uri="{909E8E84-426E-40dd-AFC4-6F175D3DCCD1}">
              <a14:hiddenFill xmlns:a14="http://schemas.microsoft.com/office/drawing/2010/main">
                <a:solidFill>
                  <a:srgbClr val="FFFFFF"/>
                </a:solidFill>
              </a14:hiddenFill>
            </a:ext>
          </a:extLst>
        </p:spPr>
        <p:txBody>
          <a:bodyPr>
            <a:spAutoFit/>
          </a:bodyPr>
          <a:lstStyle/>
          <a:p>
            <a:r>
              <a:rPr lang="en-GB" altLang="zh-CN" sz="2000"/>
              <a:t>Construct initial DFD (context diagram)</a:t>
            </a:r>
            <a:endParaRPr lang="en-US" altLang="zh-CN" sz="2000"/>
          </a:p>
        </p:txBody>
      </p:sp>
      <p:sp>
        <p:nvSpPr>
          <p:cNvPr id="38920" name="Text Box 6"/>
          <p:cNvSpPr txBox="1">
            <a:spLocks noChangeArrowheads="1"/>
          </p:cNvSpPr>
          <p:nvPr/>
        </p:nvSpPr>
        <p:spPr bwMode="auto">
          <a:xfrm>
            <a:off x="1928813" y="2781300"/>
            <a:ext cx="1800225" cy="425450"/>
          </a:xfrm>
          <a:prstGeom prst="rect">
            <a:avLst/>
          </a:prstGeom>
          <a:noFill/>
          <a:ln w="28575">
            <a:solidFill>
              <a:schemeClr val="accent2"/>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DFD diagram</a:t>
            </a:r>
            <a:endParaRPr lang="en-US" altLang="zh-CN" sz="2000"/>
          </a:p>
        </p:txBody>
      </p:sp>
      <p:sp>
        <p:nvSpPr>
          <p:cNvPr id="38921" name="AutoShape 7"/>
          <p:cNvSpPr>
            <a:spLocks noChangeArrowheads="1"/>
          </p:cNvSpPr>
          <p:nvPr/>
        </p:nvSpPr>
        <p:spPr bwMode="auto">
          <a:xfrm>
            <a:off x="1928813" y="3716338"/>
            <a:ext cx="1657350" cy="458787"/>
          </a:xfrm>
          <a:prstGeom prst="roundRect">
            <a:avLst>
              <a:gd name="adj" fmla="val 16667"/>
            </a:avLst>
          </a:prstGeom>
          <a:noFill/>
          <a:ln w="28575">
            <a:solidFill>
              <a:schemeClr val="accent2"/>
            </a:solidFill>
            <a:round/>
            <a:headEnd/>
            <a:tailEnd type="none" w="lg" len="lg"/>
          </a:ln>
          <a:extLst>
            <a:ext uri="{909E8E84-426E-40dd-AFC4-6F175D3DCCD1}">
              <a14:hiddenFill xmlns:a14="http://schemas.microsoft.com/office/drawing/2010/main">
                <a:solidFill>
                  <a:srgbClr val="FFFFFF"/>
                </a:solidFill>
              </a14:hiddenFill>
            </a:ext>
          </a:extLst>
        </p:spPr>
        <p:txBody>
          <a:bodyPr>
            <a:spAutoFit/>
          </a:bodyPr>
          <a:lstStyle/>
          <a:p>
            <a:r>
              <a:rPr lang="en-GB" altLang="zh-CN" sz="2000"/>
              <a:t>Refine DFD</a:t>
            </a:r>
            <a:endParaRPr lang="en-US" altLang="zh-CN" sz="2000"/>
          </a:p>
        </p:txBody>
      </p:sp>
      <p:sp>
        <p:nvSpPr>
          <p:cNvPr id="38922" name="Text Box 8"/>
          <p:cNvSpPr txBox="1">
            <a:spLocks noChangeArrowheads="1"/>
          </p:cNvSpPr>
          <p:nvPr/>
        </p:nvSpPr>
        <p:spPr bwMode="auto">
          <a:xfrm>
            <a:off x="1857375" y="4508500"/>
            <a:ext cx="1800225" cy="425450"/>
          </a:xfrm>
          <a:prstGeom prst="rect">
            <a:avLst/>
          </a:prstGeom>
          <a:noFill/>
          <a:ln w="28575">
            <a:solidFill>
              <a:schemeClr val="accent2"/>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DFD diagram</a:t>
            </a:r>
            <a:endParaRPr lang="en-US" altLang="zh-CN" sz="2000"/>
          </a:p>
        </p:txBody>
      </p:sp>
      <p:sp>
        <p:nvSpPr>
          <p:cNvPr id="38923" name="AutoShape 9"/>
          <p:cNvSpPr>
            <a:spLocks noChangeArrowheads="1"/>
          </p:cNvSpPr>
          <p:nvPr/>
        </p:nvSpPr>
        <p:spPr bwMode="auto">
          <a:xfrm>
            <a:off x="4521200" y="3860800"/>
            <a:ext cx="1690688" cy="796925"/>
          </a:xfrm>
          <a:prstGeom prst="roundRect">
            <a:avLst>
              <a:gd name="adj" fmla="val 16667"/>
            </a:avLst>
          </a:prstGeom>
          <a:noFill/>
          <a:ln w="28575">
            <a:solidFill>
              <a:schemeClr val="accent2"/>
            </a:solidFill>
            <a:round/>
            <a:headEnd/>
            <a:tailEnd type="none" w="lg" len="lg"/>
          </a:ln>
          <a:extLst>
            <a:ext uri="{909E8E84-426E-40dd-AFC4-6F175D3DCCD1}">
              <a14:hiddenFill xmlns:a14="http://schemas.microsoft.com/office/drawing/2010/main">
                <a:solidFill>
                  <a:srgbClr val="FFFFFF"/>
                </a:solidFill>
              </a14:hiddenFill>
            </a:ext>
          </a:extLst>
        </p:spPr>
        <p:txBody>
          <a:bodyPr>
            <a:spAutoFit/>
          </a:bodyPr>
          <a:lstStyle/>
          <a:p>
            <a:r>
              <a:rPr lang="en-GB" altLang="zh-CN" sz="2000"/>
              <a:t>Transaction analysis</a:t>
            </a:r>
            <a:endParaRPr lang="en-US" altLang="zh-CN" sz="2000"/>
          </a:p>
        </p:txBody>
      </p:sp>
      <p:sp>
        <p:nvSpPr>
          <p:cNvPr id="38924" name="AutoShape 10"/>
          <p:cNvSpPr>
            <a:spLocks noChangeArrowheads="1"/>
          </p:cNvSpPr>
          <p:nvPr/>
        </p:nvSpPr>
        <p:spPr bwMode="auto">
          <a:xfrm>
            <a:off x="4448175" y="5229225"/>
            <a:ext cx="1887538" cy="796925"/>
          </a:xfrm>
          <a:prstGeom prst="roundRect">
            <a:avLst>
              <a:gd name="adj" fmla="val 16667"/>
            </a:avLst>
          </a:prstGeom>
          <a:noFill/>
          <a:ln w="28575">
            <a:solidFill>
              <a:schemeClr val="accent2"/>
            </a:solidFill>
            <a:round/>
            <a:headEnd/>
            <a:tailEnd type="none" w="lg" len="lg"/>
          </a:ln>
          <a:extLst>
            <a:ext uri="{909E8E84-426E-40dd-AFC4-6F175D3DCCD1}">
              <a14:hiddenFill xmlns:a14="http://schemas.microsoft.com/office/drawing/2010/main">
                <a:solidFill>
                  <a:srgbClr val="FFFFFF"/>
                </a:solidFill>
              </a14:hiddenFill>
            </a:ext>
          </a:extLst>
        </p:spPr>
        <p:txBody>
          <a:bodyPr>
            <a:spAutoFit/>
          </a:bodyPr>
          <a:lstStyle/>
          <a:p>
            <a:r>
              <a:rPr lang="en-GB" altLang="zh-CN" sz="2000"/>
              <a:t>Transformation analysis</a:t>
            </a:r>
            <a:endParaRPr lang="en-US" altLang="zh-CN" sz="2000"/>
          </a:p>
        </p:txBody>
      </p:sp>
      <p:sp>
        <p:nvSpPr>
          <p:cNvPr id="38925" name="AutoShape 11"/>
          <p:cNvSpPr>
            <a:spLocks noChangeArrowheads="1"/>
          </p:cNvSpPr>
          <p:nvPr/>
        </p:nvSpPr>
        <p:spPr bwMode="auto">
          <a:xfrm>
            <a:off x="4521200" y="2492375"/>
            <a:ext cx="1690688" cy="796925"/>
          </a:xfrm>
          <a:prstGeom prst="roundRect">
            <a:avLst>
              <a:gd name="adj" fmla="val 16667"/>
            </a:avLst>
          </a:prstGeom>
          <a:noFill/>
          <a:ln w="28575">
            <a:solidFill>
              <a:schemeClr val="accent2"/>
            </a:solidFill>
            <a:round/>
            <a:headEnd/>
            <a:tailEnd type="none" w="lg" len="lg"/>
          </a:ln>
          <a:extLst>
            <a:ext uri="{909E8E84-426E-40dd-AFC4-6F175D3DCCD1}">
              <a14:hiddenFill xmlns:a14="http://schemas.microsoft.com/office/drawing/2010/main">
                <a:solidFill>
                  <a:srgbClr val="FFFFFF"/>
                </a:solidFill>
              </a14:hiddenFill>
            </a:ext>
          </a:extLst>
        </p:spPr>
        <p:txBody>
          <a:bodyPr>
            <a:spAutoFit/>
          </a:bodyPr>
          <a:lstStyle/>
          <a:p>
            <a:r>
              <a:rPr lang="en-GB" altLang="zh-CN" sz="2000"/>
              <a:t>Data  analysis</a:t>
            </a:r>
            <a:endParaRPr lang="en-US" altLang="zh-CN" sz="2000"/>
          </a:p>
        </p:txBody>
      </p:sp>
      <p:sp>
        <p:nvSpPr>
          <p:cNvPr id="38926" name="Text Box 13"/>
          <p:cNvSpPr txBox="1">
            <a:spLocks noChangeArrowheads="1"/>
          </p:cNvSpPr>
          <p:nvPr/>
        </p:nvSpPr>
        <p:spPr bwMode="auto">
          <a:xfrm>
            <a:off x="6897688" y="2565400"/>
            <a:ext cx="1800225" cy="654050"/>
          </a:xfrm>
          <a:prstGeom prst="rect">
            <a:avLst/>
          </a:prstGeom>
          <a:noFill/>
          <a:ln w="28575">
            <a:solidFill>
              <a:schemeClr val="accent2"/>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lnSpc>
                <a:spcPct val="85000"/>
              </a:lnSpc>
              <a:spcBef>
                <a:spcPct val="5000"/>
              </a:spcBef>
            </a:pPr>
            <a:r>
              <a:rPr lang="en-GB" altLang="zh-CN" sz="2000"/>
              <a:t>ERD + </a:t>
            </a:r>
          </a:p>
          <a:p>
            <a:pPr>
              <a:lnSpc>
                <a:spcPct val="85000"/>
              </a:lnSpc>
              <a:spcBef>
                <a:spcPct val="5000"/>
              </a:spcBef>
            </a:pPr>
            <a:r>
              <a:rPr lang="en-GB" altLang="zh-CN" sz="2000"/>
              <a:t>Data dictionary</a:t>
            </a:r>
            <a:endParaRPr lang="en-US" altLang="zh-CN" sz="2000"/>
          </a:p>
        </p:txBody>
      </p:sp>
      <p:sp>
        <p:nvSpPr>
          <p:cNvPr id="38927" name="Text Box 14"/>
          <p:cNvSpPr txBox="1">
            <a:spLocks noChangeArrowheads="1"/>
          </p:cNvSpPr>
          <p:nvPr/>
        </p:nvSpPr>
        <p:spPr bwMode="auto">
          <a:xfrm>
            <a:off x="7545388" y="3860800"/>
            <a:ext cx="1800225" cy="730250"/>
          </a:xfrm>
          <a:prstGeom prst="rect">
            <a:avLst/>
          </a:prstGeom>
          <a:noFill/>
          <a:ln w="28575">
            <a:solidFill>
              <a:schemeClr val="accent2"/>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State transition diagram</a:t>
            </a:r>
            <a:endParaRPr lang="en-US" altLang="zh-CN" sz="2000"/>
          </a:p>
        </p:txBody>
      </p:sp>
      <p:sp>
        <p:nvSpPr>
          <p:cNvPr id="38928" name="Text Box 15"/>
          <p:cNvSpPr txBox="1">
            <a:spLocks noChangeArrowheads="1"/>
          </p:cNvSpPr>
          <p:nvPr/>
        </p:nvSpPr>
        <p:spPr bwMode="auto">
          <a:xfrm>
            <a:off x="7113588" y="5445125"/>
            <a:ext cx="1800225" cy="425450"/>
          </a:xfrm>
          <a:prstGeom prst="rect">
            <a:avLst/>
          </a:prstGeom>
          <a:noFill/>
          <a:ln w="28575">
            <a:solidFill>
              <a:schemeClr val="accent2"/>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r>
              <a:rPr lang="en-GB" altLang="zh-CN" sz="2000"/>
              <a:t>Structure chart</a:t>
            </a:r>
            <a:endParaRPr lang="en-US" altLang="zh-CN" sz="2000"/>
          </a:p>
        </p:txBody>
      </p:sp>
      <p:sp>
        <p:nvSpPr>
          <p:cNvPr id="38929" name="Line 16"/>
          <p:cNvSpPr>
            <a:spLocks noChangeShapeType="1"/>
          </p:cNvSpPr>
          <p:nvPr/>
        </p:nvSpPr>
        <p:spPr bwMode="auto">
          <a:xfrm>
            <a:off x="2720975" y="1196975"/>
            <a:ext cx="0" cy="360363"/>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8930" name="Line 17"/>
          <p:cNvSpPr>
            <a:spLocks noChangeShapeType="1"/>
          </p:cNvSpPr>
          <p:nvPr/>
        </p:nvSpPr>
        <p:spPr bwMode="auto">
          <a:xfrm>
            <a:off x="2720975" y="2349500"/>
            <a:ext cx="0" cy="431800"/>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8931" name="Line 18"/>
          <p:cNvSpPr>
            <a:spLocks noChangeShapeType="1"/>
          </p:cNvSpPr>
          <p:nvPr/>
        </p:nvSpPr>
        <p:spPr bwMode="auto">
          <a:xfrm>
            <a:off x="2720975" y="3213100"/>
            <a:ext cx="0" cy="503238"/>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8932" name="Line 19"/>
          <p:cNvSpPr>
            <a:spLocks noChangeShapeType="1"/>
          </p:cNvSpPr>
          <p:nvPr/>
        </p:nvSpPr>
        <p:spPr bwMode="auto">
          <a:xfrm>
            <a:off x="2720975" y="4149725"/>
            <a:ext cx="0" cy="358775"/>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8933" name="Line 20"/>
          <p:cNvSpPr>
            <a:spLocks noChangeShapeType="1"/>
          </p:cNvSpPr>
          <p:nvPr/>
        </p:nvSpPr>
        <p:spPr bwMode="auto">
          <a:xfrm flipV="1">
            <a:off x="3657600" y="3213100"/>
            <a:ext cx="863600" cy="1295400"/>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8934" name="Line 21"/>
          <p:cNvSpPr>
            <a:spLocks noChangeShapeType="1"/>
          </p:cNvSpPr>
          <p:nvPr/>
        </p:nvSpPr>
        <p:spPr bwMode="auto">
          <a:xfrm flipV="1">
            <a:off x="3657600" y="4292600"/>
            <a:ext cx="863600" cy="360363"/>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8935" name="Line 22"/>
          <p:cNvSpPr>
            <a:spLocks noChangeShapeType="1"/>
          </p:cNvSpPr>
          <p:nvPr/>
        </p:nvSpPr>
        <p:spPr bwMode="auto">
          <a:xfrm>
            <a:off x="3657600" y="4941888"/>
            <a:ext cx="790575" cy="647700"/>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8936" name="Line 23"/>
          <p:cNvSpPr>
            <a:spLocks noChangeShapeType="1"/>
          </p:cNvSpPr>
          <p:nvPr/>
        </p:nvSpPr>
        <p:spPr bwMode="auto">
          <a:xfrm>
            <a:off x="6176963" y="2924175"/>
            <a:ext cx="720725" cy="0"/>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8937" name="Line 24"/>
          <p:cNvSpPr>
            <a:spLocks noChangeShapeType="1"/>
          </p:cNvSpPr>
          <p:nvPr/>
        </p:nvSpPr>
        <p:spPr bwMode="auto">
          <a:xfrm flipH="1">
            <a:off x="6176963" y="3213100"/>
            <a:ext cx="863600" cy="647700"/>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8938" name="Line 25"/>
          <p:cNvSpPr>
            <a:spLocks noChangeShapeType="1"/>
          </p:cNvSpPr>
          <p:nvPr/>
        </p:nvSpPr>
        <p:spPr bwMode="auto">
          <a:xfrm>
            <a:off x="6248400" y="4221163"/>
            <a:ext cx="1225550" cy="0"/>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8939" name="Line 26"/>
          <p:cNvSpPr>
            <a:spLocks noChangeShapeType="1"/>
          </p:cNvSpPr>
          <p:nvPr/>
        </p:nvSpPr>
        <p:spPr bwMode="auto">
          <a:xfrm>
            <a:off x="6321425" y="5661025"/>
            <a:ext cx="792163" cy="0"/>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8940" name="Line 27"/>
          <p:cNvSpPr>
            <a:spLocks noChangeShapeType="1"/>
          </p:cNvSpPr>
          <p:nvPr/>
        </p:nvSpPr>
        <p:spPr bwMode="auto">
          <a:xfrm flipH="1">
            <a:off x="6321425" y="4437063"/>
            <a:ext cx="1223963" cy="792162"/>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8941" name="Line 28"/>
          <p:cNvSpPr>
            <a:spLocks noChangeShapeType="1"/>
          </p:cNvSpPr>
          <p:nvPr/>
        </p:nvSpPr>
        <p:spPr bwMode="auto">
          <a:xfrm flipH="1">
            <a:off x="6176963" y="3213100"/>
            <a:ext cx="936625" cy="2016125"/>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38942" name="Freeform 29"/>
          <p:cNvSpPr>
            <a:spLocks/>
          </p:cNvSpPr>
          <p:nvPr/>
        </p:nvSpPr>
        <p:spPr bwMode="auto">
          <a:xfrm>
            <a:off x="992188" y="2997200"/>
            <a:ext cx="936625" cy="946150"/>
          </a:xfrm>
          <a:custGeom>
            <a:avLst/>
            <a:gdLst>
              <a:gd name="T0" fmla="*/ 585 w 590"/>
              <a:gd name="T1" fmla="*/ 551 h 551"/>
              <a:gd name="T2" fmla="*/ 541 w 590"/>
              <a:gd name="T3" fmla="*/ 544 h 551"/>
              <a:gd name="T4" fmla="*/ 0 w 590"/>
              <a:gd name="T5" fmla="*/ 545 h 551"/>
              <a:gd name="T6" fmla="*/ 0 w 590"/>
              <a:gd name="T7" fmla="*/ 0 h 551"/>
              <a:gd name="T8" fmla="*/ 590 w 590"/>
              <a:gd name="T9" fmla="*/ 0 h 551"/>
              <a:gd name="T10" fmla="*/ 0 60000 65536"/>
              <a:gd name="T11" fmla="*/ 0 60000 65536"/>
              <a:gd name="T12" fmla="*/ 0 60000 65536"/>
              <a:gd name="T13" fmla="*/ 0 60000 65536"/>
              <a:gd name="T14" fmla="*/ 0 60000 65536"/>
              <a:gd name="T15" fmla="*/ 0 w 590"/>
              <a:gd name="T16" fmla="*/ 0 h 551"/>
              <a:gd name="T17" fmla="*/ 590 w 590"/>
              <a:gd name="T18" fmla="*/ 551 h 551"/>
            </a:gdLst>
            <a:ahLst/>
            <a:cxnLst>
              <a:cxn ang="T10">
                <a:pos x="T0" y="T1"/>
              </a:cxn>
              <a:cxn ang="T11">
                <a:pos x="T2" y="T3"/>
              </a:cxn>
              <a:cxn ang="T12">
                <a:pos x="T4" y="T5"/>
              </a:cxn>
              <a:cxn ang="T13">
                <a:pos x="T6" y="T7"/>
              </a:cxn>
              <a:cxn ang="T14">
                <a:pos x="T8" y="T9"/>
              </a:cxn>
            </a:cxnLst>
            <a:rect l="T15" t="T16" r="T17" b="T18"/>
            <a:pathLst>
              <a:path w="590" h="551">
                <a:moveTo>
                  <a:pt x="585" y="551"/>
                </a:moveTo>
                <a:cubicBezTo>
                  <a:pt x="570" y="549"/>
                  <a:pt x="541" y="544"/>
                  <a:pt x="541" y="544"/>
                </a:cubicBezTo>
                <a:lnTo>
                  <a:pt x="0" y="545"/>
                </a:lnTo>
                <a:lnTo>
                  <a:pt x="0" y="0"/>
                </a:lnTo>
                <a:lnTo>
                  <a:pt x="590" y="0"/>
                </a:lnTo>
              </a:path>
            </a:pathLst>
          </a:custGeom>
          <a:noFill/>
          <a:ln w="28575" cap="flat" cmpd="sng">
            <a:solidFill>
              <a:schemeClr val="accent2"/>
            </a:solidFill>
            <a:prstDash val="solid"/>
            <a:round/>
            <a:headEnd type="none" w="med" len="med"/>
            <a:tailEnd type="arrow" w="lg" len="lg"/>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25BCDEF3-F40C-1243-A1DA-BE47360EAEDD}" type="slidenum">
              <a:rPr lang="en-US" sz="1400">
                <a:solidFill>
                  <a:schemeClr val="bg1"/>
                </a:solidFill>
                <a:latin typeface="Arial" charset="0"/>
              </a:rPr>
              <a:pPr/>
              <a:t>37</a:t>
            </a:fld>
            <a:endParaRPr lang="en-US" sz="1400">
              <a:solidFill>
                <a:schemeClr val="bg1"/>
              </a:solidFill>
              <a:latin typeface="Arial" charset="0"/>
            </a:endParaRPr>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39941" name="Rectangle 2"/>
          <p:cNvSpPr>
            <a:spLocks noGrp="1" noChangeArrowheads="1"/>
          </p:cNvSpPr>
          <p:nvPr>
            <p:ph type="title"/>
          </p:nvPr>
        </p:nvSpPr>
        <p:spPr/>
        <p:txBody>
          <a:bodyPr/>
          <a:lstStyle/>
          <a:p>
            <a:r>
              <a:rPr lang="en-GB" altLang="zh-CN" sz="3200">
                <a:latin typeface="Arial" charset="0"/>
                <a:ea typeface="SimSun" charset="0"/>
                <a:cs typeface="SimSun" charset="0"/>
              </a:rPr>
              <a:t>Overview of SSA: Heuristics</a:t>
            </a:r>
            <a:endParaRPr lang="zh-CN" altLang="en-US" sz="3200">
              <a:latin typeface="Arial" charset="0"/>
              <a:ea typeface="SimSun" charset="0"/>
              <a:cs typeface="SimSun" charset="0"/>
            </a:endParaRPr>
          </a:p>
        </p:txBody>
      </p:sp>
      <p:sp>
        <p:nvSpPr>
          <p:cNvPr id="39942" name="Rectangle 3"/>
          <p:cNvSpPr>
            <a:spLocks noGrp="1" noChangeArrowheads="1"/>
          </p:cNvSpPr>
          <p:nvPr>
            <p:ph type="body" idx="1"/>
          </p:nvPr>
        </p:nvSpPr>
        <p:spPr/>
        <p:txBody>
          <a:bodyPr/>
          <a:lstStyle/>
          <a:p>
            <a:r>
              <a:rPr lang="en-GB" altLang="zh-CN">
                <a:latin typeface="Arial" charset="0"/>
                <a:ea typeface="SimSun" charset="0"/>
                <a:cs typeface="SimSun" charset="0"/>
              </a:rPr>
              <a:t>Applicable application domain:</a:t>
            </a:r>
          </a:p>
          <a:p>
            <a:pPr lvl="1"/>
            <a:r>
              <a:rPr lang="en-GB" altLang="zh-CN">
                <a:latin typeface="Arial" charset="0"/>
                <a:ea typeface="SimSun" charset="0"/>
                <a:cs typeface="SimSun" charset="0"/>
              </a:rPr>
              <a:t>Database centred information systems</a:t>
            </a:r>
          </a:p>
          <a:p>
            <a:r>
              <a:rPr lang="en-GB" altLang="zh-CN">
                <a:latin typeface="Arial" charset="0"/>
                <a:ea typeface="SimSun" charset="0"/>
                <a:cs typeface="SimSun" charset="0"/>
              </a:rPr>
              <a:t>Heuristics rules</a:t>
            </a:r>
          </a:p>
          <a:p>
            <a:pPr lvl="1"/>
            <a:r>
              <a:rPr lang="en-GB" altLang="zh-CN">
                <a:latin typeface="Arial" charset="0"/>
                <a:ea typeface="SimSun" charset="0"/>
                <a:cs typeface="SimSun" charset="0"/>
              </a:rPr>
              <a:t>Mostly occur as consistence constraints during refinement of DFD</a:t>
            </a:r>
          </a:p>
          <a:p>
            <a:pPr lvl="1"/>
            <a:r>
              <a:rPr lang="en-GB" altLang="zh-CN">
                <a:latin typeface="Arial" charset="0"/>
                <a:ea typeface="SimSun" charset="0"/>
                <a:cs typeface="SimSun" charset="0"/>
              </a:rPr>
              <a:t>For example, </a:t>
            </a:r>
            <a:r>
              <a:rPr lang="en-GB" altLang="zh-CN" i="1">
                <a:latin typeface="Arial" charset="0"/>
                <a:ea typeface="SimSun" charset="0"/>
                <a:cs typeface="SimSun" charset="0"/>
              </a:rPr>
              <a:t>every dataflow into or out a process must also be in the DFD diagram at the immediate lower level that refines the process</a:t>
            </a:r>
            <a:r>
              <a:rPr lang="en-GB" altLang="zh-CN">
                <a:latin typeface="Arial" charset="0"/>
                <a:ea typeface="SimSun" charset="0"/>
                <a:cs typeface="SimSun" charset="0"/>
              </a:rPr>
              <a:t>. </a:t>
            </a:r>
            <a:endParaRPr lang="en-US" altLang="zh-CN">
              <a:latin typeface="Arial" charset="0"/>
              <a:ea typeface="SimSun" charset="0"/>
              <a:cs typeface="SimSun"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87A0454E-0168-C94D-A5A9-9EB73FA310C5}" type="slidenum">
              <a:rPr lang="en-US" sz="1400">
                <a:solidFill>
                  <a:schemeClr val="bg1"/>
                </a:solidFill>
                <a:latin typeface="Arial" charset="0"/>
              </a:rPr>
              <a:pPr/>
              <a:t>38</a:t>
            </a:fld>
            <a:endParaRPr lang="en-US" sz="1400">
              <a:solidFill>
                <a:schemeClr val="bg1"/>
              </a:solidFill>
              <a:latin typeface="Arial" charset="0"/>
            </a:endParaRPr>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40965" name="Rectangle 2"/>
          <p:cNvSpPr>
            <a:spLocks noGrp="1" noChangeArrowheads="1"/>
          </p:cNvSpPr>
          <p:nvPr>
            <p:ph type="title"/>
          </p:nvPr>
        </p:nvSpPr>
        <p:spPr>
          <a:xfrm>
            <a:off x="200025" y="115888"/>
            <a:ext cx="9577388" cy="504825"/>
          </a:xfrm>
        </p:spPr>
        <p:txBody>
          <a:bodyPr/>
          <a:lstStyle/>
          <a:p>
            <a:r>
              <a:rPr lang="en-GB" altLang="zh-CN" sz="3200">
                <a:latin typeface="Arial" charset="0"/>
                <a:ea typeface="SimSun" charset="0"/>
                <a:cs typeface="SimSun" charset="0"/>
              </a:rPr>
              <a:t>Overview of OO Design: Representation</a:t>
            </a:r>
            <a:endParaRPr lang="en-US" altLang="zh-CN" sz="3200">
              <a:latin typeface="Arial" charset="0"/>
              <a:ea typeface="SimSun" charset="0"/>
              <a:cs typeface="SimSun" charset="0"/>
            </a:endParaRPr>
          </a:p>
        </p:txBody>
      </p:sp>
      <p:sp>
        <p:nvSpPr>
          <p:cNvPr id="40966" name="Rectangle 3"/>
          <p:cNvSpPr>
            <a:spLocks noGrp="1" noChangeArrowheads="1"/>
          </p:cNvSpPr>
          <p:nvPr>
            <p:ph type="body" idx="1"/>
          </p:nvPr>
        </p:nvSpPr>
        <p:spPr/>
        <p:txBody>
          <a:bodyPr/>
          <a:lstStyle/>
          <a:p>
            <a:pPr>
              <a:lnSpc>
                <a:spcPct val="90000"/>
              </a:lnSpc>
            </a:pPr>
            <a:r>
              <a:rPr lang="en-GB" altLang="zh-CN" sz="2800">
                <a:latin typeface="Arial" charset="0"/>
                <a:ea typeface="SimSun" charset="0"/>
                <a:cs typeface="SimSun" charset="0"/>
              </a:rPr>
              <a:t>UML</a:t>
            </a:r>
          </a:p>
          <a:p>
            <a:pPr lvl="1">
              <a:lnSpc>
                <a:spcPct val="90000"/>
              </a:lnSpc>
            </a:pPr>
            <a:r>
              <a:rPr lang="en-GB" altLang="zh-CN" sz="2400">
                <a:latin typeface="Arial" charset="0"/>
                <a:ea typeface="SimSun" charset="0"/>
                <a:cs typeface="SimSun" charset="0"/>
              </a:rPr>
              <a:t>Structural model:</a:t>
            </a:r>
          </a:p>
          <a:p>
            <a:pPr lvl="2">
              <a:lnSpc>
                <a:spcPct val="90000"/>
              </a:lnSpc>
            </a:pPr>
            <a:r>
              <a:rPr lang="en-GB" altLang="zh-CN" sz="2400">
                <a:latin typeface="Arial" charset="0"/>
                <a:ea typeface="SimSun" charset="0"/>
                <a:cs typeface="SimSun" charset="0"/>
              </a:rPr>
              <a:t>Class diagram/object diagram</a:t>
            </a:r>
          </a:p>
          <a:p>
            <a:pPr lvl="2">
              <a:lnSpc>
                <a:spcPct val="90000"/>
              </a:lnSpc>
            </a:pPr>
            <a:r>
              <a:rPr lang="en-GB" altLang="zh-CN" sz="2400" i="1">
                <a:latin typeface="Arial" charset="0"/>
                <a:ea typeface="SimSun" charset="0"/>
                <a:cs typeface="SimSun" charset="0"/>
              </a:rPr>
              <a:t>Component diagram</a:t>
            </a:r>
          </a:p>
          <a:p>
            <a:pPr lvl="3">
              <a:lnSpc>
                <a:spcPct val="90000"/>
              </a:lnSpc>
            </a:pPr>
            <a:r>
              <a:rPr lang="en-GB" altLang="zh-CN" sz="2000" i="1">
                <a:latin typeface="Arial" charset="0"/>
                <a:ea typeface="SimSun" charset="0"/>
                <a:cs typeface="SimSun" charset="0"/>
              </a:rPr>
              <a:t>Describes how classes are packaged into components</a:t>
            </a:r>
          </a:p>
          <a:p>
            <a:pPr lvl="3">
              <a:lnSpc>
                <a:spcPct val="90000"/>
              </a:lnSpc>
            </a:pPr>
            <a:r>
              <a:rPr lang="en-GB" altLang="zh-CN" sz="2000" i="1">
                <a:latin typeface="Arial" charset="0"/>
                <a:ea typeface="SimSun" charset="0"/>
                <a:cs typeface="SimSun" charset="0"/>
              </a:rPr>
              <a:t>The interfaces between components</a:t>
            </a:r>
          </a:p>
          <a:p>
            <a:pPr lvl="3">
              <a:lnSpc>
                <a:spcPct val="90000"/>
              </a:lnSpc>
            </a:pPr>
            <a:r>
              <a:rPr lang="en-GB" altLang="zh-CN" sz="2000" i="1">
                <a:latin typeface="Arial" charset="0"/>
                <a:ea typeface="SimSun" charset="0"/>
                <a:cs typeface="SimSun" charset="0"/>
              </a:rPr>
              <a:t>The connections between components</a:t>
            </a:r>
          </a:p>
          <a:p>
            <a:pPr lvl="2">
              <a:lnSpc>
                <a:spcPct val="90000"/>
              </a:lnSpc>
            </a:pPr>
            <a:r>
              <a:rPr lang="en-GB" altLang="zh-CN" sz="2400" i="1">
                <a:latin typeface="Arial" charset="0"/>
                <a:ea typeface="SimSun" charset="0"/>
                <a:cs typeface="SimSun" charset="0"/>
              </a:rPr>
              <a:t>Deployment diagram</a:t>
            </a:r>
          </a:p>
          <a:p>
            <a:pPr lvl="3">
              <a:lnSpc>
                <a:spcPct val="90000"/>
              </a:lnSpc>
            </a:pPr>
            <a:r>
              <a:rPr lang="en-GB" altLang="zh-CN" sz="2000" i="1">
                <a:latin typeface="Arial" charset="0"/>
                <a:ea typeface="SimSun" charset="0"/>
                <a:cs typeface="SimSun" charset="0"/>
              </a:rPr>
              <a:t>Describes how components are deployed to hardware nodes</a:t>
            </a:r>
          </a:p>
          <a:p>
            <a:pPr lvl="1">
              <a:lnSpc>
                <a:spcPct val="90000"/>
              </a:lnSpc>
            </a:pPr>
            <a:r>
              <a:rPr lang="en-GB" altLang="zh-CN" sz="2400">
                <a:latin typeface="Arial" charset="0"/>
                <a:ea typeface="SimSun" charset="0"/>
                <a:cs typeface="SimSun" charset="0"/>
              </a:rPr>
              <a:t>Behaviour model:</a:t>
            </a:r>
          </a:p>
          <a:p>
            <a:pPr lvl="2">
              <a:lnSpc>
                <a:spcPct val="90000"/>
              </a:lnSpc>
            </a:pPr>
            <a:r>
              <a:rPr lang="en-GB" altLang="zh-CN" sz="2400">
                <a:latin typeface="Arial" charset="0"/>
                <a:ea typeface="SimSun" charset="0"/>
                <a:cs typeface="SimSun" charset="0"/>
              </a:rPr>
              <a:t>Activity diagram, sequence diagram, state machine, communication diagram</a:t>
            </a:r>
          </a:p>
          <a:p>
            <a:pPr lvl="1">
              <a:lnSpc>
                <a:spcPct val="90000"/>
              </a:lnSpc>
            </a:pPr>
            <a:r>
              <a:rPr lang="en-GB" altLang="zh-CN" sz="2400">
                <a:latin typeface="Arial" charset="0"/>
                <a:ea typeface="SimSun" charset="0"/>
                <a:cs typeface="SimSun" charset="0"/>
              </a:rPr>
              <a:t>Functional model:</a:t>
            </a:r>
          </a:p>
          <a:p>
            <a:pPr lvl="2">
              <a:lnSpc>
                <a:spcPct val="90000"/>
              </a:lnSpc>
            </a:pPr>
            <a:r>
              <a:rPr lang="en-GB" altLang="zh-CN" sz="2400">
                <a:latin typeface="Arial" charset="0"/>
                <a:ea typeface="SimSun" charset="0"/>
                <a:cs typeface="SimSun" charset="0"/>
              </a:rPr>
              <a:t>Use case diagram</a:t>
            </a:r>
            <a:endParaRPr lang="en-US" altLang="zh-CN" sz="2400">
              <a:latin typeface="Arial" charset="0"/>
              <a:ea typeface="SimSun" charset="0"/>
              <a:cs typeface="SimSun"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6"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785171E0-0835-DF49-A0F5-5670E40E74DF}" type="slidenum">
              <a:rPr lang="en-US" sz="1400">
                <a:solidFill>
                  <a:schemeClr val="bg1"/>
                </a:solidFill>
                <a:latin typeface="Arial" charset="0"/>
              </a:rPr>
              <a:pPr/>
              <a:t>39</a:t>
            </a:fld>
            <a:endParaRPr lang="en-US" sz="1400">
              <a:solidFill>
                <a:schemeClr val="bg1"/>
              </a:solidFill>
              <a:latin typeface="Arial" charset="0"/>
            </a:endParaRPr>
          </a:p>
        </p:txBody>
      </p:sp>
      <p:sp>
        <p:nvSpPr>
          <p:cNvPr id="7" name="Footer Placeholder 5"/>
          <p:cNvSpPr>
            <a:spLocks noGrp="1"/>
          </p:cNvSpPr>
          <p:nvPr>
            <p:ph type="ftr" sz="quarter" idx="12"/>
          </p:nvPr>
        </p:nvSpPr>
        <p:spPr/>
        <p:txBody>
          <a:bodyPr/>
          <a:lstStyle/>
          <a:p>
            <a:pPr>
              <a:defRPr/>
            </a:pPr>
            <a:r>
              <a:rPr lang="en-GB" altLang="zh-CN"/>
              <a:t>U08182: Information Systems Design</a:t>
            </a:r>
          </a:p>
        </p:txBody>
      </p:sp>
      <p:sp>
        <p:nvSpPr>
          <p:cNvPr id="41989" name="Rectangle 2"/>
          <p:cNvSpPr>
            <a:spLocks noGrp="1" noChangeArrowheads="1"/>
          </p:cNvSpPr>
          <p:nvPr>
            <p:ph type="title"/>
          </p:nvPr>
        </p:nvSpPr>
        <p:spPr/>
        <p:txBody>
          <a:bodyPr/>
          <a:lstStyle/>
          <a:p>
            <a:r>
              <a:rPr lang="en-GB" altLang="zh-CN" sz="3200">
                <a:latin typeface="Arial" charset="0"/>
                <a:ea typeface="SimSun" charset="0"/>
                <a:cs typeface="SimSun" charset="0"/>
              </a:rPr>
              <a:t>Overview of OO Design: Design process</a:t>
            </a:r>
            <a:endParaRPr lang="zh-CN" altLang="en-US" sz="3200">
              <a:latin typeface="Arial" charset="0"/>
              <a:ea typeface="SimSun" charset="0"/>
              <a:cs typeface="SimSun" charset="0"/>
            </a:endParaRPr>
          </a:p>
        </p:txBody>
      </p:sp>
      <p:sp>
        <p:nvSpPr>
          <p:cNvPr id="41990" name="Rectangle 3"/>
          <p:cNvSpPr>
            <a:spLocks noGrp="1" noChangeArrowheads="1"/>
          </p:cNvSpPr>
          <p:nvPr>
            <p:ph type="body" idx="1"/>
          </p:nvPr>
        </p:nvSpPr>
        <p:spPr>
          <a:xfrm>
            <a:off x="415925" y="620713"/>
            <a:ext cx="9361488" cy="720725"/>
          </a:xfrm>
        </p:spPr>
        <p:txBody>
          <a:bodyPr/>
          <a:lstStyle/>
          <a:p>
            <a:r>
              <a:rPr lang="en-GB" altLang="zh-CN">
                <a:latin typeface="Arial" charset="0"/>
                <a:ea typeface="SimSun" charset="0"/>
                <a:cs typeface="SimSun" charset="0"/>
              </a:rPr>
              <a:t>Unified process</a:t>
            </a:r>
          </a:p>
          <a:p>
            <a:pPr lvl="1"/>
            <a:endParaRPr lang="en-US" altLang="zh-CN">
              <a:latin typeface="Arial" charset="0"/>
              <a:ea typeface="SimSun" charset="0"/>
              <a:cs typeface="SimSun" charset="0"/>
            </a:endParaRPr>
          </a:p>
        </p:txBody>
      </p:sp>
      <p:pic>
        <p:nvPicPr>
          <p:cNvPr id="41991" name="Picture 5" descr="C7BF459E"/>
          <p:cNvPicPr>
            <a:picLocks noChangeAspect="1" noChangeArrowheads="1"/>
          </p:cNvPicPr>
          <p:nvPr/>
        </p:nvPicPr>
        <p:blipFill>
          <a:blip r:embed="rId2">
            <a:extLst>
              <a:ext uri="{28A0092B-C50C-407E-A947-70E740481C1C}">
                <a14:useLocalDpi xmlns:a14="http://schemas.microsoft.com/office/drawing/2010/main" val="0"/>
              </a:ext>
            </a:extLst>
          </a:blip>
          <a:srcRect l="25981" t="5029" r="11765" b="69629"/>
          <a:stretch>
            <a:fillRect/>
          </a:stretch>
        </p:blipFill>
        <p:spPr bwMode="auto">
          <a:xfrm>
            <a:off x="560388" y="1341438"/>
            <a:ext cx="9074150" cy="401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CC639BE5-80B2-AA49-A957-708FE2B4B30B}" type="slidenum">
              <a:rPr lang="en-US" sz="1400">
                <a:solidFill>
                  <a:schemeClr val="bg1"/>
                </a:solidFill>
                <a:latin typeface="Arial" charset="0"/>
              </a:rPr>
              <a:pPr/>
              <a:t>4</a:t>
            </a:fld>
            <a:endParaRPr lang="en-US" sz="1400">
              <a:solidFill>
                <a:schemeClr val="bg1"/>
              </a:solidFill>
              <a:latin typeface="Arial" charset="0"/>
            </a:endParaRPr>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8197" name="Rectangle 2"/>
          <p:cNvSpPr>
            <a:spLocks noGrp="1" noChangeArrowheads="1"/>
          </p:cNvSpPr>
          <p:nvPr>
            <p:ph type="title"/>
          </p:nvPr>
        </p:nvSpPr>
        <p:spPr>
          <a:xfrm>
            <a:off x="631825" y="115888"/>
            <a:ext cx="9177338" cy="720725"/>
          </a:xfrm>
        </p:spPr>
        <p:txBody>
          <a:bodyPr/>
          <a:lstStyle/>
          <a:p>
            <a:r>
              <a:rPr lang="en-GB">
                <a:latin typeface="Arial" charset="0"/>
              </a:rPr>
              <a:t>Deal</a:t>
            </a:r>
            <a:r>
              <a:rPr lang="en-GB" altLang="zh-CN">
                <a:latin typeface="Arial" charset="0"/>
                <a:ea typeface="SimSun" charset="0"/>
                <a:cs typeface="SimSun" charset="0"/>
              </a:rPr>
              <a:t>ing</a:t>
            </a:r>
            <a:r>
              <a:rPr lang="en-GB">
                <a:latin typeface="Arial" charset="0"/>
              </a:rPr>
              <a:t> With Complexity</a:t>
            </a:r>
          </a:p>
        </p:txBody>
      </p:sp>
      <p:sp>
        <p:nvSpPr>
          <p:cNvPr id="8198" name="Rectangle 9"/>
          <p:cNvSpPr>
            <a:spLocks noGrp="1" noChangeArrowheads="1"/>
          </p:cNvSpPr>
          <p:nvPr>
            <p:ph type="body" idx="1"/>
          </p:nvPr>
        </p:nvSpPr>
        <p:spPr>
          <a:xfrm>
            <a:off x="704850" y="908050"/>
            <a:ext cx="8785225" cy="5113338"/>
          </a:xfrm>
        </p:spPr>
        <p:txBody>
          <a:bodyPr/>
          <a:lstStyle/>
          <a:p>
            <a:pPr marL="0" indent="0" algn="ctr">
              <a:lnSpc>
                <a:spcPct val="90000"/>
              </a:lnSpc>
              <a:buFont typeface="Wingdings" charset="0"/>
              <a:buNone/>
            </a:pPr>
            <a:r>
              <a:rPr lang="en-GB" sz="2800">
                <a:latin typeface="Arial" charset="0"/>
              </a:rPr>
              <a:t>Witt, Baker &amp; Merritte’s Axioms</a:t>
            </a:r>
          </a:p>
          <a:p>
            <a:pPr marL="0" indent="0">
              <a:lnSpc>
                <a:spcPct val="90000"/>
              </a:lnSpc>
              <a:buFont typeface="Wingdings" charset="0"/>
              <a:buNone/>
            </a:pPr>
            <a:r>
              <a:rPr lang="en-GB" altLang="zh-CN" sz="2800">
                <a:latin typeface="Arial" charset="0"/>
                <a:ea typeface="SimSun" charset="0"/>
                <a:cs typeface="SimSun" charset="0"/>
              </a:rPr>
              <a:t>These axioms are about the relationships between design activities and the affect on outcomes. </a:t>
            </a:r>
          </a:p>
          <a:p>
            <a:pPr marL="0" indent="0">
              <a:lnSpc>
                <a:spcPct val="90000"/>
              </a:lnSpc>
              <a:buFont typeface="Wingdings" charset="0"/>
              <a:buNone/>
            </a:pPr>
            <a:r>
              <a:rPr lang="en-GB" altLang="zh-CN" sz="2800">
                <a:latin typeface="Arial" charset="0"/>
                <a:ea typeface="SimSun" charset="0"/>
                <a:cs typeface="SimSun" charset="0"/>
              </a:rPr>
              <a:t>They address a specific issue of design, i.e. how to deal with complexity. Two vehicles are identified and their properties are stated. </a:t>
            </a:r>
          </a:p>
          <a:p>
            <a:pPr marL="465138" lvl="1">
              <a:lnSpc>
                <a:spcPct val="90000"/>
              </a:lnSpc>
            </a:pPr>
            <a:r>
              <a:rPr lang="en-GB" altLang="zh-CN" sz="2400">
                <a:latin typeface="Arial" charset="0"/>
                <a:ea typeface="SimSun" charset="0"/>
                <a:cs typeface="SimSun" charset="0"/>
              </a:rPr>
              <a:t>Separation of concerns: </a:t>
            </a:r>
          </a:p>
          <a:p>
            <a:pPr marL="465138" lvl="1">
              <a:lnSpc>
                <a:spcPct val="90000"/>
              </a:lnSpc>
              <a:buFont typeface="Wingdings" charset="0"/>
              <a:buNone/>
            </a:pPr>
            <a:r>
              <a:rPr lang="en-GB" altLang="zh-CN" sz="2400">
                <a:latin typeface="Arial" charset="0"/>
                <a:ea typeface="SimSun" charset="0"/>
                <a:cs typeface="SimSun" charset="0"/>
              </a:rPr>
              <a:t>	identifying a specific design concern and separating it from the rest during design process</a:t>
            </a:r>
          </a:p>
          <a:p>
            <a:pPr marL="465138" lvl="1">
              <a:lnSpc>
                <a:spcPct val="90000"/>
              </a:lnSpc>
            </a:pPr>
            <a:r>
              <a:rPr lang="en-GB" altLang="zh-CN" sz="2400">
                <a:latin typeface="Arial" charset="0"/>
                <a:ea typeface="SimSun" charset="0"/>
                <a:cs typeface="SimSun" charset="0"/>
              </a:rPr>
              <a:t>Abstraction:</a:t>
            </a:r>
          </a:p>
          <a:p>
            <a:pPr marL="465138" lvl="1">
              <a:lnSpc>
                <a:spcPct val="90000"/>
              </a:lnSpc>
              <a:buFont typeface="Wingdings" charset="0"/>
              <a:buNone/>
            </a:pPr>
            <a:r>
              <a:rPr lang="en-GB" altLang="zh-CN" sz="2400">
                <a:latin typeface="Arial" charset="0"/>
                <a:ea typeface="SimSun" charset="0"/>
                <a:cs typeface="SimSun" charset="0"/>
              </a:rPr>
              <a:t>	identifying the most important issues and ignoring the less important details </a:t>
            </a:r>
            <a:endParaRPr lang="en-US" altLang="zh-CN" sz="2400">
              <a:latin typeface="Arial" charset="0"/>
              <a:ea typeface="SimSun" charset="0"/>
              <a:cs typeface="SimSun"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CEDEB5FB-FC6E-2942-9D15-EAEC1DE67CD9}" type="slidenum">
              <a:rPr lang="en-US" sz="1400">
                <a:solidFill>
                  <a:schemeClr val="bg1"/>
                </a:solidFill>
                <a:latin typeface="Arial" charset="0"/>
              </a:rPr>
              <a:pPr/>
              <a:t>40</a:t>
            </a:fld>
            <a:endParaRPr lang="en-US" sz="1400">
              <a:solidFill>
                <a:schemeClr val="bg1"/>
              </a:solidFill>
              <a:latin typeface="Arial" charset="0"/>
            </a:endParaRPr>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43013" name="Rectangle 2"/>
          <p:cNvSpPr>
            <a:spLocks noGrp="1" noChangeArrowheads="1"/>
          </p:cNvSpPr>
          <p:nvPr>
            <p:ph type="title"/>
          </p:nvPr>
        </p:nvSpPr>
        <p:spPr/>
        <p:txBody>
          <a:bodyPr/>
          <a:lstStyle/>
          <a:p>
            <a:endParaRPr lang="zh-CN" altLang="en-US">
              <a:latin typeface="Arial" charset="0"/>
              <a:ea typeface="SimSun" charset="0"/>
              <a:cs typeface="SimSun" charset="0"/>
            </a:endParaRPr>
          </a:p>
        </p:txBody>
      </p:sp>
      <p:pic>
        <p:nvPicPr>
          <p:cNvPr id="43014" name="Picture 4" descr="C7BF459E"/>
          <p:cNvPicPr>
            <a:picLocks noChangeAspect="1" noChangeArrowheads="1"/>
          </p:cNvPicPr>
          <p:nvPr/>
        </p:nvPicPr>
        <p:blipFill>
          <a:blip r:embed="rId2">
            <a:extLst>
              <a:ext uri="{28A0092B-C50C-407E-A947-70E740481C1C}">
                <a14:useLocalDpi xmlns:a14="http://schemas.microsoft.com/office/drawing/2010/main" val="0"/>
              </a:ext>
            </a:extLst>
          </a:blip>
          <a:srcRect l="28943" t="34097" r="15729" b="33209"/>
          <a:stretch>
            <a:fillRect/>
          </a:stretch>
        </p:blipFill>
        <p:spPr bwMode="auto">
          <a:xfrm>
            <a:off x="392113" y="296863"/>
            <a:ext cx="9145587" cy="58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8DF9889D-FD26-584C-9487-5BCFC0AF8EF0}" type="slidenum">
              <a:rPr lang="en-US" sz="1400">
                <a:solidFill>
                  <a:schemeClr val="bg1"/>
                </a:solidFill>
                <a:latin typeface="Arial" charset="0"/>
              </a:rPr>
              <a:pPr/>
              <a:t>41</a:t>
            </a:fld>
            <a:endParaRPr lang="en-US" sz="1400">
              <a:solidFill>
                <a:schemeClr val="bg1"/>
              </a:solidFill>
              <a:latin typeface="Arial" charset="0"/>
            </a:endParaRPr>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44037" name="Rectangle 2"/>
          <p:cNvSpPr>
            <a:spLocks noGrp="1" noChangeArrowheads="1"/>
          </p:cNvSpPr>
          <p:nvPr>
            <p:ph type="title"/>
          </p:nvPr>
        </p:nvSpPr>
        <p:spPr/>
        <p:txBody>
          <a:bodyPr/>
          <a:lstStyle/>
          <a:p>
            <a:r>
              <a:rPr lang="en-GB" altLang="zh-CN" sz="3200">
                <a:latin typeface="Arial" charset="0"/>
                <a:ea typeface="SimSun" charset="0"/>
                <a:cs typeface="SimSun" charset="0"/>
              </a:rPr>
              <a:t>Overview of OO Design: Heuristics</a:t>
            </a:r>
            <a:endParaRPr lang="zh-CN" altLang="en-US" sz="3200">
              <a:latin typeface="Arial" charset="0"/>
              <a:ea typeface="SimSun" charset="0"/>
              <a:cs typeface="SimSun" charset="0"/>
            </a:endParaRPr>
          </a:p>
        </p:txBody>
      </p:sp>
      <p:sp>
        <p:nvSpPr>
          <p:cNvPr id="44038" name="Rectangle 3"/>
          <p:cNvSpPr>
            <a:spLocks noGrp="1" noChangeArrowheads="1"/>
          </p:cNvSpPr>
          <p:nvPr>
            <p:ph type="body" idx="1"/>
          </p:nvPr>
        </p:nvSpPr>
        <p:spPr/>
        <p:txBody>
          <a:bodyPr/>
          <a:lstStyle/>
          <a:p>
            <a:pPr>
              <a:lnSpc>
                <a:spcPct val="80000"/>
              </a:lnSpc>
            </a:pPr>
            <a:r>
              <a:rPr lang="en-GB" altLang="zh-CN" sz="2800">
                <a:latin typeface="Arial" charset="0"/>
                <a:ea typeface="SimSun" charset="0"/>
                <a:cs typeface="SimSun" charset="0"/>
              </a:rPr>
              <a:t>Design patterns</a:t>
            </a:r>
          </a:p>
          <a:p>
            <a:pPr lvl="1">
              <a:lnSpc>
                <a:spcPct val="80000"/>
              </a:lnSpc>
            </a:pPr>
            <a:r>
              <a:rPr lang="en-US" altLang="zh-CN" sz="2400">
                <a:latin typeface="Arial" charset="0"/>
                <a:ea typeface="SimSun" charset="0"/>
                <a:cs typeface="SimSun" charset="0"/>
              </a:rPr>
              <a:t>Solutions to recurring design problems and for sharing design expertise in an application-independent fashion</a:t>
            </a:r>
          </a:p>
          <a:p>
            <a:pPr lvl="1">
              <a:lnSpc>
                <a:spcPct val="80000"/>
              </a:lnSpc>
            </a:pPr>
            <a:r>
              <a:rPr lang="en-US" altLang="zh-CN" sz="2400" b="1" i="1">
                <a:latin typeface="Arial" charset="0"/>
                <a:ea typeface="SimSun" charset="0"/>
                <a:cs typeface="SimSun" charset="0"/>
              </a:rPr>
              <a:t>Alexandrian</a:t>
            </a:r>
            <a:r>
              <a:rPr lang="en-US" altLang="zh-CN" sz="2400">
                <a:latin typeface="Arial" charset="0"/>
                <a:ea typeface="SimSun" charset="0"/>
                <a:cs typeface="SimSun" charset="0"/>
              </a:rPr>
              <a:t> form of representation of design patterns:</a:t>
            </a:r>
          </a:p>
          <a:p>
            <a:pPr lvl="2">
              <a:lnSpc>
                <a:spcPct val="80000"/>
              </a:lnSpc>
            </a:pPr>
            <a:r>
              <a:rPr lang="en-US" altLang="zh-CN" sz="2400">
                <a:latin typeface="Arial" charset="0"/>
                <a:ea typeface="SimSun" charset="0"/>
                <a:cs typeface="SimSun" charset="0"/>
              </a:rPr>
              <a:t>Name, </a:t>
            </a:r>
          </a:p>
          <a:p>
            <a:pPr lvl="2">
              <a:lnSpc>
                <a:spcPct val="80000"/>
              </a:lnSpc>
            </a:pPr>
            <a:r>
              <a:rPr lang="en-US" altLang="zh-CN" sz="2400">
                <a:latin typeface="Arial" charset="0"/>
                <a:ea typeface="SimSun" charset="0"/>
                <a:cs typeface="SimSun" charset="0"/>
              </a:rPr>
              <a:t>Context and problem statement, </a:t>
            </a:r>
          </a:p>
          <a:p>
            <a:pPr lvl="2">
              <a:lnSpc>
                <a:spcPct val="80000"/>
              </a:lnSpc>
            </a:pPr>
            <a:r>
              <a:rPr lang="en-US" altLang="zh-CN" sz="2400">
                <a:latin typeface="Arial" charset="0"/>
                <a:ea typeface="SimSun" charset="0"/>
                <a:cs typeface="SimSun" charset="0"/>
              </a:rPr>
              <a:t>Solution </a:t>
            </a:r>
          </a:p>
          <a:p>
            <a:pPr lvl="2">
              <a:lnSpc>
                <a:spcPct val="80000"/>
              </a:lnSpc>
            </a:pPr>
            <a:r>
              <a:rPr lang="en-GB" altLang="zh-CN" sz="2400">
                <a:latin typeface="Arial" charset="0"/>
                <a:ea typeface="SimSun" charset="0"/>
                <a:cs typeface="SimSun" charset="0"/>
              </a:rPr>
              <a:t>Examples</a:t>
            </a:r>
            <a:endParaRPr lang="en-US" altLang="zh-CN" sz="2400">
              <a:latin typeface="Arial" charset="0"/>
              <a:ea typeface="SimSun" charset="0"/>
              <a:cs typeface="SimSun" charset="0"/>
            </a:endParaRPr>
          </a:p>
          <a:p>
            <a:pPr lvl="2">
              <a:lnSpc>
                <a:spcPct val="80000"/>
              </a:lnSpc>
            </a:pPr>
            <a:r>
              <a:rPr lang="en-US" altLang="zh-CN" sz="2400">
                <a:latin typeface="Arial" charset="0"/>
                <a:ea typeface="SimSun" charset="0"/>
                <a:cs typeface="SimSun" charset="0"/>
              </a:rPr>
              <a:t>Discussion on how the pattern relates to other patterns</a:t>
            </a:r>
          </a:p>
          <a:p>
            <a:pPr lvl="1">
              <a:lnSpc>
                <a:spcPct val="80000"/>
              </a:lnSpc>
            </a:pPr>
            <a:r>
              <a:rPr lang="en-US" altLang="zh-CN" sz="2400">
                <a:latin typeface="Arial" charset="0"/>
                <a:ea typeface="SimSun" charset="0"/>
                <a:cs typeface="SimSun" charset="0"/>
              </a:rPr>
              <a:t>Catalogues of design patterns:</a:t>
            </a:r>
          </a:p>
          <a:p>
            <a:pPr lvl="2">
              <a:lnSpc>
                <a:spcPct val="80000"/>
              </a:lnSpc>
            </a:pPr>
            <a:r>
              <a:rPr lang="en-US" altLang="zh-CN" sz="2400">
                <a:latin typeface="Arial" charset="0"/>
                <a:ea typeface="SimSun" charset="0"/>
                <a:cs typeface="SimSun" charset="0"/>
              </a:rPr>
              <a:t>Gang of Four catalogue (E. Gamma, R. Helm, R. Johnson, and J. Vlissides. Design Patterns - Elements of Reusable Object-Oriented Software. Addison-Wesley, 1995.</a:t>
            </a:r>
          </a:p>
          <a:p>
            <a:pPr lvl="2">
              <a:lnSpc>
                <a:spcPct val="80000"/>
              </a:lnSpc>
            </a:pPr>
            <a:r>
              <a:rPr lang="en-GB" altLang="zh-CN" sz="2400">
                <a:latin typeface="Arial" charset="0"/>
                <a:ea typeface="SimSun" charset="0"/>
                <a:cs typeface="SimSun" charset="0"/>
              </a:rPr>
              <a:t>Java Design patterns. </a:t>
            </a:r>
            <a:endParaRPr lang="en-US" altLang="zh-CN" sz="2400">
              <a:latin typeface="Arial" charset="0"/>
              <a:ea typeface="SimSun" charset="0"/>
              <a:cs typeface="SimSun"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80D1644D-D210-4A47-81E9-10FBDD6FAB3F}" type="slidenum">
              <a:rPr lang="en-US" sz="1400">
                <a:solidFill>
                  <a:schemeClr val="bg1"/>
                </a:solidFill>
                <a:latin typeface="Arial" charset="0"/>
              </a:rPr>
              <a:pPr/>
              <a:t>42</a:t>
            </a:fld>
            <a:endParaRPr lang="en-US" sz="1400">
              <a:solidFill>
                <a:schemeClr val="bg1"/>
              </a:solidFill>
              <a:latin typeface="Arial" charset="0"/>
            </a:endParaRPr>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45061" name="Rectangle 2"/>
          <p:cNvSpPr>
            <a:spLocks noGrp="1" noChangeArrowheads="1"/>
          </p:cNvSpPr>
          <p:nvPr>
            <p:ph type="title"/>
          </p:nvPr>
        </p:nvSpPr>
        <p:spPr/>
        <p:txBody>
          <a:bodyPr/>
          <a:lstStyle/>
          <a:p>
            <a:r>
              <a:rPr lang="en-GB" dirty="0">
                <a:latin typeface="Arial" charset="0"/>
              </a:rPr>
              <a:t>Further Readings</a:t>
            </a:r>
          </a:p>
        </p:txBody>
      </p:sp>
      <p:sp>
        <p:nvSpPr>
          <p:cNvPr id="45062" name="Rectangle 3"/>
          <p:cNvSpPr>
            <a:spLocks noGrp="1" noChangeArrowheads="1"/>
          </p:cNvSpPr>
          <p:nvPr>
            <p:ph type="body" idx="1"/>
          </p:nvPr>
        </p:nvSpPr>
        <p:spPr>
          <a:xfrm>
            <a:off x="631825" y="765175"/>
            <a:ext cx="9067800" cy="5229225"/>
          </a:xfrm>
        </p:spPr>
        <p:txBody>
          <a:bodyPr/>
          <a:lstStyle/>
          <a:p>
            <a:pPr marL="407988" indent="-407988">
              <a:spcBef>
                <a:spcPts val="1200"/>
              </a:spcBef>
              <a:spcAft>
                <a:spcPts val="300"/>
              </a:spcAft>
              <a:buFont typeface="Wingdings" charset="0"/>
              <a:buNone/>
            </a:pPr>
            <a:r>
              <a:rPr lang="en-GB" sz="2400" b="1" dirty="0">
                <a:latin typeface="Arial" charset="0"/>
                <a:ea typeface="SimSun" charset="0"/>
                <a:cs typeface="SimSun" charset="0"/>
              </a:rPr>
              <a:t>[1] Zhu, H., Software Design methodology.  Chapter 3 (</a:t>
            </a:r>
            <a:r>
              <a:rPr lang="en-GB" sz="2400" b="1" i="1" dirty="0">
                <a:latin typeface="Arial" charset="0"/>
                <a:ea typeface="SimSun" charset="0"/>
                <a:cs typeface="SimSun" charset="0"/>
              </a:rPr>
              <a:t>design principles</a:t>
            </a:r>
            <a:r>
              <a:rPr lang="en-GB" sz="2400" b="1" dirty="0">
                <a:latin typeface="Arial" charset="0"/>
                <a:ea typeface="SimSun" charset="0"/>
                <a:cs typeface="SimSun" charset="0"/>
              </a:rPr>
              <a:t>).</a:t>
            </a:r>
          </a:p>
          <a:p>
            <a:pPr marL="407988" indent="-407988">
              <a:spcBef>
                <a:spcPts val="1200"/>
              </a:spcBef>
              <a:spcAft>
                <a:spcPts val="300"/>
              </a:spcAft>
              <a:buFont typeface="Wingdings" charset="0"/>
              <a:buNone/>
            </a:pPr>
            <a:r>
              <a:rPr lang="en-GB" sz="2400" dirty="0">
                <a:latin typeface="Arial" charset="0"/>
                <a:ea typeface="SimSun" charset="0"/>
                <a:cs typeface="SimSun" charset="0"/>
              </a:rPr>
              <a:t>[2] </a:t>
            </a:r>
            <a:r>
              <a:rPr lang="en-GB" sz="2400" dirty="0" err="1">
                <a:latin typeface="Arial" charset="0"/>
                <a:ea typeface="SimSun" charset="0"/>
                <a:cs typeface="SimSun" charset="0"/>
              </a:rPr>
              <a:t>Budgen</a:t>
            </a:r>
            <a:r>
              <a:rPr lang="en-GB" sz="2400" dirty="0">
                <a:latin typeface="Arial" charset="0"/>
                <a:ea typeface="SimSun" charset="0"/>
                <a:cs typeface="SimSun" charset="0"/>
              </a:rPr>
              <a:t>, D, Software Design, Addison-Wesley, 1994.  Chapter 1~ 3 (</a:t>
            </a:r>
            <a:r>
              <a:rPr lang="en-GB" sz="2400" i="1" dirty="0">
                <a:latin typeface="Arial" charset="0"/>
                <a:ea typeface="SimSun" charset="0"/>
                <a:cs typeface="SimSun" charset="0"/>
              </a:rPr>
              <a:t>design process), </a:t>
            </a:r>
            <a:r>
              <a:rPr lang="en-GB" sz="2400" dirty="0">
                <a:latin typeface="Arial" charset="0"/>
                <a:ea typeface="SimSun" charset="0"/>
                <a:cs typeface="SimSun" charset="0"/>
              </a:rPr>
              <a:t>Chapter 8 (</a:t>
            </a:r>
            <a:r>
              <a:rPr lang="en-GB" sz="2400" i="1" dirty="0">
                <a:latin typeface="Arial" charset="0"/>
                <a:ea typeface="SimSun" charset="0"/>
                <a:cs typeface="SimSun" charset="0"/>
              </a:rPr>
              <a:t>design methods), </a:t>
            </a:r>
            <a:r>
              <a:rPr lang="en-GB" sz="2400" dirty="0">
                <a:latin typeface="Arial" charset="0"/>
                <a:ea typeface="SimSun" charset="0"/>
                <a:cs typeface="SimSun" charset="0"/>
              </a:rPr>
              <a:t>Chapter 9</a:t>
            </a:r>
            <a:r>
              <a:rPr lang="en-GB" sz="2400" i="1" dirty="0">
                <a:latin typeface="Arial" charset="0"/>
                <a:ea typeface="SimSun" charset="0"/>
                <a:cs typeface="SimSun" charset="0"/>
              </a:rPr>
              <a:t> (design strategies). </a:t>
            </a:r>
          </a:p>
          <a:p>
            <a:pPr marL="407988" indent="-407988">
              <a:spcBef>
                <a:spcPts val="600"/>
              </a:spcBef>
              <a:spcAft>
                <a:spcPts val="600"/>
              </a:spcAft>
              <a:buFont typeface="Wingdings" charset="0"/>
              <a:buNone/>
            </a:pPr>
            <a:r>
              <a:rPr lang="en-GB" sz="2400" dirty="0">
                <a:latin typeface="Arial" charset="0"/>
                <a:ea typeface="SimSun" charset="0"/>
                <a:cs typeface="SimSun" charset="0"/>
              </a:rPr>
              <a:t>[3] Bernard Witt, Terry Baker and Everett Merritt, </a:t>
            </a:r>
            <a:r>
              <a:rPr lang="en-GB" sz="2400" i="1" dirty="0">
                <a:latin typeface="Arial" charset="0"/>
                <a:ea typeface="SimSun" charset="0"/>
                <a:cs typeface="SimSun" charset="0"/>
              </a:rPr>
              <a:t>Software Architecture and Design</a:t>
            </a:r>
            <a:r>
              <a:rPr lang="en-GB" sz="2400" dirty="0">
                <a:latin typeface="Arial" charset="0"/>
                <a:ea typeface="SimSun" charset="0"/>
                <a:cs typeface="SimSun" charset="0"/>
              </a:rPr>
              <a:t>, Van </a:t>
            </a:r>
            <a:r>
              <a:rPr lang="en-GB" sz="2400" dirty="0" err="1">
                <a:latin typeface="Arial" charset="0"/>
                <a:ea typeface="SimSun" charset="0"/>
                <a:cs typeface="SimSun" charset="0"/>
              </a:rPr>
              <a:t>Nostrand</a:t>
            </a:r>
            <a:r>
              <a:rPr lang="en-GB" sz="2400" dirty="0">
                <a:latin typeface="Arial" charset="0"/>
                <a:ea typeface="SimSun" charset="0"/>
                <a:cs typeface="SimSun" charset="0"/>
              </a:rPr>
              <a:t> Reinhold, New York, 1994, Chapter 1~2, pp1~35. (</a:t>
            </a:r>
            <a:r>
              <a:rPr lang="en-GB" sz="2400" i="1" dirty="0">
                <a:latin typeface="Arial" charset="0"/>
                <a:ea typeface="SimSun" charset="0"/>
                <a:cs typeface="SimSun" charset="0"/>
              </a:rPr>
              <a:t>the principles of software design). </a:t>
            </a:r>
          </a:p>
          <a:p>
            <a:pPr marL="407988" indent="-407988">
              <a:spcBef>
                <a:spcPts val="600"/>
              </a:spcBef>
              <a:spcAft>
                <a:spcPts val="600"/>
              </a:spcAft>
              <a:buFont typeface="Wingdings" charset="0"/>
              <a:buNone/>
            </a:pPr>
            <a:r>
              <a:rPr lang="en-GB" sz="2400" b="1" dirty="0">
                <a:latin typeface="Arial" charset="0"/>
                <a:ea typeface="SimSun" charset="0"/>
                <a:cs typeface="SimSun" charset="0"/>
              </a:rPr>
              <a:t>Reading material:</a:t>
            </a:r>
          </a:p>
          <a:p>
            <a:pPr marL="407988" indent="-407988">
              <a:spcBef>
                <a:spcPts val="600"/>
              </a:spcBef>
              <a:spcAft>
                <a:spcPts val="600"/>
              </a:spcAft>
              <a:buFont typeface="Wingdings" charset="0"/>
              <a:buNone/>
            </a:pPr>
            <a:r>
              <a:rPr lang="en-US" sz="2400" i="1" dirty="0">
                <a:latin typeface="Arial" charset="0"/>
              </a:rPr>
              <a:t>A case study of object oriented design using design patterns </a:t>
            </a:r>
            <a:r>
              <a:rPr lang="en-US" sz="2400" dirty="0">
                <a:latin typeface="Arial" charset="0"/>
              </a:rPr>
              <a:t>(</a:t>
            </a:r>
            <a:r>
              <a:rPr lang="en-US" sz="2400" dirty="0" err="1">
                <a:latin typeface="Arial" charset="0"/>
              </a:rPr>
              <a:t>GoF</a:t>
            </a:r>
            <a:r>
              <a:rPr lang="en-US" sz="2400" dirty="0">
                <a:latin typeface="Arial" charset="0"/>
              </a:rPr>
              <a:t>, Chapter 2)</a:t>
            </a:r>
            <a:endParaRPr lang="en-GB" sz="2400" i="1" dirty="0">
              <a:latin typeface="Arial" charset="0"/>
              <a:ea typeface="SimSun" charset="0"/>
              <a:cs typeface="SimSun"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EEEF2F04-AD4B-CF46-9230-C6D6D3E6DF2E}" type="slidenum">
              <a:rPr lang="en-US" sz="1400">
                <a:solidFill>
                  <a:schemeClr val="bg1"/>
                </a:solidFill>
                <a:latin typeface="Arial" charset="0"/>
              </a:rPr>
              <a:pPr/>
              <a:t>5</a:t>
            </a:fld>
            <a:endParaRPr lang="en-US" sz="1400">
              <a:solidFill>
                <a:schemeClr val="bg1"/>
              </a:solidFill>
              <a:latin typeface="Arial" charset="0"/>
            </a:endParaRPr>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9221" name="Rectangle 2"/>
          <p:cNvSpPr>
            <a:spLocks noGrp="1" noChangeArrowheads="1"/>
          </p:cNvSpPr>
          <p:nvPr>
            <p:ph type="title"/>
          </p:nvPr>
        </p:nvSpPr>
        <p:spPr>
          <a:xfrm>
            <a:off x="415925" y="188913"/>
            <a:ext cx="9369425" cy="576262"/>
          </a:xfrm>
        </p:spPr>
        <p:txBody>
          <a:bodyPr/>
          <a:lstStyle/>
          <a:p>
            <a:r>
              <a:rPr lang="en-GB">
                <a:latin typeface="Arial" charset="0"/>
              </a:rPr>
              <a:t>Axioms about separation of concerns</a:t>
            </a:r>
          </a:p>
        </p:txBody>
      </p:sp>
      <p:sp>
        <p:nvSpPr>
          <p:cNvPr id="9222" name="Rectangle 3"/>
          <p:cNvSpPr>
            <a:spLocks noGrp="1" noChangeArrowheads="1"/>
          </p:cNvSpPr>
          <p:nvPr>
            <p:ph type="body" idx="1"/>
          </p:nvPr>
        </p:nvSpPr>
        <p:spPr>
          <a:xfrm>
            <a:off x="776288" y="1196975"/>
            <a:ext cx="8497887" cy="4392613"/>
          </a:xfrm>
          <a:ln w="28575">
            <a:solidFill>
              <a:schemeClr val="accent2"/>
            </a:solidFill>
            <a:miter lim="800000"/>
            <a:headEnd/>
            <a:tailEnd/>
          </a:ln>
        </p:spPr>
        <p:txBody>
          <a:bodyPr/>
          <a:lstStyle/>
          <a:p>
            <a:r>
              <a:rPr lang="en-GB" i="1">
                <a:latin typeface="Arial" charset="0"/>
                <a:ea typeface="SimSun" charset="0"/>
                <a:cs typeface="SimSun" charset="0"/>
              </a:rPr>
              <a:t>The Axiom of Comprehension</a:t>
            </a:r>
            <a:r>
              <a:rPr lang="en-GB">
                <a:latin typeface="Arial" charset="0"/>
                <a:ea typeface="SimSun" charset="0"/>
                <a:cs typeface="SimSun" charset="0"/>
              </a:rPr>
              <a:t>: </a:t>
            </a:r>
          </a:p>
          <a:p>
            <a:pPr marL="522288" lvl="1" indent="11113">
              <a:buFont typeface="Wingdings" charset="0"/>
              <a:buNone/>
            </a:pPr>
            <a:r>
              <a:rPr lang="en-GB">
                <a:latin typeface="Arial" charset="0"/>
                <a:ea typeface="SimSun" charset="0"/>
                <a:cs typeface="SimSun" charset="0"/>
              </a:rPr>
              <a:t>The mind cannot easily manipulate more than about seven things at a time.</a:t>
            </a:r>
          </a:p>
          <a:p>
            <a:r>
              <a:rPr lang="en-GB" i="1">
                <a:latin typeface="Arial" charset="0"/>
                <a:ea typeface="SimSun" charset="0"/>
                <a:cs typeface="SimSun" charset="0"/>
              </a:rPr>
              <a:t>The Axiom of Separation of Concerns</a:t>
            </a:r>
            <a:r>
              <a:rPr lang="en-GB">
                <a:latin typeface="Arial" charset="0"/>
                <a:ea typeface="SimSun" charset="0"/>
                <a:cs typeface="SimSun" charset="0"/>
              </a:rPr>
              <a:t>: </a:t>
            </a:r>
          </a:p>
          <a:p>
            <a:pPr marL="522288" lvl="1" indent="11113">
              <a:buFont typeface="Wingdings" charset="0"/>
              <a:buNone/>
            </a:pPr>
            <a:r>
              <a:rPr lang="en-GB">
                <a:latin typeface="Arial" charset="0"/>
                <a:ea typeface="SimSun" charset="0"/>
                <a:cs typeface="SimSun" charset="0"/>
              </a:rPr>
              <a:t>A complex problem can best be solved by initially devising an intermediate solution expressed in terms of simpler independent problems.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984FD150-BC23-F149-89EB-D4BC69DB11CC}" type="slidenum">
              <a:rPr lang="en-US" sz="1400">
                <a:solidFill>
                  <a:schemeClr val="bg1"/>
                </a:solidFill>
                <a:latin typeface="Arial" charset="0"/>
              </a:rPr>
              <a:pPr/>
              <a:t>6</a:t>
            </a:fld>
            <a:endParaRPr lang="en-US" sz="1400">
              <a:solidFill>
                <a:schemeClr val="bg1"/>
              </a:solidFill>
              <a:latin typeface="Arial" charset="0"/>
            </a:endParaRPr>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10245" name="Rectangle 2"/>
          <p:cNvSpPr>
            <a:spLocks noGrp="1" noChangeArrowheads="1"/>
          </p:cNvSpPr>
          <p:nvPr>
            <p:ph type="title"/>
          </p:nvPr>
        </p:nvSpPr>
        <p:spPr>
          <a:xfrm>
            <a:off x="344488" y="188913"/>
            <a:ext cx="9369425" cy="576262"/>
          </a:xfrm>
        </p:spPr>
        <p:txBody>
          <a:bodyPr/>
          <a:lstStyle/>
          <a:p>
            <a:r>
              <a:rPr lang="en-GB">
                <a:latin typeface="Arial" charset="0"/>
              </a:rPr>
              <a:t>Axioms about abstraction</a:t>
            </a:r>
          </a:p>
        </p:txBody>
      </p:sp>
      <p:sp>
        <p:nvSpPr>
          <p:cNvPr id="10246" name="Rectangle 3"/>
          <p:cNvSpPr>
            <a:spLocks noGrp="1" noChangeArrowheads="1"/>
          </p:cNvSpPr>
          <p:nvPr>
            <p:ph type="body" idx="1"/>
          </p:nvPr>
        </p:nvSpPr>
        <p:spPr>
          <a:xfrm>
            <a:off x="776288" y="1047750"/>
            <a:ext cx="8569325" cy="3821113"/>
          </a:xfrm>
        </p:spPr>
        <p:txBody>
          <a:bodyPr/>
          <a:lstStyle/>
          <a:p>
            <a:r>
              <a:rPr lang="en-GB" i="1">
                <a:latin typeface="Arial" charset="0"/>
                <a:ea typeface="SimSun" charset="0"/>
                <a:cs typeface="SimSun" charset="0"/>
              </a:rPr>
              <a:t>The Axiom of Translation</a:t>
            </a:r>
            <a:r>
              <a:rPr lang="en-GB">
                <a:latin typeface="Arial" charset="0"/>
                <a:ea typeface="SimSun" charset="0"/>
                <a:cs typeface="SimSun" charset="0"/>
              </a:rPr>
              <a:t>: </a:t>
            </a:r>
          </a:p>
          <a:p>
            <a:pPr marL="522288" lvl="1" indent="11113">
              <a:buFont typeface="Wingdings" charset="0"/>
              <a:buNone/>
            </a:pPr>
            <a:r>
              <a:rPr lang="en-GB">
                <a:latin typeface="Arial" charset="0"/>
                <a:ea typeface="SimSun" charset="0"/>
                <a:cs typeface="SimSun" charset="0"/>
              </a:rPr>
              <a:t>Design correctness is unaffected by movement between equivalent contexts. </a:t>
            </a:r>
          </a:p>
          <a:p>
            <a:pPr marL="522288" lvl="1" indent="11113">
              <a:buFont typeface="Wingdings" charset="0"/>
              <a:buNone/>
            </a:pPr>
            <a:endParaRPr lang="en-GB">
              <a:latin typeface="Arial" charset="0"/>
              <a:ea typeface="SimSun" charset="0"/>
              <a:cs typeface="SimSun" charset="0"/>
            </a:endParaRPr>
          </a:p>
          <a:p>
            <a:r>
              <a:rPr lang="en-GB" i="1">
                <a:latin typeface="Arial" charset="0"/>
                <a:ea typeface="SimSun" charset="0"/>
                <a:cs typeface="SimSun" charset="0"/>
              </a:rPr>
              <a:t>The Axiom of Transformation</a:t>
            </a:r>
            <a:r>
              <a:rPr lang="en-GB">
                <a:latin typeface="Arial" charset="0"/>
                <a:ea typeface="SimSun" charset="0"/>
                <a:cs typeface="SimSun" charset="0"/>
              </a:rPr>
              <a:t>: </a:t>
            </a:r>
          </a:p>
          <a:p>
            <a:pPr marL="522288" lvl="1" indent="11113">
              <a:buFont typeface="Wingdings" charset="0"/>
              <a:buNone/>
            </a:pPr>
            <a:r>
              <a:rPr lang="en-GB">
                <a:latin typeface="Arial" charset="0"/>
                <a:ea typeface="SimSun" charset="0"/>
                <a:cs typeface="SimSun" charset="0"/>
              </a:rPr>
              <a:t>Design correctness is unaffected by replacement of equivalent components.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6"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C4970AA9-1AA3-3F48-A9C7-E28930AB6F69}" type="slidenum">
              <a:rPr lang="en-US" sz="1400">
                <a:solidFill>
                  <a:schemeClr val="bg1"/>
                </a:solidFill>
                <a:latin typeface="Arial" charset="0"/>
              </a:rPr>
              <a:pPr/>
              <a:t>7</a:t>
            </a:fld>
            <a:endParaRPr lang="en-US" sz="1400">
              <a:solidFill>
                <a:schemeClr val="bg1"/>
              </a:solidFill>
              <a:latin typeface="Arial" charset="0"/>
            </a:endParaRPr>
          </a:p>
        </p:txBody>
      </p:sp>
      <p:sp>
        <p:nvSpPr>
          <p:cNvPr id="7" name="Footer Placeholder 5"/>
          <p:cNvSpPr>
            <a:spLocks noGrp="1"/>
          </p:cNvSpPr>
          <p:nvPr>
            <p:ph type="ftr" sz="quarter" idx="12"/>
          </p:nvPr>
        </p:nvSpPr>
        <p:spPr/>
        <p:txBody>
          <a:bodyPr/>
          <a:lstStyle/>
          <a:p>
            <a:pPr>
              <a:defRPr/>
            </a:pPr>
            <a:r>
              <a:rPr lang="en-GB" altLang="zh-CN"/>
              <a:t>U08182: Information Systems Design</a:t>
            </a:r>
          </a:p>
        </p:txBody>
      </p:sp>
      <p:sp>
        <p:nvSpPr>
          <p:cNvPr id="11269" name="Rectangle 2"/>
          <p:cNvSpPr>
            <a:spLocks noGrp="1" noChangeArrowheads="1"/>
          </p:cNvSpPr>
          <p:nvPr>
            <p:ph type="title"/>
          </p:nvPr>
        </p:nvSpPr>
        <p:spPr>
          <a:xfrm>
            <a:off x="344488" y="79375"/>
            <a:ext cx="9218612" cy="612775"/>
          </a:xfrm>
        </p:spPr>
        <p:txBody>
          <a:bodyPr/>
          <a:lstStyle/>
          <a:p>
            <a:r>
              <a:rPr lang="en-GB" sz="3200">
                <a:latin typeface="Arial" charset="0"/>
              </a:rPr>
              <a:t>General Principles of Software Design</a:t>
            </a:r>
          </a:p>
        </p:txBody>
      </p:sp>
      <p:sp>
        <p:nvSpPr>
          <p:cNvPr id="11270" name="Rectangle 3"/>
          <p:cNvSpPr>
            <a:spLocks noGrp="1" noChangeArrowheads="1"/>
          </p:cNvSpPr>
          <p:nvPr>
            <p:ph type="body" idx="1"/>
          </p:nvPr>
        </p:nvSpPr>
        <p:spPr>
          <a:xfrm>
            <a:off x="560388" y="3068638"/>
            <a:ext cx="9193212" cy="3024187"/>
          </a:xfrm>
          <a:solidFill>
            <a:schemeClr val="bg1"/>
          </a:solidFill>
          <a:ln>
            <a:solidFill>
              <a:schemeClr val="tx1"/>
            </a:solidFill>
            <a:miter lim="800000"/>
            <a:headEnd/>
            <a:tailEnd/>
          </a:ln>
        </p:spPr>
        <p:txBody>
          <a:bodyPr/>
          <a:lstStyle/>
          <a:p>
            <a:pPr marL="233363" indent="-233363"/>
            <a:r>
              <a:rPr lang="en-GB" i="1">
                <a:latin typeface="Arial" charset="0"/>
                <a:ea typeface="SimSun" charset="0"/>
                <a:cs typeface="SimSun" charset="0"/>
              </a:rPr>
              <a:t>Objective 1: Modularity</a:t>
            </a:r>
            <a:endParaRPr lang="en-GB">
              <a:latin typeface="Arial" charset="0"/>
              <a:ea typeface="SimSun" charset="0"/>
              <a:cs typeface="SimSun" charset="0"/>
            </a:endParaRPr>
          </a:p>
          <a:p>
            <a:pPr marL="454025" lvl="1" indent="0">
              <a:buFont typeface="Wingdings" charset="0"/>
              <a:buNone/>
            </a:pPr>
            <a:r>
              <a:rPr lang="en-GB">
                <a:latin typeface="Arial" charset="0"/>
                <a:ea typeface="SimSun" charset="0"/>
                <a:cs typeface="SimSun" charset="0"/>
              </a:rPr>
              <a:t>The design should be composed of replaceable, self-contained assemblies of elementary parts, thereby aiding both the initial development and the later maintenance. </a:t>
            </a:r>
          </a:p>
        </p:txBody>
      </p:sp>
      <p:sp>
        <p:nvSpPr>
          <p:cNvPr id="11271" name="Text Box 4"/>
          <p:cNvSpPr txBox="1">
            <a:spLocks noChangeArrowheads="1"/>
          </p:cNvSpPr>
          <p:nvPr/>
        </p:nvSpPr>
        <p:spPr bwMode="auto">
          <a:xfrm>
            <a:off x="560388" y="981075"/>
            <a:ext cx="90741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lgn="l" eaLnBrk="1" hangingPunct="1"/>
            <a:r>
              <a:rPr lang="en-GB" sz="2800">
                <a:solidFill>
                  <a:schemeClr val="tx2"/>
                </a:solidFill>
                <a:latin typeface="Times New Roman" charset="0"/>
              </a:rPr>
              <a:t>Based on the previous axioms, Witt, Baker &amp; Merritte (1994) proposed a set of objectives of software design. These objectives can be regarded as the general guideline for software design.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4"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871ED29A-29D7-1344-9E06-BA66A82A6FCE}" type="slidenum">
              <a:rPr lang="en-US" sz="1400">
                <a:solidFill>
                  <a:schemeClr val="bg1"/>
                </a:solidFill>
                <a:latin typeface="Arial" charset="0"/>
              </a:rPr>
              <a:pPr/>
              <a:t>8</a:t>
            </a:fld>
            <a:endParaRPr lang="en-US" sz="1400">
              <a:solidFill>
                <a:schemeClr val="bg1"/>
              </a:solidFill>
              <a:latin typeface="Arial" charset="0"/>
            </a:endParaRPr>
          </a:p>
        </p:txBody>
      </p:sp>
      <p:sp>
        <p:nvSpPr>
          <p:cNvPr id="5" name="Footer Placeholder 5"/>
          <p:cNvSpPr>
            <a:spLocks noGrp="1"/>
          </p:cNvSpPr>
          <p:nvPr>
            <p:ph type="ftr" sz="quarter" idx="12"/>
          </p:nvPr>
        </p:nvSpPr>
        <p:spPr/>
        <p:txBody>
          <a:bodyPr/>
          <a:lstStyle/>
          <a:p>
            <a:pPr>
              <a:defRPr/>
            </a:pPr>
            <a:r>
              <a:rPr lang="en-GB" altLang="zh-CN"/>
              <a:t>U08182: Information Systems Design</a:t>
            </a:r>
          </a:p>
        </p:txBody>
      </p:sp>
      <p:sp>
        <p:nvSpPr>
          <p:cNvPr id="12293" name="Rectangle 3"/>
          <p:cNvSpPr>
            <a:spLocks noGrp="1" noChangeArrowheads="1"/>
          </p:cNvSpPr>
          <p:nvPr>
            <p:ph type="body" idx="1"/>
          </p:nvPr>
        </p:nvSpPr>
        <p:spPr>
          <a:xfrm>
            <a:off x="849313" y="981075"/>
            <a:ext cx="8424862" cy="3455988"/>
          </a:xfrm>
          <a:solidFill>
            <a:schemeClr val="bg1"/>
          </a:solidFill>
          <a:ln>
            <a:solidFill>
              <a:schemeClr val="tx1"/>
            </a:solidFill>
            <a:miter lim="800000"/>
            <a:headEnd/>
            <a:tailEnd/>
          </a:ln>
        </p:spPr>
        <p:txBody>
          <a:bodyPr/>
          <a:lstStyle/>
          <a:p>
            <a:pPr marL="233363" indent="-233363"/>
            <a:r>
              <a:rPr lang="en-GB" i="1">
                <a:latin typeface="Arial" charset="0"/>
                <a:ea typeface="SimSun" charset="0"/>
                <a:cs typeface="SimSun" charset="0"/>
              </a:rPr>
              <a:t>Objective 2: Portability</a:t>
            </a:r>
            <a:endParaRPr lang="en-GB">
              <a:latin typeface="Arial" charset="0"/>
              <a:ea typeface="SimSun" charset="0"/>
              <a:cs typeface="SimSun" charset="0"/>
            </a:endParaRPr>
          </a:p>
          <a:p>
            <a:pPr marL="454025" lvl="1" indent="0">
              <a:buFont typeface="Wingdings" charset="0"/>
              <a:buNone/>
            </a:pPr>
            <a:r>
              <a:rPr lang="en-GB">
                <a:latin typeface="Arial" charset="0"/>
                <a:ea typeface="SimSun" charset="0"/>
                <a:cs typeface="SimSun" charset="0"/>
              </a:rPr>
              <a:t>Individual parts of the design, as well as the design as a whole, should be capable of reuse in different environments. The designed product should be able to be moved unchanged from test environments to operational environments, and from one operational environment to another.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932656" y="2837656"/>
            <a:ext cx="2209800" cy="344488"/>
          </a:xfrm>
        </p:spPr>
        <p:txBody>
          <a:bodyPr/>
          <a:lstStyle/>
          <a:p>
            <a:pPr>
              <a:defRPr/>
            </a:pPr>
            <a:r>
              <a:rPr lang="en-US" altLang="zh-CN" smtClean="0"/>
              <a:t>Feb. 2014</a:t>
            </a:r>
            <a:endParaRPr lang="en-US" altLang="zh-CN"/>
          </a:p>
        </p:txBody>
      </p:sp>
      <p:sp>
        <p:nvSpPr>
          <p:cNvPr id="5" name="Slide Number Placeholder 4"/>
          <p:cNvSpPr>
            <a:spLocks noGrp="1"/>
          </p:cNvSpPr>
          <p:nvPr>
            <p:ph type="sldNum" sz="quarter" idx="11"/>
          </p:nvPr>
        </p:nvSpPr>
        <p:spPr/>
        <p:txBody>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fld id="{7BF7CB89-22A9-8546-9DD1-5ADB8BDD5C86}" type="slidenum">
              <a:rPr lang="en-US" sz="1400">
                <a:solidFill>
                  <a:schemeClr val="bg1"/>
                </a:solidFill>
                <a:latin typeface="Arial" charset="0"/>
              </a:rPr>
              <a:pPr/>
              <a:t>9</a:t>
            </a:fld>
            <a:endParaRPr lang="en-US" sz="1400">
              <a:solidFill>
                <a:schemeClr val="bg1"/>
              </a:solidFill>
              <a:latin typeface="Arial" charset="0"/>
            </a:endParaRPr>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13317" name="Rectangle 3"/>
          <p:cNvSpPr>
            <a:spLocks noGrp="1" noChangeArrowheads="1"/>
          </p:cNvSpPr>
          <p:nvPr>
            <p:ph type="body" idx="1"/>
          </p:nvPr>
        </p:nvSpPr>
        <p:spPr>
          <a:xfrm>
            <a:off x="631825" y="476250"/>
            <a:ext cx="8883650" cy="2951163"/>
          </a:xfrm>
          <a:solidFill>
            <a:schemeClr val="bg1"/>
          </a:solidFill>
          <a:ln>
            <a:solidFill>
              <a:schemeClr val="hlink"/>
            </a:solidFill>
            <a:miter lim="800000"/>
            <a:headEnd/>
            <a:tailEnd/>
          </a:ln>
        </p:spPr>
        <p:txBody>
          <a:bodyPr/>
          <a:lstStyle/>
          <a:p>
            <a:pPr marL="398463" indent="-398463">
              <a:lnSpc>
                <a:spcPct val="85000"/>
              </a:lnSpc>
            </a:pPr>
            <a:r>
              <a:rPr lang="en-GB" i="1">
                <a:latin typeface="Arial" charset="0"/>
                <a:ea typeface="SimSun" charset="0"/>
                <a:cs typeface="SimSun" charset="0"/>
              </a:rPr>
              <a:t>Objective 3: Malleability</a:t>
            </a:r>
            <a:endParaRPr lang="en-GB">
              <a:latin typeface="Arial" charset="0"/>
              <a:ea typeface="SimSun" charset="0"/>
              <a:cs typeface="SimSun" charset="0"/>
            </a:endParaRPr>
          </a:p>
          <a:p>
            <a:pPr marL="514350" lvl="1" indent="-1588">
              <a:lnSpc>
                <a:spcPct val="85000"/>
              </a:lnSpc>
              <a:buFont typeface="Wingdings" charset="0"/>
              <a:buNone/>
            </a:pPr>
            <a:r>
              <a:rPr lang="en-GB">
                <a:latin typeface="Arial" charset="0"/>
                <a:ea typeface="SimSun" charset="0"/>
                <a:cs typeface="SimSun" charset="0"/>
              </a:rPr>
              <a:t>The design should facilitate adaptation to changing end-user requirements, for example, changes based on new problems in the end user</a:t>
            </a:r>
            <a:r>
              <a:rPr lang="en-GB">
                <a:latin typeface="Times New Roman" charset="0"/>
                <a:ea typeface="SimSun" charset="0"/>
                <a:cs typeface="SimSun" charset="0"/>
              </a:rPr>
              <a:t>’</a:t>
            </a:r>
            <a:r>
              <a:rPr lang="en-GB">
                <a:latin typeface="Arial" charset="0"/>
                <a:ea typeface="SimSun" charset="0"/>
                <a:cs typeface="SimSun" charset="0"/>
              </a:rPr>
              <a:t>s world, the discovery of a need for information not previously anticipated or included in the original specifications. </a:t>
            </a:r>
            <a:endParaRPr lang="en-GB" i="1">
              <a:latin typeface="Arial" charset="0"/>
              <a:ea typeface="SimSun" charset="0"/>
              <a:cs typeface="SimSun" charset="0"/>
            </a:endParaRPr>
          </a:p>
        </p:txBody>
      </p:sp>
      <p:sp>
        <p:nvSpPr>
          <p:cNvPr id="13318" name="Text Box 4"/>
          <p:cNvSpPr txBox="1">
            <a:spLocks noChangeArrowheads="1"/>
          </p:cNvSpPr>
          <p:nvPr/>
        </p:nvSpPr>
        <p:spPr bwMode="auto">
          <a:xfrm>
            <a:off x="849313" y="4292600"/>
            <a:ext cx="86407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charset="0"/>
                <a:ea typeface="SimSun" charset="0"/>
                <a:cs typeface="SimSun" charset="0"/>
              </a:defRPr>
            </a:lvl1pPr>
            <a:lvl2pPr marL="742950" indent="-285750">
              <a:defRPr sz="2400">
                <a:solidFill>
                  <a:schemeClr val="tx1"/>
                </a:solidFill>
                <a:latin typeface="Times" charset="0"/>
                <a:ea typeface="SimSun" charset="0"/>
                <a:cs typeface="SimSun" charset="0"/>
              </a:defRPr>
            </a:lvl2pPr>
            <a:lvl3pPr marL="1143000" indent="-228600">
              <a:defRPr sz="2400">
                <a:solidFill>
                  <a:schemeClr val="tx1"/>
                </a:solidFill>
                <a:latin typeface="Times" charset="0"/>
                <a:ea typeface="SimSun" charset="0"/>
                <a:cs typeface="SimSun" charset="0"/>
              </a:defRPr>
            </a:lvl3pPr>
            <a:lvl4pPr marL="1600200" indent="-228600">
              <a:defRPr sz="2400">
                <a:solidFill>
                  <a:schemeClr val="tx1"/>
                </a:solidFill>
                <a:latin typeface="Times" charset="0"/>
                <a:ea typeface="SimSun" charset="0"/>
                <a:cs typeface="SimSun" charset="0"/>
              </a:defRPr>
            </a:lvl4pPr>
            <a:lvl5pPr marL="2057400" indent="-228600">
              <a:defRPr sz="2400">
                <a:solidFill>
                  <a:schemeClr val="tx1"/>
                </a:solidFill>
                <a:latin typeface="Times" charset="0"/>
                <a:ea typeface="SimSun" charset="0"/>
                <a:cs typeface="SimSun" charset="0"/>
              </a:defRPr>
            </a:lvl5pPr>
            <a:lvl6pPr marL="2514600" indent="-228600" algn="ctr" eaLnBrk="0" fontAlgn="base" hangingPunct="0">
              <a:spcBef>
                <a:spcPct val="50000"/>
              </a:spcBef>
              <a:spcAft>
                <a:spcPct val="0"/>
              </a:spcAft>
              <a:defRPr sz="2400">
                <a:solidFill>
                  <a:schemeClr val="tx1"/>
                </a:solidFill>
                <a:latin typeface="Times" charset="0"/>
                <a:ea typeface="SimSun" charset="0"/>
                <a:cs typeface="SimSun" charset="0"/>
              </a:defRPr>
            </a:lvl6pPr>
            <a:lvl7pPr marL="2971800" indent="-228600" algn="ctr" eaLnBrk="0" fontAlgn="base" hangingPunct="0">
              <a:spcBef>
                <a:spcPct val="50000"/>
              </a:spcBef>
              <a:spcAft>
                <a:spcPct val="0"/>
              </a:spcAft>
              <a:defRPr sz="2400">
                <a:solidFill>
                  <a:schemeClr val="tx1"/>
                </a:solidFill>
                <a:latin typeface="Times" charset="0"/>
                <a:ea typeface="SimSun" charset="0"/>
                <a:cs typeface="SimSun" charset="0"/>
              </a:defRPr>
            </a:lvl7pPr>
            <a:lvl8pPr marL="3429000" indent="-228600" algn="ctr" eaLnBrk="0" fontAlgn="base" hangingPunct="0">
              <a:spcBef>
                <a:spcPct val="50000"/>
              </a:spcBef>
              <a:spcAft>
                <a:spcPct val="0"/>
              </a:spcAft>
              <a:defRPr sz="2400">
                <a:solidFill>
                  <a:schemeClr val="tx1"/>
                </a:solidFill>
                <a:latin typeface="Times" charset="0"/>
                <a:ea typeface="SimSun" charset="0"/>
                <a:cs typeface="SimSun" charset="0"/>
              </a:defRPr>
            </a:lvl8pPr>
            <a:lvl9pPr marL="3886200" indent="-228600" algn="ctr" eaLnBrk="0" fontAlgn="base" hangingPunct="0">
              <a:spcBef>
                <a:spcPct val="50000"/>
              </a:spcBef>
              <a:spcAft>
                <a:spcPct val="0"/>
              </a:spcAft>
              <a:defRPr sz="2400">
                <a:solidFill>
                  <a:schemeClr val="tx1"/>
                </a:solidFill>
                <a:latin typeface="Times" charset="0"/>
                <a:ea typeface="SimSun" charset="0"/>
                <a:cs typeface="SimSun" charset="0"/>
              </a:defRPr>
            </a:lvl9pPr>
          </a:lstStyle>
          <a:p>
            <a:pPr algn="l"/>
            <a:r>
              <a:rPr lang="en-GB" sz="2800"/>
              <a:t>Malleability also known as </a:t>
            </a:r>
            <a:r>
              <a:rPr lang="en-GB" sz="2800" i="1"/>
              <a:t>modifiability </a:t>
            </a:r>
            <a:r>
              <a:rPr lang="en-GB" sz="2800"/>
              <a:t>and</a:t>
            </a:r>
            <a:r>
              <a:rPr lang="en-GB" sz="2800" i="1"/>
              <a:t> flexibility </a:t>
            </a:r>
            <a:r>
              <a:rPr lang="en-GB" sz="2800"/>
              <a:t>as a quality attribute of software systems.</a:t>
            </a:r>
            <a:r>
              <a:rPr lang="en-GB" sz="2800" i="1"/>
              <a:t> </a:t>
            </a:r>
            <a:endParaRPr lang="zh-CN" altLang="en-US" sz="2800" i="1"/>
          </a:p>
        </p:txBody>
      </p:sp>
    </p:spTree>
  </p:cSld>
  <p:clrMapOvr>
    <a:masterClrMapping/>
  </p:clrMapOvr>
</p:sld>
</file>

<file path=ppt/theme/theme1.xml><?xml version="1.0" encoding="utf-8"?>
<a:theme xmlns:a="http://schemas.openxmlformats.org/drawingml/2006/main" name="Technology">
  <a:themeElements>
    <a:clrScheme name="Technology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chnolog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accent2"/>
          </a:solidFill>
          <a:prstDash val="solid"/>
          <a:round/>
          <a:headEnd type="none" w="med" len="med"/>
          <a:tailEnd type="arrow" w="lg" len="lg"/>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ea typeface="SimSun"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accent2"/>
          </a:solidFill>
          <a:prstDash val="solid"/>
          <a:round/>
          <a:headEnd type="none" w="med" len="med"/>
          <a:tailEnd type="arrow" w="lg" len="lg"/>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ea typeface="SimSun" pitchFamily="2" charset="-122"/>
          </a:defRPr>
        </a:defPPr>
      </a:lstStyle>
    </a:lnDef>
  </a:objectDefaults>
  <a:extraClrSchemeLst>
    <a:extraClrScheme>
      <a:clrScheme name="Technology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chnology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chnology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chnology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chnolog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chnology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chnology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UWMAS 2003</Template>
  <TotalTime>1526</TotalTime>
  <Words>3011</Words>
  <Application>Microsoft Macintosh PowerPoint</Application>
  <PresentationFormat>A4 Paper (210x297 mm)</PresentationFormat>
  <Paragraphs>482</Paragraphs>
  <Slides>42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Technology</vt:lpstr>
      <vt:lpstr>Picture</vt:lpstr>
      <vt:lpstr>Software Design Methods and Techniques</vt:lpstr>
      <vt:lpstr>Today’s Lecture</vt:lpstr>
      <vt:lpstr>Review: Major Causes of Difficulties in SD</vt:lpstr>
      <vt:lpstr>Dealing With Complexity</vt:lpstr>
      <vt:lpstr>Axioms about separation of concerns</vt:lpstr>
      <vt:lpstr>Axioms about abstraction</vt:lpstr>
      <vt:lpstr>General Principles of Software Design</vt:lpstr>
      <vt:lpstr>PowerPoint Presentation</vt:lpstr>
      <vt:lpstr>PowerPoint Presentation</vt:lpstr>
      <vt:lpstr>PowerPoint Presentation</vt:lpstr>
      <vt:lpstr>PowerPoint Presentation</vt:lpstr>
      <vt:lpstr>How to Achieve Design Objectives</vt:lpstr>
      <vt:lpstr>PowerPoint Presentation</vt:lpstr>
      <vt:lpstr>PowerPoint Presentation</vt:lpstr>
      <vt:lpstr>PowerPoint Presentation</vt:lpstr>
      <vt:lpstr>PowerPoint Presentation</vt:lpstr>
      <vt:lpstr>Design Processes</vt:lpstr>
      <vt:lpstr>A Generic Process Model of Designs</vt:lpstr>
      <vt:lpstr>Software Design Stages</vt:lpstr>
      <vt:lpstr>Design Strategies</vt:lpstr>
      <vt:lpstr>Decompositional Methods</vt:lpstr>
      <vt:lpstr>Process of Decompositional Methods</vt:lpstr>
      <vt:lpstr>Compositional Methods</vt:lpstr>
      <vt:lpstr>Process of Compositional Methods</vt:lpstr>
      <vt:lpstr>Design Patterns and Design Reuse</vt:lpstr>
      <vt:lpstr>Evolutionary Design</vt:lpstr>
      <vt:lpstr>Process of Evolutionary Design</vt:lpstr>
      <vt:lpstr>Design Methodology</vt:lpstr>
      <vt:lpstr>Well-Known Software Design Methods</vt:lpstr>
      <vt:lpstr>Overview of JSP: Representation</vt:lpstr>
      <vt:lpstr>Overview of JSP: Design Process</vt:lpstr>
      <vt:lpstr>Overview of JSP: Heuristics </vt:lpstr>
      <vt:lpstr>Overview of SSA: Representation (1)</vt:lpstr>
      <vt:lpstr>Overview of SSA: Representation (2)</vt:lpstr>
      <vt:lpstr>Overview of SSA: Representation (3)</vt:lpstr>
      <vt:lpstr>Overview of SSA: Design Process </vt:lpstr>
      <vt:lpstr>Overview of SSA: Heuristics</vt:lpstr>
      <vt:lpstr>Overview of OO Design: Representation</vt:lpstr>
      <vt:lpstr>Overview of OO Design: Design process</vt:lpstr>
      <vt:lpstr>PowerPoint Presentation</vt:lpstr>
      <vt:lpstr>Overview of OO Design: Heuristics</vt:lpstr>
      <vt:lpstr>Further Readings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Software Design</dc:title>
  <dc:creator>Zhu</dc:creator>
  <cp:lastModifiedBy>H Zhu</cp:lastModifiedBy>
  <cp:revision>26</cp:revision>
  <dcterms:created xsi:type="dcterms:W3CDTF">2002-01-04T14:04:42Z</dcterms:created>
  <dcterms:modified xsi:type="dcterms:W3CDTF">2014-02-03T12:08:53Z</dcterms:modified>
</cp:coreProperties>
</file>