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2" autoAdjust="0"/>
    <p:restoredTop sz="86356" autoAdjust="0"/>
  </p:normalViewPr>
  <p:slideViewPr>
    <p:cSldViewPr>
      <p:cViewPr varScale="1">
        <p:scale>
          <a:sx n="68" d="100"/>
          <a:sy n="68" d="100"/>
        </p:scale>
        <p:origin x="-54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AE82-C44D-4FA7-A60C-5354589D0D30}" type="datetimeFigureOut">
              <a:rPr lang="en-GB" smtClean="0"/>
              <a:t>12/03/2015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97BEC-464D-461B-B0F9-470D11A68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1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97BEC-464D-461B-B0F9-470D11A6842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988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97BEC-464D-461B-B0F9-470D11A6842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3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007C-DCC7-4B97-84C5-5E7EC0B39BD6}" type="datetimeFigureOut">
              <a:rPr lang="en-GB" smtClean="0"/>
              <a:t>12/03/2015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9B4C-5348-42FB-8D47-322A9388BD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37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007C-DCC7-4B97-84C5-5E7EC0B39BD6}" type="datetimeFigureOut">
              <a:rPr lang="en-GB" smtClean="0"/>
              <a:t>12/03/2015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9B4C-5348-42FB-8D47-322A9388BD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07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007C-DCC7-4B97-84C5-5E7EC0B39BD6}" type="datetimeFigureOut">
              <a:rPr lang="en-GB" smtClean="0"/>
              <a:t>12/03/2015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9B4C-5348-42FB-8D47-322A9388BD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56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007C-DCC7-4B97-84C5-5E7EC0B39BD6}" type="datetimeFigureOut">
              <a:rPr lang="en-GB" smtClean="0"/>
              <a:t>12/03/2015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9B4C-5348-42FB-8D47-322A9388BD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52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007C-DCC7-4B97-84C5-5E7EC0B39BD6}" type="datetimeFigureOut">
              <a:rPr lang="en-GB" smtClean="0"/>
              <a:t>12/03/2015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9B4C-5348-42FB-8D47-322A9388BD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12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007C-DCC7-4B97-84C5-5E7EC0B39BD6}" type="datetimeFigureOut">
              <a:rPr lang="en-GB" smtClean="0"/>
              <a:t>12/03/2015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9B4C-5348-42FB-8D47-322A9388BD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007C-DCC7-4B97-84C5-5E7EC0B39BD6}" type="datetimeFigureOut">
              <a:rPr lang="en-GB" smtClean="0"/>
              <a:t>12/03/2015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9B4C-5348-42FB-8D47-322A9388BD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50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007C-DCC7-4B97-84C5-5E7EC0B39BD6}" type="datetimeFigureOut">
              <a:rPr lang="en-GB" smtClean="0"/>
              <a:t>12/03/2015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9B4C-5348-42FB-8D47-322A9388BD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8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007C-DCC7-4B97-84C5-5E7EC0B39BD6}" type="datetimeFigureOut">
              <a:rPr lang="en-GB" smtClean="0"/>
              <a:t>12/03/2015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9B4C-5348-42FB-8D47-322A9388BD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65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007C-DCC7-4B97-84C5-5E7EC0B39BD6}" type="datetimeFigureOut">
              <a:rPr lang="en-GB" smtClean="0"/>
              <a:t>12/03/2015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9B4C-5348-42FB-8D47-322A9388BD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12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007C-DCC7-4B97-84C5-5E7EC0B39BD6}" type="datetimeFigureOut">
              <a:rPr lang="en-GB" smtClean="0"/>
              <a:t>12/03/2015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9B4C-5348-42FB-8D47-322A9388BD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85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4007C-DCC7-4B97-84C5-5E7EC0B39BD6}" type="datetimeFigureOut">
              <a:rPr lang="en-GB" smtClean="0"/>
              <a:t>12/03/2015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89B4C-5348-42FB-8D47-322A9388BD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54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Life1_2.ja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80" y="892447"/>
            <a:ext cx="9144000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Specification</a:t>
            </a:r>
            <a:endParaRPr lang="en-GB" dirty="0" smtClean="0"/>
          </a:p>
          <a:p>
            <a:r>
              <a:rPr lang="en-GB" b="1" dirty="0" smtClean="0"/>
              <a:t>This is about the usual game except that the board ‘knows’ if a (human) player  tries to make an illegal move!</a:t>
            </a:r>
            <a:endParaRPr lang="en-GB" b="1" dirty="0"/>
          </a:p>
          <a:p>
            <a:r>
              <a:rPr lang="en-GB" dirty="0" smtClean="0"/>
              <a:t>(You) specify the rules of standard chess , including the chess board, the setting up of pieces and their rules of play. Wikipedia seems a good source here but make sure that it makes sense for your report. Cover all the rules including the ‘funny ones’ like castling.</a:t>
            </a:r>
          </a:p>
          <a:p>
            <a:endParaRPr lang="en-GB" dirty="0"/>
          </a:p>
          <a:p>
            <a:r>
              <a:rPr lang="en-GB" dirty="0" smtClean="0"/>
              <a:t>Copy (with source reference) a picture of </a:t>
            </a:r>
            <a:r>
              <a:rPr lang="en-GB" dirty="0"/>
              <a:t> </a:t>
            </a:r>
            <a:r>
              <a:rPr lang="en-GB" dirty="0" smtClean="0"/>
              <a:t>a standard two colour chessboard for your reference – it is not meant to be a part of your coursework but may be useful.  </a:t>
            </a:r>
          </a:p>
          <a:p>
            <a:endParaRPr lang="en-GB" dirty="0"/>
          </a:p>
          <a:p>
            <a:r>
              <a:rPr lang="en-GB" dirty="0" smtClean="0"/>
              <a:t>Create the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oard</a:t>
            </a:r>
            <a:r>
              <a:rPr lang="en-GB" dirty="0" smtClean="0"/>
              <a:t> class. You only  have one object of this class but in principle you could create any number will as an object. Each chess square is a object  of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GB" dirty="0" smtClean="0"/>
              <a:t> class. See next slide. How do you get alternating colours nicely? </a:t>
            </a:r>
          </a:p>
          <a:p>
            <a:endParaRPr lang="en-GB" dirty="0"/>
          </a:p>
          <a:p>
            <a:r>
              <a:rPr lang="en-GB" dirty="0" smtClean="0"/>
              <a:t>Note that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FillCo</a:t>
            </a:r>
            <a:r>
              <a:rPr lang="en-GB" dirty="0" err="1" smtClean="0"/>
              <a:t>l</a:t>
            </a:r>
            <a:r>
              <a:rPr lang="en-GB" dirty="0" smtClean="0"/>
              <a:t> is the colour the square  is coloured internally, while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EdgeColl</a:t>
            </a:r>
            <a:r>
              <a:rPr lang="en-GB" dirty="0" smtClean="0"/>
              <a:t> is the colour of the edge. For each square the fill colour and the edge colour are the same. This aspect of colouring is a different issue to the alternate colouring  of the squares  mentioned above!</a:t>
            </a:r>
          </a:p>
          <a:p>
            <a:endParaRPr lang="en-GB" dirty="0" smtClean="0"/>
          </a:p>
          <a:p>
            <a:r>
              <a:rPr lang="en-GB" dirty="0" smtClean="0"/>
              <a:t>Create a class for every </a:t>
            </a:r>
            <a:r>
              <a:rPr lang="en-GB" i="1" dirty="0" smtClean="0"/>
              <a:t>type</a:t>
            </a:r>
            <a:r>
              <a:rPr lang="en-GB" dirty="0" smtClean="0"/>
              <a:t> of piece regardless of colour – e.g. if you have white pieces and black pieces, use the same class for both. See week 6’s material about cars for how to construct your pieces</a:t>
            </a:r>
            <a:r>
              <a:rPr lang="en-GB" dirty="0" smtClean="0"/>
              <a:t>.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 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. </a:t>
            </a:r>
            <a:endParaRPr lang="en-GB" dirty="0"/>
          </a:p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33580" y="0"/>
            <a:ext cx="4097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8224 Graphics and Animation coursework</a:t>
            </a:r>
          </a:p>
          <a:p>
            <a:endParaRPr lang="en-GB" dirty="0"/>
          </a:p>
          <a:p>
            <a:r>
              <a:rPr lang="en-GB" dirty="0" smtClean="0"/>
              <a:t>Due date : End of week 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692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8640"/>
            <a:ext cx="903649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 Square {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Side;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FillCol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EdgeCol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Square(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Side,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FillCol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EdgeCol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this.xC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this.yC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this.Side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Side;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this.FillCol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FillCol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this.EdgeCol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EdgeCol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void Show() {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fill(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FillCol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stroke(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EdgeCol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rectMode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Side,Side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Q_Contains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return((x &gt;=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Side/2) &amp;&amp; (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Side/2 &gt; x)  &amp;&amp;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(y &gt;=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Side/2) &amp;&amp; (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Side/2 &gt; y));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540568"/>
            <a:ext cx="701493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b="1" dirty="0" smtClean="0"/>
              <a:t>You are advised to use this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GB" b="1" dirty="0" smtClean="0"/>
              <a:t> class to build your board class from</a:t>
            </a:r>
            <a:endParaRPr lang="en-GB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715381" y="2207502"/>
            <a:ext cx="5428619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en-GB" dirty="0" smtClean="0"/>
              <a:t> is the x coordinate of the centre of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</a:p>
          <a:p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en-GB" dirty="0" smtClean="0"/>
              <a:t> </a:t>
            </a:r>
            <a:r>
              <a:rPr lang="en-GB" dirty="0"/>
              <a:t>is the </a:t>
            </a:r>
            <a:r>
              <a:rPr lang="en-GB" dirty="0" smtClean="0"/>
              <a:t>y </a:t>
            </a:r>
            <a:r>
              <a:rPr lang="en-GB" dirty="0"/>
              <a:t>coordinate of the centre of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740630" y="3429000"/>
            <a:ext cx="486525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Show()</a:t>
            </a:r>
            <a:r>
              <a:rPr lang="en-GB" dirty="0" smtClean="0"/>
              <a:t> displays the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55976" y="5773914"/>
            <a:ext cx="5076056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Q_Contains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 smtClean="0">
                <a:cs typeface="Courier New" panose="02070309020205020404" pitchFamily="49" charset="0"/>
              </a:rPr>
              <a:t> returns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 smtClean="0">
                <a:cs typeface="Courier New" panose="02070309020205020404" pitchFamily="49" charset="0"/>
              </a:rPr>
              <a:t> if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  <a:r>
              <a:rPr lang="en-GB" dirty="0" smtClean="0">
                <a:cs typeface="Courier New" panose="02070309020205020404" pitchFamily="49" charset="0"/>
              </a:rPr>
              <a:t> is in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GB" dirty="0" smtClean="0">
                <a:cs typeface="Courier New" panose="02070309020205020404" pitchFamily="49" charset="0"/>
              </a:rPr>
              <a:t> and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 dirty="0" smtClean="0">
                <a:cs typeface="Courier New" panose="02070309020205020404" pitchFamily="49" charset="0"/>
              </a:rPr>
              <a:t> if not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117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Now comes </a:t>
            </a:r>
            <a:r>
              <a:rPr lang="en-GB" dirty="0" smtClean="0"/>
              <a:t>some challenges! </a:t>
            </a:r>
          </a:p>
          <a:p>
            <a:endParaRPr lang="en-GB" dirty="0"/>
          </a:p>
          <a:p>
            <a:r>
              <a:rPr lang="en-GB" dirty="0" smtClean="0"/>
              <a:t>Consider the </a:t>
            </a:r>
            <a:r>
              <a:rPr lang="en-GB" dirty="0"/>
              <a:t>fact that at any point in play, except for the final </a:t>
            </a:r>
            <a:r>
              <a:rPr lang="en-GB" i="1" dirty="0"/>
              <a:t>coup de grace </a:t>
            </a:r>
            <a:r>
              <a:rPr lang="en-GB" dirty="0"/>
              <a:t>or a stalemate, either one player or the other is taking a turn. If we call the players A and B then either A is taking a turn or B is taking a turn. We can say the game is in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State_A</a:t>
            </a:r>
            <a:r>
              <a:rPr lang="en-GB" dirty="0"/>
              <a:t> or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State_B</a:t>
            </a:r>
            <a:r>
              <a:rPr lang="en-GB" dirty="0"/>
              <a:t>, but not both. We only have to consider one state at a time</a:t>
            </a:r>
            <a:r>
              <a:rPr lang="en-GB" dirty="0" smtClean="0"/>
              <a:t>. I suggest you use the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dirty="0" smtClean="0"/>
              <a:t> </a:t>
            </a:r>
            <a:r>
              <a:rPr lang="en-GB" dirty="0" smtClean="0"/>
              <a:t>operators for </a:t>
            </a:r>
            <a:r>
              <a:rPr lang="en-GB" dirty="0" smtClean="0"/>
              <a:t>this </a:t>
            </a:r>
            <a:r>
              <a:rPr lang="en-GB" dirty="0" smtClean="0"/>
              <a:t>such as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 dirty="0" smtClean="0"/>
              <a:t> </a:t>
            </a:r>
            <a:r>
              <a:rPr lang="en-GB" dirty="0" err="1" smtClean="0"/>
              <a:t>etc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Create </a:t>
            </a:r>
            <a:r>
              <a:rPr lang="en-GB" dirty="0"/>
              <a:t>the </a:t>
            </a:r>
            <a:r>
              <a:rPr lang="en-GB" dirty="0" smtClean="0"/>
              <a:t>pieces. Look at week 6’s Cars. Use simple Processing shapes to build bigger things. Perhaps use some graphics as well?</a:t>
            </a:r>
          </a:p>
          <a:p>
            <a:endParaRPr lang="en-GB" dirty="0"/>
          </a:p>
          <a:p>
            <a:r>
              <a:rPr lang="en-GB" dirty="0" smtClean="0"/>
              <a:t>How </a:t>
            </a:r>
            <a:r>
              <a:rPr lang="en-GB" dirty="0" smtClean="0"/>
              <a:t>is a valid move made? How can the system check for all the valid moves </a:t>
            </a:r>
            <a:r>
              <a:rPr lang="en-GB" dirty="0"/>
              <a:t>that a particular piece can </a:t>
            </a:r>
            <a:r>
              <a:rPr lang="en-GB" dirty="0" smtClean="0"/>
              <a:t>make? What about moves that affect the opponent's pieces? What about </a:t>
            </a:r>
            <a:r>
              <a:rPr lang="en-GB" dirty="0"/>
              <a:t>the ‘funny ones’ like </a:t>
            </a:r>
            <a:r>
              <a:rPr lang="en-GB" dirty="0" smtClean="0"/>
              <a:t>castling?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How can the program detect the end of a game?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01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4"/>
          <p:cNvSpPr>
            <a:spLocks noChangeShapeType="1"/>
          </p:cNvSpPr>
          <p:nvPr/>
        </p:nvSpPr>
        <p:spPr bwMode="auto">
          <a:xfrm>
            <a:off x="3995738" y="580548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" name="Line 43"/>
          <p:cNvSpPr>
            <a:spLocks noChangeShapeType="1"/>
          </p:cNvSpPr>
          <p:nvPr/>
        </p:nvSpPr>
        <p:spPr bwMode="auto">
          <a:xfrm>
            <a:off x="3995738" y="515778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" name="Line 41"/>
          <p:cNvSpPr>
            <a:spLocks noChangeShapeType="1"/>
          </p:cNvSpPr>
          <p:nvPr/>
        </p:nvSpPr>
        <p:spPr bwMode="auto">
          <a:xfrm>
            <a:off x="5940425" y="3860800"/>
            <a:ext cx="0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2411413" y="2565400"/>
            <a:ext cx="0" cy="2303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33375" y="2273300"/>
            <a:ext cx="1049338" cy="3460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GB" altLang="en-US" sz="1600"/>
              <a:t>setup()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05013" y="2273300"/>
            <a:ext cx="927100" cy="3460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GB" altLang="en-US" sz="1600"/>
              <a:t>draw()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55650" y="4365625"/>
            <a:ext cx="1538288" cy="3460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GB" altLang="en-US" sz="1600"/>
              <a:t>DrawBoard()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627313" y="984250"/>
            <a:ext cx="3644900" cy="4889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r>
              <a:rPr lang="en-GB" altLang="en-US" sz="1600">
                <a:latin typeface="Arial" charset="0"/>
              </a:rPr>
              <a:t>Processing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1171575" y="1397000"/>
            <a:ext cx="1868488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2717800" y="1436688"/>
            <a:ext cx="695325" cy="784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>
            <a:off x="1547813" y="2633663"/>
            <a:ext cx="769937" cy="1731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924175" y="0"/>
            <a:ext cx="32242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GB" altLang="en-US">
                <a:latin typeface="Arial" charset="0"/>
              </a:rPr>
              <a:t>Programme Structure Life 2</a:t>
            </a: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777875" y="63373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07950" y="3357563"/>
            <a:ext cx="1171575" cy="3460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GB" altLang="en-US" sz="1600"/>
              <a:t>Square()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403350" y="4868863"/>
            <a:ext cx="1782763" cy="3460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GB" altLang="en-US" sz="1600"/>
              <a:t>Action.Draw()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555875" y="4292600"/>
            <a:ext cx="1538288" cy="3460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GB" altLang="en-US" sz="1600"/>
              <a:t>Flip.Draw()</a:t>
            </a: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2484438" y="2636838"/>
            <a:ext cx="719137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755650" y="2636838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0" y="5445125"/>
            <a:ext cx="1782763" cy="3460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GB" altLang="en-US" sz="1600"/>
              <a:t>Square.Draw()</a:t>
            </a: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611188" y="3716338"/>
            <a:ext cx="0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1187450" y="472440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2771775" y="5529263"/>
            <a:ext cx="2516188" cy="3460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GB" altLang="en-US" sz="1600"/>
              <a:t>Get_SquareClicked()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076575" y="6178550"/>
            <a:ext cx="1905000" cy="3460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GB" altLang="en-US" sz="1600"/>
              <a:t>S.Q_Contains()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6994525" y="3575050"/>
            <a:ext cx="1782763" cy="3460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GB" altLang="en-US" sz="1600"/>
              <a:t>UpdateState()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3321050" y="4846638"/>
            <a:ext cx="1416050" cy="3460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GB" altLang="en-US" sz="1600"/>
              <a:t>FlipSquare</a:t>
            </a: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5132388" y="2273300"/>
            <a:ext cx="1905000" cy="3460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GB" altLang="en-US" sz="1600"/>
              <a:t>mousePressed()</a:t>
            </a:r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>
            <a:off x="4932363" y="1484313"/>
            <a:ext cx="935037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" name="Line 33"/>
          <p:cNvSpPr>
            <a:spLocks noChangeShapeType="1"/>
          </p:cNvSpPr>
          <p:nvPr/>
        </p:nvSpPr>
        <p:spPr bwMode="auto">
          <a:xfrm>
            <a:off x="5435600" y="2636838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6372225" y="2636838"/>
            <a:ext cx="1079500" cy="9366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5046663" y="3573463"/>
            <a:ext cx="1782762" cy="3460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GB" altLang="en-US" sz="1600"/>
              <a:t>UpdateBoard()</a:t>
            </a:r>
          </a:p>
        </p:txBody>
      </p:sp>
      <p:pic>
        <p:nvPicPr>
          <p:cNvPr id="32" name="Picture 37" descr="300px-Julia_set_%28ice%29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0"/>
            <a:ext cx="11874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4865688" y="4833938"/>
            <a:ext cx="2149475" cy="34607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GB" altLang="en-US" sz="1600">
                <a:solidFill>
                  <a:schemeClr val="bg2"/>
                </a:solidFill>
              </a:rPr>
              <a:t>UpdateBooleans()</a:t>
            </a:r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>
            <a:off x="7116763" y="4832350"/>
            <a:ext cx="2027237" cy="34607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GB" altLang="en-US" sz="1600">
                <a:solidFill>
                  <a:schemeClr val="bg2"/>
                </a:solidFill>
              </a:rPr>
              <a:t>UpdateDisplay()</a:t>
            </a:r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 flipH="1">
            <a:off x="4427538" y="3933825"/>
            <a:ext cx="9366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" name="Line 42"/>
          <p:cNvSpPr>
            <a:spLocks noChangeShapeType="1"/>
          </p:cNvSpPr>
          <p:nvPr/>
        </p:nvSpPr>
        <p:spPr bwMode="auto">
          <a:xfrm>
            <a:off x="6443663" y="3933825"/>
            <a:ext cx="1223962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3175" y="446088"/>
            <a:ext cx="682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GB" altLang="en-US" dirty="0" err="1">
                <a:solidFill>
                  <a:srgbClr val="FF3300"/>
                </a:solidFill>
              </a:rPr>
              <a:t>Life1_2</a:t>
            </a:r>
            <a:r>
              <a:rPr lang="en-GB" altLang="en-US" dirty="0">
                <a:solidFill>
                  <a:srgbClr val="FF3300"/>
                </a:solidFill>
              </a:rPr>
              <a:t> </a:t>
            </a:r>
            <a:r>
              <a:rPr lang="en-GB" altLang="en-US" b="0" dirty="0">
                <a:solidFill>
                  <a:srgbClr val="FF3300"/>
                </a:solidFill>
                <a:latin typeface="Arial" charset="0"/>
              </a:rPr>
              <a:t>will allow us to choose squares for our Life experiment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68144" y="5688574"/>
            <a:ext cx="3261161" cy="120032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Recall how the Life program went through 5 steps. Note the use of methods to modularise development into stages</a:t>
            </a:r>
            <a:endParaRPr lang="en-GB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19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20" grpId="0" animBg="1"/>
      <p:bldP spid="23" grpId="0" animBg="1"/>
      <p:bldP spid="24" grpId="0" animBg="1"/>
      <p:bldP spid="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729</Words>
  <Application>Microsoft Office PowerPoint</Application>
  <PresentationFormat>On-screen Show (4:3)</PresentationFormat>
  <Paragraphs>87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Oxford Brookes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Brownsey</dc:creator>
  <cp:lastModifiedBy>Ken Brownsey</cp:lastModifiedBy>
  <cp:revision>28</cp:revision>
  <dcterms:created xsi:type="dcterms:W3CDTF">2015-03-10T10:17:28Z</dcterms:created>
  <dcterms:modified xsi:type="dcterms:W3CDTF">2015-03-12T12:24:24Z</dcterms:modified>
</cp:coreProperties>
</file>