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734" r:id="rId1"/>
  </p:sldMasterIdLst>
  <p:notesMasterIdLst>
    <p:notesMasterId r:id="rId42"/>
  </p:notesMasterIdLst>
  <p:handoutMasterIdLst>
    <p:handoutMasterId r:id="rId43"/>
  </p:handoutMasterIdLst>
  <p:sldIdLst>
    <p:sldId id="258" r:id="rId2"/>
    <p:sldId id="259" r:id="rId3"/>
    <p:sldId id="262" r:id="rId4"/>
    <p:sldId id="263" r:id="rId5"/>
    <p:sldId id="264" r:id="rId6"/>
    <p:sldId id="265" r:id="rId7"/>
    <p:sldId id="31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14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312" r:id="rId27"/>
    <p:sldId id="287" r:id="rId28"/>
    <p:sldId id="288" r:id="rId29"/>
    <p:sldId id="289" r:id="rId30"/>
    <p:sldId id="290" r:id="rId31"/>
    <p:sldId id="291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55560"/>
    <a:srgbClr val="4D4D4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3677" autoAdjust="0"/>
  </p:normalViewPr>
  <p:slideViewPr>
    <p:cSldViewPr showGuides="1">
      <p:cViewPr varScale="1">
        <p:scale>
          <a:sx n="95" d="100"/>
          <a:sy n="95" d="100"/>
        </p:scale>
        <p:origin x="-384" y="-112"/>
      </p:cViewPr>
      <p:guideLst>
        <p:guide orient="horz" pos="197"/>
        <p:guide orient="horz" pos="572"/>
        <p:guide orient="horz" pos="1389"/>
        <p:guide orient="horz" pos="1525"/>
        <p:guide orient="horz" pos="799"/>
        <p:guide orient="horz" pos="4123"/>
        <p:guide pos="657"/>
        <p:guide pos="5239"/>
        <p:guide pos="195"/>
        <p:guide pos="29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A6619C-9F65-4277-9ACE-0D62D1860763}" type="datetimeFigureOut">
              <a:rPr lang="en-US"/>
              <a:pPr>
                <a:defRPr/>
              </a:pPr>
              <a:t>9/30/13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3F3D7E-3153-4F38-891B-6AE8360C76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1245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6A7B1A-1364-4FF3-A30F-89F356942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0494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6A7B1A-1364-4FF3-A30F-89F3569427D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6A7B1A-1364-4FF3-A30F-89F3569427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EFF8-FB4D-5D47-BF1E-A819381D227E}" type="slidenum">
              <a:rPr lang="en-GB"/>
              <a:pPr/>
              <a:t>16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Revise this so that we recap on types,subtypes and assignment and point out that we can assign subtype to type but not vice versa.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6A7B1A-1364-4FF3-A30F-89F3569427D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B PPT banner white 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304800"/>
            <a:ext cx="85280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987" y="2071678"/>
            <a:ext cx="7813675" cy="447358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8880" y="312738"/>
            <a:ext cx="7772400" cy="15269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Slide">
    <p:bg>
      <p:bgPr>
        <a:solidFill>
          <a:srgbClr val="455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OB PPT banner 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3213"/>
            <a:ext cx="85344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8880" y="312738"/>
            <a:ext cx="7772400" cy="15269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3" y="2071678"/>
            <a:ext cx="8105549" cy="4054485"/>
          </a:xfrm>
        </p:spPr>
        <p:txBody>
          <a:bodyPr/>
          <a:lstStyle>
            <a:lvl1pPr marL="180975" indent="-180975">
              <a:spcBef>
                <a:spcPts val="1500"/>
              </a:spcBef>
              <a:defRPr b="0"/>
            </a:lvl1pPr>
            <a:lvl2pPr marL="449263" indent="-177800">
              <a:spcBef>
                <a:spcPts val="300"/>
              </a:spcBef>
              <a:defRPr sz="1600"/>
            </a:lvl2pPr>
            <a:lvl3pPr marL="715963" indent="-182563">
              <a:spcBef>
                <a:spcPts val="300"/>
              </a:spcBef>
              <a:defRPr sz="1600"/>
            </a:lvl3pPr>
            <a:lvl4pPr marL="982663" indent="-177800">
              <a:spcBef>
                <a:spcPts val="300"/>
              </a:spcBef>
              <a:defRPr sz="1600"/>
            </a:lvl4pPr>
            <a:lvl5pPr marL="1258888" indent="-180975">
              <a:spcBef>
                <a:spcPts val="3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7" y="1959429"/>
            <a:ext cx="3622675" cy="4166734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271463" indent="-271463">
              <a:defRPr sz="1600"/>
            </a:lvl2pPr>
            <a:lvl3pPr marL="533400" indent="-261938">
              <a:defRPr sz="1600"/>
            </a:lvl3pPr>
            <a:lvl4pPr marL="804863" indent="-271463">
              <a:defRPr sz="1600"/>
            </a:lvl4pPr>
            <a:lvl5pPr marL="1077913" indent="-27305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656" y="1959429"/>
            <a:ext cx="3622675" cy="4166734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271463" indent="-271463">
              <a:defRPr sz="1600"/>
            </a:lvl2pPr>
            <a:lvl3pPr marL="533400" indent="-261938">
              <a:defRPr sz="1600"/>
            </a:lvl3pPr>
            <a:lvl4pPr marL="804863" indent="-271463">
              <a:defRPr sz="1600"/>
            </a:lvl4pPr>
            <a:lvl5pPr marL="1077913" indent="-27305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8021F-E152-1045-A2E3-AA0BBCA147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30" descr="OB PPT logo white 150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04800"/>
            <a:ext cx="85280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338138"/>
            <a:ext cx="7827963" cy="94773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71688"/>
            <a:ext cx="782955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48" r:id="rId3"/>
    <p:sldLayoutId id="2147483749" r:id="rId4"/>
    <p:sldLayoutId id="2147483750" r:id="rId5"/>
    <p:sldLayoutId id="2147483751" r:id="rId6"/>
    <p:sldLayoutId id="2147483754" r:id="rId7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30238" indent="-173038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077913" indent="-163513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527175" indent="-155575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4pPr>
      <a:lvl5pPr marL="1974850" indent="-146050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/>
              <a:t>Interfaces and Abstract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/>
              <a:t>David Sutton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an Interface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class that </a:t>
            </a:r>
            <a:r>
              <a:rPr lang="en-GB" i="1" dirty="0"/>
              <a:t>implements </a:t>
            </a:r>
            <a:r>
              <a:rPr lang="en-GB" dirty="0"/>
              <a:t>an interface, effectively promises that it will implement the methods in that interface</a:t>
            </a:r>
            <a:r>
              <a:rPr lang="en-GB" dirty="0" smtClean="0"/>
              <a:t>.</a:t>
            </a:r>
          </a:p>
          <a:p>
            <a:pPr eaLnBrk="1" hangingPunct="1"/>
            <a:r>
              <a:rPr lang="en-GB" dirty="0" smtClean="0"/>
              <a:t>Not that you </a:t>
            </a:r>
            <a:r>
              <a:rPr lang="en-GB" dirty="0" smtClean="0"/>
              <a:t>cannot directly </a:t>
            </a:r>
            <a:r>
              <a:rPr lang="en-GB" dirty="0" smtClean="0"/>
              <a:t>instantiate an interface. In other words we could not type</a:t>
            </a:r>
          </a:p>
          <a:p>
            <a:pPr eaLnBrk="1" hangingPunct="1">
              <a:buNone/>
            </a:pPr>
            <a:r>
              <a:rPr lang="en-GB" dirty="0" smtClean="0"/>
              <a:t>	Stats </a:t>
            </a:r>
            <a:r>
              <a:rPr lang="en-GB" dirty="0" err="1" smtClean="0"/>
              <a:t>s</a:t>
            </a:r>
            <a:r>
              <a:rPr lang="en-GB" dirty="0" smtClean="0"/>
              <a:t> = new Stats();  </a:t>
            </a:r>
            <a:r>
              <a:rPr lang="en-GB" dirty="0" smtClean="0">
                <a:solidFill>
                  <a:schemeClr val="accent3"/>
                </a:solidFill>
              </a:rPr>
              <a:t>WRONG!!</a:t>
            </a:r>
          </a:p>
          <a:p>
            <a:pPr eaLnBrk="1" hangingPunct="1">
              <a:buNone/>
            </a:pPr>
            <a:r>
              <a:rPr lang="en-GB" dirty="0" smtClean="0"/>
              <a:t>	You can, of course, instantiate classes that </a:t>
            </a:r>
            <a:r>
              <a:rPr lang="en-GB" i="1" dirty="0" smtClean="0"/>
              <a:t>implement</a:t>
            </a:r>
            <a:r>
              <a:rPr lang="en-GB" dirty="0" smtClean="0"/>
              <a:t> interfaces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Interfaces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33550"/>
            <a:ext cx="6478588" cy="4114800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public class </a:t>
            </a:r>
            <a:r>
              <a:rPr lang="en-GB" sz="2000" dirty="0" err="1"/>
              <a:t>SimpleStats</a:t>
            </a:r>
            <a:r>
              <a:rPr lang="en-GB" sz="2000" dirty="0"/>
              <a:t> implements Stats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private double</a:t>
            </a:r>
            <a:r>
              <a:rPr lang="en-GB" sz="2000" dirty="0" smtClean="0"/>
              <a:t> sum, </a:t>
            </a:r>
            <a:r>
              <a:rPr lang="en-GB" sz="2000" dirty="0" err="1"/>
              <a:t>lastElement</a:t>
            </a:r>
            <a:r>
              <a:rPr lang="en-GB" sz="2000" dirty="0" smtClean="0"/>
              <a:t>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private </a:t>
            </a:r>
            <a:r>
              <a:rPr lang="en-GB" sz="2000" dirty="0" err="1" smtClean="0"/>
              <a:t>int</a:t>
            </a:r>
            <a:r>
              <a:rPr lang="en-GB" sz="2000" dirty="0" smtClean="0"/>
              <a:t> count;</a:t>
            </a:r>
            <a:endParaRPr lang="en-GB" sz="20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public double </a:t>
            </a:r>
            <a:r>
              <a:rPr lang="en-GB" sz="2000" dirty="0" err="1"/>
              <a:t>getSum(){return</a:t>
            </a:r>
            <a:r>
              <a:rPr lang="en-GB" sz="2000" dirty="0"/>
              <a:t> sum;}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public</a:t>
            </a:r>
            <a:r>
              <a:rPr lang="en-GB" sz="2000" dirty="0" smtClean="0"/>
              <a:t>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getCount</a:t>
            </a:r>
            <a:r>
              <a:rPr lang="en-GB" sz="2000" dirty="0"/>
              <a:t>() {return count;}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public </a:t>
            </a:r>
            <a:r>
              <a:rPr lang="en-GB" sz="2000" dirty="0"/>
              <a:t>double </a:t>
            </a:r>
            <a:r>
              <a:rPr lang="en-GB" sz="2000" dirty="0" err="1"/>
              <a:t>getAverage</a:t>
            </a:r>
            <a:r>
              <a:rPr lang="en-GB" sz="2000" dirty="0"/>
              <a:t>()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	return </a:t>
            </a:r>
            <a:r>
              <a:rPr lang="en-GB" sz="2000" dirty="0" err="1"/>
              <a:t>getSum()/getCount</a:t>
            </a:r>
            <a:r>
              <a:rPr lang="en-GB" sz="2000" dirty="0"/>
              <a:t>();</a:t>
            </a:r>
            <a:endParaRPr lang="en-GB" sz="20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 }</a:t>
            </a:r>
            <a:endParaRPr lang="en-GB" sz="20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 public </a:t>
            </a:r>
            <a:r>
              <a:rPr lang="en-GB" sz="2000" dirty="0"/>
              <a:t>void </a:t>
            </a:r>
            <a:r>
              <a:rPr lang="en-GB" sz="2000" dirty="0" err="1"/>
              <a:t>add(double</a:t>
            </a:r>
            <a:r>
              <a:rPr lang="en-GB" sz="2000" dirty="0"/>
              <a:t> element)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</a:t>
            </a:r>
            <a:r>
              <a:rPr lang="en-GB" sz="2000" dirty="0" err="1"/>
              <a:t>lastElement</a:t>
            </a:r>
            <a:r>
              <a:rPr lang="en-GB" sz="2000" dirty="0"/>
              <a:t> 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count++;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sum +=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20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public double </a:t>
            </a:r>
            <a:r>
              <a:rPr lang="en-GB" sz="2000" dirty="0" err="1"/>
              <a:t>getLastElement</a:t>
            </a:r>
            <a:r>
              <a:rPr lang="en-GB" sz="2000" dirty="0"/>
              <a:t>() {return </a:t>
            </a:r>
            <a:r>
              <a:rPr lang="en-GB" sz="2000" dirty="0" err="1"/>
              <a:t>lastElement</a:t>
            </a:r>
            <a:r>
              <a:rPr lang="en-GB" sz="2000" dirty="0"/>
              <a:t>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867400" y="990600"/>
            <a:ext cx="28797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i="1" dirty="0">
                <a:solidFill>
                  <a:srgbClr val="C90044"/>
                </a:solidFill>
              </a:rPr>
              <a:t>Here is our promise to implement the methods in the Stats </a:t>
            </a:r>
            <a:r>
              <a:rPr lang="en-GB" sz="1600" b="1" i="1" dirty="0" smtClean="0">
                <a:solidFill>
                  <a:srgbClr val="C90044"/>
                </a:solidFill>
              </a:rPr>
              <a:t>interface</a:t>
            </a:r>
            <a:endParaRPr lang="en-GB" sz="1600" b="1" i="1" dirty="0">
              <a:solidFill>
                <a:srgbClr val="C90044"/>
              </a:solidFill>
            </a:endParaRPr>
          </a:p>
        </p:txBody>
      </p:sp>
      <p:sp>
        <p:nvSpPr>
          <p:cNvPr id="28677" name="Freeform 9"/>
          <p:cNvSpPr>
            <a:spLocks/>
          </p:cNvSpPr>
          <p:nvPr/>
        </p:nvSpPr>
        <p:spPr bwMode="auto">
          <a:xfrm>
            <a:off x="4284663" y="1420813"/>
            <a:ext cx="1658937" cy="411162"/>
          </a:xfrm>
          <a:custGeom>
            <a:avLst/>
            <a:gdLst>
              <a:gd name="T0" fmla="*/ 1067 w 1067"/>
              <a:gd name="T1" fmla="*/ 51 h 259"/>
              <a:gd name="T2" fmla="*/ 836 w 1067"/>
              <a:gd name="T3" fmla="*/ 22 h 259"/>
              <a:gd name="T4" fmla="*/ 642 w 1067"/>
              <a:gd name="T5" fmla="*/ 0 h 259"/>
              <a:gd name="T6" fmla="*/ 347 w 1067"/>
              <a:gd name="T7" fmla="*/ 29 h 259"/>
              <a:gd name="T8" fmla="*/ 282 w 1067"/>
              <a:gd name="T9" fmla="*/ 58 h 259"/>
              <a:gd name="T10" fmla="*/ 181 w 1067"/>
              <a:gd name="T11" fmla="*/ 87 h 259"/>
              <a:gd name="T12" fmla="*/ 66 w 1067"/>
              <a:gd name="T13" fmla="*/ 151 h 259"/>
              <a:gd name="T14" fmla="*/ 8 w 1067"/>
              <a:gd name="T15" fmla="*/ 223 h 259"/>
              <a:gd name="T16" fmla="*/ 1 w 1067"/>
              <a:gd name="T17" fmla="*/ 259 h 2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7"/>
              <a:gd name="T28" fmla="*/ 0 h 259"/>
              <a:gd name="T29" fmla="*/ 1067 w 1067"/>
              <a:gd name="T30" fmla="*/ 259 h 2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7" h="259">
                <a:moveTo>
                  <a:pt x="1067" y="51"/>
                </a:moveTo>
                <a:cubicBezTo>
                  <a:pt x="990" y="41"/>
                  <a:pt x="914" y="29"/>
                  <a:pt x="836" y="22"/>
                </a:cubicBezTo>
                <a:cubicBezTo>
                  <a:pt x="773" y="7"/>
                  <a:pt x="707" y="8"/>
                  <a:pt x="642" y="0"/>
                </a:cubicBezTo>
                <a:cubicBezTo>
                  <a:pt x="519" y="5"/>
                  <a:pt x="462" y="22"/>
                  <a:pt x="347" y="29"/>
                </a:cubicBezTo>
                <a:cubicBezTo>
                  <a:pt x="318" y="36"/>
                  <a:pt x="309" y="49"/>
                  <a:pt x="282" y="58"/>
                </a:cubicBezTo>
                <a:cubicBezTo>
                  <a:pt x="252" y="86"/>
                  <a:pt x="225" y="82"/>
                  <a:pt x="181" y="87"/>
                </a:cubicBezTo>
                <a:cubicBezTo>
                  <a:pt x="145" y="110"/>
                  <a:pt x="107" y="137"/>
                  <a:pt x="66" y="151"/>
                </a:cubicBezTo>
                <a:cubicBezTo>
                  <a:pt x="40" y="168"/>
                  <a:pt x="27" y="197"/>
                  <a:pt x="8" y="223"/>
                </a:cubicBezTo>
                <a:cubicBezTo>
                  <a:pt x="0" y="249"/>
                  <a:pt x="1" y="237"/>
                  <a:pt x="1" y="259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78" name="Freeform 10"/>
          <p:cNvSpPr>
            <a:spLocks/>
          </p:cNvSpPr>
          <p:nvPr/>
        </p:nvSpPr>
        <p:spPr bwMode="auto">
          <a:xfrm>
            <a:off x="5181600" y="2590800"/>
            <a:ext cx="715962" cy="3124200"/>
          </a:xfrm>
          <a:custGeom>
            <a:avLst/>
            <a:gdLst>
              <a:gd name="T0" fmla="*/ 302 w 403"/>
              <a:gd name="T1" fmla="*/ 0 h 1462"/>
              <a:gd name="T2" fmla="*/ 367 w 403"/>
              <a:gd name="T3" fmla="*/ 58 h 1462"/>
              <a:gd name="T4" fmla="*/ 324 w 403"/>
              <a:gd name="T5" fmla="*/ 259 h 1462"/>
              <a:gd name="T6" fmla="*/ 403 w 403"/>
              <a:gd name="T7" fmla="*/ 562 h 1462"/>
              <a:gd name="T8" fmla="*/ 345 w 403"/>
              <a:gd name="T9" fmla="*/ 576 h 1462"/>
              <a:gd name="T10" fmla="*/ 317 w 403"/>
              <a:gd name="T11" fmla="*/ 619 h 1462"/>
              <a:gd name="T12" fmla="*/ 302 w 403"/>
              <a:gd name="T13" fmla="*/ 641 h 1462"/>
              <a:gd name="T14" fmla="*/ 302 w 403"/>
              <a:gd name="T15" fmla="*/ 785 h 1462"/>
              <a:gd name="T16" fmla="*/ 295 w 403"/>
              <a:gd name="T17" fmla="*/ 1203 h 1462"/>
              <a:gd name="T18" fmla="*/ 266 w 403"/>
              <a:gd name="T19" fmla="*/ 1246 h 1462"/>
              <a:gd name="T20" fmla="*/ 201 w 403"/>
              <a:gd name="T21" fmla="*/ 1383 h 1462"/>
              <a:gd name="T22" fmla="*/ 108 w 403"/>
              <a:gd name="T23" fmla="*/ 1433 h 1462"/>
              <a:gd name="T24" fmla="*/ 0 w 403"/>
              <a:gd name="T25" fmla="*/ 1462 h 14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3"/>
              <a:gd name="T40" fmla="*/ 0 h 1462"/>
              <a:gd name="T41" fmla="*/ 403 w 403"/>
              <a:gd name="T42" fmla="*/ 1462 h 14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3" h="1462">
                <a:moveTo>
                  <a:pt x="302" y="0"/>
                </a:moveTo>
                <a:cubicBezTo>
                  <a:pt x="323" y="21"/>
                  <a:pt x="347" y="36"/>
                  <a:pt x="367" y="58"/>
                </a:cubicBezTo>
                <a:cubicBezTo>
                  <a:pt x="361" y="173"/>
                  <a:pt x="372" y="187"/>
                  <a:pt x="324" y="259"/>
                </a:cubicBezTo>
                <a:cubicBezTo>
                  <a:pt x="327" y="345"/>
                  <a:pt x="285" y="524"/>
                  <a:pt x="403" y="562"/>
                </a:cubicBezTo>
                <a:cubicBezTo>
                  <a:pt x="384" y="568"/>
                  <a:pt x="361" y="564"/>
                  <a:pt x="345" y="576"/>
                </a:cubicBezTo>
                <a:cubicBezTo>
                  <a:pt x="332" y="587"/>
                  <a:pt x="326" y="605"/>
                  <a:pt x="317" y="619"/>
                </a:cubicBezTo>
                <a:cubicBezTo>
                  <a:pt x="312" y="626"/>
                  <a:pt x="302" y="641"/>
                  <a:pt x="302" y="641"/>
                </a:cubicBezTo>
                <a:cubicBezTo>
                  <a:pt x="285" y="692"/>
                  <a:pt x="284" y="730"/>
                  <a:pt x="302" y="785"/>
                </a:cubicBezTo>
                <a:cubicBezTo>
                  <a:pt x="300" y="924"/>
                  <a:pt x="306" y="1064"/>
                  <a:pt x="295" y="1203"/>
                </a:cubicBezTo>
                <a:cubicBezTo>
                  <a:pt x="294" y="1220"/>
                  <a:pt x="266" y="1246"/>
                  <a:pt x="266" y="1246"/>
                </a:cubicBezTo>
                <a:cubicBezTo>
                  <a:pt x="256" y="1355"/>
                  <a:pt x="263" y="1321"/>
                  <a:pt x="201" y="1383"/>
                </a:cubicBezTo>
                <a:cubicBezTo>
                  <a:pt x="187" y="1424"/>
                  <a:pt x="148" y="1423"/>
                  <a:pt x="108" y="1433"/>
                </a:cubicBezTo>
                <a:cubicBezTo>
                  <a:pt x="67" y="1443"/>
                  <a:pt x="44" y="1462"/>
                  <a:pt x="0" y="1462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6324600" y="3124200"/>
            <a:ext cx="20224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i="1" dirty="0">
                <a:solidFill>
                  <a:srgbClr val="C90044"/>
                </a:solidFill>
              </a:rPr>
              <a:t>And here are the implementations of those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Interfaces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467600" cy="4114800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class </a:t>
            </a:r>
            <a:r>
              <a:rPr lang="en-GB" sz="1800" dirty="0" err="1"/>
              <a:t>ArrayStats</a:t>
            </a:r>
            <a:r>
              <a:rPr lang="en-GB" sz="1800" dirty="0"/>
              <a:t> implements Stats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static final </a:t>
            </a:r>
            <a:r>
              <a:rPr lang="en-GB" sz="1800" dirty="0" err="1"/>
              <a:t>int</a:t>
            </a:r>
            <a:r>
              <a:rPr lang="en-GB" sz="1800" dirty="0"/>
              <a:t> MAX_ELEMENTS = 1000;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protected double[] elements = new </a:t>
            </a:r>
            <a:r>
              <a:rPr lang="en-GB" sz="1800" dirty="0" err="1"/>
              <a:t>double[MAX_ELEMENTS</a:t>
            </a:r>
            <a:r>
              <a:rPr lang="en-GB" sz="1800" dirty="0"/>
              <a:t>];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private </a:t>
            </a:r>
            <a:r>
              <a:rPr lang="en-GB" sz="1800" dirty="0" err="1"/>
              <a:t>int</a:t>
            </a:r>
            <a:r>
              <a:rPr lang="en-GB" sz="1800" dirty="0"/>
              <a:t> count;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getElement</a:t>
            </a:r>
            <a:r>
              <a:rPr lang="en-GB" sz="1800" dirty="0"/>
              <a:t> 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) {return </a:t>
            </a:r>
            <a:r>
              <a:rPr lang="en-GB" sz="1800" dirty="0" err="1"/>
              <a:t>elements[i</a:t>
            </a:r>
            <a:r>
              <a:rPr lang="en-GB" sz="1800" dirty="0"/>
              <a:t>];};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getSum</a:t>
            </a:r>
            <a:r>
              <a:rPr lang="en-GB" sz="1800" dirty="0"/>
              <a:t>(){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double sum = 0;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for 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=0; </a:t>
            </a:r>
            <a:r>
              <a:rPr lang="en-GB" sz="1800" dirty="0" err="1"/>
              <a:t>i</a:t>
            </a:r>
            <a:r>
              <a:rPr lang="en-GB" sz="1800" dirty="0"/>
              <a:t>&lt; count; </a:t>
            </a:r>
            <a:r>
              <a:rPr lang="en-GB" sz="1800" dirty="0" err="1"/>
              <a:t>i</a:t>
            </a:r>
            <a:r>
              <a:rPr lang="en-GB" sz="1800" dirty="0"/>
              <a:t>++)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    sum += </a:t>
            </a:r>
            <a:r>
              <a:rPr lang="en-GB" sz="1800" dirty="0" err="1"/>
              <a:t>getElement(i</a:t>
            </a:r>
            <a:r>
              <a:rPr lang="en-GB" sz="1800" dirty="0"/>
              <a:t>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return sum;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/>
              <a:t>getCount</a:t>
            </a:r>
            <a:r>
              <a:rPr lang="en-GB" sz="1800" dirty="0"/>
              <a:t>() {return count;}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 </a:t>
            </a:r>
            <a:r>
              <a:rPr lang="en-GB" sz="1800" dirty="0"/>
              <a:t>double </a:t>
            </a:r>
            <a:r>
              <a:rPr lang="en-GB" sz="1800" dirty="0" err="1"/>
              <a:t>getAverage</a:t>
            </a:r>
            <a:r>
              <a:rPr lang="en-GB" sz="1800" dirty="0"/>
              <a:t>() {return </a:t>
            </a:r>
            <a:r>
              <a:rPr lang="en-GB" sz="1800" dirty="0" err="1"/>
              <a:t>getSum()/getCount</a:t>
            </a:r>
            <a:r>
              <a:rPr lang="en-GB" sz="1800" dirty="0"/>
              <a:t>();}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 </a:t>
            </a:r>
            <a:r>
              <a:rPr lang="en-GB" sz="1800" dirty="0"/>
              <a:t>void </a:t>
            </a:r>
            <a:r>
              <a:rPr lang="en-GB" sz="1800" dirty="0" err="1"/>
              <a:t>add(double</a:t>
            </a:r>
            <a:r>
              <a:rPr lang="en-GB" sz="1800" dirty="0"/>
              <a:t> element)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elements[count</a:t>
            </a:r>
            <a:r>
              <a:rPr lang="en-GB" sz="1800" dirty="0"/>
              <a:t>] 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count++;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638800" y="1066800"/>
            <a:ext cx="3505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i="1" dirty="0">
                <a:solidFill>
                  <a:srgbClr val="C90044"/>
                </a:solidFill>
              </a:rPr>
              <a:t>Here is our promise to implement the methods in the Stats interface</a:t>
            </a:r>
            <a:r>
              <a:rPr lang="en-GB" sz="1600" b="1" i="1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6400800" y="3124200"/>
            <a:ext cx="639762" cy="3276600"/>
          </a:xfrm>
          <a:custGeom>
            <a:avLst/>
            <a:gdLst>
              <a:gd name="T0" fmla="*/ 302 w 403"/>
              <a:gd name="T1" fmla="*/ 0 h 1462"/>
              <a:gd name="T2" fmla="*/ 367 w 403"/>
              <a:gd name="T3" fmla="*/ 58 h 1462"/>
              <a:gd name="T4" fmla="*/ 324 w 403"/>
              <a:gd name="T5" fmla="*/ 259 h 1462"/>
              <a:gd name="T6" fmla="*/ 403 w 403"/>
              <a:gd name="T7" fmla="*/ 562 h 1462"/>
              <a:gd name="T8" fmla="*/ 345 w 403"/>
              <a:gd name="T9" fmla="*/ 576 h 1462"/>
              <a:gd name="T10" fmla="*/ 317 w 403"/>
              <a:gd name="T11" fmla="*/ 619 h 1462"/>
              <a:gd name="T12" fmla="*/ 302 w 403"/>
              <a:gd name="T13" fmla="*/ 641 h 1462"/>
              <a:gd name="T14" fmla="*/ 302 w 403"/>
              <a:gd name="T15" fmla="*/ 785 h 1462"/>
              <a:gd name="T16" fmla="*/ 295 w 403"/>
              <a:gd name="T17" fmla="*/ 1203 h 1462"/>
              <a:gd name="T18" fmla="*/ 266 w 403"/>
              <a:gd name="T19" fmla="*/ 1246 h 1462"/>
              <a:gd name="T20" fmla="*/ 201 w 403"/>
              <a:gd name="T21" fmla="*/ 1383 h 1462"/>
              <a:gd name="T22" fmla="*/ 108 w 403"/>
              <a:gd name="T23" fmla="*/ 1433 h 1462"/>
              <a:gd name="T24" fmla="*/ 0 w 403"/>
              <a:gd name="T25" fmla="*/ 1462 h 14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3"/>
              <a:gd name="T40" fmla="*/ 0 h 1462"/>
              <a:gd name="T41" fmla="*/ 403 w 403"/>
              <a:gd name="T42" fmla="*/ 1462 h 14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3" h="1462">
                <a:moveTo>
                  <a:pt x="302" y="0"/>
                </a:moveTo>
                <a:cubicBezTo>
                  <a:pt x="323" y="21"/>
                  <a:pt x="347" y="36"/>
                  <a:pt x="367" y="58"/>
                </a:cubicBezTo>
                <a:cubicBezTo>
                  <a:pt x="361" y="173"/>
                  <a:pt x="372" y="187"/>
                  <a:pt x="324" y="259"/>
                </a:cubicBezTo>
                <a:cubicBezTo>
                  <a:pt x="327" y="345"/>
                  <a:pt x="285" y="524"/>
                  <a:pt x="403" y="562"/>
                </a:cubicBezTo>
                <a:cubicBezTo>
                  <a:pt x="384" y="568"/>
                  <a:pt x="361" y="564"/>
                  <a:pt x="345" y="576"/>
                </a:cubicBezTo>
                <a:cubicBezTo>
                  <a:pt x="332" y="587"/>
                  <a:pt x="326" y="605"/>
                  <a:pt x="317" y="619"/>
                </a:cubicBezTo>
                <a:cubicBezTo>
                  <a:pt x="312" y="626"/>
                  <a:pt x="302" y="641"/>
                  <a:pt x="302" y="641"/>
                </a:cubicBezTo>
                <a:cubicBezTo>
                  <a:pt x="285" y="692"/>
                  <a:pt x="284" y="730"/>
                  <a:pt x="302" y="785"/>
                </a:cubicBezTo>
                <a:cubicBezTo>
                  <a:pt x="300" y="924"/>
                  <a:pt x="306" y="1064"/>
                  <a:pt x="295" y="1203"/>
                </a:cubicBezTo>
                <a:cubicBezTo>
                  <a:pt x="294" y="1220"/>
                  <a:pt x="266" y="1246"/>
                  <a:pt x="266" y="1246"/>
                </a:cubicBezTo>
                <a:cubicBezTo>
                  <a:pt x="256" y="1355"/>
                  <a:pt x="263" y="1321"/>
                  <a:pt x="201" y="1383"/>
                </a:cubicBezTo>
                <a:cubicBezTo>
                  <a:pt x="187" y="1424"/>
                  <a:pt x="148" y="1423"/>
                  <a:pt x="108" y="1433"/>
                </a:cubicBezTo>
                <a:cubicBezTo>
                  <a:pt x="67" y="1443"/>
                  <a:pt x="44" y="1462"/>
                  <a:pt x="0" y="1462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 dirty="0">
              <a:solidFill>
                <a:srgbClr val="C90044"/>
              </a:solidFill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239000" y="4116388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i="1" dirty="0">
                <a:solidFill>
                  <a:srgbClr val="C90044"/>
                </a:solidFill>
              </a:rPr>
              <a:t>And here are the implementations of those methods</a:t>
            </a:r>
          </a:p>
        </p:txBody>
      </p:sp>
      <p:sp>
        <p:nvSpPr>
          <p:cNvPr id="8" name="Freeform 7"/>
          <p:cNvSpPr/>
          <p:nvPr/>
        </p:nvSpPr>
        <p:spPr>
          <a:xfrm>
            <a:off x="3999322" y="1136316"/>
            <a:ext cx="1762467" cy="240631"/>
          </a:xfrm>
          <a:custGeom>
            <a:avLst/>
            <a:gdLst>
              <a:gd name="connsiteX0" fmla="*/ 1762467 w 1762467"/>
              <a:gd name="connsiteY0" fmla="*/ 26737 h 240631"/>
              <a:gd name="connsiteX1" fmla="*/ 1535204 w 1762467"/>
              <a:gd name="connsiteY1" fmla="*/ 13368 h 240631"/>
              <a:gd name="connsiteX2" fmla="*/ 1454994 w 1762467"/>
              <a:gd name="connsiteY2" fmla="*/ 0 h 240631"/>
              <a:gd name="connsiteX3" fmla="*/ 746467 w 1762467"/>
              <a:gd name="connsiteY3" fmla="*/ 13368 h 240631"/>
              <a:gd name="connsiteX4" fmla="*/ 572678 w 1762467"/>
              <a:gd name="connsiteY4" fmla="*/ 53473 h 240631"/>
              <a:gd name="connsiteX5" fmla="*/ 131520 w 1762467"/>
              <a:gd name="connsiteY5" fmla="*/ 40105 h 240631"/>
              <a:gd name="connsiteX6" fmla="*/ 11204 w 1762467"/>
              <a:gd name="connsiteY6" fmla="*/ 80210 h 240631"/>
              <a:gd name="connsiteX7" fmla="*/ 11204 w 1762467"/>
              <a:gd name="connsiteY7" fmla="*/ 240631 h 24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467" h="240631">
                <a:moveTo>
                  <a:pt x="1762467" y="26737"/>
                </a:moveTo>
                <a:cubicBezTo>
                  <a:pt x="1686713" y="22281"/>
                  <a:pt x="1610804" y="19942"/>
                  <a:pt x="1535204" y="13368"/>
                </a:cubicBezTo>
                <a:cubicBezTo>
                  <a:pt x="1508200" y="11020"/>
                  <a:pt x="1482099" y="0"/>
                  <a:pt x="1454994" y="0"/>
                </a:cubicBezTo>
                <a:cubicBezTo>
                  <a:pt x="1218776" y="0"/>
                  <a:pt x="982643" y="8912"/>
                  <a:pt x="746467" y="13368"/>
                </a:cubicBezTo>
                <a:cubicBezTo>
                  <a:pt x="598965" y="42869"/>
                  <a:pt x="655895" y="25735"/>
                  <a:pt x="572678" y="53473"/>
                </a:cubicBezTo>
                <a:cubicBezTo>
                  <a:pt x="425625" y="49017"/>
                  <a:pt x="278640" y="40105"/>
                  <a:pt x="131520" y="40105"/>
                </a:cubicBezTo>
                <a:cubicBezTo>
                  <a:pt x="129498" y="40105"/>
                  <a:pt x="18122" y="47927"/>
                  <a:pt x="11204" y="80210"/>
                </a:cubicBezTo>
                <a:cubicBezTo>
                  <a:pt x="0" y="132497"/>
                  <a:pt x="11204" y="187157"/>
                  <a:pt x="11204" y="240631"/>
                </a:cubicBez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Interfaces as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65525"/>
            <a:ext cx="7772400" cy="2455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public class </a:t>
            </a:r>
            <a:r>
              <a:rPr lang="en-GB" sz="2000" dirty="0" err="1"/>
              <a:t>StatsPrinter</a:t>
            </a:r>
            <a:r>
              <a:rPr lang="en-GB" sz="2000" dirty="0"/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    public void </a:t>
            </a:r>
            <a:r>
              <a:rPr lang="en-GB" sz="2000" dirty="0" err="1"/>
              <a:t>printStats(Stats</a:t>
            </a:r>
            <a:r>
              <a:rPr lang="en-GB" sz="2000" dirty="0"/>
              <a:t> stats)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        </a:t>
            </a:r>
            <a:r>
              <a:rPr lang="en-GB" sz="2000" dirty="0" err="1"/>
              <a:t>System.out.println("Sum</a:t>
            </a:r>
            <a:r>
              <a:rPr lang="en-GB" sz="2000" dirty="0"/>
              <a:t> = " + </a:t>
            </a:r>
            <a:r>
              <a:rPr lang="en-GB" sz="2000" dirty="0" err="1"/>
              <a:t>stats.getSum</a:t>
            </a:r>
            <a:r>
              <a:rPr lang="en-GB" sz="2000" dirty="0"/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        </a:t>
            </a:r>
            <a:r>
              <a:rPr lang="en-GB" sz="2000" dirty="0" err="1"/>
              <a:t>System.out.println("Count</a:t>
            </a:r>
            <a:r>
              <a:rPr lang="en-GB" sz="2000" dirty="0"/>
              <a:t> = " + </a:t>
            </a:r>
            <a:r>
              <a:rPr lang="en-GB" sz="2000" dirty="0" err="1"/>
              <a:t>stats.getCount</a:t>
            </a:r>
            <a:r>
              <a:rPr lang="en-GB" sz="2000" dirty="0"/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        </a:t>
            </a:r>
            <a:r>
              <a:rPr lang="en-GB" sz="2000" dirty="0" err="1"/>
              <a:t>System.out.println("Average</a:t>
            </a:r>
            <a:r>
              <a:rPr lang="en-GB" sz="2000" dirty="0"/>
              <a:t> = " + </a:t>
            </a:r>
            <a:r>
              <a:rPr lang="en-GB" sz="2000" dirty="0" err="1"/>
              <a:t>stats.getAverage</a:t>
            </a:r>
            <a:r>
              <a:rPr lang="en-GB" sz="2000" dirty="0"/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54721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rgbClr val="C90044"/>
                </a:solidFill>
              </a:rPr>
              <a:t>We can use Stats as the type of the formal parameter of the </a:t>
            </a:r>
            <a:r>
              <a:rPr lang="en-GB" sz="1800" i="1" dirty="0" err="1">
                <a:solidFill>
                  <a:srgbClr val="C90044"/>
                </a:solidFill>
              </a:rPr>
              <a:t>printStats</a:t>
            </a:r>
            <a:r>
              <a:rPr lang="en-GB" sz="1800" i="1" dirty="0">
                <a:solidFill>
                  <a:srgbClr val="C90044"/>
                </a:solidFill>
              </a:rPr>
              <a:t> method.  The actual parameter supplied to the method must be something that implements the Stats interface</a:t>
            </a:r>
            <a:r>
              <a:rPr lang="en-GB" sz="1800" i="1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4011613" y="3219450"/>
            <a:ext cx="280987" cy="735013"/>
          </a:xfrm>
          <a:custGeom>
            <a:avLst/>
            <a:gdLst>
              <a:gd name="T0" fmla="*/ 173 w 177"/>
              <a:gd name="T1" fmla="*/ 2 h 463"/>
              <a:gd name="T2" fmla="*/ 144 w 177"/>
              <a:gd name="T3" fmla="*/ 74 h 463"/>
              <a:gd name="T4" fmla="*/ 115 w 177"/>
              <a:gd name="T5" fmla="*/ 168 h 463"/>
              <a:gd name="T6" fmla="*/ 51 w 177"/>
              <a:gd name="T7" fmla="*/ 377 h 463"/>
              <a:gd name="T8" fmla="*/ 29 w 177"/>
              <a:gd name="T9" fmla="*/ 413 h 463"/>
              <a:gd name="T10" fmla="*/ 0 w 177"/>
              <a:gd name="T11" fmla="*/ 463 h 4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"/>
              <a:gd name="T19" fmla="*/ 0 h 463"/>
              <a:gd name="T20" fmla="*/ 177 w 177"/>
              <a:gd name="T21" fmla="*/ 463 h 4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" h="463">
                <a:moveTo>
                  <a:pt x="173" y="2"/>
                </a:moveTo>
                <a:cubicBezTo>
                  <a:pt x="141" y="104"/>
                  <a:pt x="177" y="0"/>
                  <a:pt x="144" y="74"/>
                </a:cubicBezTo>
                <a:cubicBezTo>
                  <a:pt x="131" y="104"/>
                  <a:pt x="128" y="137"/>
                  <a:pt x="115" y="168"/>
                </a:cubicBezTo>
                <a:cubicBezTo>
                  <a:pt x="104" y="227"/>
                  <a:pt x="95" y="330"/>
                  <a:pt x="51" y="377"/>
                </a:cubicBezTo>
                <a:cubicBezTo>
                  <a:pt x="26" y="443"/>
                  <a:pt x="62" y="357"/>
                  <a:pt x="29" y="413"/>
                </a:cubicBezTo>
                <a:cubicBezTo>
                  <a:pt x="19" y="431"/>
                  <a:pt x="16" y="447"/>
                  <a:pt x="0" y="463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477000" y="6172200"/>
            <a:ext cx="2362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Do Exercise 3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Interfaces as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err="1"/>
              <a:t>SimpleStats</a:t>
            </a:r>
            <a:r>
              <a:rPr lang="en-GB" sz="2000" dirty="0"/>
              <a:t> stats = new </a:t>
            </a:r>
            <a:r>
              <a:rPr lang="en-GB" sz="2000" dirty="0" err="1"/>
              <a:t>SimpleStats</a:t>
            </a:r>
            <a:r>
              <a:rPr lang="en-GB" sz="20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err="1"/>
              <a:t>StatsPrinter</a:t>
            </a:r>
            <a:r>
              <a:rPr lang="en-GB" sz="2000" dirty="0"/>
              <a:t> printer = new </a:t>
            </a:r>
            <a:r>
              <a:rPr lang="en-GB" sz="2000" dirty="0" err="1"/>
              <a:t>StatsPrinter</a:t>
            </a:r>
            <a:r>
              <a:rPr lang="en-GB" sz="20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stats.add(1);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stats.add(2);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stats.add(4);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err="1"/>
              <a:t>printer.printStats(stats</a:t>
            </a:r>
            <a:r>
              <a:rPr lang="en-GB" sz="2000" dirty="0"/>
              <a:t>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err="1"/>
              <a:t>ArrayStats</a:t>
            </a:r>
            <a:r>
              <a:rPr lang="en-GB" sz="2000" dirty="0"/>
              <a:t> </a:t>
            </a:r>
            <a:r>
              <a:rPr lang="en-GB" sz="2000" dirty="0" err="1"/>
              <a:t>astats</a:t>
            </a:r>
            <a:r>
              <a:rPr lang="en-GB" sz="2000" dirty="0"/>
              <a:t> = new </a:t>
            </a:r>
            <a:r>
              <a:rPr lang="en-GB" sz="2000" dirty="0" err="1"/>
              <a:t>ArrayStats</a:t>
            </a:r>
            <a:r>
              <a:rPr lang="en-GB" sz="20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astats.add(1);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astats.add(2);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astats.add(5);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err="1"/>
              <a:t>printer.printStats(astats</a:t>
            </a:r>
            <a:r>
              <a:rPr lang="en-GB" sz="2000" dirty="0"/>
              <a:t>);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800600" y="2819400"/>
            <a:ext cx="363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i="1" dirty="0">
                <a:solidFill>
                  <a:srgbClr val="C90044"/>
                </a:solidFill>
              </a:rPr>
              <a:t>This is OK because </a:t>
            </a:r>
            <a:r>
              <a:rPr lang="en-GB" sz="1800" i="1" dirty="0" err="1">
                <a:solidFill>
                  <a:srgbClr val="C90044"/>
                </a:solidFill>
              </a:rPr>
              <a:t>SimpleStats</a:t>
            </a:r>
            <a:r>
              <a:rPr lang="en-GB" sz="1800" i="1" dirty="0">
                <a:solidFill>
                  <a:srgbClr val="C90044"/>
                </a:solidFill>
              </a:rPr>
              <a:t> implements the Stats interface</a:t>
            </a:r>
            <a:r>
              <a:rPr lang="en-GB" sz="1800" i="1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3505200" y="3200400"/>
            <a:ext cx="1184275" cy="498475"/>
          </a:xfrm>
          <a:custGeom>
            <a:avLst/>
            <a:gdLst>
              <a:gd name="T0" fmla="*/ 746 w 746"/>
              <a:gd name="T1" fmla="*/ 11 h 314"/>
              <a:gd name="T2" fmla="*/ 266 w 746"/>
              <a:gd name="T3" fmla="*/ 48 h 314"/>
              <a:gd name="T4" fmla="*/ 243 w 746"/>
              <a:gd name="T5" fmla="*/ 70 h 314"/>
              <a:gd name="T6" fmla="*/ 229 w 746"/>
              <a:gd name="T7" fmla="*/ 92 h 314"/>
              <a:gd name="T8" fmla="*/ 110 w 746"/>
              <a:gd name="T9" fmla="*/ 152 h 314"/>
              <a:gd name="T10" fmla="*/ 29 w 746"/>
              <a:gd name="T11" fmla="*/ 262 h 314"/>
              <a:gd name="T12" fmla="*/ 0 w 746"/>
              <a:gd name="T13" fmla="*/ 314 h 3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14"/>
              <a:gd name="T23" fmla="*/ 746 w 746"/>
              <a:gd name="T24" fmla="*/ 314 h 3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14">
                <a:moveTo>
                  <a:pt x="746" y="11"/>
                </a:moveTo>
                <a:cubicBezTo>
                  <a:pt x="593" y="15"/>
                  <a:pt x="417" y="0"/>
                  <a:pt x="266" y="48"/>
                </a:cubicBezTo>
                <a:cubicBezTo>
                  <a:pt x="258" y="55"/>
                  <a:pt x="250" y="62"/>
                  <a:pt x="243" y="70"/>
                </a:cubicBezTo>
                <a:cubicBezTo>
                  <a:pt x="237" y="77"/>
                  <a:pt x="235" y="86"/>
                  <a:pt x="229" y="92"/>
                </a:cubicBezTo>
                <a:cubicBezTo>
                  <a:pt x="198" y="123"/>
                  <a:pt x="146" y="128"/>
                  <a:pt x="110" y="152"/>
                </a:cubicBezTo>
                <a:cubicBezTo>
                  <a:pt x="84" y="192"/>
                  <a:pt x="59" y="226"/>
                  <a:pt x="29" y="262"/>
                </a:cubicBezTo>
                <a:cubicBezTo>
                  <a:pt x="19" y="274"/>
                  <a:pt x="0" y="298"/>
                  <a:pt x="0" y="314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876800" y="4495800"/>
            <a:ext cx="36353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i="1" dirty="0">
                <a:solidFill>
                  <a:srgbClr val="C90044"/>
                </a:solidFill>
              </a:rPr>
              <a:t>This is OK because </a:t>
            </a:r>
            <a:r>
              <a:rPr lang="en-GB" sz="1800" i="1" dirty="0" err="1">
                <a:solidFill>
                  <a:srgbClr val="C90044"/>
                </a:solidFill>
              </a:rPr>
              <a:t>ArrayStats</a:t>
            </a:r>
            <a:r>
              <a:rPr lang="en-GB" sz="1800" i="1" dirty="0">
                <a:solidFill>
                  <a:srgbClr val="C90044"/>
                </a:solidFill>
              </a:rPr>
              <a:t> implements the Stats interface too!</a:t>
            </a:r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3505200" y="4724400"/>
            <a:ext cx="1447800" cy="498475"/>
          </a:xfrm>
          <a:custGeom>
            <a:avLst/>
            <a:gdLst>
              <a:gd name="T0" fmla="*/ 746 w 746"/>
              <a:gd name="T1" fmla="*/ 11 h 314"/>
              <a:gd name="T2" fmla="*/ 266 w 746"/>
              <a:gd name="T3" fmla="*/ 48 h 314"/>
              <a:gd name="T4" fmla="*/ 243 w 746"/>
              <a:gd name="T5" fmla="*/ 70 h 314"/>
              <a:gd name="T6" fmla="*/ 229 w 746"/>
              <a:gd name="T7" fmla="*/ 92 h 314"/>
              <a:gd name="T8" fmla="*/ 110 w 746"/>
              <a:gd name="T9" fmla="*/ 152 h 314"/>
              <a:gd name="T10" fmla="*/ 29 w 746"/>
              <a:gd name="T11" fmla="*/ 262 h 314"/>
              <a:gd name="T12" fmla="*/ 0 w 746"/>
              <a:gd name="T13" fmla="*/ 314 h 3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14"/>
              <a:gd name="T23" fmla="*/ 746 w 746"/>
              <a:gd name="T24" fmla="*/ 314 h 3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14">
                <a:moveTo>
                  <a:pt x="746" y="11"/>
                </a:moveTo>
                <a:cubicBezTo>
                  <a:pt x="593" y="15"/>
                  <a:pt x="417" y="0"/>
                  <a:pt x="266" y="48"/>
                </a:cubicBezTo>
                <a:cubicBezTo>
                  <a:pt x="258" y="55"/>
                  <a:pt x="250" y="62"/>
                  <a:pt x="243" y="70"/>
                </a:cubicBezTo>
                <a:cubicBezTo>
                  <a:pt x="237" y="77"/>
                  <a:pt x="235" y="86"/>
                  <a:pt x="229" y="92"/>
                </a:cubicBezTo>
                <a:cubicBezTo>
                  <a:pt x="198" y="123"/>
                  <a:pt x="146" y="128"/>
                  <a:pt x="110" y="152"/>
                </a:cubicBezTo>
                <a:cubicBezTo>
                  <a:pt x="84" y="192"/>
                  <a:pt x="59" y="226"/>
                  <a:pt x="29" y="262"/>
                </a:cubicBezTo>
                <a:cubicBezTo>
                  <a:pt x="19" y="274"/>
                  <a:pt x="0" y="298"/>
                  <a:pt x="0" y="314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/>
              <a:t>Types, Subtypes, and </a:t>
            </a:r>
            <a:r>
              <a:rPr lang="en-GB" sz="4000" dirty="0" smtClean="0"/>
              <a:t>Assignment</a:t>
            </a:r>
            <a:endParaRPr lang="en-GB" sz="4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5763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In Java every variable, parameter, and expression has a </a:t>
            </a:r>
            <a:r>
              <a:rPr lang="en-GB" sz="2000" i="1" dirty="0"/>
              <a:t>type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Types can have </a:t>
            </a:r>
            <a:r>
              <a:rPr lang="en-GB" sz="2000" i="1" dirty="0"/>
              <a:t>subtypes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A class is a type, and its subclasses are subtypes of that type.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The type of the expression on the right hand side of an assignment must be the same as, or a subtype of, the type on the left hand side.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292725" y="2133600"/>
            <a:ext cx="1512888" cy="503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>
                <a:solidFill>
                  <a:schemeClr val="tx2"/>
                </a:solidFill>
                <a:latin typeface="+mn-lt"/>
              </a:rPr>
              <a:t>A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19713" y="2925763"/>
            <a:ext cx="1512887" cy="503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>
                <a:solidFill>
                  <a:schemeClr val="tx2"/>
                </a:solidFill>
                <a:latin typeface="+mn-lt"/>
              </a:rPr>
              <a:t>B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013450" y="2636838"/>
            <a:ext cx="142875" cy="1444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2775" name="AutoShape 7"/>
          <p:cNvCxnSpPr>
            <a:cxnSpLocks noChangeShapeType="1"/>
            <a:stCxn id="32774" idx="3"/>
            <a:endCxn id="32773" idx="0"/>
          </p:cNvCxnSpPr>
          <p:nvPr/>
        </p:nvCxnSpPr>
        <p:spPr bwMode="auto">
          <a:xfrm flipH="1">
            <a:off x="6076950" y="2781300"/>
            <a:ext cx="7938" cy="144463"/>
          </a:xfrm>
          <a:prstGeom prst="straightConnector1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</p:spPr>
      </p:cxn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148263" y="3933825"/>
            <a:ext cx="3527425" cy="231050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+mn-lt"/>
              </a:rPr>
              <a:t>A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va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; </a:t>
            </a:r>
          </a:p>
          <a:p>
            <a:r>
              <a:rPr lang="en-GB" dirty="0">
                <a:solidFill>
                  <a:schemeClr val="tx2"/>
                </a:solidFill>
                <a:latin typeface="+mn-lt"/>
              </a:rPr>
              <a:t>B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vb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;</a:t>
            </a:r>
          </a:p>
          <a:p>
            <a:endParaRPr lang="en-GB" dirty="0">
              <a:solidFill>
                <a:schemeClr val="tx2"/>
              </a:solidFill>
              <a:latin typeface="+mn-lt"/>
            </a:endParaRPr>
          </a:p>
          <a:p>
            <a:r>
              <a:rPr lang="en-GB" dirty="0" err="1">
                <a:solidFill>
                  <a:schemeClr val="tx2"/>
                </a:solidFill>
                <a:latin typeface="+mn-lt"/>
              </a:rPr>
              <a:t>va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=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vb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; </a:t>
            </a:r>
            <a:r>
              <a:rPr lang="en-GB" dirty="0">
                <a:solidFill>
                  <a:srgbClr val="C90044"/>
                </a:solidFill>
                <a:latin typeface="+mn-lt"/>
              </a:rPr>
              <a:t>OK </a:t>
            </a:r>
            <a:endParaRPr lang="en-GB" b="1" dirty="0">
              <a:solidFill>
                <a:srgbClr val="C90044"/>
              </a:solidFill>
              <a:latin typeface="+mn-lt"/>
              <a:ea typeface="Arial" pitchFamily="1" charset="0"/>
              <a:cs typeface="Arial" pitchFamily="1" charset="0"/>
            </a:endParaRPr>
          </a:p>
          <a:p>
            <a:r>
              <a:rPr lang="en-GB" dirty="0" err="1">
                <a:solidFill>
                  <a:schemeClr val="tx2"/>
                </a:solidFill>
                <a:latin typeface="+mn-lt"/>
              </a:rPr>
              <a:t>vb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=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va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; </a:t>
            </a:r>
            <a:r>
              <a:rPr lang="en-GB" dirty="0">
                <a:solidFill>
                  <a:srgbClr val="C90044"/>
                </a:solidFill>
                <a:latin typeface="+mn-lt"/>
              </a:rPr>
              <a:t>Wrong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!</a:t>
            </a:r>
          </a:p>
          <a:p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148263" y="5661025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  <a:latin typeface="+mn-lt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092950" y="2205038"/>
            <a:ext cx="1871663" cy="46384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+mn-lt"/>
              </a:rPr>
              <a:t>B extends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Interfaces as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An interface is also a type.</a:t>
            </a:r>
          </a:p>
          <a:p>
            <a:pPr eaLnBrk="1" hangingPunct="1"/>
            <a:r>
              <a:rPr lang="en-GB"/>
              <a:t>If Class C implements interface I then C is a subtype of I.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Question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7702550" cy="511175"/>
          </a:xfrm>
        </p:spPr>
        <p:txBody>
          <a:bodyPr/>
          <a:lstStyle/>
          <a:p>
            <a:pPr eaLnBrk="1" hangingPunct="1">
              <a:buFont typeface="Wingdings" pitchFamily="1" charset="2"/>
              <a:buNone/>
            </a:pPr>
            <a:r>
              <a:rPr lang="en-GB" sz="2400" dirty="0"/>
              <a:t>Suppose we have the following classes and interfaces</a:t>
            </a:r>
          </a:p>
          <a:p>
            <a:pPr eaLnBrk="1" hangingPunct="1">
              <a:buFont typeface="Wingdings" pitchFamily="1" charset="2"/>
              <a:buNone/>
            </a:pPr>
            <a:endParaRPr lang="en-GB" sz="2400" dirty="0"/>
          </a:p>
          <a:p>
            <a:pPr eaLnBrk="1" hangingPunct="1">
              <a:buFont typeface="Wingdings" pitchFamily="1" charset="2"/>
              <a:buNone/>
            </a:pPr>
            <a:endParaRPr lang="en-GB" sz="2400" dirty="0"/>
          </a:p>
          <a:p>
            <a:pPr eaLnBrk="1" hangingPunct="1">
              <a:buFont typeface="Wingdings" pitchFamily="1" charset="2"/>
              <a:buNone/>
            </a:pPr>
            <a:endParaRPr lang="en-GB" sz="2400" dirty="0"/>
          </a:p>
          <a:p>
            <a:pPr eaLnBrk="1" hangingPunct="1">
              <a:buFont typeface="Wingdings" pitchFamily="1" charset="2"/>
              <a:buNone/>
            </a:pPr>
            <a:endParaRPr lang="en-GB" sz="2400" dirty="0"/>
          </a:p>
          <a:p>
            <a:pPr eaLnBrk="1" hangingPunct="1">
              <a:buFont typeface="Wingdings" pitchFamily="1" charset="2"/>
              <a:buNone/>
            </a:pPr>
            <a:endParaRPr lang="en-GB" sz="2400" dirty="0"/>
          </a:p>
        </p:txBody>
      </p:sp>
      <p:sp>
        <p:nvSpPr>
          <p:cNvPr id="41996" name="Text Box 27"/>
          <p:cNvSpPr txBox="1">
            <a:spLocks noChangeArrowheads="1"/>
          </p:cNvSpPr>
          <p:nvPr/>
        </p:nvSpPr>
        <p:spPr bwMode="auto">
          <a:xfrm>
            <a:off x="863600" y="3810000"/>
            <a:ext cx="828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Which of the following assignments are legal (assume that classes X and Y have zero argument constructors)?</a:t>
            </a:r>
          </a:p>
        </p:txBody>
      </p:sp>
      <p:sp>
        <p:nvSpPr>
          <p:cNvPr id="41997" name="Text Box 29"/>
          <p:cNvSpPr txBox="1">
            <a:spLocks noChangeArrowheads="1"/>
          </p:cNvSpPr>
          <p:nvPr/>
        </p:nvSpPr>
        <p:spPr bwMode="auto">
          <a:xfrm>
            <a:off x="755650" y="4581525"/>
            <a:ext cx="17589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va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X();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va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IA();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vx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X();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vy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X();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va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vx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;</a:t>
            </a:r>
          </a:p>
        </p:txBody>
      </p:sp>
      <p:sp>
        <p:nvSpPr>
          <p:cNvPr id="41998" name="Text Box 30"/>
          <p:cNvSpPr txBox="1">
            <a:spLocks noChangeArrowheads="1"/>
          </p:cNvSpPr>
          <p:nvPr/>
        </p:nvSpPr>
        <p:spPr bwMode="auto">
          <a:xfrm>
            <a:off x="5076825" y="4548188"/>
            <a:ext cx="26638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vy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Y();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vb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Y();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va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Y();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vb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new X();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vb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Arial" pitchFamily="1" charset="0"/>
              </a:rPr>
              <a:t>vy</a:t>
            </a:r>
            <a:r>
              <a:rPr lang="en-GB" sz="1800" dirty="0">
                <a:solidFill>
                  <a:srgbClr val="000000"/>
                </a:solidFill>
                <a:latin typeface="Arial" pitchFamily="1" charset="0"/>
              </a:rPr>
              <a:t>;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11413" y="4581525"/>
            <a:ext cx="16557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6661150" y="4572000"/>
            <a:ext cx="16557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</p:txBody>
      </p:sp>
      <p:graphicFrame>
        <p:nvGraphicFramePr>
          <p:cNvPr id="11" name="Group 49"/>
          <p:cNvGraphicFramePr>
            <a:graphicFrameLocks/>
          </p:cNvGraphicFramePr>
          <p:nvPr/>
        </p:nvGraphicFramePr>
        <p:xfrm>
          <a:off x="838200" y="2362200"/>
          <a:ext cx="7626349" cy="13533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91000"/>
                <a:gridCol w="2526024"/>
                <a:gridCol w="909325"/>
              </a:tblGrid>
              <a:tr h="1312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interface IA {…}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interface IB {…}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class X implements IA {…}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class Y implements IB {…}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1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IA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va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IB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vb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X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vx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vy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1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" pitchFamily="1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build="p"/>
      <p:bldP spid="246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Question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134350" cy="51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>
                <a:latin typeface="Arial" pitchFamily="1" charset="0"/>
              </a:rPr>
              <a:t>Suppose we have the following interfaces, classes, variables, and methods: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800" dirty="0">
              <a:latin typeface="Arial" pitchFamily="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400" dirty="0"/>
          </a:p>
        </p:txBody>
      </p:sp>
      <p:graphicFrame>
        <p:nvGraphicFramePr>
          <p:cNvPr id="26659" name="Group 35"/>
          <p:cNvGraphicFramePr>
            <a:graphicFrameLocks noGrp="1"/>
          </p:cNvGraphicFramePr>
          <p:nvPr>
            <p:ph sz="half" idx="2"/>
          </p:nvPr>
        </p:nvGraphicFramePr>
        <p:xfrm>
          <a:off x="755650" y="2420938"/>
          <a:ext cx="6985000" cy="1353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11550"/>
                <a:gridCol w="1371600"/>
                <a:gridCol w="2101850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Interface IA {…}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Interface IB {…}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Class X </a:t>
                      </a: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implements 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IA {…}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Class Y implements IB {…}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IA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va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IB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vb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X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vx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vy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ma(IA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a) {…};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mb(IB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) {…};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mx(X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) {…};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my(Y</a:t>
                      </a: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a)  {…};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878" name="Text Box 12"/>
          <p:cNvSpPr txBox="1">
            <a:spLocks noChangeArrowheads="1"/>
          </p:cNvSpPr>
          <p:nvPr/>
        </p:nvSpPr>
        <p:spPr bwMode="auto">
          <a:xfrm>
            <a:off x="755650" y="3854450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Which of the following method calls are legal (assume that classes A and B have zero argument constructors)?</a:t>
            </a:r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755650" y="4581525"/>
            <a:ext cx="16557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</a:rPr>
              <a:t>ma(new</a:t>
            </a:r>
            <a:r>
              <a:rPr lang="en-GB" sz="1800" dirty="0">
                <a:solidFill>
                  <a:srgbClr val="000000"/>
                </a:solidFill>
              </a:rPr>
              <a:t> X());</a:t>
            </a:r>
          </a:p>
          <a:p>
            <a:r>
              <a:rPr lang="en-GB" sz="1800" dirty="0" err="1">
                <a:solidFill>
                  <a:srgbClr val="000000"/>
                </a:solidFill>
              </a:rPr>
              <a:t>ma(new</a:t>
            </a:r>
            <a:r>
              <a:rPr lang="en-GB" sz="1800" dirty="0">
                <a:solidFill>
                  <a:srgbClr val="000000"/>
                </a:solidFill>
              </a:rPr>
              <a:t> IA());</a:t>
            </a:r>
          </a:p>
          <a:p>
            <a:r>
              <a:rPr lang="en-GB" sz="1800" dirty="0" err="1">
                <a:solidFill>
                  <a:srgbClr val="000000"/>
                </a:solidFill>
              </a:rPr>
              <a:t>mx(new</a:t>
            </a:r>
            <a:r>
              <a:rPr lang="en-GB" sz="1800" dirty="0">
                <a:solidFill>
                  <a:srgbClr val="000000"/>
                </a:solidFill>
              </a:rPr>
              <a:t> X());</a:t>
            </a:r>
          </a:p>
          <a:p>
            <a:r>
              <a:rPr lang="en-GB" sz="1800" dirty="0" err="1">
                <a:solidFill>
                  <a:srgbClr val="000000"/>
                </a:solidFill>
              </a:rPr>
              <a:t>my(new</a:t>
            </a:r>
            <a:r>
              <a:rPr lang="en-GB" sz="1800" dirty="0">
                <a:solidFill>
                  <a:srgbClr val="000000"/>
                </a:solidFill>
              </a:rPr>
              <a:t> X());</a:t>
            </a:r>
          </a:p>
          <a:p>
            <a:r>
              <a:rPr lang="en-GB" sz="1800" dirty="0" err="1">
                <a:solidFill>
                  <a:srgbClr val="000000"/>
                </a:solidFill>
              </a:rPr>
              <a:t>ma(vx</a:t>
            </a:r>
            <a:r>
              <a:rPr lang="en-GB" sz="18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6880" name="Text Box 14"/>
          <p:cNvSpPr txBox="1">
            <a:spLocks noChangeArrowheads="1"/>
          </p:cNvSpPr>
          <p:nvPr/>
        </p:nvSpPr>
        <p:spPr bwMode="auto">
          <a:xfrm>
            <a:off x="5364163" y="4581525"/>
            <a:ext cx="26638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solidFill>
                  <a:srgbClr val="000000"/>
                </a:solidFill>
              </a:rPr>
              <a:t>my(new Y());</a:t>
            </a:r>
          </a:p>
          <a:p>
            <a:r>
              <a:rPr lang="en-GB" sz="1800">
                <a:solidFill>
                  <a:srgbClr val="000000"/>
                </a:solidFill>
              </a:rPr>
              <a:t>mb(new Y());</a:t>
            </a:r>
          </a:p>
          <a:p>
            <a:r>
              <a:rPr lang="en-GB" sz="1800">
                <a:solidFill>
                  <a:srgbClr val="000000"/>
                </a:solidFill>
              </a:rPr>
              <a:t>ma(new Y());</a:t>
            </a:r>
          </a:p>
          <a:p>
            <a:r>
              <a:rPr lang="en-GB" sz="1800">
                <a:solidFill>
                  <a:srgbClr val="000000"/>
                </a:solidFill>
              </a:rPr>
              <a:t>mb(new X());</a:t>
            </a:r>
          </a:p>
          <a:p>
            <a:r>
              <a:rPr lang="en-GB" sz="1800">
                <a:solidFill>
                  <a:srgbClr val="000000"/>
                </a:solidFill>
              </a:rPr>
              <a:t>mb(vy);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2268538" y="4581525"/>
            <a:ext cx="37433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6948488" y="4581525"/>
            <a:ext cx="15843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Wrong!</a:t>
            </a:r>
          </a:p>
          <a:p>
            <a:r>
              <a:rPr lang="en-GB" sz="1800" dirty="0">
                <a:solidFill>
                  <a:srgbClr val="FF3300"/>
                </a:solidFill>
                <a:latin typeface="Arial" pitchFamily="1" charset="0"/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Interfaces in UML</a:t>
            </a: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827088" y="4941888"/>
            <a:ext cx="2808287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rgbClr val="000000"/>
                </a:solidFill>
              </a:rPr>
              <a:t>SimpleStats</a:t>
            </a:r>
          </a:p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827088" y="5373688"/>
            <a:ext cx="2808287" cy="3603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000000"/>
                </a:solidFill>
              </a:rPr>
              <a:t>+double getLastElement()</a:t>
            </a:r>
          </a:p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5003800" y="4941888"/>
            <a:ext cx="2808288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rgbClr val="000000"/>
                </a:solidFill>
              </a:rPr>
              <a:t>ArrayStats</a:t>
            </a:r>
          </a:p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5003800" y="5373688"/>
            <a:ext cx="2808288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000000"/>
                </a:solidFill>
              </a:rPr>
              <a:t>+double getElement(int i)</a:t>
            </a:r>
          </a:p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7895" name="Rectangle 11"/>
          <p:cNvSpPr>
            <a:spLocks noChangeArrowheads="1"/>
          </p:cNvSpPr>
          <p:nvPr/>
        </p:nvSpPr>
        <p:spPr bwMode="auto">
          <a:xfrm>
            <a:off x="2987675" y="2276475"/>
            <a:ext cx="2952750" cy="6492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rgbClr val="000000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rgbClr val="000000"/>
                </a:solidFill>
              </a:rPr>
              <a:t>Stats</a:t>
            </a:r>
          </a:p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2987675" y="2925763"/>
            <a:ext cx="2952750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+double </a:t>
            </a:r>
            <a:r>
              <a:rPr lang="en-GB" sz="1800" dirty="0" err="1">
                <a:solidFill>
                  <a:srgbClr val="000000"/>
                </a:solidFill>
              </a:rPr>
              <a:t>getSum</a:t>
            </a:r>
            <a:r>
              <a:rPr lang="en-GB" sz="1800" dirty="0">
                <a:solidFill>
                  <a:srgbClr val="000000"/>
                </a:solidFill>
              </a:rPr>
              <a:t>()</a:t>
            </a:r>
          </a:p>
          <a:p>
            <a:r>
              <a:rPr lang="en-GB" sz="1800" dirty="0" smtClean="0">
                <a:solidFill>
                  <a:srgbClr val="000000"/>
                </a:solidFill>
              </a:rPr>
              <a:t>+</a:t>
            </a:r>
            <a:r>
              <a:rPr lang="en-GB" sz="1800" dirty="0" err="1" smtClean="0">
                <a:solidFill>
                  <a:srgbClr val="000000"/>
                </a:solidFill>
              </a:rPr>
              <a:t>int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getCount</a:t>
            </a:r>
            <a:r>
              <a:rPr lang="en-GB" sz="1800" dirty="0">
                <a:solidFill>
                  <a:srgbClr val="000000"/>
                </a:solidFill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</a:rPr>
              <a:t>+double </a:t>
            </a:r>
            <a:r>
              <a:rPr lang="en-GB" sz="1800" dirty="0" err="1">
                <a:solidFill>
                  <a:srgbClr val="000000"/>
                </a:solidFill>
              </a:rPr>
              <a:t>getAverage</a:t>
            </a:r>
            <a:r>
              <a:rPr lang="en-GB" sz="1800" dirty="0">
                <a:solidFill>
                  <a:srgbClr val="000000"/>
                </a:solidFill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</a:rPr>
              <a:t>+void </a:t>
            </a:r>
            <a:r>
              <a:rPr lang="en-GB" sz="1800" dirty="0" err="1">
                <a:solidFill>
                  <a:srgbClr val="000000"/>
                </a:solidFill>
              </a:rPr>
              <a:t>add(double</a:t>
            </a:r>
            <a:r>
              <a:rPr lang="en-GB" sz="1800" dirty="0">
                <a:solidFill>
                  <a:srgbClr val="000000"/>
                </a:solidFill>
              </a:rPr>
              <a:t> element)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897" name="AutoShape 13"/>
          <p:cNvSpPr>
            <a:spLocks noChangeArrowheads="1"/>
          </p:cNvSpPr>
          <p:nvPr/>
        </p:nvSpPr>
        <p:spPr bwMode="auto">
          <a:xfrm>
            <a:off x="4140200" y="41497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7898" name="AutoShape 14"/>
          <p:cNvSpPr>
            <a:spLocks noChangeArrowheads="1"/>
          </p:cNvSpPr>
          <p:nvPr/>
        </p:nvSpPr>
        <p:spPr bwMode="auto">
          <a:xfrm>
            <a:off x="4500563" y="41497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37899" name="AutoShape 15"/>
          <p:cNvCxnSpPr>
            <a:cxnSpLocks noChangeShapeType="1"/>
            <a:stCxn id="37897" idx="3"/>
            <a:endCxn id="37891" idx="0"/>
          </p:cNvCxnSpPr>
          <p:nvPr/>
        </p:nvCxnSpPr>
        <p:spPr bwMode="auto">
          <a:xfrm rot="5400000">
            <a:off x="2951956" y="3645694"/>
            <a:ext cx="576263" cy="20161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</p:spPr>
      </p:cxnSp>
      <p:cxnSp>
        <p:nvCxnSpPr>
          <p:cNvPr id="37900" name="AutoShape 16"/>
          <p:cNvCxnSpPr>
            <a:cxnSpLocks noChangeShapeType="1"/>
            <a:stCxn id="37898" idx="3"/>
            <a:endCxn id="37893" idx="0"/>
          </p:cNvCxnSpPr>
          <p:nvPr/>
        </p:nvCxnSpPr>
        <p:spPr bwMode="auto">
          <a:xfrm rot="16200000" flipH="1">
            <a:off x="5220494" y="3753644"/>
            <a:ext cx="576263" cy="18002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</p:spPr>
      </p:cxnSp>
      <p:sp>
        <p:nvSpPr>
          <p:cNvPr id="37901" name="Text Box 18"/>
          <p:cNvSpPr txBox="1">
            <a:spLocks noChangeArrowheads="1"/>
          </p:cNvSpPr>
          <p:nvPr/>
        </p:nvSpPr>
        <p:spPr bwMode="auto">
          <a:xfrm>
            <a:off x="6156325" y="1844675"/>
            <a:ext cx="2717800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C90044"/>
                </a:solidFill>
              </a:rPr>
              <a:t>&lt;&lt;interface&gt;&gt; is a UML </a:t>
            </a:r>
            <a:r>
              <a:rPr lang="en-GB" sz="1800" i="1" dirty="0">
                <a:solidFill>
                  <a:srgbClr val="C90044"/>
                </a:solidFill>
              </a:rPr>
              <a:t>stereotype</a:t>
            </a:r>
            <a:r>
              <a:rPr lang="en-GB" sz="1800" i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902" name="Freeform 19"/>
          <p:cNvSpPr>
            <a:spLocks/>
          </p:cNvSpPr>
          <p:nvPr/>
        </p:nvSpPr>
        <p:spPr bwMode="auto">
          <a:xfrm>
            <a:off x="4818063" y="1922463"/>
            <a:ext cx="1347787" cy="411162"/>
          </a:xfrm>
          <a:custGeom>
            <a:avLst/>
            <a:gdLst>
              <a:gd name="T0" fmla="*/ 849 w 849"/>
              <a:gd name="T1" fmla="*/ 81 h 259"/>
              <a:gd name="T2" fmla="*/ 510 w 849"/>
              <a:gd name="T3" fmla="*/ 22 h 259"/>
              <a:gd name="T4" fmla="*/ 428 w 849"/>
              <a:gd name="T5" fmla="*/ 0 h 259"/>
              <a:gd name="T6" fmla="*/ 355 w 849"/>
              <a:gd name="T7" fmla="*/ 7 h 259"/>
              <a:gd name="T8" fmla="*/ 310 w 849"/>
              <a:gd name="T9" fmla="*/ 22 h 259"/>
              <a:gd name="T10" fmla="*/ 244 w 849"/>
              <a:gd name="T11" fmla="*/ 67 h 259"/>
              <a:gd name="T12" fmla="*/ 207 w 849"/>
              <a:gd name="T13" fmla="*/ 74 h 259"/>
              <a:gd name="T14" fmla="*/ 118 w 849"/>
              <a:gd name="T15" fmla="*/ 111 h 259"/>
              <a:gd name="T16" fmla="*/ 7 w 849"/>
              <a:gd name="T17" fmla="*/ 236 h 259"/>
              <a:gd name="T18" fmla="*/ 0 w 849"/>
              <a:gd name="T19" fmla="*/ 259 h 2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9"/>
              <a:gd name="T31" fmla="*/ 0 h 259"/>
              <a:gd name="T32" fmla="*/ 849 w 849"/>
              <a:gd name="T33" fmla="*/ 259 h 2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9" h="259">
                <a:moveTo>
                  <a:pt x="849" y="81"/>
                </a:moveTo>
                <a:cubicBezTo>
                  <a:pt x="733" y="4"/>
                  <a:pt x="689" y="28"/>
                  <a:pt x="510" y="22"/>
                </a:cubicBezTo>
                <a:cubicBezTo>
                  <a:pt x="448" y="4"/>
                  <a:pt x="476" y="11"/>
                  <a:pt x="428" y="0"/>
                </a:cubicBezTo>
                <a:cubicBezTo>
                  <a:pt x="404" y="2"/>
                  <a:pt x="379" y="3"/>
                  <a:pt x="355" y="7"/>
                </a:cubicBezTo>
                <a:cubicBezTo>
                  <a:pt x="339" y="10"/>
                  <a:pt x="310" y="22"/>
                  <a:pt x="310" y="22"/>
                </a:cubicBezTo>
                <a:cubicBezTo>
                  <a:pt x="288" y="37"/>
                  <a:pt x="266" y="52"/>
                  <a:pt x="244" y="67"/>
                </a:cubicBezTo>
                <a:cubicBezTo>
                  <a:pt x="234" y="74"/>
                  <a:pt x="219" y="71"/>
                  <a:pt x="207" y="74"/>
                </a:cubicBezTo>
                <a:cubicBezTo>
                  <a:pt x="175" y="82"/>
                  <a:pt x="149" y="100"/>
                  <a:pt x="118" y="111"/>
                </a:cubicBezTo>
                <a:cubicBezTo>
                  <a:pt x="76" y="153"/>
                  <a:pt x="58" y="205"/>
                  <a:pt x="7" y="236"/>
                </a:cubicBezTo>
                <a:cubicBezTo>
                  <a:pt x="5" y="244"/>
                  <a:pt x="0" y="259"/>
                  <a:pt x="0" y="259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7903" name="Text Box 20"/>
          <p:cNvSpPr txBox="1">
            <a:spLocks noChangeArrowheads="1"/>
          </p:cNvSpPr>
          <p:nvPr/>
        </p:nvSpPr>
        <p:spPr bwMode="auto">
          <a:xfrm>
            <a:off x="6372225" y="3686175"/>
            <a:ext cx="2717800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chemeClr val="accent3"/>
                </a:solidFill>
              </a:rPr>
              <a:t>We use this notation to indicate that a class </a:t>
            </a:r>
            <a:r>
              <a:rPr lang="en-GB" sz="1800" i="1" dirty="0">
                <a:solidFill>
                  <a:schemeClr val="accent3"/>
                </a:solidFill>
              </a:rPr>
              <a:t>implements</a:t>
            </a:r>
            <a:r>
              <a:rPr lang="en-GB" sz="1800" dirty="0">
                <a:solidFill>
                  <a:schemeClr val="accent3"/>
                </a:solidFill>
              </a:rPr>
              <a:t> an interface</a:t>
            </a:r>
          </a:p>
        </p:txBody>
      </p:sp>
      <p:sp>
        <p:nvSpPr>
          <p:cNvPr id="37904" name="Freeform 21"/>
          <p:cNvSpPr>
            <a:spLocks/>
          </p:cNvSpPr>
          <p:nvPr/>
        </p:nvSpPr>
        <p:spPr bwMode="auto">
          <a:xfrm>
            <a:off x="5724525" y="4149725"/>
            <a:ext cx="690563" cy="420688"/>
          </a:xfrm>
          <a:custGeom>
            <a:avLst/>
            <a:gdLst>
              <a:gd name="T0" fmla="*/ 435 w 435"/>
              <a:gd name="T1" fmla="*/ 0 h 265"/>
              <a:gd name="T2" fmla="*/ 332 w 435"/>
              <a:gd name="T3" fmla="*/ 22 h 265"/>
              <a:gd name="T4" fmla="*/ 177 w 435"/>
              <a:gd name="T5" fmla="*/ 132 h 265"/>
              <a:gd name="T6" fmla="*/ 155 w 435"/>
              <a:gd name="T7" fmla="*/ 147 h 265"/>
              <a:gd name="T8" fmla="*/ 125 w 435"/>
              <a:gd name="T9" fmla="*/ 155 h 265"/>
              <a:gd name="T10" fmla="*/ 110 w 435"/>
              <a:gd name="T11" fmla="*/ 177 h 265"/>
              <a:gd name="T12" fmla="*/ 88 w 435"/>
              <a:gd name="T13" fmla="*/ 192 h 265"/>
              <a:gd name="T14" fmla="*/ 74 w 435"/>
              <a:gd name="T15" fmla="*/ 214 h 265"/>
              <a:gd name="T16" fmla="*/ 51 w 435"/>
              <a:gd name="T17" fmla="*/ 228 h 265"/>
              <a:gd name="T18" fmla="*/ 44 w 435"/>
              <a:gd name="T19" fmla="*/ 251 h 265"/>
              <a:gd name="T20" fmla="*/ 7 w 435"/>
              <a:gd name="T21" fmla="*/ 258 h 265"/>
              <a:gd name="T22" fmla="*/ 0 w 435"/>
              <a:gd name="T23" fmla="*/ 265 h 2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5"/>
              <a:gd name="T37" fmla="*/ 0 h 265"/>
              <a:gd name="T38" fmla="*/ 435 w 435"/>
              <a:gd name="T39" fmla="*/ 265 h 2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5" h="265">
                <a:moveTo>
                  <a:pt x="435" y="0"/>
                </a:moveTo>
                <a:cubicBezTo>
                  <a:pt x="393" y="5"/>
                  <a:pt x="369" y="9"/>
                  <a:pt x="332" y="22"/>
                </a:cubicBezTo>
                <a:cubicBezTo>
                  <a:pt x="289" y="65"/>
                  <a:pt x="236" y="113"/>
                  <a:pt x="177" y="132"/>
                </a:cubicBezTo>
                <a:cubicBezTo>
                  <a:pt x="170" y="137"/>
                  <a:pt x="163" y="143"/>
                  <a:pt x="155" y="147"/>
                </a:cubicBezTo>
                <a:cubicBezTo>
                  <a:pt x="146" y="151"/>
                  <a:pt x="134" y="149"/>
                  <a:pt x="125" y="155"/>
                </a:cubicBezTo>
                <a:cubicBezTo>
                  <a:pt x="118" y="160"/>
                  <a:pt x="116" y="171"/>
                  <a:pt x="110" y="177"/>
                </a:cubicBezTo>
                <a:cubicBezTo>
                  <a:pt x="104" y="183"/>
                  <a:pt x="95" y="187"/>
                  <a:pt x="88" y="192"/>
                </a:cubicBezTo>
                <a:cubicBezTo>
                  <a:pt x="83" y="199"/>
                  <a:pt x="80" y="208"/>
                  <a:pt x="74" y="214"/>
                </a:cubicBezTo>
                <a:cubicBezTo>
                  <a:pt x="68" y="220"/>
                  <a:pt x="57" y="221"/>
                  <a:pt x="51" y="228"/>
                </a:cubicBezTo>
                <a:cubicBezTo>
                  <a:pt x="46" y="234"/>
                  <a:pt x="51" y="246"/>
                  <a:pt x="44" y="251"/>
                </a:cubicBezTo>
                <a:cubicBezTo>
                  <a:pt x="34" y="258"/>
                  <a:pt x="19" y="254"/>
                  <a:pt x="7" y="258"/>
                </a:cubicBezTo>
                <a:cubicBezTo>
                  <a:pt x="4" y="259"/>
                  <a:pt x="2" y="263"/>
                  <a:pt x="0" y="265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INtroduction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sz="2000" dirty="0" smtClean="0"/>
              <a:t>In this session we will see how we can define the methods that a class implements without having to say how it implements them. We will also explain why this is a useful thing to do. Topics covered are:</a:t>
            </a:r>
          </a:p>
          <a:p>
            <a:pPr eaLnBrk="1" hangingPunct="1"/>
            <a:r>
              <a:rPr lang="en-GB" sz="2000" dirty="0" smtClean="0"/>
              <a:t>Interfaces</a:t>
            </a:r>
            <a:endParaRPr lang="en-GB" sz="2000" dirty="0"/>
          </a:p>
          <a:p>
            <a:pPr eaLnBrk="1" hangingPunct="1"/>
            <a:r>
              <a:rPr lang="en-GB" sz="2000" dirty="0"/>
              <a:t>Abstract Classes</a:t>
            </a:r>
            <a:endParaRPr lang="en-GB" sz="2000" dirty="0" smtClean="0"/>
          </a:p>
          <a:p>
            <a:pPr eaLnBrk="1" hangingPunct="1"/>
            <a:r>
              <a:rPr lang="en-GB" sz="2000" dirty="0" smtClean="0"/>
              <a:t>Refactoring.</a:t>
            </a:r>
          </a:p>
          <a:p>
            <a:pPr marL="0" indent="0" eaLnBrk="1" hangingPunct="1">
              <a:buNone/>
            </a:pPr>
            <a:r>
              <a:rPr lang="en-GB" sz="2000" dirty="0" smtClean="0"/>
              <a:t>We will start by looking at two classes that we might use to calculate statistics about a collection of numbers.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Abstract Types and Abstract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1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/>
              <a:t>Another way of representing the common elements of the two classes SimpleStats and ArrayStats would be to give them a common superclass.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/>
              <a:t>The superclass would need to declare the methods getSum() and add().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/>
              <a:t>However it can’t implement these methods in any sensible way because they are implemented differently in the two subclasses.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/>
              <a:t>The solution is to make the methods </a:t>
            </a:r>
            <a:r>
              <a:rPr lang="en-GB" sz="2000" i="1"/>
              <a:t>abstract</a:t>
            </a:r>
            <a:r>
              <a:rPr lang="en-GB" sz="2000"/>
              <a:t> that is to say that they are declared, but not implemented in the superclass.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/>
              <a:t>This means that the class itself must also be abstract (an abstract class that cannot be instantiated).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 Abstract Superclass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284538"/>
            <a:ext cx="7772400" cy="2528887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public abstract class </a:t>
            </a:r>
            <a:r>
              <a:rPr lang="en-GB" sz="1600" dirty="0" err="1"/>
              <a:t>AbstractStats</a:t>
            </a:r>
            <a:r>
              <a:rPr lang="en-GB" sz="16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6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public abstract double </a:t>
            </a:r>
            <a:r>
              <a:rPr lang="en-GB" sz="1600" dirty="0" err="1"/>
              <a:t>getSum</a:t>
            </a:r>
            <a:r>
              <a:rPr lang="en-GB" sz="16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6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public abstract</a:t>
            </a:r>
            <a:r>
              <a:rPr lang="en-GB" sz="1600" dirty="0" smtClean="0"/>
              <a:t>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/>
              <a:t>getCount</a:t>
            </a:r>
            <a:r>
              <a:rPr lang="en-GB" sz="16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6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public double </a:t>
            </a:r>
            <a:r>
              <a:rPr lang="en-GB" sz="1600" dirty="0" err="1"/>
              <a:t>getAverage</a:t>
            </a:r>
            <a:r>
              <a:rPr lang="en-GB" sz="1600" dirty="0"/>
              <a:t>() {return </a:t>
            </a:r>
            <a:r>
              <a:rPr lang="en-GB" sz="1600" dirty="0" err="1"/>
              <a:t>getSum()/getCount</a:t>
            </a:r>
            <a:r>
              <a:rPr lang="en-GB" sz="1600" dirty="0"/>
              <a:t>();};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6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public abstract void </a:t>
            </a:r>
            <a:r>
              <a:rPr lang="en-GB" sz="1600" dirty="0" err="1"/>
              <a:t>add(double</a:t>
            </a:r>
            <a:r>
              <a:rPr lang="en-GB" sz="1600" dirty="0"/>
              <a:t> element);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6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92275" y="1989138"/>
            <a:ext cx="3024188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rgbClr val="C90044"/>
                </a:solidFill>
              </a:rPr>
              <a:t>The class is abstract. This means it cannot be instantiated</a:t>
            </a:r>
            <a:r>
              <a:rPr lang="en-GB" sz="1800" i="1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508625" y="2924175"/>
            <a:ext cx="3600450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rgbClr val="C90044"/>
                </a:solidFill>
              </a:rPr>
              <a:t>The method </a:t>
            </a:r>
            <a:r>
              <a:rPr lang="en-GB" sz="1800" i="1" dirty="0" err="1">
                <a:solidFill>
                  <a:srgbClr val="C90044"/>
                </a:solidFill>
              </a:rPr>
              <a:t>getSum</a:t>
            </a:r>
            <a:r>
              <a:rPr lang="en-GB" sz="1800" i="1" dirty="0">
                <a:solidFill>
                  <a:srgbClr val="C90044"/>
                </a:solidFill>
              </a:rPr>
              <a:t> is abstract. This means that we declare it but we don’t implement it.</a:t>
            </a:r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2170113" y="2903538"/>
            <a:ext cx="230187" cy="409575"/>
          </a:xfrm>
          <a:custGeom>
            <a:avLst/>
            <a:gdLst>
              <a:gd name="T0" fmla="*/ 144 w 144"/>
              <a:gd name="T1" fmla="*/ 0 h 259"/>
              <a:gd name="T2" fmla="*/ 29 w 144"/>
              <a:gd name="T3" fmla="*/ 201 h 259"/>
              <a:gd name="T4" fmla="*/ 0 w 144"/>
              <a:gd name="T5" fmla="*/ 259 h 259"/>
              <a:gd name="T6" fmla="*/ 0 60000 65536"/>
              <a:gd name="T7" fmla="*/ 0 60000 65536"/>
              <a:gd name="T8" fmla="*/ 0 60000 65536"/>
              <a:gd name="T9" fmla="*/ 0 w 144"/>
              <a:gd name="T10" fmla="*/ 0 h 259"/>
              <a:gd name="T11" fmla="*/ 144 w 14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59">
                <a:moveTo>
                  <a:pt x="144" y="0"/>
                </a:moveTo>
                <a:cubicBezTo>
                  <a:pt x="125" y="77"/>
                  <a:pt x="72" y="136"/>
                  <a:pt x="29" y="201"/>
                </a:cubicBezTo>
                <a:cubicBezTo>
                  <a:pt x="21" y="225"/>
                  <a:pt x="18" y="241"/>
                  <a:pt x="0" y="259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4140200" y="3429000"/>
            <a:ext cx="1325563" cy="361950"/>
          </a:xfrm>
          <a:custGeom>
            <a:avLst/>
            <a:gdLst>
              <a:gd name="T0" fmla="*/ 835 w 835"/>
              <a:gd name="T1" fmla="*/ 0 h 228"/>
              <a:gd name="T2" fmla="*/ 598 w 835"/>
              <a:gd name="T3" fmla="*/ 29 h 228"/>
              <a:gd name="T4" fmla="*/ 418 w 835"/>
              <a:gd name="T5" fmla="*/ 86 h 228"/>
              <a:gd name="T6" fmla="*/ 339 w 835"/>
              <a:gd name="T7" fmla="*/ 122 h 228"/>
              <a:gd name="T8" fmla="*/ 245 w 835"/>
              <a:gd name="T9" fmla="*/ 165 h 228"/>
              <a:gd name="T10" fmla="*/ 202 w 835"/>
              <a:gd name="T11" fmla="*/ 180 h 228"/>
              <a:gd name="T12" fmla="*/ 0 w 835"/>
              <a:gd name="T13" fmla="*/ 209 h 2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5"/>
              <a:gd name="T22" fmla="*/ 0 h 228"/>
              <a:gd name="T23" fmla="*/ 835 w 835"/>
              <a:gd name="T24" fmla="*/ 228 h 2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5" h="228">
                <a:moveTo>
                  <a:pt x="835" y="0"/>
                </a:moveTo>
                <a:cubicBezTo>
                  <a:pt x="749" y="5"/>
                  <a:pt x="681" y="20"/>
                  <a:pt x="598" y="29"/>
                </a:cubicBezTo>
                <a:cubicBezTo>
                  <a:pt x="538" y="48"/>
                  <a:pt x="475" y="60"/>
                  <a:pt x="418" y="86"/>
                </a:cubicBezTo>
                <a:cubicBezTo>
                  <a:pt x="311" y="135"/>
                  <a:pt x="458" y="83"/>
                  <a:pt x="339" y="122"/>
                </a:cubicBezTo>
                <a:cubicBezTo>
                  <a:pt x="310" y="142"/>
                  <a:pt x="277" y="152"/>
                  <a:pt x="245" y="165"/>
                </a:cubicBezTo>
                <a:cubicBezTo>
                  <a:pt x="231" y="171"/>
                  <a:pt x="202" y="180"/>
                  <a:pt x="202" y="180"/>
                </a:cubicBezTo>
                <a:cubicBezTo>
                  <a:pt x="151" y="228"/>
                  <a:pt x="58" y="209"/>
                  <a:pt x="0" y="209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5724525" y="4953000"/>
            <a:ext cx="3600450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rgbClr val="C90044"/>
                </a:solidFill>
              </a:rPr>
              <a:t>The method </a:t>
            </a:r>
            <a:r>
              <a:rPr lang="en-GB" sz="1800" i="1" dirty="0" err="1">
                <a:solidFill>
                  <a:srgbClr val="C90044"/>
                </a:solidFill>
              </a:rPr>
              <a:t>getAverage</a:t>
            </a:r>
            <a:r>
              <a:rPr lang="en-GB" sz="1800" i="1" dirty="0">
                <a:solidFill>
                  <a:srgbClr val="C90044"/>
                </a:solidFill>
              </a:rPr>
              <a:t> is </a:t>
            </a:r>
            <a:r>
              <a:rPr lang="en-GB" sz="1800" i="1" u="sng" dirty="0">
                <a:solidFill>
                  <a:srgbClr val="C90044"/>
                </a:solidFill>
              </a:rPr>
              <a:t>not</a:t>
            </a:r>
            <a:r>
              <a:rPr lang="en-GB" sz="1800" i="1" dirty="0">
                <a:solidFill>
                  <a:srgbClr val="C90044"/>
                </a:solidFill>
              </a:rPr>
              <a:t> abstract. </a:t>
            </a:r>
          </a:p>
        </p:txBody>
      </p:sp>
      <p:sp>
        <p:nvSpPr>
          <p:cNvPr id="39945" name="Freeform 13"/>
          <p:cNvSpPr>
            <a:spLocks/>
          </p:cNvSpPr>
          <p:nvPr/>
        </p:nvSpPr>
        <p:spPr bwMode="auto">
          <a:xfrm>
            <a:off x="6172200" y="4648200"/>
            <a:ext cx="1050925" cy="307975"/>
          </a:xfrm>
          <a:custGeom>
            <a:avLst/>
            <a:gdLst>
              <a:gd name="T0" fmla="*/ 662 w 662"/>
              <a:gd name="T1" fmla="*/ 194 h 194"/>
              <a:gd name="T2" fmla="*/ 547 w 662"/>
              <a:gd name="T3" fmla="*/ 115 h 194"/>
              <a:gd name="T4" fmla="*/ 158 w 662"/>
              <a:gd name="T5" fmla="*/ 28 h 194"/>
              <a:gd name="T6" fmla="*/ 0 w 662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662"/>
              <a:gd name="T13" fmla="*/ 0 h 194"/>
              <a:gd name="T14" fmla="*/ 662 w 662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2" h="194">
                <a:moveTo>
                  <a:pt x="662" y="194"/>
                </a:moveTo>
                <a:cubicBezTo>
                  <a:pt x="639" y="158"/>
                  <a:pt x="588" y="133"/>
                  <a:pt x="547" y="115"/>
                </a:cubicBezTo>
                <a:cubicBezTo>
                  <a:pt x="423" y="60"/>
                  <a:pt x="291" y="48"/>
                  <a:pt x="158" y="28"/>
                </a:cubicBezTo>
                <a:cubicBezTo>
                  <a:pt x="131" y="24"/>
                  <a:pt x="12" y="12"/>
                  <a:pt x="0" y="0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Extending the Abstract Superclass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97200"/>
            <a:ext cx="7772400" cy="3098800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public class </a:t>
            </a:r>
            <a:r>
              <a:rPr lang="en-GB" sz="1600" dirty="0" err="1"/>
              <a:t>SimpleStats</a:t>
            </a:r>
            <a:r>
              <a:rPr lang="en-GB" sz="1600" dirty="0"/>
              <a:t> extends </a:t>
            </a:r>
            <a:r>
              <a:rPr lang="en-GB" sz="1600" dirty="0" err="1"/>
              <a:t>AbstractStats</a:t>
            </a:r>
            <a:r>
              <a:rPr lang="en-GB" sz="16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private double </a:t>
            </a:r>
            <a:r>
              <a:rPr lang="en-GB" sz="1600" dirty="0" smtClean="0"/>
              <a:t>sum, </a:t>
            </a:r>
            <a:r>
              <a:rPr lang="en-GB" sz="1600" dirty="0" err="1"/>
              <a:t>lastElement</a:t>
            </a:r>
            <a:r>
              <a:rPr lang="en-GB" sz="1600" dirty="0" smtClean="0"/>
              <a:t>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 smtClean="0"/>
              <a:t>    private </a:t>
            </a:r>
            <a:r>
              <a:rPr lang="en-GB" sz="1600" dirty="0" err="1" smtClean="0"/>
              <a:t>int</a:t>
            </a:r>
            <a:r>
              <a:rPr lang="en-GB" sz="1600" dirty="0" smtClean="0"/>
              <a:t> count;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public double </a:t>
            </a:r>
            <a:r>
              <a:rPr lang="en-GB" sz="1600" dirty="0" err="1"/>
              <a:t>getSum(){return</a:t>
            </a:r>
            <a:r>
              <a:rPr lang="en-GB" sz="1600" dirty="0"/>
              <a:t> sum;}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</a:t>
            </a:r>
            <a:r>
              <a:rPr lang="en-GB" sz="16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 smtClean="0"/>
              <a:t>    public</a:t>
            </a:r>
            <a:r>
              <a:rPr lang="en-GB" sz="1600" dirty="0" smtClean="0"/>
              <a:t>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/>
              <a:t>getCount</a:t>
            </a:r>
            <a:r>
              <a:rPr lang="en-GB" sz="1600" dirty="0"/>
              <a:t>() {return count;}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</a:t>
            </a:r>
            <a:r>
              <a:rPr lang="en-GB" sz="16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 smtClean="0"/>
              <a:t>    public </a:t>
            </a:r>
            <a:r>
              <a:rPr lang="en-GB" sz="1600" dirty="0"/>
              <a:t>void </a:t>
            </a:r>
            <a:r>
              <a:rPr lang="en-GB" sz="1600" dirty="0" err="1"/>
              <a:t>add(double</a:t>
            </a:r>
            <a:r>
              <a:rPr lang="en-GB" sz="1600" dirty="0"/>
              <a:t> element)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    </a:t>
            </a:r>
            <a:r>
              <a:rPr lang="en-GB" sz="1600" dirty="0" err="1"/>
              <a:t>lastElement</a:t>
            </a:r>
            <a:r>
              <a:rPr lang="en-GB" sz="1600" dirty="0"/>
              <a:t> 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    count++;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    sum +=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   </a:t>
            </a:r>
            <a:r>
              <a:rPr lang="en-GB" sz="16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 smtClean="0"/>
              <a:t>    public </a:t>
            </a:r>
            <a:r>
              <a:rPr lang="en-GB" sz="1600" dirty="0"/>
              <a:t>double </a:t>
            </a:r>
            <a:r>
              <a:rPr lang="en-GB" sz="1600" dirty="0" err="1"/>
              <a:t>getLastElement</a:t>
            </a:r>
            <a:r>
              <a:rPr lang="en-GB" sz="1600" dirty="0"/>
              <a:t>() {return </a:t>
            </a:r>
            <a:r>
              <a:rPr lang="en-GB" sz="1600" dirty="0" err="1"/>
              <a:t>lastElement</a:t>
            </a:r>
            <a:r>
              <a:rPr lang="en-GB" sz="1600" dirty="0"/>
              <a:t>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600" dirty="0"/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700338" y="2133600"/>
            <a:ext cx="6408737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 err="1">
                <a:solidFill>
                  <a:srgbClr val="C90044"/>
                </a:solidFill>
              </a:rPr>
              <a:t>SimpleStats</a:t>
            </a:r>
            <a:r>
              <a:rPr lang="en-GB" sz="1800" i="1" dirty="0">
                <a:solidFill>
                  <a:srgbClr val="C90044"/>
                </a:solidFill>
              </a:rPr>
              <a:t> is not abstract, so we can instantiate it. A class that is not abstract is described as a  </a:t>
            </a:r>
            <a:r>
              <a:rPr lang="en-GB" sz="1800" i="1" u="sng" dirty="0">
                <a:solidFill>
                  <a:srgbClr val="C90044"/>
                </a:solidFill>
              </a:rPr>
              <a:t>concrete</a:t>
            </a:r>
            <a:r>
              <a:rPr lang="en-GB" sz="1800" i="1" dirty="0">
                <a:solidFill>
                  <a:srgbClr val="C90044"/>
                </a:solidFill>
              </a:rPr>
              <a:t> class</a:t>
            </a:r>
            <a:r>
              <a:rPr lang="en-GB" sz="1800" i="1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076825" y="3716338"/>
            <a:ext cx="40322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chemeClr val="accent3"/>
                </a:solidFill>
              </a:rPr>
              <a:t>We need to provide implementations for the methods that we declared as abstract in the </a:t>
            </a:r>
            <a:r>
              <a:rPr lang="en-GB" sz="1800" i="1" dirty="0" err="1">
                <a:solidFill>
                  <a:schemeClr val="accent3"/>
                </a:solidFill>
              </a:rPr>
              <a:t>superclass</a:t>
            </a:r>
            <a:endParaRPr lang="en-GB" sz="1800" i="1" dirty="0">
              <a:solidFill>
                <a:schemeClr val="accent3"/>
              </a:solidFill>
            </a:endParaRPr>
          </a:p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chemeClr val="accent3"/>
                </a:solidFill>
              </a:rPr>
              <a:t>Note that we do </a:t>
            </a:r>
            <a:r>
              <a:rPr lang="en-GB" sz="1800" i="1" u="sng" dirty="0">
                <a:solidFill>
                  <a:schemeClr val="accent3"/>
                </a:solidFill>
              </a:rPr>
              <a:t>not</a:t>
            </a:r>
            <a:r>
              <a:rPr lang="en-GB" sz="1800" i="1" dirty="0">
                <a:solidFill>
                  <a:schemeClr val="accent3"/>
                </a:solidFill>
              </a:rPr>
              <a:t> need to implement </a:t>
            </a:r>
            <a:r>
              <a:rPr lang="en-GB" sz="1800" i="1" dirty="0" err="1">
                <a:solidFill>
                  <a:schemeClr val="accent3"/>
                </a:solidFill>
              </a:rPr>
              <a:t>getAverage</a:t>
            </a:r>
            <a:r>
              <a:rPr lang="en-GB" sz="1800" i="1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40966" name="Freeform 8"/>
          <p:cNvSpPr>
            <a:spLocks/>
          </p:cNvSpPr>
          <p:nvPr/>
        </p:nvSpPr>
        <p:spPr bwMode="auto">
          <a:xfrm>
            <a:off x="4419600" y="3933825"/>
            <a:ext cx="762000" cy="104775"/>
          </a:xfrm>
          <a:custGeom>
            <a:avLst/>
            <a:gdLst>
              <a:gd name="T0" fmla="*/ 480 w 480"/>
              <a:gd name="T1" fmla="*/ 66 h 66"/>
              <a:gd name="T2" fmla="*/ 399 w 480"/>
              <a:gd name="T3" fmla="*/ 52 h 66"/>
              <a:gd name="T4" fmla="*/ 340 w 480"/>
              <a:gd name="T5" fmla="*/ 37 h 66"/>
              <a:gd name="T6" fmla="*/ 258 w 480"/>
              <a:gd name="T7" fmla="*/ 0 h 66"/>
              <a:gd name="T8" fmla="*/ 0 w 480"/>
              <a:gd name="T9" fmla="*/ 22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6"/>
              <a:gd name="T17" fmla="*/ 480 w 48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6">
                <a:moveTo>
                  <a:pt x="480" y="66"/>
                </a:moveTo>
                <a:cubicBezTo>
                  <a:pt x="424" y="58"/>
                  <a:pt x="442" y="63"/>
                  <a:pt x="399" y="52"/>
                </a:cubicBezTo>
                <a:cubicBezTo>
                  <a:pt x="379" y="47"/>
                  <a:pt x="340" y="37"/>
                  <a:pt x="340" y="37"/>
                </a:cubicBezTo>
                <a:cubicBezTo>
                  <a:pt x="313" y="23"/>
                  <a:pt x="285" y="14"/>
                  <a:pt x="258" y="0"/>
                </a:cubicBezTo>
                <a:cubicBezTo>
                  <a:pt x="174" y="6"/>
                  <a:pt x="82" y="22"/>
                  <a:pt x="0" y="22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967" name="Freeform 9"/>
          <p:cNvSpPr>
            <a:spLocks/>
          </p:cNvSpPr>
          <p:nvPr/>
        </p:nvSpPr>
        <p:spPr bwMode="auto">
          <a:xfrm>
            <a:off x="2251075" y="2473325"/>
            <a:ext cx="492125" cy="574675"/>
          </a:xfrm>
          <a:custGeom>
            <a:avLst/>
            <a:gdLst>
              <a:gd name="T0" fmla="*/ 310 w 310"/>
              <a:gd name="T1" fmla="*/ 0 h 362"/>
              <a:gd name="T2" fmla="*/ 170 w 310"/>
              <a:gd name="T3" fmla="*/ 74 h 362"/>
              <a:gd name="T4" fmla="*/ 133 w 310"/>
              <a:gd name="T5" fmla="*/ 111 h 362"/>
              <a:gd name="T6" fmla="*/ 96 w 310"/>
              <a:gd name="T7" fmla="*/ 163 h 362"/>
              <a:gd name="T8" fmla="*/ 44 w 310"/>
              <a:gd name="T9" fmla="*/ 214 h 362"/>
              <a:gd name="T10" fmla="*/ 0 w 310"/>
              <a:gd name="T11" fmla="*/ 362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0"/>
              <a:gd name="T19" fmla="*/ 0 h 362"/>
              <a:gd name="T20" fmla="*/ 310 w 310"/>
              <a:gd name="T21" fmla="*/ 362 h 3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0" h="362">
                <a:moveTo>
                  <a:pt x="310" y="0"/>
                </a:moveTo>
                <a:cubicBezTo>
                  <a:pt x="257" y="18"/>
                  <a:pt x="219" y="49"/>
                  <a:pt x="170" y="74"/>
                </a:cubicBezTo>
                <a:cubicBezTo>
                  <a:pt x="130" y="133"/>
                  <a:pt x="182" y="62"/>
                  <a:pt x="133" y="111"/>
                </a:cubicBezTo>
                <a:cubicBezTo>
                  <a:pt x="72" y="172"/>
                  <a:pt x="143" y="111"/>
                  <a:pt x="96" y="163"/>
                </a:cubicBezTo>
                <a:cubicBezTo>
                  <a:pt x="80" y="181"/>
                  <a:pt x="44" y="214"/>
                  <a:pt x="44" y="214"/>
                </a:cubicBezTo>
                <a:cubicBezTo>
                  <a:pt x="28" y="265"/>
                  <a:pt x="0" y="307"/>
                  <a:pt x="0" y="362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sz="3600" dirty="0"/>
              <a:t>Extending the Abstract Class 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113" y="1676400"/>
            <a:ext cx="8105549" cy="4054485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class </a:t>
            </a:r>
            <a:r>
              <a:rPr lang="en-GB" sz="1800" dirty="0" err="1"/>
              <a:t>ArrayStats</a:t>
            </a:r>
            <a:r>
              <a:rPr lang="en-GB" sz="1800" dirty="0"/>
              <a:t> extends </a:t>
            </a:r>
            <a:r>
              <a:rPr lang="en-GB" sz="1800" dirty="0" err="1"/>
              <a:t>AbstractStats</a:t>
            </a:r>
            <a:r>
              <a:rPr lang="en-GB" sz="18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static final </a:t>
            </a:r>
            <a:r>
              <a:rPr lang="en-GB" sz="1800" dirty="0" err="1"/>
              <a:t>int</a:t>
            </a:r>
            <a:r>
              <a:rPr lang="en-GB" sz="1800" dirty="0"/>
              <a:t> MAX_ELEMENTS = 1000;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protected double[] elements = new </a:t>
            </a:r>
            <a:r>
              <a:rPr lang="en-GB" sz="1800" dirty="0" err="1"/>
              <a:t>double[MAX_ELEMENTS</a:t>
            </a:r>
            <a:r>
              <a:rPr lang="en-GB" sz="1800" dirty="0"/>
              <a:t>];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private </a:t>
            </a:r>
            <a:r>
              <a:rPr lang="en-GB" sz="1800" dirty="0" err="1"/>
              <a:t>int</a:t>
            </a:r>
            <a:r>
              <a:rPr lang="en-GB" sz="1800" dirty="0"/>
              <a:t> count;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getElement</a:t>
            </a:r>
            <a:r>
              <a:rPr lang="en-GB" sz="1800" dirty="0"/>
              <a:t> 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) {return </a:t>
            </a:r>
            <a:r>
              <a:rPr lang="en-GB" sz="1800" dirty="0" err="1"/>
              <a:t>elements[i</a:t>
            </a:r>
            <a:r>
              <a:rPr lang="en-GB" sz="1800" dirty="0"/>
              <a:t>];};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getSum</a:t>
            </a:r>
            <a:r>
              <a:rPr lang="en-GB" sz="1800" dirty="0"/>
              <a:t>(){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double sum = 0;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for 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=0; </a:t>
            </a:r>
            <a:r>
              <a:rPr lang="en-GB" sz="1800" dirty="0" err="1"/>
              <a:t>i</a:t>
            </a:r>
            <a:r>
              <a:rPr lang="en-GB" sz="1800" dirty="0"/>
              <a:t>&lt; count; </a:t>
            </a:r>
            <a:r>
              <a:rPr lang="en-GB" sz="1800" dirty="0" err="1"/>
              <a:t>i</a:t>
            </a:r>
            <a:r>
              <a:rPr lang="en-GB" sz="1800" dirty="0"/>
              <a:t>++)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    sum += </a:t>
            </a:r>
            <a:r>
              <a:rPr lang="en-GB" sz="1800" dirty="0" err="1"/>
              <a:t>getElement(i</a:t>
            </a:r>
            <a:r>
              <a:rPr lang="en-GB" sz="1800" dirty="0"/>
              <a:t>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return sum;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/>
              <a:t>getCount</a:t>
            </a:r>
            <a:r>
              <a:rPr lang="en-GB" sz="1800" dirty="0"/>
              <a:t>() {return count;}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 </a:t>
            </a:r>
            <a:r>
              <a:rPr lang="en-GB" sz="1800" dirty="0"/>
              <a:t>void </a:t>
            </a:r>
            <a:r>
              <a:rPr lang="en-GB" sz="1800" dirty="0" err="1"/>
              <a:t>add(double</a:t>
            </a:r>
            <a:r>
              <a:rPr lang="en-GB" sz="1800" dirty="0"/>
              <a:t> element)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elements[count</a:t>
            </a:r>
            <a:r>
              <a:rPr lang="en-GB" sz="1800" dirty="0"/>
              <a:t>] 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count++;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3600" dirty="0"/>
              <a:t>Abstract Classes in UML (Version 1)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908175" y="4510088"/>
            <a:ext cx="2808288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SimpleStats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905000" y="4953000"/>
            <a:ext cx="2808288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getLastElement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6084888" y="4510088"/>
            <a:ext cx="2808287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ArrayStats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6084888" y="4941888"/>
            <a:ext cx="2808287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getElement(int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i</a:t>
            </a:r>
            <a:r>
              <a:rPr lang="en-GB" sz="1800" dirty="0">
                <a:solidFill>
                  <a:schemeClr val="tx2"/>
                </a:solidFill>
              </a:rPr>
              <a:t>)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68763" y="2133600"/>
            <a:ext cx="2952750" cy="3603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 i="1">
                <a:solidFill>
                  <a:schemeClr val="tx2"/>
                </a:solidFill>
              </a:rPr>
              <a:t>AbstractStats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4068763" y="2493963"/>
            <a:ext cx="2952750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i="1" dirty="0">
                <a:solidFill>
                  <a:schemeClr val="tx2"/>
                </a:solidFill>
              </a:rPr>
              <a:t>+double </a:t>
            </a:r>
            <a:r>
              <a:rPr lang="en-GB" sz="1800" i="1" dirty="0" err="1">
                <a:solidFill>
                  <a:schemeClr val="tx2"/>
                </a:solidFill>
              </a:rPr>
              <a:t>getSum</a:t>
            </a:r>
            <a:r>
              <a:rPr lang="en-GB" sz="1800" i="1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i="1" dirty="0" smtClean="0">
                <a:solidFill>
                  <a:schemeClr val="tx2"/>
                </a:solidFill>
              </a:rPr>
              <a:t>+</a:t>
            </a:r>
            <a:r>
              <a:rPr lang="en-GB" sz="1800" i="1" dirty="0" err="1" smtClean="0">
                <a:solidFill>
                  <a:schemeClr val="tx2"/>
                </a:solidFill>
              </a:rPr>
              <a:t>int</a:t>
            </a:r>
            <a:r>
              <a:rPr lang="en-GB" sz="1800" i="1" dirty="0" smtClean="0">
                <a:solidFill>
                  <a:schemeClr val="tx2"/>
                </a:solidFill>
              </a:rPr>
              <a:t> </a:t>
            </a:r>
            <a:r>
              <a:rPr lang="en-GB" sz="1800" i="1" dirty="0" err="1">
                <a:solidFill>
                  <a:schemeClr val="tx2"/>
                </a:solidFill>
              </a:rPr>
              <a:t>getCount</a:t>
            </a:r>
            <a:r>
              <a:rPr lang="en-GB" sz="1800" i="1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i="1" dirty="0">
                <a:solidFill>
                  <a:schemeClr val="tx2"/>
                </a:solidFill>
              </a:rPr>
              <a:t>+void </a:t>
            </a:r>
            <a:r>
              <a:rPr lang="en-GB" sz="1800" i="1" dirty="0" err="1">
                <a:solidFill>
                  <a:schemeClr val="tx2"/>
                </a:solidFill>
              </a:rPr>
              <a:t>add(double</a:t>
            </a:r>
            <a:r>
              <a:rPr lang="en-GB" sz="1800" i="1" dirty="0">
                <a:solidFill>
                  <a:schemeClr val="tx2"/>
                </a:solidFill>
              </a:rPr>
              <a:t> element)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5065" name="AutoShape 10"/>
          <p:cNvSpPr>
            <a:spLocks noChangeArrowheads="1"/>
          </p:cNvSpPr>
          <p:nvPr/>
        </p:nvSpPr>
        <p:spPr bwMode="auto">
          <a:xfrm>
            <a:off x="5221288" y="37179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45066" name="AutoShape 11"/>
          <p:cNvSpPr>
            <a:spLocks noChangeArrowheads="1"/>
          </p:cNvSpPr>
          <p:nvPr/>
        </p:nvSpPr>
        <p:spPr bwMode="auto">
          <a:xfrm>
            <a:off x="5581650" y="37179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45067" name="AutoShape 12"/>
          <p:cNvCxnSpPr>
            <a:cxnSpLocks noChangeShapeType="1"/>
            <a:stCxn id="45065" idx="3"/>
            <a:endCxn id="45059" idx="0"/>
          </p:cNvCxnSpPr>
          <p:nvPr/>
        </p:nvCxnSpPr>
        <p:spPr bwMode="auto">
          <a:xfrm rot="5400000">
            <a:off x="4033044" y="3213894"/>
            <a:ext cx="576263" cy="20161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45068" name="AutoShape 13"/>
          <p:cNvCxnSpPr>
            <a:cxnSpLocks noChangeShapeType="1"/>
            <a:stCxn id="45066" idx="3"/>
            <a:endCxn id="45061" idx="0"/>
          </p:cNvCxnSpPr>
          <p:nvPr/>
        </p:nvCxnSpPr>
        <p:spPr bwMode="auto">
          <a:xfrm rot="16200000" flipH="1">
            <a:off x="6301581" y="3321844"/>
            <a:ext cx="576263" cy="18002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cxnSp>
      <p:sp>
        <p:nvSpPr>
          <p:cNvPr id="45069" name="Text Box 16"/>
          <p:cNvSpPr txBox="1">
            <a:spLocks noChangeArrowheads="1"/>
          </p:cNvSpPr>
          <p:nvPr/>
        </p:nvSpPr>
        <p:spPr bwMode="auto">
          <a:xfrm>
            <a:off x="395288" y="2060575"/>
            <a:ext cx="3097212" cy="157184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accent3"/>
                </a:solidFill>
              </a:rPr>
              <a:t>You can mark a class or method as abstract by writing its name in </a:t>
            </a:r>
            <a:r>
              <a:rPr lang="en-GB" i="1" dirty="0">
                <a:solidFill>
                  <a:schemeClr val="accent3"/>
                </a:solidFill>
              </a:rPr>
              <a:t>italics</a:t>
            </a:r>
            <a:r>
              <a:rPr lang="en-GB" dirty="0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3600"/>
              <a:t>Abstract Classes in UML (Version 2)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908175" y="4510088"/>
            <a:ext cx="2808288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SimpleStats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908175" y="4941888"/>
            <a:ext cx="2808288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getLastElement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084888" y="4510088"/>
            <a:ext cx="2808287" cy="431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ArrayStats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084888" y="4941888"/>
            <a:ext cx="2808287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getElement(int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i</a:t>
            </a:r>
            <a:r>
              <a:rPr lang="en-GB" sz="1800" dirty="0">
                <a:solidFill>
                  <a:schemeClr val="tx2"/>
                </a:solidFill>
              </a:rPr>
              <a:t>)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635375" y="2133600"/>
            <a:ext cx="4105275" cy="3603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AbstractStats {abstract}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635375" y="2493963"/>
            <a:ext cx="4105275" cy="1223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 {abstract}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 {abstract}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 {abstract}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5221288" y="37179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5581650" y="37179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46091" name="AutoShape 11"/>
          <p:cNvCxnSpPr>
            <a:cxnSpLocks noChangeShapeType="1"/>
            <a:stCxn id="46089" idx="3"/>
            <a:endCxn id="46083" idx="0"/>
          </p:cNvCxnSpPr>
          <p:nvPr/>
        </p:nvCxnSpPr>
        <p:spPr bwMode="auto">
          <a:xfrm rot="5400000">
            <a:off x="4033044" y="3213894"/>
            <a:ext cx="576263" cy="20161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46092" name="AutoShape 12"/>
          <p:cNvCxnSpPr>
            <a:cxnSpLocks noChangeShapeType="1"/>
            <a:stCxn id="46090" idx="3"/>
            <a:endCxn id="46085" idx="0"/>
          </p:cNvCxnSpPr>
          <p:nvPr/>
        </p:nvCxnSpPr>
        <p:spPr bwMode="auto">
          <a:xfrm rot="16200000" flipH="1">
            <a:off x="6301581" y="3321844"/>
            <a:ext cx="576263" cy="18002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cxn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95288" y="2060575"/>
            <a:ext cx="3097212" cy="2095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C90044"/>
                </a:solidFill>
              </a:rPr>
              <a:t>You can also mark a class or method as abstract by writing {abstract} after its name.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C90044"/>
                </a:solidFill>
              </a:rPr>
              <a:t>Useful for handwritten diagrams!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 and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A class implements all of the interfaces that are implemented by its </a:t>
            </a:r>
            <a:r>
              <a:rPr lang="en-GB" sz="1800" dirty="0" err="1" smtClean="0"/>
              <a:t>superclass</a:t>
            </a:r>
            <a:r>
              <a:rPr lang="en-GB" sz="1800" dirty="0" smtClean="0"/>
              <a:t>. You do not need to restate those interfaces when you extend the class.</a:t>
            </a:r>
          </a:p>
          <a:p>
            <a:r>
              <a:rPr lang="en-GB" sz="1800" dirty="0" smtClean="0"/>
              <a:t>We can make our </a:t>
            </a:r>
            <a:r>
              <a:rPr lang="en-GB" sz="1800" dirty="0" err="1" smtClean="0"/>
              <a:t>AbstractStats</a:t>
            </a:r>
            <a:r>
              <a:rPr lang="en-GB" sz="1800" dirty="0" smtClean="0"/>
              <a:t> class implement the Stats interface (because all the methods of that interface are defined in the class). Its subclasses then automatically implement the interface</a:t>
            </a:r>
          </a:p>
          <a:p>
            <a:pPr>
              <a:buNone/>
            </a:pPr>
            <a:r>
              <a:rPr lang="en-US" sz="1800" dirty="0" smtClean="0"/>
              <a:t>public abstract class </a:t>
            </a:r>
            <a:r>
              <a:rPr lang="en-US" sz="1800" dirty="0" err="1" smtClean="0"/>
              <a:t>AbstractStats</a:t>
            </a:r>
            <a:r>
              <a:rPr lang="en-US" sz="1800" dirty="0" smtClean="0"/>
              <a:t> implements Stats  {…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ArrayStats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AbstractStats</a:t>
            </a:r>
            <a:r>
              <a:rPr lang="en-US" sz="1800" dirty="0" smtClean="0"/>
              <a:t> { ...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SimpleStats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AbstractStats</a:t>
            </a:r>
            <a:r>
              <a:rPr lang="en-US" sz="1800" dirty="0" smtClean="0"/>
              <a:t> { …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600" y="4648200"/>
            <a:ext cx="3124200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90044"/>
                </a:solidFill>
              </a:rPr>
              <a:t>The </a:t>
            </a:r>
            <a:r>
              <a:rPr lang="en-GB" sz="1800" dirty="0" err="1" smtClean="0">
                <a:solidFill>
                  <a:srgbClr val="C90044"/>
                </a:solidFill>
              </a:rPr>
              <a:t>ArrayStats</a:t>
            </a:r>
            <a:r>
              <a:rPr lang="en-GB" sz="1800" dirty="0" smtClean="0">
                <a:solidFill>
                  <a:srgbClr val="C90044"/>
                </a:solidFill>
              </a:rPr>
              <a:t> and </a:t>
            </a:r>
            <a:r>
              <a:rPr lang="en-GB" sz="1800" dirty="0" err="1" smtClean="0">
                <a:solidFill>
                  <a:srgbClr val="C90044"/>
                </a:solidFill>
              </a:rPr>
              <a:t>SimpleStats</a:t>
            </a:r>
            <a:r>
              <a:rPr lang="en-GB" sz="1800" dirty="0" smtClean="0">
                <a:solidFill>
                  <a:srgbClr val="C90044"/>
                </a:solidFill>
              </a:rPr>
              <a:t> classes implement the Stats interface. We don’t need to explicitly say so, because they extend a class that implements that interface.</a:t>
            </a:r>
            <a:endParaRPr lang="en-GB" sz="1800" dirty="0">
              <a:solidFill>
                <a:srgbClr val="C9004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6172200"/>
            <a:ext cx="2362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Do Exercise 4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dirty="0" smtClean="0"/>
              <a:t>differences between abstract </a:t>
            </a:r>
            <a:r>
              <a:rPr lang="en-GB" dirty="0"/>
              <a:t>classes</a:t>
            </a:r>
            <a:r>
              <a:rPr lang="en-GB" dirty="0" smtClean="0"/>
              <a:t> and interfaces.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/>
              <a:t>When we declare a class to be abstract we can declare some of its methods to be abstract, and create implementations for others.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/>
              <a:t>When we create an interface, we don’t have any such choice. Interfaces can’t implement any of their methods</a:t>
            </a:r>
            <a:r>
              <a:rPr lang="en-GB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 smtClean="0"/>
              <a:t>An interface is, in effect, and extreme case of an abstract class, where all the methods are abstract.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/>
              <a:t>So it would seem that abstract classes are more flexible.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/>
              <a:t>However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dirty="0" smtClean="0"/>
              <a:t>differences between abstract classes and interfaces.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If a class extends an abstract class then it can’t extend any other classes (apart from the </a:t>
            </a:r>
            <a:r>
              <a:rPr lang="en-GB" sz="2800" dirty="0" err="1"/>
              <a:t>superclasses</a:t>
            </a:r>
            <a:r>
              <a:rPr lang="en-GB" sz="2800" dirty="0"/>
              <a:t> of the abstract class).</a:t>
            </a:r>
          </a:p>
          <a:p>
            <a:pPr eaLnBrk="1" hangingPunct="1"/>
            <a:r>
              <a:rPr lang="en-GB" sz="2800" dirty="0"/>
              <a:t>A class can implement as many interfaces as you like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Implementing Multiple Interfaces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dirty="0"/>
              <a:t>Let’s create a new interface that defines methods which return the minimum and maximum values that have been added.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	public interface Bounds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	public double </a:t>
            </a:r>
            <a:r>
              <a:rPr lang="en-GB" dirty="0" err="1"/>
              <a:t>getMin</a:t>
            </a:r>
            <a:r>
              <a:rPr lang="en-GB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	public double </a:t>
            </a:r>
            <a:r>
              <a:rPr lang="en-GB" dirty="0" err="1"/>
              <a:t>getMax</a:t>
            </a:r>
            <a:r>
              <a:rPr lang="en-GB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	public void </a:t>
            </a:r>
            <a:r>
              <a:rPr lang="en-GB" dirty="0" err="1"/>
              <a:t>add(double</a:t>
            </a:r>
            <a:r>
              <a:rPr lang="en-GB" dirty="0"/>
              <a:t> element);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 Simple Statistics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public class </a:t>
            </a:r>
            <a:r>
              <a:rPr lang="en-GB" sz="2000" dirty="0" err="1"/>
              <a:t>SimpleStats</a:t>
            </a:r>
            <a:r>
              <a:rPr lang="en-GB" sz="20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private double sum,</a:t>
            </a:r>
            <a:r>
              <a:rPr lang="en-GB" sz="2000" dirty="0" smtClean="0"/>
              <a:t> </a:t>
            </a:r>
            <a:r>
              <a:rPr lang="en-GB" sz="2000" dirty="0" err="1" smtClean="0"/>
              <a:t>lastElement</a:t>
            </a:r>
            <a:r>
              <a:rPr lang="en-GB" sz="2000" dirty="0" smtClean="0"/>
              <a:t>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private </a:t>
            </a:r>
            <a:r>
              <a:rPr lang="en-GB" sz="2000" dirty="0" err="1" smtClean="0"/>
              <a:t>int</a:t>
            </a:r>
            <a:r>
              <a:rPr lang="en-GB" sz="2000" dirty="0" smtClean="0"/>
              <a:t> count;</a:t>
            </a:r>
            <a:endParaRPr lang="en-GB" sz="20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public double </a:t>
            </a:r>
            <a:r>
              <a:rPr lang="en-GB" sz="2000" dirty="0" err="1"/>
              <a:t>getSum(){return</a:t>
            </a:r>
            <a:r>
              <a:rPr lang="en-GB" sz="2000" dirty="0"/>
              <a:t> sum;}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public</a:t>
            </a:r>
            <a:r>
              <a:rPr lang="en-GB" sz="2000" dirty="0" smtClean="0"/>
              <a:t>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getCount</a:t>
            </a:r>
            <a:r>
              <a:rPr lang="en-GB" sz="2000" dirty="0"/>
              <a:t>() {return count;}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public </a:t>
            </a:r>
            <a:r>
              <a:rPr lang="en-GB" sz="2000" dirty="0"/>
              <a:t>double </a:t>
            </a:r>
            <a:r>
              <a:rPr lang="en-GB" sz="2000" dirty="0" err="1"/>
              <a:t>getAverage</a:t>
            </a:r>
            <a:r>
              <a:rPr lang="en-GB" sz="2000" dirty="0"/>
              <a:t>() {return </a:t>
            </a:r>
            <a:r>
              <a:rPr lang="en-GB" sz="2000" dirty="0" err="1"/>
              <a:t>getSum()/getCount</a:t>
            </a:r>
            <a:r>
              <a:rPr lang="en-GB" sz="2000" dirty="0"/>
              <a:t>();}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public </a:t>
            </a:r>
            <a:r>
              <a:rPr lang="en-GB" sz="2000" dirty="0"/>
              <a:t>void </a:t>
            </a:r>
            <a:r>
              <a:rPr lang="en-GB" sz="2000" dirty="0" err="1"/>
              <a:t>add(double</a:t>
            </a:r>
            <a:r>
              <a:rPr lang="en-GB" sz="2000" dirty="0"/>
              <a:t> element)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</a:t>
            </a:r>
            <a:r>
              <a:rPr lang="en-GB" sz="2000" dirty="0" err="1"/>
              <a:t>lastElement</a:t>
            </a:r>
            <a:r>
              <a:rPr lang="en-GB" sz="2000" dirty="0"/>
              <a:t> 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count++;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    sum +=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   </a:t>
            </a:r>
            <a:r>
              <a:rPr lang="en-GB" sz="20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 smtClean="0"/>
              <a:t>     public </a:t>
            </a:r>
            <a:r>
              <a:rPr lang="en-GB" sz="2000" dirty="0"/>
              <a:t>double </a:t>
            </a:r>
            <a:r>
              <a:rPr lang="en-GB" sz="2000" dirty="0" err="1"/>
              <a:t>getLastElement</a:t>
            </a:r>
            <a:r>
              <a:rPr lang="en-GB" sz="2000" dirty="0"/>
              <a:t>() {return </a:t>
            </a:r>
            <a:r>
              <a:rPr lang="en-GB" sz="2000" dirty="0" err="1"/>
              <a:t>lastElement</a:t>
            </a:r>
            <a:r>
              <a:rPr lang="en-GB" sz="2000" dirty="0"/>
              <a:t>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6172200"/>
            <a:ext cx="2362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Do Exercise 1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/>
              <a:t>A Bounded Stats Class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3850" y="1628775"/>
            <a:ext cx="2952750" cy="2087563"/>
            <a:chOff x="204" y="1026"/>
            <a:chExt cx="1860" cy="1315"/>
          </a:xfrm>
        </p:grpSpPr>
        <p:sp>
          <p:nvSpPr>
            <p:cNvPr id="50191" name="Rectangle 16"/>
            <p:cNvSpPr>
              <a:spLocks noChangeArrowheads="1"/>
            </p:cNvSpPr>
            <p:nvPr/>
          </p:nvSpPr>
          <p:spPr bwMode="auto">
            <a:xfrm>
              <a:off x="204" y="1026"/>
              <a:ext cx="1860" cy="4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GB" sz="1800">
                  <a:solidFill>
                    <a:schemeClr val="tx2"/>
                  </a:solidFill>
                </a:rPr>
                <a:t>&lt;&lt;interface&gt;&gt;</a:t>
              </a:r>
            </a:p>
            <a:p>
              <a:pPr algn="ctr"/>
              <a:r>
                <a:rPr lang="en-GB" sz="1800">
                  <a:solidFill>
                    <a:schemeClr val="tx2"/>
                  </a:solidFill>
                </a:rPr>
                <a:t>Stats</a:t>
              </a:r>
            </a:p>
            <a:p>
              <a:pPr algn="ctr"/>
              <a:endParaRPr lang="en-GB">
                <a:solidFill>
                  <a:schemeClr val="tx2"/>
                </a:solidFill>
              </a:endParaRPr>
            </a:p>
          </p:txBody>
        </p:sp>
        <p:sp>
          <p:nvSpPr>
            <p:cNvPr id="50192" name="Rectangle 17"/>
            <p:cNvSpPr>
              <a:spLocks noChangeArrowheads="1"/>
            </p:cNvSpPr>
            <p:nvPr/>
          </p:nvSpPr>
          <p:spPr bwMode="auto">
            <a:xfrm>
              <a:off x="204" y="1435"/>
              <a:ext cx="1860" cy="77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r>
                <a:rPr lang="en-GB" sz="1800" dirty="0">
                  <a:solidFill>
                    <a:schemeClr val="tx2"/>
                  </a:solidFill>
                </a:rPr>
                <a:t>+double </a:t>
              </a:r>
              <a:r>
                <a:rPr lang="en-GB" sz="1800" dirty="0" err="1">
                  <a:solidFill>
                    <a:schemeClr val="tx2"/>
                  </a:solidFill>
                </a:rPr>
                <a:t>getSum</a:t>
              </a:r>
              <a:r>
                <a:rPr lang="en-GB" sz="1800" dirty="0">
                  <a:solidFill>
                    <a:schemeClr val="tx2"/>
                  </a:solidFill>
                </a:rPr>
                <a:t>()</a:t>
              </a:r>
            </a:p>
            <a:p>
              <a:r>
                <a:rPr lang="en-GB" sz="1800" dirty="0" smtClean="0">
                  <a:solidFill>
                    <a:schemeClr val="tx2"/>
                  </a:solidFill>
                </a:rPr>
                <a:t>+</a:t>
              </a:r>
              <a:r>
                <a:rPr lang="en-GB" sz="1800" dirty="0" err="1" smtClean="0">
                  <a:solidFill>
                    <a:schemeClr val="tx2"/>
                  </a:solidFill>
                </a:rPr>
                <a:t>int</a:t>
              </a:r>
              <a:r>
                <a:rPr lang="en-GB" sz="1800" dirty="0" smtClean="0">
                  <a:solidFill>
                    <a:schemeClr val="tx2"/>
                  </a:solidFill>
                </a:rPr>
                <a:t> </a:t>
              </a:r>
              <a:r>
                <a:rPr lang="en-GB" sz="1800" dirty="0" err="1">
                  <a:solidFill>
                    <a:schemeClr val="tx2"/>
                  </a:solidFill>
                </a:rPr>
                <a:t>getCount</a:t>
              </a:r>
              <a:r>
                <a:rPr lang="en-GB" sz="1800" dirty="0">
                  <a:solidFill>
                    <a:schemeClr val="tx2"/>
                  </a:solidFill>
                </a:rPr>
                <a:t>()</a:t>
              </a:r>
            </a:p>
            <a:p>
              <a:r>
                <a:rPr lang="en-GB" sz="1800" dirty="0">
                  <a:solidFill>
                    <a:schemeClr val="tx2"/>
                  </a:solidFill>
                </a:rPr>
                <a:t>+double </a:t>
              </a:r>
              <a:r>
                <a:rPr lang="en-GB" sz="1800" dirty="0" err="1">
                  <a:solidFill>
                    <a:schemeClr val="tx2"/>
                  </a:solidFill>
                </a:rPr>
                <a:t>getAverage</a:t>
              </a:r>
              <a:r>
                <a:rPr lang="en-GB" sz="1800" dirty="0">
                  <a:solidFill>
                    <a:schemeClr val="tx2"/>
                  </a:solidFill>
                </a:rPr>
                <a:t>()</a:t>
              </a:r>
            </a:p>
            <a:p>
              <a:r>
                <a:rPr lang="en-GB" sz="1800" dirty="0">
                  <a:solidFill>
                    <a:schemeClr val="tx2"/>
                  </a:solidFill>
                </a:rPr>
                <a:t>+void </a:t>
              </a:r>
              <a:r>
                <a:rPr lang="en-GB" sz="1800" dirty="0" err="1">
                  <a:solidFill>
                    <a:schemeClr val="tx2"/>
                  </a:solidFill>
                </a:rPr>
                <a:t>add(double</a:t>
              </a:r>
              <a:r>
                <a:rPr lang="en-GB" sz="1800" dirty="0">
                  <a:solidFill>
                    <a:schemeClr val="tx2"/>
                  </a:solidFill>
                </a:rPr>
                <a:t> element)</a:t>
              </a:r>
            </a:p>
            <a:p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50193" name="AutoShape 18"/>
            <p:cNvSpPr>
              <a:spLocks noChangeArrowheads="1"/>
            </p:cNvSpPr>
            <p:nvPr/>
          </p:nvSpPr>
          <p:spPr bwMode="auto">
            <a:xfrm>
              <a:off x="997" y="2205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tx2"/>
                </a:solidFill>
              </a:endParaRPr>
            </a:p>
          </p:txBody>
        </p:sp>
      </p:grpSp>
      <p:cxnSp>
        <p:nvCxnSpPr>
          <p:cNvPr id="50180" name="AutoShape 29"/>
          <p:cNvCxnSpPr>
            <a:cxnSpLocks noChangeShapeType="1"/>
            <a:stCxn id="50193" idx="3"/>
            <a:endCxn id="50183" idx="1"/>
          </p:cNvCxnSpPr>
          <p:nvPr/>
        </p:nvCxnSpPr>
        <p:spPr bwMode="auto">
          <a:xfrm rot="16200000" flipH="1">
            <a:off x="1816895" y="3590131"/>
            <a:ext cx="252412" cy="504825"/>
          </a:xfrm>
          <a:prstGeom prst="bentConnector2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795963" y="1844675"/>
            <a:ext cx="2952750" cy="1727200"/>
            <a:chOff x="3900" y="2024"/>
            <a:chExt cx="1860" cy="1088"/>
          </a:xfrm>
        </p:grpSpPr>
        <p:sp>
          <p:nvSpPr>
            <p:cNvPr id="50188" name="Rectangle 21"/>
            <p:cNvSpPr>
              <a:spLocks noChangeArrowheads="1"/>
            </p:cNvSpPr>
            <p:nvPr/>
          </p:nvSpPr>
          <p:spPr bwMode="auto">
            <a:xfrm>
              <a:off x="3900" y="2024"/>
              <a:ext cx="1860" cy="4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GB" sz="1800">
                  <a:solidFill>
                    <a:srgbClr val="000000"/>
                  </a:solidFill>
                </a:rPr>
                <a:t>&lt;&lt;interface&gt;&gt;</a:t>
              </a:r>
            </a:p>
            <a:p>
              <a:pPr algn="ctr"/>
              <a:r>
                <a:rPr lang="en-GB" sz="1800">
                  <a:solidFill>
                    <a:srgbClr val="000000"/>
                  </a:solidFill>
                </a:rPr>
                <a:t>Bounds</a:t>
              </a:r>
            </a:p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0189" name="Rectangle 22"/>
            <p:cNvSpPr>
              <a:spLocks noChangeArrowheads="1"/>
            </p:cNvSpPr>
            <p:nvPr/>
          </p:nvSpPr>
          <p:spPr bwMode="auto">
            <a:xfrm>
              <a:off x="3900" y="2433"/>
              <a:ext cx="1860" cy="54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+double getMin()</a:t>
              </a:r>
            </a:p>
            <a:p>
              <a:r>
                <a:rPr lang="en-GB" sz="1800">
                  <a:solidFill>
                    <a:srgbClr val="000000"/>
                  </a:solidFill>
                </a:rPr>
                <a:t>+double getMax()</a:t>
              </a:r>
            </a:p>
            <a:p>
              <a:r>
                <a:rPr lang="en-GB" sz="1800">
                  <a:solidFill>
                    <a:srgbClr val="000000"/>
                  </a:solidFill>
                </a:rPr>
                <a:t>+void add(double element)</a:t>
              </a:r>
            </a:p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0190" name="AutoShape 23"/>
            <p:cNvSpPr>
              <a:spLocks noChangeArrowheads="1"/>
            </p:cNvSpPr>
            <p:nvPr/>
          </p:nvSpPr>
          <p:spPr bwMode="auto">
            <a:xfrm>
              <a:off x="4671" y="297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cxnSp>
        <p:nvCxnSpPr>
          <p:cNvPr id="50182" name="AutoShape 30"/>
          <p:cNvCxnSpPr>
            <a:cxnSpLocks noChangeShapeType="1"/>
            <a:stCxn id="50190" idx="3"/>
            <a:endCxn id="50183" idx="3"/>
          </p:cNvCxnSpPr>
          <p:nvPr/>
        </p:nvCxnSpPr>
        <p:spPr bwMode="auto">
          <a:xfrm rot="5400000">
            <a:off x="5939631" y="2780507"/>
            <a:ext cx="396875" cy="1979612"/>
          </a:xfrm>
          <a:prstGeom prst="bentConnector2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  <p:sp>
        <p:nvSpPr>
          <p:cNvPr id="50183" name="Rectangle 15"/>
          <p:cNvSpPr>
            <a:spLocks noChangeArrowheads="1"/>
          </p:cNvSpPr>
          <p:nvPr/>
        </p:nvSpPr>
        <p:spPr bwMode="auto">
          <a:xfrm>
            <a:off x="2195513" y="3789363"/>
            <a:ext cx="2952750" cy="358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BoundedStats</a:t>
            </a:r>
          </a:p>
        </p:txBody>
      </p:sp>
      <p:sp>
        <p:nvSpPr>
          <p:cNvPr id="50184" name="Rectangle 27"/>
          <p:cNvSpPr>
            <a:spLocks noChangeArrowheads="1"/>
          </p:cNvSpPr>
          <p:nvPr/>
        </p:nvSpPr>
        <p:spPr bwMode="auto">
          <a:xfrm>
            <a:off x="2195513" y="4148138"/>
            <a:ext cx="2952750" cy="288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GB" sz="1800">
                <a:solidFill>
                  <a:schemeClr val="tx2"/>
                </a:solidFill>
              </a:rPr>
              <a:t>-Stats stats</a:t>
            </a:r>
          </a:p>
        </p:txBody>
      </p:sp>
      <p:sp>
        <p:nvSpPr>
          <p:cNvPr id="50185" name="Rectangle 31"/>
          <p:cNvSpPr>
            <a:spLocks noChangeArrowheads="1"/>
          </p:cNvSpPr>
          <p:nvPr/>
        </p:nvSpPr>
        <p:spPr bwMode="auto">
          <a:xfrm>
            <a:off x="2195513" y="4437063"/>
            <a:ext cx="2951162" cy="172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getMin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getMax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0186" name="AutoShape 38"/>
          <p:cNvSpPr>
            <a:spLocks noChangeArrowheads="1"/>
          </p:cNvSpPr>
          <p:nvPr/>
        </p:nvSpPr>
        <p:spPr bwMode="auto">
          <a:xfrm>
            <a:off x="6011863" y="4076700"/>
            <a:ext cx="2736850" cy="18002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C90044"/>
                </a:solidFill>
              </a:rPr>
              <a:t>Each </a:t>
            </a:r>
            <a:r>
              <a:rPr lang="en-GB" sz="1600" dirty="0" err="1">
                <a:solidFill>
                  <a:srgbClr val="C90044"/>
                </a:solidFill>
              </a:rPr>
              <a:t>BoundedStats</a:t>
            </a:r>
            <a:r>
              <a:rPr lang="en-GB" sz="1600" dirty="0">
                <a:solidFill>
                  <a:srgbClr val="C90044"/>
                </a:solidFill>
              </a:rPr>
              <a:t> object contains a reference to a Stats object, which it will use to keep track of the sum, count, and average of the values that have been added.</a:t>
            </a:r>
          </a:p>
          <a:p>
            <a:endParaRPr lang="en-GB" sz="1600" dirty="0">
              <a:solidFill>
                <a:srgbClr val="FF3300"/>
              </a:solidFill>
            </a:endParaRPr>
          </a:p>
        </p:txBody>
      </p:sp>
      <p:sp>
        <p:nvSpPr>
          <p:cNvPr id="50187" name="Line 39"/>
          <p:cNvSpPr>
            <a:spLocks noChangeShapeType="1"/>
          </p:cNvSpPr>
          <p:nvPr/>
        </p:nvSpPr>
        <p:spPr bwMode="auto">
          <a:xfrm>
            <a:off x="3779838" y="4292600"/>
            <a:ext cx="2232025" cy="360363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 type="oval" w="lg" len="lg"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477000" y="6172200"/>
            <a:ext cx="2362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Do </a:t>
            </a:r>
            <a:r>
              <a:rPr lang="en-GB" smtClean="0">
                <a:solidFill>
                  <a:schemeClr val="bg2"/>
                </a:solidFill>
              </a:rPr>
              <a:t>Exercise 5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bounded stats class</a:t>
            </a:r>
            <a:endParaRPr lang="en-GB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05549" cy="4054485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public class </a:t>
            </a:r>
            <a:r>
              <a:rPr lang="en-GB" sz="1800" dirty="0" err="1" smtClean="0"/>
              <a:t>BStats</a:t>
            </a:r>
            <a:r>
              <a:rPr lang="en-GB" sz="1800" dirty="0" smtClean="0"/>
              <a:t> implements Stats, Bounds {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private Stats stats;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private double min= </a:t>
            </a:r>
            <a:r>
              <a:rPr lang="en-GB" sz="1800" dirty="0" err="1" smtClean="0"/>
              <a:t>Double.MAX_VALUE</a:t>
            </a:r>
            <a:r>
              <a:rPr lang="en-GB" sz="1800" dirty="0" smtClean="0"/>
              <a:t>, max=</a:t>
            </a:r>
            <a:r>
              <a:rPr lang="en-GB" sz="1800" dirty="0" err="1" smtClean="0"/>
              <a:t>Double.MIN_VALUE</a:t>
            </a:r>
            <a:r>
              <a:rPr lang="en-GB" sz="1800" dirty="0" smtClean="0"/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 </a:t>
            </a:r>
            <a:r>
              <a:rPr lang="en-GB" sz="1800" dirty="0" err="1" smtClean="0"/>
              <a:t>BStats(Stats</a:t>
            </a:r>
            <a:r>
              <a:rPr lang="en-GB" sz="1800" dirty="0" smtClean="0"/>
              <a:t> stats) {</a:t>
            </a:r>
            <a:r>
              <a:rPr lang="en-GB" sz="1800" dirty="0" err="1" smtClean="0"/>
              <a:t>this.stats</a:t>
            </a:r>
            <a:r>
              <a:rPr lang="en-GB" sz="1800" dirty="0" smtClean="0"/>
              <a:t> = stats;}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 double </a:t>
            </a:r>
            <a:r>
              <a:rPr lang="en-GB" sz="1800" dirty="0" err="1" smtClean="0"/>
              <a:t>getMin</a:t>
            </a:r>
            <a:r>
              <a:rPr lang="en-GB" sz="1800" dirty="0" smtClean="0"/>
              <a:t>() {return min;}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 double </a:t>
            </a:r>
            <a:r>
              <a:rPr lang="en-GB" sz="1800" dirty="0" err="1" smtClean="0"/>
              <a:t>getMax</a:t>
            </a:r>
            <a:r>
              <a:rPr lang="en-GB" sz="1800" dirty="0" smtClean="0"/>
              <a:t>() {return max;}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 void </a:t>
            </a:r>
            <a:r>
              <a:rPr lang="en-GB" sz="1800" dirty="0" err="1" smtClean="0"/>
              <a:t>add(double</a:t>
            </a:r>
            <a:r>
              <a:rPr lang="en-GB" sz="1800" dirty="0" smtClean="0"/>
              <a:t> element) {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    if (element &gt; max) max = element;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    if (element &lt; min) min = element;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    </a:t>
            </a:r>
            <a:r>
              <a:rPr lang="en-GB" sz="1800" dirty="0" err="1" smtClean="0"/>
              <a:t>stats.add(element</a:t>
            </a:r>
            <a:r>
              <a:rPr lang="en-GB" sz="1800" dirty="0" smtClean="0"/>
              <a:t>);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 double </a:t>
            </a:r>
            <a:r>
              <a:rPr lang="en-GB" sz="1800" dirty="0" err="1" smtClean="0"/>
              <a:t>getSum</a:t>
            </a:r>
            <a:r>
              <a:rPr lang="en-GB" sz="1800" dirty="0" smtClean="0"/>
              <a:t>() {return </a:t>
            </a:r>
            <a:r>
              <a:rPr lang="en-GB" sz="1800" dirty="0" err="1" smtClean="0"/>
              <a:t>stats.getSum</a:t>
            </a:r>
            <a:r>
              <a:rPr lang="en-GB" sz="1800" dirty="0" smtClean="0"/>
              <a:t>();}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getCount</a:t>
            </a:r>
            <a:r>
              <a:rPr lang="en-GB" sz="1800" dirty="0" smtClean="0"/>
              <a:t>() {return </a:t>
            </a:r>
            <a:r>
              <a:rPr lang="en-GB" sz="1800" dirty="0" err="1" smtClean="0"/>
              <a:t>stats.getCount</a:t>
            </a:r>
            <a:r>
              <a:rPr lang="en-GB" sz="1800" dirty="0" smtClean="0"/>
              <a:t>();}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    public double </a:t>
            </a:r>
            <a:r>
              <a:rPr lang="en-GB" sz="1800" dirty="0" err="1" smtClean="0"/>
              <a:t>getAverage</a:t>
            </a:r>
            <a:r>
              <a:rPr lang="en-GB" sz="1800" dirty="0" smtClean="0"/>
              <a:t>() {return </a:t>
            </a:r>
            <a:r>
              <a:rPr lang="en-GB" sz="1800" dirty="0" err="1" smtClean="0"/>
              <a:t>stats.getAverage</a:t>
            </a:r>
            <a:r>
              <a:rPr lang="en-GB" sz="1800" dirty="0" smtClean="0"/>
              <a:t>();}</a:t>
            </a:r>
          </a:p>
          <a:p>
            <a:pPr marL="0">
              <a:spcBef>
                <a:spcPts val="0"/>
              </a:spcBef>
              <a:buNone/>
            </a:pPr>
            <a:r>
              <a:rPr lang="en-GB" sz="1800" dirty="0" smtClean="0"/>
              <a:t>}</a:t>
            </a:r>
          </a:p>
          <a:p>
            <a:endParaRPr lang="en-GB" dirty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781800" y="5715000"/>
            <a:ext cx="2286000" cy="92551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C90044"/>
                </a:solidFill>
              </a:rPr>
              <a:t>The Stats object handles the sum, count, and average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257800" y="3778291"/>
            <a:ext cx="3657600" cy="1479509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chemeClr val="accent3"/>
                </a:solidFill>
              </a:rPr>
              <a:t>A </a:t>
            </a:r>
            <a:r>
              <a:rPr lang="en-GB" sz="1800" dirty="0" err="1">
                <a:solidFill>
                  <a:schemeClr val="accent3"/>
                </a:solidFill>
              </a:rPr>
              <a:t>BoundedStats</a:t>
            </a:r>
            <a:r>
              <a:rPr lang="en-GB" sz="1800" dirty="0">
                <a:solidFill>
                  <a:schemeClr val="accent3"/>
                </a:solidFill>
              </a:rPr>
              <a:t> object contains a reference to some object that implements the Stats interface (which could be an instance of either </a:t>
            </a:r>
            <a:r>
              <a:rPr lang="en-GB" sz="1800" dirty="0" err="1">
                <a:solidFill>
                  <a:schemeClr val="accent3"/>
                </a:solidFill>
              </a:rPr>
              <a:t>ArrayStats</a:t>
            </a:r>
            <a:r>
              <a:rPr lang="en-GB" sz="1800" dirty="0">
                <a:solidFill>
                  <a:schemeClr val="accent3"/>
                </a:solidFill>
              </a:rPr>
              <a:t> or </a:t>
            </a:r>
            <a:r>
              <a:rPr lang="en-GB" sz="1800" dirty="0" err="1">
                <a:solidFill>
                  <a:schemeClr val="accent3"/>
                </a:solidFill>
              </a:rPr>
              <a:t>SimpleStats</a:t>
            </a:r>
            <a:r>
              <a:rPr lang="en-GB" sz="18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51205" name="Freeform 6"/>
          <p:cNvSpPr>
            <a:spLocks/>
          </p:cNvSpPr>
          <p:nvPr/>
        </p:nvSpPr>
        <p:spPr bwMode="auto">
          <a:xfrm>
            <a:off x="5257801" y="3048000"/>
            <a:ext cx="228600" cy="609600"/>
          </a:xfrm>
          <a:custGeom>
            <a:avLst/>
            <a:gdLst>
              <a:gd name="T0" fmla="*/ 201 w 201"/>
              <a:gd name="T1" fmla="*/ 244 h 244"/>
              <a:gd name="T2" fmla="*/ 108 w 201"/>
              <a:gd name="T3" fmla="*/ 100 h 244"/>
              <a:gd name="T4" fmla="*/ 50 w 201"/>
              <a:gd name="T5" fmla="*/ 57 h 244"/>
              <a:gd name="T6" fmla="*/ 0 w 201"/>
              <a:gd name="T7" fmla="*/ 0 h 244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244"/>
              <a:gd name="T14" fmla="*/ 201 w 201"/>
              <a:gd name="T15" fmla="*/ 244 h 2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244">
                <a:moveTo>
                  <a:pt x="201" y="244"/>
                </a:moveTo>
                <a:cubicBezTo>
                  <a:pt x="184" y="193"/>
                  <a:pt x="144" y="139"/>
                  <a:pt x="108" y="100"/>
                </a:cubicBezTo>
                <a:cubicBezTo>
                  <a:pt x="96" y="65"/>
                  <a:pt x="80" y="77"/>
                  <a:pt x="50" y="57"/>
                </a:cubicBezTo>
                <a:cubicBezTo>
                  <a:pt x="43" y="46"/>
                  <a:pt x="0" y="4"/>
                  <a:pt x="0" y="0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06" name="Freeform 7"/>
          <p:cNvSpPr>
            <a:spLocks/>
          </p:cNvSpPr>
          <p:nvPr/>
        </p:nvSpPr>
        <p:spPr bwMode="auto">
          <a:xfrm>
            <a:off x="6248400" y="5791200"/>
            <a:ext cx="511175" cy="60326"/>
          </a:xfrm>
          <a:custGeom>
            <a:avLst/>
            <a:gdLst>
              <a:gd name="T0" fmla="*/ 324 w 324"/>
              <a:gd name="T1" fmla="*/ 57 h 57"/>
              <a:gd name="T2" fmla="*/ 166 w 324"/>
              <a:gd name="T3" fmla="*/ 43 h 57"/>
              <a:gd name="T4" fmla="*/ 0 w 324"/>
              <a:gd name="T5" fmla="*/ 0 h 57"/>
              <a:gd name="T6" fmla="*/ 0 60000 65536"/>
              <a:gd name="T7" fmla="*/ 0 60000 65536"/>
              <a:gd name="T8" fmla="*/ 0 60000 65536"/>
              <a:gd name="T9" fmla="*/ 0 w 324"/>
              <a:gd name="T10" fmla="*/ 0 h 57"/>
              <a:gd name="T11" fmla="*/ 324 w 324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" h="57">
                <a:moveTo>
                  <a:pt x="324" y="57"/>
                </a:moveTo>
                <a:cubicBezTo>
                  <a:pt x="267" y="54"/>
                  <a:pt x="219" y="54"/>
                  <a:pt x="166" y="43"/>
                </a:cubicBezTo>
                <a:cubicBezTo>
                  <a:pt x="108" y="31"/>
                  <a:pt x="60" y="0"/>
                  <a:pt x="0" y="0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72200" y="2514600"/>
            <a:ext cx="2971800" cy="120251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GB" sz="1800" dirty="0" smtClean="0">
                <a:solidFill>
                  <a:srgbClr val="C90044"/>
                </a:solidFill>
              </a:rPr>
              <a:t>These are the minimum and maximum values we can store in a double variable.</a:t>
            </a:r>
          </a:p>
        </p:txBody>
      </p:sp>
      <p:sp>
        <p:nvSpPr>
          <p:cNvPr id="11" name="Freeform 10"/>
          <p:cNvSpPr/>
          <p:nvPr/>
        </p:nvSpPr>
        <p:spPr>
          <a:xfrm>
            <a:off x="4236738" y="2475551"/>
            <a:ext cx="1711886" cy="257200"/>
          </a:xfrm>
          <a:custGeom>
            <a:avLst/>
            <a:gdLst>
              <a:gd name="connsiteX0" fmla="*/ 1711886 w 1711886"/>
              <a:gd name="connsiteY0" fmla="*/ 257200 h 257200"/>
              <a:gd name="connsiteX1" fmla="*/ 731167 w 1711886"/>
              <a:gd name="connsiteY1" fmla="*/ 225050 h 257200"/>
              <a:gd name="connsiteX2" fmla="*/ 650780 w 1711886"/>
              <a:gd name="connsiteY2" fmla="*/ 208975 h 257200"/>
              <a:gd name="connsiteX3" fmla="*/ 104150 w 1711886"/>
              <a:gd name="connsiteY3" fmla="*/ 192900 h 257200"/>
              <a:gd name="connsiteX4" fmla="*/ 55918 w 1711886"/>
              <a:gd name="connsiteY4" fmla="*/ 0 h 2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886" h="257200">
                <a:moveTo>
                  <a:pt x="1711886" y="257200"/>
                </a:moveTo>
                <a:lnTo>
                  <a:pt x="731167" y="225050"/>
                </a:lnTo>
                <a:cubicBezTo>
                  <a:pt x="703869" y="223809"/>
                  <a:pt x="678070" y="210374"/>
                  <a:pt x="650780" y="208975"/>
                </a:cubicBezTo>
                <a:cubicBezTo>
                  <a:pt x="468730" y="199640"/>
                  <a:pt x="286360" y="198258"/>
                  <a:pt x="104150" y="192900"/>
                </a:cubicBezTo>
                <a:cubicBezTo>
                  <a:pt x="0" y="158188"/>
                  <a:pt x="55918" y="193772"/>
                  <a:pt x="55918" y="0"/>
                </a:cubicBezTo>
              </a:path>
            </a:pathLst>
          </a:custGeom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961151" y="2443401"/>
            <a:ext cx="180402" cy="161620"/>
          </a:xfrm>
          <a:custGeom>
            <a:avLst/>
            <a:gdLst>
              <a:gd name="connsiteX0" fmla="*/ 180402 w 180402"/>
              <a:gd name="connsiteY0" fmla="*/ 144675 h 161620"/>
              <a:gd name="connsiteX1" fmla="*/ 132169 w 180402"/>
              <a:gd name="connsiteY1" fmla="*/ 160750 h 161620"/>
              <a:gd name="connsiteX2" fmla="*/ 19628 w 180402"/>
              <a:gd name="connsiteY2" fmla="*/ 144675 h 161620"/>
              <a:gd name="connsiteX3" fmla="*/ 3551 w 180402"/>
              <a:gd name="connsiteY3" fmla="*/ 96450 h 161620"/>
              <a:gd name="connsiteX4" fmla="*/ 3551 w 180402"/>
              <a:gd name="connsiteY4" fmla="*/ 0 h 16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02" h="161620">
                <a:moveTo>
                  <a:pt x="180402" y="144675"/>
                </a:moveTo>
                <a:cubicBezTo>
                  <a:pt x="164324" y="150033"/>
                  <a:pt x="149116" y="160750"/>
                  <a:pt x="132169" y="160750"/>
                </a:cubicBezTo>
                <a:cubicBezTo>
                  <a:pt x="94275" y="160750"/>
                  <a:pt x="53523" y="161620"/>
                  <a:pt x="19628" y="144675"/>
                </a:cubicBezTo>
                <a:cubicBezTo>
                  <a:pt x="4472" y="137098"/>
                  <a:pt x="5422" y="113291"/>
                  <a:pt x="3551" y="96450"/>
                </a:cubicBezTo>
                <a:cubicBezTo>
                  <a:pt x="0" y="64497"/>
                  <a:pt x="3551" y="32150"/>
                  <a:pt x="3551" y="0"/>
                </a:cubicBezTo>
              </a:path>
            </a:pathLst>
          </a:custGeom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363" y="2060575"/>
            <a:ext cx="2952750" cy="2087563"/>
            <a:chOff x="204" y="1026"/>
            <a:chExt cx="1860" cy="1315"/>
          </a:xfrm>
        </p:grpSpPr>
        <p:sp>
          <p:nvSpPr>
            <p:cNvPr id="59410" name="Rectangle 6"/>
            <p:cNvSpPr>
              <a:spLocks noChangeArrowheads="1"/>
            </p:cNvSpPr>
            <p:nvPr/>
          </p:nvSpPr>
          <p:spPr bwMode="auto">
            <a:xfrm>
              <a:off x="204" y="1026"/>
              <a:ext cx="1860" cy="4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GB" sz="1800">
                  <a:solidFill>
                    <a:srgbClr val="000000"/>
                  </a:solidFill>
                </a:rPr>
                <a:t>&lt;&lt;interface&gt;&gt;</a:t>
              </a:r>
            </a:p>
            <a:p>
              <a:pPr algn="ctr"/>
              <a:r>
                <a:rPr lang="en-GB" sz="1800">
                  <a:solidFill>
                    <a:srgbClr val="000000"/>
                  </a:solidFill>
                </a:rPr>
                <a:t>Stats</a:t>
              </a:r>
            </a:p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9411" name="Rectangle 7"/>
            <p:cNvSpPr>
              <a:spLocks noChangeArrowheads="1"/>
            </p:cNvSpPr>
            <p:nvPr/>
          </p:nvSpPr>
          <p:spPr bwMode="auto">
            <a:xfrm>
              <a:off x="204" y="1435"/>
              <a:ext cx="1860" cy="77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r>
                <a:rPr lang="en-GB" sz="1800" dirty="0">
                  <a:solidFill>
                    <a:srgbClr val="000000"/>
                  </a:solidFill>
                </a:rPr>
                <a:t>+double </a:t>
              </a:r>
              <a:r>
                <a:rPr lang="en-GB" sz="1800" dirty="0" err="1">
                  <a:solidFill>
                    <a:srgbClr val="000000"/>
                  </a:solidFill>
                </a:rPr>
                <a:t>getSum</a:t>
              </a:r>
              <a:r>
                <a:rPr lang="en-GB" sz="1800" dirty="0">
                  <a:solidFill>
                    <a:srgbClr val="000000"/>
                  </a:solidFill>
                </a:rPr>
                <a:t>()</a:t>
              </a:r>
            </a:p>
            <a:p>
              <a:r>
                <a:rPr lang="en-GB" sz="1800" dirty="0" smtClean="0">
                  <a:solidFill>
                    <a:srgbClr val="000000"/>
                  </a:solidFill>
                </a:rPr>
                <a:t>+</a:t>
              </a:r>
              <a:r>
                <a:rPr lang="en-GB" sz="1800" dirty="0" err="1" smtClean="0">
                  <a:solidFill>
                    <a:srgbClr val="000000"/>
                  </a:solidFill>
                </a:rPr>
                <a:t>int</a:t>
              </a:r>
              <a:r>
                <a:rPr lang="en-GB" sz="1800" dirty="0" smtClean="0">
                  <a:solidFill>
                    <a:srgbClr val="000000"/>
                  </a:solidFill>
                </a:rPr>
                <a:t> </a:t>
              </a:r>
              <a:r>
                <a:rPr lang="en-GB" sz="1800" dirty="0" err="1">
                  <a:solidFill>
                    <a:srgbClr val="000000"/>
                  </a:solidFill>
                </a:rPr>
                <a:t>getCount</a:t>
              </a:r>
              <a:r>
                <a:rPr lang="en-GB" sz="1800" dirty="0">
                  <a:solidFill>
                    <a:srgbClr val="000000"/>
                  </a:solidFill>
                </a:rPr>
                <a:t>()</a:t>
              </a:r>
            </a:p>
            <a:p>
              <a:r>
                <a:rPr lang="en-GB" sz="1800" dirty="0">
                  <a:solidFill>
                    <a:srgbClr val="000000"/>
                  </a:solidFill>
                </a:rPr>
                <a:t>+double </a:t>
              </a:r>
              <a:r>
                <a:rPr lang="en-GB" sz="1800" dirty="0" err="1">
                  <a:solidFill>
                    <a:srgbClr val="000000"/>
                  </a:solidFill>
                </a:rPr>
                <a:t>getAverage</a:t>
              </a:r>
              <a:r>
                <a:rPr lang="en-GB" sz="1800" dirty="0">
                  <a:solidFill>
                    <a:srgbClr val="000000"/>
                  </a:solidFill>
                </a:rPr>
                <a:t>()</a:t>
              </a:r>
            </a:p>
            <a:p>
              <a:r>
                <a:rPr lang="en-GB" sz="1800" dirty="0">
                  <a:solidFill>
                    <a:srgbClr val="000000"/>
                  </a:solidFill>
                </a:rPr>
                <a:t>+void </a:t>
              </a:r>
              <a:r>
                <a:rPr lang="en-GB" sz="1800" dirty="0" err="1">
                  <a:solidFill>
                    <a:srgbClr val="000000"/>
                  </a:solidFill>
                </a:rPr>
                <a:t>add(double</a:t>
              </a:r>
              <a:r>
                <a:rPr lang="en-GB" sz="1800" dirty="0">
                  <a:solidFill>
                    <a:srgbClr val="000000"/>
                  </a:solidFill>
                </a:rPr>
                <a:t> element)</a:t>
              </a:r>
            </a:p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9412" name="AutoShape 8"/>
            <p:cNvSpPr>
              <a:spLocks noChangeArrowheads="1"/>
            </p:cNvSpPr>
            <p:nvPr/>
          </p:nvSpPr>
          <p:spPr bwMode="auto">
            <a:xfrm>
              <a:off x="997" y="2205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cxnSp>
        <p:nvCxnSpPr>
          <p:cNvPr id="59395" name="AutoShape 9"/>
          <p:cNvCxnSpPr>
            <a:cxnSpLocks noChangeShapeType="1"/>
            <a:stCxn id="59412" idx="3"/>
            <a:endCxn id="59400" idx="1"/>
          </p:cNvCxnSpPr>
          <p:nvPr/>
        </p:nvCxnSpPr>
        <p:spPr bwMode="auto">
          <a:xfrm rot="16200000" flipH="1">
            <a:off x="1834357" y="3786981"/>
            <a:ext cx="1079500" cy="1801813"/>
          </a:xfrm>
          <a:prstGeom prst="bentConnector2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11863" y="2060575"/>
            <a:ext cx="2952750" cy="1727200"/>
            <a:chOff x="3900" y="2024"/>
            <a:chExt cx="1860" cy="1088"/>
          </a:xfrm>
        </p:grpSpPr>
        <p:sp>
          <p:nvSpPr>
            <p:cNvPr id="59407" name="Rectangle 11"/>
            <p:cNvSpPr>
              <a:spLocks noChangeArrowheads="1"/>
            </p:cNvSpPr>
            <p:nvPr/>
          </p:nvSpPr>
          <p:spPr bwMode="auto">
            <a:xfrm>
              <a:off x="3900" y="2024"/>
              <a:ext cx="1860" cy="4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GB" sz="1800">
                  <a:solidFill>
                    <a:srgbClr val="000000"/>
                  </a:solidFill>
                </a:rPr>
                <a:t>&lt;&lt;interface&gt;&gt;</a:t>
              </a:r>
            </a:p>
            <a:p>
              <a:pPr algn="ctr"/>
              <a:r>
                <a:rPr lang="en-GB" sz="1800">
                  <a:solidFill>
                    <a:srgbClr val="000000"/>
                  </a:solidFill>
                </a:rPr>
                <a:t>Bounds</a:t>
              </a:r>
            </a:p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9408" name="Rectangle 12"/>
            <p:cNvSpPr>
              <a:spLocks noChangeArrowheads="1"/>
            </p:cNvSpPr>
            <p:nvPr/>
          </p:nvSpPr>
          <p:spPr bwMode="auto">
            <a:xfrm>
              <a:off x="3900" y="2433"/>
              <a:ext cx="1860" cy="54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+double getMin()</a:t>
              </a:r>
            </a:p>
            <a:p>
              <a:r>
                <a:rPr lang="en-GB" sz="1800">
                  <a:solidFill>
                    <a:srgbClr val="000000"/>
                  </a:solidFill>
                </a:rPr>
                <a:t>+double getMax()</a:t>
              </a:r>
            </a:p>
            <a:p>
              <a:r>
                <a:rPr lang="en-GB" sz="1800">
                  <a:solidFill>
                    <a:srgbClr val="000000"/>
                  </a:solidFill>
                </a:rPr>
                <a:t>+void add(double element)</a:t>
              </a:r>
            </a:p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9409" name="AutoShape 13"/>
            <p:cNvSpPr>
              <a:spLocks noChangeArrowheads="1"/>
            </p:cNvSpPr>
            <p:nvPr/>
          </p:nvSpPr>
          <p:spPr bwMode="auto">
            <a:xfrm>
              <a:off x="4671" y="297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cxnSp>
        <p:nvCxnSpPr>
          <p:cNvPr id="59397" name="AutoShape 14"/>
          <p:cNvCxnSpPr>
            <a:cxnSpLocks noChangeShapeType="1"/>
            <a:stCxn id="59409" idx="3"/>
            <a:endCxn id="59400" idx="3"/>
          </p:cNvCxnSpPr>
          <p:nvPr/>
        </p:nvCxnSpPr>
        <p:spPr bwMode="auto">
          <a:xfrm rot="5400000">
            <a:off x="6065043" y="3948907"/>
            <a:ext cx="1439863" cy="1117600"/>
          </a:xfrm>
          <a:prstGeom prst="bentConnector2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  <p:sp>
        <p:nvSpPr>
          <p:cNvPr id="59398" name="Rectangle 15"/>
          <p:cNvSpPr>
            <a:spLocks noChangeArrowheads="1"/>
          </p:cNvSpPr>
          <p:nvPr/>
        </p:nvSpPr>
        <p:spPr bwMode="auto">
          <a:xfrm>
            <a:off x="3275013" y="3716338"/>
            <a:ext cx="2952750" cy="358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 sz="1800" dirty="0" err="1" smtClean="0">
                <a:solidFill>
                  <a:schemeClr val="tx2"/>
                </a:solidFill>
              </a:rPr>
              <a:t>BStats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59399" name="Rectangle 16"/>
          <p:cNvSpPr>
            <a:spLocks noChangeArrowheads="1"/>
          </p:cNvSpPr>
          <p:nvPr/>
        </p:nvSpPr>
        <p:spPr bwMode="auto">
          <a:xfrm>
            <a:off x="3275013" y="4075113"/>
            <a:ext cx="2952750" cy="288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GB" sz="1800">
                <a:solidFill>
                  <a:schemeClr val="tx2"/>
                </a:solidFill>
              </a:rPr>
              <a:t>-Stats stats</a:t>
            </a:r>
          </a:p>
        </p:txBody>
      </p:sp>
      <p:sp>
        <p:nvSpPr>
          <p:cNvPr id="59400" name="Rectangle 17"/>
          <p:cNvSpPr>
            <a:spLocks noChangeArrowheads="1"/>
          </p:cNvSpPr>
          <p:nvPr/>
        </p:nvSpPr>
        <p:spPr bwMode="auto">
          <a:xfrm>
            <a:off x="3275013" y="4364038"/>
            <a:ext cx="2951162" cy="172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getMin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getMax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9401" name="AutoShape 18"/>
          <p:cNvSpPr>
            <a:spLocks noChangeArrowheads="1"/>
          </p:cNvSpPr>
          <p:nvPr/>
        </p:nvSpPr>
        <p:spPr bwMode="auto">
          <a:xfrm>
            <a:off x="6443662" y="5300662"/>
            <a:ext cx="2547938" cy="8715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C90044"/>
                </a:solidFill>
              </a:rPr>
              <a:t>Bounded Stats needs only one </a:t>
            </a:r>
            <a:r>
              <a:rPr lang="en-GB" sz="1600" dirty="0" smtClean="0">
                <a:solidFill>
                  <a:srgbClr val="C90044"/>
                </a:solidFill>
              </a:rPr>
              <a:t>implementation </a:t>
            </a:r>
            <a:r>
              <a:rPr lang="en-GB" sz="1600" dirty="0">
                <a:solidFill>
                  <a:srgbClr val="C90044"/>
                </a:solidFill>
              </a:rPr>
              <a:t>of the add method</a:t>
            </a:r>
            <a:r>
              <a:rPr lang="en-GB" sz="1600" dirty="0" smtClean="0">
                <a:solidFill>
                  <a:srgbClr val="C90044"/>
                </a:solidFill>
              </a:rPr>
              <a:t>. </a:t>
            </a:r>
            <a:endParaRPr lang="en-GB" sz="1600" dirty="0">
              <a:solidFill>
                <a:srgbClr val="C90044"/>
              </a:solidFill>
            </a:endParaRP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580063" y="5373688"/>
            <a:ext cx="863600" cy="2159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 type="oval" w="lg" len="lg"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403" name="AutoShape 20"/>
          <p:cNvSpPr>
            <a:spLocks noChangeArrowheads="1"/>
          </p:cNvSpPr>
          <p:nvPr/>
        </p:nvSpPr>
        <p:spPr bwMode="auto">
          <a:xfrm>
            <a:off x="3348038" y="1752600"/>
            <a:ext cx="2232025" cy="15319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accent3"/>
                </a:solidFill>
              </a:rPr>
              <a:t>The add method is declared in </a:t>
            </a:r>
            <a:r>
              <a:rPr lang="en-GB" sz="1800" i="1" dirty="0">
                <a:solidFill>
                  <a:schemeClr val="accent3"/>
                </a:solidFill>
              </a:rPr>
              <a:t>both</a:t>
            </a:r>
            <a:r>
              <a:rPr lang="en-GB" sz="1800" dirty="0">
                <a:solidFill>
                  <a:schemeClr val="accent3"/>
                </a:solidFill>
              </a:rPr>
              <a:t> interfaces</a:t>
            </a:r>
            <a:r>
              <a:rPr lang="en-GB" sz="1800" dirty="0" smtClean="0">
                <a:solidFill>
                  <a:schemeClr val="accent3"/>
                </a:solidFill>
              </a:rPr>
              <a:t>. This isn’t a problem, but it is inelegant!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V="1">
            <a:off x="2484438" y="3141663"/>
            <a:ext cx="863600" cy="2159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 type="oval" w="lg" len="lg"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9405" name="Line 22"/>
          <p:cNvSpPr>
            <a:spLocks noChangeShapeType="1"/>
          </p:cNvSpPr>
          <p:nvPr/>
        </p:nvSpPr>
        <p:spPr bwMode="auto">
          <a:xfrm flipH="1" flipV="1">
            <a:off x="5580063" y="2997200"/>
            <a:ext cx="504825" cy="360363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 type="oval" w="lg" len="lg"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9406" name="Rectangle 2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dirty="0"/>
              <a:t>Can we </a:t>
            </a:r>
            <a:r>
              <a:rPr lang="en-GB" dirty="0" err="1"/>
              <a:t>refactor</a:t>
            </a:r>
            <a:r>
              <a:rPr lang="en-GB" dirty="0"/>
              <a:t> to eliminate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duplication of ‘add</a:t>
            </a:r>
            <a:r>
              <a:rPr lang="en-GB" sz="3200" dirty="0"/>
              <a:t>’?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Refactoring?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/>
              <a:t>Refactoring code means making changes to a program that are invisible to the user (because they don’t affect the way that a program behaves).</a:t>
            </a:r>
          </a:p>
          <a:p>
            <a:pPr eaLnBrk="1" hangingPunct="1"/>
            <a:r>
              <a:rPr lang="en-GB" sz="2800"/>
              <a:t>Examples are…</a:t>
            </a:r>
          </a:p>
          <a:p>
            <a:pPr lvl="1" eaLnBrk="1" hangingPunct="1"/>
            <a:r>
              <a:rPr lang="en-GB" sz="2400"/>
              <a:t>Changing variable names</a:t>
            </a:r>
          </a:p>
          <a:p>
            <a:pPr lvl="1" eaLnBrk="1" hangingPunct="1"/>
            <a:r>
              <a:rPr lang="en-GB" sz="2400"/>
              <a:t>Creating new interfaces</a:t>
            </a:r>
          </a:p>
          <a:p>
            <a:pPr lvl="1" eaLnBrk="1" hangingPunct="1"/>
            <a:r>
              <a:rPr lang="en-GB" sz="2400"/>
              <a:t>Moving methods from a subclass to a superclass, or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Extending Interfaces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One interface can extend another interface.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The ‘subinterface’ inherits all the methods declared in the ‘superinterface’.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Let’s make use of this to refactor our program so as to eliminate the duplication of the ‘add’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Extending Interfaces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900113" y="3787775"/>
            <a:ext cx="2952750" cy="6492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chemeClr val="tx2"/>
                </a:solidFill>
              </a:rPr>
              <a:t>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900113" y="4437063"/>
            <a:ext cx="2951162" cy="863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2469" name="AutoShape 8"/>
          <p:cNvSpPr>
            <a:spLocks noChangeArrowheads="1"/>
          </p:cNvSpPr>
          <p:nvPr/>
        </p:nvSpPr>
        <p:spPr bwMode="auto">
          <a:xfrm>
            <a:off x="2124075" y="5300663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2470" name="AutoShape 9"/>
          <p:cNvCxnSpPr>
            <a:cxnSpLocks noChangeShapeType="1"/>
            <a:stCxn id="62469" idx="3"/>
            <a:endCxn id="62479" idx="0"/>
          </p:cNvCxnSpPr>
          <p:nvPr/>
        </p:nvCxnSpPr>
        <p:spPr bwMode="auto">
          <a:xfrm rot="16200000" flipH="1">
            <a:off x="2753519" y="4995069"/>
            <a:ext cx="288925" cy="13319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  <p:sp>
        <p:nvSpPr>
          <p:cNvPr id="62471" name="Rectangle 11"/>
          <p:cNvSpPr>
            <a:spLocks noChangeArrowheads="1"/>
          </p:cNvSpPr>
          <p:nvPr/>
        </p:nvSpPr>
        <p:spPr bwMode="auto">
          <a:xfrm>
            <a:off x="5940425" y="3932238"/>
            <a:ext cx="2952750" cy="6492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chemeClr val="tx2"/>
                </a:solidFill>
              </a:rPr>
              <a:t>Bounds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62472" name="Rectangle 12"/>
          <p:cNvSpPr>
            <a:spLocks noChangeArrowheads="1"/>
          </p:cNvSpPr>
          <p:nvPr/>
        </p:nvSpPr>
        <p:spPr bwMode="auto">
          <a:xfrm>
            <a:off x="5940425" y="4581525"/>
            <a:ext cx="2952750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>
                <a:solidFill>
                  <a:schemeClr val="tx2"/>
                </a:solidFill>
              </a:rPr>
              <a:t>+double getMin()</a:t>
            </a:r>
          </a:p>
          <a:p>
            <a:r>
              <a:rPr lang="en-GB" sz="1800">
                <a:solidFill>
                  <a:schemeClr val="tx2"/>
                </a:solidFill>
              </a:rPr>
              <a:t>+double getMax()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2473" name="AutoShape 13"/>
          <p:cNvSpPr>
            <a:spLocks noChangeArrowheads="1"/>
          </p:cNvSpPr>
          <p:nvPr/>
        </p:nvSpPr>
        <p:spPr bwMode="auto">
          <a:xfrm>
            <a:off x="7235825" y="52292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2474" name="AutoShape 14"/>
          <p:cNvCxnSpPr>
            <a:cxnSpLocks noChangeShapeType="1"/>
            <a:stCxn id="62473" idx="3"/>
            <a:endCxn id="62480" idx="0"/>
          </p:cNvCxnSpPr>
          <p:nvPr/>
        </p:nvCxnSpPr>
        <p:spPr bwMode="auto">
          <a:xfrm rot="5400000">
            <a:off x="6389687" y="4851401"/>
            <a:ext cx="360363" cy="1547812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  <p:sp>
        <p:nvSpPr>
          <p:cNvPr id="62475" name="Rectangle 15"/>
          <p:cNvSpPr>
            <a:spLocks noChangeArrowheads="1"/>
          </p:cNvSpPr>
          <p:nvPr/>
        </p:nvSpPr>
        <p:spPr bwMode="auto">
          <a:xfrm>
            <a:off x="3276600" y="5805488"/>
            <a:ext cx="2952750" cy="358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 sz="1800" dirty="0" err="1" smtClean="0">
                <a:solidFill>
                  <a:schemeClr val="tx2"/>
                </a:solidFill>
              </a:rPr>
              <a:t>BStats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62476" name="Rectangle 24"/>
          <p:cNvSpPr>
            <a:spLocks noChangeArrowheads="1"/>
          </p:cNvSpPr>
          <p:nvPr/>
        </p:nvSpPr>
        <p:spPr bwMode="auto">
          <a:xfrm>
            <a:off x="3419475" y="2205038"/>
            <a:ext cx="2952750" cy="6492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chemeClr val="tx2"/>
                </a:solidFill>
              </a:rPr>
              <a:t>Addable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62477" name="Rectangle 25"/>
          <p:cNvSpPr>
            <a:spLocks noChangeArrowheads="1"/>
          </p:cNvSpPr>
          <p:nvPr/>
        </p:nvSpPr>
        <p:spPr bwMode="auto">
          <a:xfrm>
            <a:off x="3419475" y="2854325"/>
            <a:ext cx="2952750" cy="358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>
                <a:solidFill>
                  <a:schemeClr val="tx2"/>
                </a:solidFill>
              </a:rPr>
              <a:t>+void add(double element)</a:t>
            </a:r>
          </a:p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2478" name="AutoShape 26"/>
          <p:cNvSpPr>
            <a:spLocks noChangeArrowheads="1"/>
          </p:cNvSpPr>
          <p:nvPr/>
        </p:nvSpPr>
        <p:spPr bwMode="auto">
          <a:xfrm>
            <a:off x="5148263" y="3213100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2479" name="Rectangle 28"/>
          <p:cNvSpPr>
            <a:spLocks noChangeArrowheads="1"/>
          </p:cNvSpPr>
          <p:nvPr/>
        </p:nvSpPr>
        <p:spPr bwMode="auto">
          <a:xfrm>
            <a:off x="3492500" y="5805488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2480" name="Rectangle 29"/>
          <p:cNvSpPr>
            <a:spLocks noChangeArrowheads="1"/>
          </p:cNvSpPr>
          <p:nvPr/>
        </p:nvSpPr>
        <p:spPr bwMode="auto">
          <a:xfrm>
            <a:off x="5724525" y="5805488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2481" name="AutoShape 30"/>
          <p:cNvCxnSpPr>
            <a:cxnSpLocks noChangeShapeType="1"/>
            <a:stCxn id="62478" idx="3"/>
            <a:endCxn id="62471" idx="0"/>
          </p:cNvCxnSpPr>
          <p:nvPr/>
        </p:nvCxnSpPr>
        <p:spPr bwMode="auto">
          <a:xfrm rot="16200000" flipH="1">
            <a:off x="6084888" y="2600325"/>
            <a:ext cx="503238" cy="2160587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</p:cxnSp>
      <p:cxnSp>
        <p:nvCxnSpPr>
          <p:cNvPr id="62482" name="AutoShape 31"/>
          <p:cNvCxnSpPr>
            <a:cxnSpLocks noChangeShapeType="1"/>
            <a:stCxn id="62483" idx="3"/>
            <a:endCxn id="62467" idx="0"/>
          </p:cNvCxnSpPr>
          <p:nvPr/>
        </p:nvCxnSpPr>
        <p:spPr bwMode="auto">
          <a:xfrm rot="5400000">
            <a:off x="3168650" y="2636838"/>
            <a:ext cx="358775" cy="194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</p:cxnSp>
      <p:sp>
        <p:nvSpPr>
          <p:cNvPr id="62483" name="AutoShape 32"/>
          <p:cNvSpPr>
            <a:spLocks noChangeArrowheads="1"/>
          </p:cNvSpPr>
          <p:nvPr/>
        </p:nvSpPr>
        <p:spPr bwMode="auto">
          <a:xfrm>
            <a:off x="4211638" y="3213100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Extending Multiple Interfaces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113" y="2041515"/>
            <a:ext cx="8105549" cy="4054485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interface Addable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void </a:t>
            </a:r>
            <a:r>
              <a:rPr lang="en-GB" sz="1800" dirty="0" err="1"/>
              <a:t>add(double</a:t>
            </a:r>
            <a:r>
              <a:rPr lang="en-GB" sz="1800" dirty="0"/>
              <a:t> element);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interface Stats extends Addable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getSum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/>
              <a:t>getCount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getAverage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interface Bounds extends Addable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getMin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getMax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class </a:t>
            </a:r>
            <a:r>
              <a:rPr lang="en-GB" sz="1800" dirty="0" err="1" smtClean="0"/>
              <a:t>BStats</a:t>
            </a:r>
            <a:r>
              <a:rPr lang="en-GB" sz="1800" dirty="0" smtClean="0"/>
              <a:t> </a:t>
            </a:r>
            <a:r>
              <a:rPr lang="en-GB" sz="1800" dirty="0"/>
              <a:t>implements Bounds, Stats{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…</a:t>
            </a:r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5148263" y="2133600"/>
            <a:ext cx="3309937" cy="120251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 dirty="0">
                <a:solidFill>
                  <a:schemeClr val="accent3"/>
                </a:solidFill>
              </a:rPr>
              <a:t>N.B. all the interfaces and classes on this slide are public. So we would need to put them in separate files!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Extending Multiple Interfaces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A class can only extend one superclass.</a:t>
            </a:r>
          </a:p>
          <a:p>
            <a:pPr eaLnBrk="1" hangingPunct="1"/>
            <a:r>
              <a:rPr lang="en-GB"/>
              <a:t>However an interface can extend as many interfaces as you like (why do you think this is?).</a:t>
            </a:r>
          </a:p>
          <a:p>
            <a:pPr eaLnBrk="1" hangingPunct="1"/>
            <a:r>
              <a:rPr lang="en-GB"/>
              <a:t>Let’s make use of this to create an interface BoundableStats that extends both Bounds and Stats.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549275"/>
            <a:ext cx="7772400" cy="1143000"/>
          </a:xfrm>
        </p:spPr>
        <p:txBody>
          <a:bodyPr/>
          <a:lstStyle/>
          <a:p>
            <a:pPr eaLnBrk="1" hangingPunct="1"/>
            <a:r>
              <a:rPr lang="en-GB"/>
              <a:t>Extending Multiple Interfaces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676400" y="3007141"/>
            <a:ext cx="2952750" cy="577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chemeClr val="tx2"/>
                </a:solidFill>
              </a:rPr>
              <a:t>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676400" y="3584991"/>
            <a:ext cx="2951162" cy="863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827337" y="4437063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5542" name="AutoShape 6"/>
          <p:cNvCxnSpPr>
            <a:cxnSpLocks noChangeShapeType="1"/>
            <a:stCxn id="65541" idx="3"/>
            <a:endCxn id="65560" idx="0"/>
          </p:cNvCxnSpPr>
          <p:nvPr/>
        </p:nvCxnSpPr>
        <p:spPr bwMode="auto">
          <a:xfrm rot="16200000" flipH="1">
            <a:off x="3312318" y="4275932"/>
            <a:ext cx="141287" cy="895350"/>
          </a:xfrm>
          <a:prstGeom prst="bentConnector3">
            <a:avLst>
              <a:gd name="adj1" fmla="val 4944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</p:cxn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278437" y="3140075"/>
            <a:ext cx="2952750" cy="5762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chemeClr val="tx2"/>
                </a:solidFill>
              </a:rPr>
              <a:t>Bounds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278437" y="3716338"/>
            <a:ext cx="2952750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>
                <a:solidFill>
                  <a:schemeClr val="tx2"/>
                </a:solidFill>
              </a:rPr>
              <a:t>+double getMin()</a:t>
            </a:r>
          </a:p>
          <a:p>
            <a:r>
              <a:rPr lang="en-GB" sz="1800">
                <a:solidFill>
                  <a:schemeClr val="tx2"/>
                </a:solidFill>
              </a:rPr>
              <a:t>+double getMax()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6646862" y="4364038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5546" name="AutoShape 10"/>
          <p:cNvCxnSpPr>
            <a:cxnSpLocks noChangeShapeType="1"/>
            <a:stCxn id="65545" idx="3"/>
            <a:endCxn id="65561" idx="0"/>
          </p:cNvCxnSpPr>
          <p:nvPr/>
        </p:nvCxnSpPr>
        <p:spPr bwMode="auto">
          <a:xfrm rot="5400000">
            <a:off x="5944394" y="3983831"/>
            <a:ext cx="214312" cy="1406525"/>
          </a:xfrm>
          <a:prstGeom prst="bentConnector3">
            <a:avLst>
              <a:gd name="adj1" fmla="val 4963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</p:cxnSp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3405187" y="1700213"/>
            <a:ext cx="2952750" cy="577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>
                <a:solidFill>
                  <a:schemeClr val="tx2"/>
                </a:solidFill>
              </a:rPr>
              <a:t>Addable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65548" name="Rectangle 13"/>
          <p:cNvSpPr>
            <a:spLocks noChangeArrowheads="1"/>
          </p:cNvSpPr>
          <p:nvPr/>
        </p:nvSpPr>
        <p:spPr bwMode="auto">
          <a:xfrm>
            <a:off x="3405187" y="2278063"/>
            <a:ext cx="2952750" cy="358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>
                <a:solidFill>
                  <a:schemeClr val="tx2"/>
                </a:solidFill>
              </a:rPr>
              <a:t>+void add(double element)</a:t>
            </a:r>
          </a:p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5549" name="AutoShape 14"/>
          <p:cNvSpPr>
            <a:spLocks noChangeArrowheads="1"/>
          </p:cNvSpPr>
          <p:nvPr/>
        </p:nvSpPr>
        <p:spPr bwMode="auto">
          <a:xfrm>
            <a:off x="5133975" y="2636838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5552" name="AutoShape 17"/>
          <p:cNvCxnSpPr>
            <a:cxnSpLocks noChangeShapeType="1"/>
            <a:stCxn id="65549" idx="3"/>
            <a:endCxn id="65543" idx="0"/>
          </p:cNvCxnSpPr>
          <p:nvPr/>
        </p:nvCxnSpPr>
        <p:spPr bwMode="auto">
          <a:xfrm rot="16200000" flipH="1">
            <a:off x="5854700" y="2239963"/>
            <a:ext cx="287337" cy="1512887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</p:cxnSp>
      <p:cxnSp>
        <p:nvCxnSpPr>
          <p:cNvPr id="65553" name="AutoShape 18"/>
          <p:cNvCxnSpPr>
            <a:cxnSpLocks noChangeShapeType="1"/>
            <a:stCxn id="65554" idx="3"/>
            <a:endCxn id="65539" idx="0"/>
          </p:cNvCxnSpPr>
          <p:nvPr/>
        </p:nvCxnSpPr>
        <p:spPr bwMode="auto">
          <a:xfrm rot="5400000">
            <a:off x="3651837" y="2353677"/>
            <a:ext cx="154403" cy="1152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</p:cxnSp>
      <p:sp>
        <p:nvSpPr>
          <p:cNvPr id="65554" name="AutoShape 19"/>
          <p:cNvSpPr>
            <a:spLocks noChangeArrowheads="1"/>
          </p:cNvSpPr>
          <p:nvPr/>
        </p:nvSpPr>
        <p:spPr bwMode="auto">
          <a:xfrm>
            <a:off x="4197350" y="2636838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5555" name="Rectangle 20"/>
          <p:cNvSpPr>
            <a:spLocks noChangeArrowheads="1"/>
          </p:cNvSpPr>
          <p:nvPr/>
        </p:nvSpPr>
        <p:spPr bwMode="auto">
          <a:xfrm>
            <a:off x="3549650" y="5965825"/>
            <a:ext cx="2303462" cy="358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 sz="1800" dirty="0" err="1" smtClean="0">
                <a:solidFill>
                  <a:schemeClr val="tx2"/>
                </a:solidFill>
              </a:rPr>
              <a:t>BStats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65559" name="Rectangle 11"/>
          <p:cNvSpPr>
            <a:spLocks noChangeArrowheads="1"/>
          </p:cNvSpPr>
          <p:nvPr/>
        </p:nvSpPr>
        <p:spPr bwMode="auto">
          <a:xfrm>
            <a:off x="3549650" y="4797110"/>
            <a:ext cx="2303462" cy="6464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&lt;&lt;interface&gt;&gt;</a:t>
            </a:r>
          </a:p>
          <a:p>
            <a:pPr algn="ctr"/>
            <a:r>
              <a:rPr lang="en-GB" sz="1800" dirty="0" err="1">
                <a:solidFill>
                  <a:schemeClr val="tx2"/>
                </a:solidFill>
              </a:rPr>
              <a:t>BoundableStats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65560" name="Rectangle 21"/>
          <p:cNvSpPr>
            <a:spLocks noChangeArrowheads="1"/>
          </p:cNvSpPr>
          <p:nvPr/>
        </p:nvSpPr>
        <p:spPr bwMode="auto">
          <a:xfrm>
            <a:off x="3773804" y="4794250"/>
            <a:ext cx="112696" cy="13157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5561" name="Rectangle 22"/>
          <p:cNvSpPr>
            <a:spLocks noChangeArrowheads="1"/>
          </p:cNvSpPr>
          <p:nvPr/>
        </p:nvSpPr>
        <p:spPr bwMode="auto">
          <a:xfrm>
            <a:off x="5290869" y="4794250"/>
            <a:ext cx="112696" cy="13157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65557" name="AutoShape 25"/>
          <p:cNvSpPr>
            <a:spLocks noChangeArrowheads="1"/>
          </p:cNvSpPr>
          <p:nvPr/>
        </p:nvSpPr>
        <p:spPr bwMode="auto">
          <a:xfrm>
            <a:off x="4595812" y="5445125"/>
            <a:ext cx="215900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65558" name="AutoShape 26"/>
          <p:cNvCxnSpPr>
            <a:cxnSpLocks noChangeShapeType="1"/>
            <a:endCxn id="65555" idx="0"/>
          </p:cNvCxnSpPr>
          <p:nvPr/>
        </p:nvCxnSpPr>
        <p:spPr bwMode="auto">
          <a:xfrm flipH="1">
            <a:off x="4702175" y="5819775"/>
            <a:ext cx="1587" cy="1460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Extending Multiple Interfaces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113" y="1614478"/>
            <a:ext cx="8105549" cy="4054485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interface Addable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void </a:t>
            </a:r>
            <a:r>
              <a:rPr lang="en-GB" sz="1800" dirty="0" err="1"/>
              <a:t>add(double</a:t>
            </a:r>
            <a:r>
              <a:rPr lang="en-GB" sz="1800" dirty="0"/>
              <a:t> element);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public </a:t>
            </a:r>
            <a:r>
              <a:rPr lang="en-GB" sz="1800" dirty="0"/>
              <a:t>interface Stats extends Addable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getSum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/>
              <a:t>getCount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getAverage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public </a:t>
            </a:r>
            <a:r>
              <a:rPr lang="en-GB" sz="1800" dirty="0"/>
              <a:t>interface Bounds extends Addable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getMin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/>
              <a:t>getMax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public </a:t>
            </a:r>
            <a:r>
              <a:rPr lang="en-GB" sz="1800" dirty="0"/>
              <a:t>interface </a:t>
            </a:r>
            <a:r>
              <a:rPr lang="en-GB" sz="1800" dirty="0" err="1"/>
              <a:t>BoundableStats</a:t>
            </a:r>
            <a:r>
              <a:rPr lang="en-GB" sz="1800" dirty="0"/>
              <a:t> extends Bounds, Stats{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 smtClean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public </a:t>
            </a:r>
            <a:r>
              <a:rPr lang="en-GB" sz="1800" dirty="0"/>
              <a:t>class </a:t>
            </a:r>
            <a:r>
              <a:rPr lang="en-GB" sz="1800" dirty="0" err="1" smtClean="0"/>
              <a:t>BStats</a:t>
            </a:r>
            <a:r>
              <a:rPr lang="en-GB" sz="1800" dirty="0" smtClean="0"/>
              <a:t> </a:t>
            </a:r>
            <a:r>
              <a:rPr lang="en-GB" sz="1800" dirty="0"/>
              <a:t>implements </a:t>
            </a:r>
            <a:r>
              <a:rPr lang="en-GB" sz="1800" dirty="0" err="1"/>
              <a:t>BoundableStats</a:t>
            </a:r>
            <a:r>
              <a:rPr lang="en-GB" sz="18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…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248400" y="3733800"/>
            <a:ext cx="2519362" cy="10795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i="1">
                <a:solidFill>
                  <a:schemeClr val="accent3"/>
                </a:solidFill>
              </a:rPr>
              <a:t>We could give BoundableStats some additional methods if we wanted.</a:t>
            </a:r>
          </a:p>
        </p:txBody>
      </p:sp>
      <p:sp>
        <p:nvSpPr>
          <p:cNvPr id="66566" name="Freeform 6"/>
          <p:cNvSpPr>
            <a:spLocks/>
          </p:cNvSpPr>
          <p:nvPr/>
        </p:nvSpPr>
        <p:spPr bwMode="auto">
          <a:xfrm>
            <a:off x="6248401" y="4800600"/>
            <a:ext cx="762000" cy="498475"/>
          </a:xfrm>
          <a:custGeom>
            <a:avLst/>
            <a:gdLst>
              <a:gd name="T0" fmla="*/ 482 w 482"/>
              <a:gd name="T1" fmla="*/ 0 h 218"/>
              <a:gd name="T2" fmla="*/ 417 w 482"/>
              <a:gd name="T3" fmla="*/ 43 h 218"/>
              <a:gd name="T4" fmla="*/ 381 w 482"/>
              <a:gd name="T5" fmla="*/ 72 h 218"/>
              <a:gd name="T6" fmla="*/ 331 w 482"/>
              <a:gd name="T7" fmla="*/ 144 h 218"/>
              <a:gd name="T8" fmla="*/ 230 w 482"/>
              <a:gd name="T9" fmla="*/ 172 h 218"/>
              <a:gd name="T10" fmla="*/ 0 w 482"/>
              <a:gd name="T11" fmla="*/ 20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2"/>
              <a:gd name="T19" fmla="*/ 0 h 218"/>
              <a:gd name="T20" fmla="*/ 482 w 482"/>
              <a:gd name="T21" fmla="*/ 218 h 2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2" h="218">
                <a:moveTo>
                  <a:pt x="482" y="0"/>
                </a:moveTo>
                <a:cubicBezTo>
                  <a:pt x="437" y="11"/>
                  <a:pt x="446" y="14"/>
                  <a:pt x="417" y="43"/>
                </a:cubicBezTo>
                <a:cubicBezTo>
                  <a:pt x="406" y="54"/>
                  <a:pt x="392" y="61"/>
                  <a:pt x="381" y="72"/>
                </a:cubicBezTo>
                <a:cubicBezTo>
                  <a:pt x="376" y="86"/>
                  <a:pt x="342" y="137"/>
                  <a:pt x="331" y="144"/>
                </a:cubicBezTo>
                <a:cubicBezTo>
                  <a:pt x="313" y="156"/>
                  <a:pt x="253" y="165"/>
                  <a:pt x="230" y="172"/>
                </a:cubicBezTo>
                <a:cubicBezTo>
                  <a:pt x="187" y="218"/>
                  <a:pt x="55" y="208"/>
                  <a:pt x="0" y="208"/>
                </a:cubicBezTo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 type="arrow" w="lg" len="lg"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148263" y="1676400"/>
            <a:ext cx="2808287" cy="10795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i="1">
                <a:solidFill>
                  <a:schemeClr val="accent3"/>
                </a:solidFill>
              </a:rPr>
              <a:t>N.B. all the interfaces and classes on this slide are public. So we would need to put them in separate files!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6167735"/>
            <a:ext cx="32766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Do Exercises 6 and 7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Another Statistics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392612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class </a:t>
            </a:r>
            <a:r>
              <a:rPr lang="en-GB" sz="1800" dirty="0" err="1"/>
              <a:t>ArrayStats</a:t>
            </a:r>
            <a:r>
              <a:rPr lang="en-GB" sz="18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static final </a:t>
            </a:r>
            <a:r>
              <a:rPr lang="en-GB" sz="1800" dirty="0" err="1"/>
              <a:t>int</a:t>
            </a:r>
            <a:r>
              <a:rPr lang="en-GB" sz="1800" dirty="0"/>
              <a:t> MAX_ELEMENTS = 1000;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protected double[] elements = new </a:t>
            </a:r>
            <a:r>
              <a:rPr lang="en-GB" sz="1800" dirty="0" err="1"/>
              <a:t>double[MAX_ELEMENTS</a:t>
            </a:r>
            <a:r>
              <a:rPr lang="en-GB" sz="1800" dirty="0"/>
              <a:t>];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private </a:t>
            </a:r>
            <a:r>
              <a:rPr lang="en-GB" sz="1800" dirty="0" err="1"/>
              <a:t>int</a:t>
            </a:r>
            <a:r>
              <a:rPr lang="en-GB" sz="1800" dirty="0"/>
              <a:t> count;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double </a:t>
            </a:r>
            <a:r>
              <a:rPr lang="en-GB" sz="1800" dirty="0" err="1" smtClean="0"/>
              <a:t>getElement</a:t>
            </a:r>
            <a:r>
              <a:rPr lang="en-GB" sz="1800" dirty="0" smtClean="0"/>
              <a:t> </a:t>
            </a:r>
            <a:r>
              <a:rPr lang="en-GB" sz="1800" dirty="0"/>
              <a:t>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) {return </a:t>
            </a:r>
            <a:r>
              <a:rPr lang="en-GB" sz="1800" dirty="0" err="1"/>
              <a:t>elements[i</a:t>
            </a:r>
            <a:r>
              <a:rPr lang="en-GB" sz="1800" dirty="0"/>
              <a:t>];};   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 </a:t>
            </a:r>
            <a:r>
              <a:rPr lang="en-GB" sz="1800" dirty="0"/>
              <a:t>double </a:t>
            </a:r>
            <a:r>
              <a:rPr lang="en-GB" sz="1800" dirty="0" err="1"/>
              <a:t>getSum</a:t>
            </a:r>
            <a:r>
              <a:rPr lang="en-GB" sz="1800" dirty="0"/>
              <a:t>(){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double sum = 0;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for 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=0; </a:t>
            </a:r>
            <a:r>
              <a:rPr lang="en-GB" sz="1800" dirty="0" err="1"/>
              <a:t>i</a:t>
            </a:r>
            <a:r>
              <a:rPr lang="en-GB" sz="1800" dirty="0"/>
              <a:t>&lt; count; </a:t>
            </a:r>
            <a:r>
              <a:rPr lang="en-GB" sz="1800" dirty="0" err="1"/>
              <a:t>i</a:t>
            </a:r>
            <a:r>
              <a:rPr lang="en-GB" sz="1800" dirty="0"/>
              <a:t>++)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    sum += </a:t>
            </a:r>
            <a:r>
              <a:rPr lang="en-GB" sz="1800" dirty="0" err="1"/>
              <a:t>getElement(i</a:t>
            </a:r>
            <a:r>
              <a:rPr lang="en-GB" sz="1800" dirty="0"/>
              <a:t>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return sum;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/>
              <a:t>getCount</a:t>
            </a:r>
            <a:r>
              <a:rPr lang="en-GB" sz="1800" dirty="0"/>
              <a:t>() {return count;}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 </a:t>
            </a:r>
            <a:r>
              <a:rPr lang="en-GB" sz="1800" dirty="0"/>
              <a:t>double </a:t>
            </a:r>
            <a:r>
              <a:rPr lang="en-GB" sz="1800" dirty="0" err="1"/>
              <a:t>getAverage</a:t>
            </a:r>
            <a:r>
              <a:rPr lang="en-GB" sz="1800" dirty="0"/>
              <a:t>() {return </a:t>
            </a:r>
            <a:r>
              <a:rPr lang="en-GB" sz="1800" dirty="0" err="1"/>
              <a:t>getSum()/getCount</a:t>
            </a:r>
            <a:r>
              <a:rPr lang="en-GB" sz="1800" dirty="0"/>
              <a:t>();}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</a:t>
            </a:r>
            <a:r>
              <a:rPr lang="en-GB" sz="1800" dirty="0" smtClean="0"/>
              <a:t> 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 smtClean="0"/>
              <a:t>    public </a:t>
            </a:r>
            <a:r>
              <a:rPr lang="en-GB" sz="1800" dirty="0"/>
              <a:t>void </a:t>
            </a:r>
            <a:r>
              <a:rPr lang="en-GB" sz="1800" dirty="0" err="1"/>
              <a:t>add(double</a:t>
            </a:r>
            <a:r>
              <a:rPr lang="en-GB" sz="1800" dirty="0"/>
              <a:t> element)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elements[count</a:t>
            </a:r>
            <a:r>
              <a:rPr lang="en-GB" sz="1800" dirty="0"/>
              <a:t>] = element;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count++;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6172200"/>
            <a:ext cx="23622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Do Exercise 2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An abstract class is a class that cannot be instantiated.</a:t>
            </a:r>
          </a:p>
          <a:p>
            <a:r>
              <a:rPr lang="en-GB" sz="1800" dirty="0" smtClean="0"/>
              <a:t>An abstract method is a method that is declared but not implemented within a class.</a:t>
            </a:r>
          </a:p>
          <a:p>
            <a:r>
              <a:rPr lang="en-GB" sz="1800" dirty="0" smtClean="0"/>
              <a:t>A class that has an abstract method must itself be abstract (</a:t>
            </a:r>
            <a:r>
              <a:rPr lang="en-GB" sz="1800" smtClean="0"/>
              <a:t>but </a:t>
            </a:r>
            <a:r>
              <a:rPr lang="en-GB" sz="1800" smtClean="0"/>
              <a:t>an </a:t>
            </a:r>
            <a:r>
              <a:rPr lang="en-GB" sz="1800" dirty="0" smtClean="0"/>
              <a:t>abstract class does not have</a:t>
            </a:r>
            <a:r>
              <a:rPr lang="en-GB" sz="1800" dirty="0" smtClean="0"/>
              <a:t> to contain </a:t>
            </a:r>
            <a:r>
              <a:rPr lang="en-GB" sz="1800" dirty="0" smtClean="0"/>
              <a:t>abstract methods).</a:t>
            </a:r>
          </a:p>
          <a:p>
            <a:r>
              <a:rPr lang="en-GB" sz="1800" dirty="0" smtClean="0"/>
              <a:t>An interface is, effectively, and abstract class whose methods are </a:t>
            </a:r>
            <a:r>
              <a:rPr lang="en-GB" sz="1800" i="1" dirty="0" smtClean="0"/>
              <a:t>all</a:t>
            </a:r>
            <a:r>
              <a:rPr lang="en-GB" sz="1800" dirty="0" smtClean="0"/>
              <a:t> abstract.</a:t>
            </a:r>
          </a:p>
          <a:p>
            <a:r>
              <a:rPr lang="en-GB" sz="1800" dirty="0" smtClean="0"/>
              <a:t>Java treats interfaces in a slightly different way to abstract classes, in that:</a:t>
            </a:r>
          </a:p>
          <a:p>
            <a:pPr lvl="1">
              <a:buFont typeface="Courier New"/>
              <a:buChar char="o"/>
            </a:pPr>
            <a:r>
              <a:rPr lang="en-GB" sz="1800" dirty="0" smtClean="0"/>
              <a:t>Classes are said to</a:t>
            </a:r>
            <a:r>
              <a:rPr lang="en-GB" sz="1800" i="1" dirty="0" smtClean="0"/>
              <a:t> implement</a:t>
            </a:r>
            <a:r>
              <a:rPr lang="en-GB" sz="1800" dirty="0" smtClean="0"/>
              <a:t>, rather than extend their interfaces.</a:t>
            </a:r>
          </a:p>
          <a:p>
            <a:pPr lvl="1">
              <a:buFont typeface="Courier New"/>
              <a:buChar char="o"/>
            </a:pPr>
            <a:r>
              <a:rPr lang="en-GB" sz="1800" dirty="0" smtClean="0"/>
              <a:t>A class can implement many interfaces but can only extend one </a:t>
            </a:r>
            <a:r>
              <a:rPr lang="en-GB" sz="1800" dirty="0" err="1" smtClean="0"/>
              <a:t>superclass</a:t>
            </a:r>
            <a:r>
              <a:rPr lang="en-GB" sz="18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GB" sz="1800" dirty="0" smtClean="0"/>
              <a:t>Interfaces can extend other interfaces (and are allowed to extend more than one interface).</a:t>
            </a:r>
          </a:p>
          <a:p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06500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GB" dirty="0"/>
              <a:t>What are The Similarities and Differences Between the Classes?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27088" y="2997200"/>
            <a:ext cx="2808287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tx2"/>
                </a:solidFill>
              </a:rPr>
              <a:t>SimpleStats</a:t>
            </a:r>
          </a:p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827088" y="3429000"/>
            <a:ext cx="2808287" cy="1439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getSum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tx2"/>
                </a:solidFill>
              </a:rPr>
              <a:t>+</a:t>
            </a:r>
            <a:r>
              <a:rPr lang="en-GB" sz="1800" dirty="0" err="1" smtClean="0">
                <a:solidFill>
                  <a:schemeClr val="tx2"/>
                </a:solidFill>
              </a:rPr>
              <a:t>int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getCount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getAverage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+void </a:t>
            </a:r>
            <a:r>
              <a:rPr lang="en-GB" sz="1800" dirty="0" err="1">
                <a:solidFill>
                  <a:schemeClr val="tx2"/>
                </a:solidFill>
              </a:rPr>
              <a:t>add(double</a:t>
            </a:r>
            <a:r>
              <a:rPr lang="en-GB" sz="1800" dirty="0">
                <a:solidFill>
                  <a:schemeClr val="tx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tx2"/>
                </a:solidFill>
              </a:rPr>
              <a:t>+double </a:t>
            </a:r>
            <a:r>
              <a:rPr lang="en-GB" sz="1800" dirty="0" err="1">
                <a:solidFill>
                  <a:schemeClr val="tx2"/>
                </a:solidFill>
              </a:rPr>
              <a:t>getLastElement</a:t>
            </a:r>
            <a:r>
              <a:rPr lang="en-GB" sz="1800" dirty="0">
                <a:solidFill>
                  <a:schemeClr val="tx2"/>
                </a:solidFill>
              </a:rPr>
              <a:t>()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5003800" y="2997200"/>
            <a:ext cx="28082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GB" sz="1800">
                <a:solidFill>
                  <a:schemeClr val="bg2"/>
                </a:solidFill>
              </a:rPr>
              <a:t>ArrayStats</a:t>
            </a:r>
          </a:p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5003800" y="3429000"/>
            <a:ext cx="2808288" cy="1439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schemeClr val="bg2"/>
                </a:solidFill>
              </a:rPr>
              <a:t>+double </a:t>
            </a:r>
            <a:r>
              <a:rPr lang="en-GB" sz="1800" dirty="0" err="1">
                <a:solidFill>
                  <a:schemeClr val="bg2"/>
                </a:solidFill>
              </a:rPr>
              <a:t>getSum</a:t>
            </a:r>
            <a:r>
              <a:rPr lang="en-GB" sz="1800" dirty="0">
                <a:solidFill>
                  <a:schemeClr val="bg2"/>
                </a:solidFill>
              </a:rPr>
              <a:t>()</a:t>
            </a:r>
          </a:p>
          <a:p>
            <a:r>
              <a:rPr lang="en-GB" sz="1800" dirty="0" smtClean="0">
                <a:solidFill>
                  <a:schemeClr val="bg2"/>
                </a:solidFill>
              </a:rPr>
              <a:t>+</a:t>
            </a:r>
            <a:r>
              <a:rPr lang="en-GB" sz="1800" dirty="0" err="1" smtClean="0">
                <a:solidFill>
                  <a:schemeClr val="bg2"/>
                </a:solidFill>
              </a:rPr>
              <a:t>int</a:t>
            </a:r>
            <a:r>
              <a:rPr lang="en-GB" sz="1800" dirty="0" smtClean="0">
                <a:solidFill>
                  <a:schemeClr val="bg2"/>
                </a:solidFill>
              </a:rPr>
              <a:t> </a:t>
            </a:r>
            <a:r>
              <a:rPr lang="en-GB" sz="1800" dirty="0" err="1">
                <a:solidFill>
                  <a:schemeClr val="bg2"/>
                </a:solidFill>
              </a:rPr>
              <a:t>getCount</a:t>
            </a:r>
            <a:r>
              <a:rPr lang="en-GB" sz="1800" dirty="0">
                <a:solidFill>
                  <a:schemeClr val="bg2"/>
                </a:solidFill>
              </a:rPr>
              <a:t>()</a:t>
            </a:r>
          </a:p>
          <a:p>
            <a:r>
              <a:rPr lang="en-GB" sz="1800" dirty="0">
                <a:solidFill>
                  <a:schemeClr val="bg2"/>
                </a:solidFill>
              </a:rPr>
              <a:t>+double </a:t>
            </a:r>
            <a:r>
              <a:rPr lang="en-GB" sz="1800" dirty="0" err="1">
                <a:solidFill>
                  <a:schemeClr val="bg2"/>
                </a:solidFill>
              </a:rPr>
              <a:t>getAverage</a:t>
            </a:r>
            <a:r>
              <a:rPr lang="en-GB" sz="1800" dirty="0">
                <a:solidFill>
                  <a:schemeClr val="bg2"/>
                </a:solidFill>
              </a:rPr>
              <a:t>()</a:t>
            </a:r>
          </a:p>
          <a:p>
            <a:r>
              <a:rPr lang="en-GB" sz="1800" dirty="0">
                <a:solidFill>
                  <a:schemeClr val="bg2"/>
                </a:solidFill>
              </a:rPr>
              <a:t>+void </a:t>
            </a:r>
            <a:r>
              <a:rPr lang="en-GB" sz="1800" dirty="0" err="1">
                <a:solidFill>
                  <a:schemeClr val="bg2"/>
                </a:solidFill>
              </a:rPr>
              <a:t>add(double</a:t>
            </a:r>
            <a:r>
              <a:rPr lang="en-GB" sz="1800" dirty="0">
                <a:solidFill>
                  <a:schemeClr val="bg2"/>
                </a:solidFill>
              </a:rPr>
              <a:t> element)</a:t>
            </a:r>
          </a:p>
          <a:p>
            <a:r>
              <a:rPr lang="en-GB" sz="1800" dirty="0">
                <a:solidFill>
                  <a:schemeClr val="bg2"/>
                </a:solidFill>
              </a:rPr>
              <a:t>+double </a:t>
            </a:r>
            <a:r>
              <a:rPr lang="en-GB" sz="1800" dirty="0" err="1">
                <a:solidFill>
                  <a:schemeClr val="bg2"/>
                </a:solidFill>
              </a:rPr>
              <a:t>getElement(int</a:t>
            </a:r>
            <a:r>
              <a:rPr lang="en-GB" sz="1800" dirty="0">
                <a:solidFill>
                  <a:schemeClr val="bg2"/>
                </a:solidFill>
              </a:rPr>
              <a:t> </a:t>
            </a:r>
            <a:r>
              <a:rPr lang="en-GB" sz="1800" dirty="0" err="1">
                <a:solidFill>
                  <a:schemeClr val="bg2"/>
                </a:solidFill>
              </a:rPr>
              <a:t>i</a:t>
            </a:r>
            <a:r>
              <a:rPr lang="en-GB" sz="1800" dirty="0">
                <a:solidFill>
                  <a:schemeClr val="bg2"/>
                </a:solidFill>
              </a:rPr>
              <a:t>)</a:t>
            </a:r>
          </a:p>
          <a:p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 Statistics Printer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class </a:t>
            </a:r>
            <a:r>
              <a:rPr lang="en-GB" sz="1800" dirty="0" err="1"/>
              <a:t>StatsPrinter</a:t>
            </a:r>
            <a:r>
              <a:rPr lang="en-GB" sz="1800" dirty="0"/>
              <a:t>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void </a:t>
            </a:r>
            <a:r>
              <a:rPr lang="en-GB" sz="1800" dirty="0" err="1"/>
              <a:t>printStats(SimpleStats</a:t>
            </a:r>
            <a:r>
              <a:rPr lang="en-GB" sz="1800" dirty="0"/>
              <a:t> stats)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System.out.println("Sum</a:t>
            </a:r>
            <a:r>
              <a:rPr lang="en-GB" sz="1800" dirty="0"/>
              <a:t> = " + 	</a:t>
            </a:r>
            <a:r>
              <a:rPr lang="en-GB" sz="1800" dirty="0" err="1"/>
              <a:t>stats.getSum</a:t>
            </a:r>
            <a:r>
              <a:rPr lang="en-GB" sz="1800" dirty="0"/>
              <a:t>());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System.out.println("Count</a:t>
            </a:r>
            <a:r>
              <a:rPr lang="en-GB" sz="1800" dirty="0"/>
              <a:t> = " + 	</a:t>
            </a:r>
            <a:r>
              <a:rPr lang="en-GB" sz="1800" dirty="0" err="1"/>
              <a:t>stats.getCount</a:t>
            </a:r>
            <a:r>
              <a:rPr lang="en-GB" sz="1800" dirty="0"/>
              <a:t>());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System.out.println("Average</a:t>
            </a:r>
            <a:r>
              <a:rPr lang="en-GB" sz="1800" dirty="0"/>
              <a:t> = " + 	</a:t>
            </a:r>
            <a:r>
              <a:rPr lang="en-GB" sz="1800" dirty="0" err="1"/>
              <a:t>stats.getAverage</a:t>
            </a:r>
            <a:r>
              <a:rPr lang="en-GB" sz="1800" dirty="0"/>
              <a:t>());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GB" sz="1800" dirty="0"/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public class Main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public static void </a:t>
            </a:r>
            <a:r>
              <a:rPr lang="en-GB" sz="1800" dirty="0" err="1"/>
              <a:t>main(String</a:t>
            </a:r>
            <a:r>
              <a:rPr lang="en-GB" sz="1800" dirty="0"/>
              <a:t>[] </a:t>
            </a:r>
            <a:r>
              <a:rPr lang="en-GB" sz="1800" dirty="0" err="1"/>
              <a:t>args</a:t>
            </a:r>
            <a:r>
              <a:rPr lang="en-GB" sz="1800" dirty="0"/>
              <a:t>) {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SimpleStats</a:t>
            </a:r>
            <a:r>
              <a:rPr lang="en-GB" sz="1800" dirty="0"/>
              <a:t> stats = new </a:t>
            </a:r>
            <a:r>
              <a:rPr lang="en-GB" sz="1800" dirty="0" err="1"/>
              <a:t>SimpleStats</a:t>
            </a:r>
            <a:r>
              <a:rPr lang="en-GB" sz="1800" dirty="0"/>
              <a:t>()</a:t>
            </a:r>
            <a:r>
              <a:rPr lang="en-GB" sz="1800" dirty="0" smtClean="0"/>
              <a:t>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stats.add(1);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stats.add(2);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stats.add(4);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StatsPrinter</a:t>
            </a:r>
            <a:r>
              <a:rPr lang="en-GB" sz="1800" dirty="0"/>
              <a:t> printer = new </a:t>
            </a:r>
            <a:r>
              <a:rPr lang="en-GB" sz="1800" dirty="0" err="1"/>
              <a:t>StatsPrinter</a:t>
            </a:r>
            <a:r>
              <a:rPr lang="en-GB" sz="1800" dirty="0"/>
              <a:t>();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    </a:t>
            </a:r>
            <a:r>
              <a:rPr lang="en-GB" sz="1800" dirty="0" err="1"/>
              <a:t>printer.printStats(stats</a:t>
            </a:r>
            <a:r>
              <a:rPr lang="en-GB" sz="1800" dirty="0"/>
              <a:t>);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GB" sz="1800" dirty="0"/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08038" y="-6350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GB">
              <a:latin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Can we do this?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08038" y="-6350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GB">
              <a:latin typeface="Times New Roman" pitchFamily="1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81400" y="6030912"/>
            <a:ext cx="4768850" cy="674688"/>
            <a:chOff x="2189" y="3370"/>
            <a:chExt cx="3004" cy="425"/>
          </a:xfrm>
        </p:grpSpPr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608" y="3385"/>
              <a:ext cx="2585" cy="410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 dirty="0">
                  <a:solidFill>
                    <a:srgbClr val="C90044"/>
                  </a:solidFill>
                </a:rPr>
                <a:t>We get a type error here because the method expects a </a:t>
              </a:r>
              <a:r>
                <a:rPr lang="en-GB" sz="1800" dirty="0" err="1">
                  <a:solidFill>
                    <a:srgbClr val="C90044"/>
                  </a:solidFill>
                </a:rPr>
                <a:t>SimpleStats</a:t>
              </a:r>
              <a:r>
                <a:rPr lang="en-GB" sz="1800" dirty="0">
                  <a:solidFill>
                    <a:srgbClr val="C90044"/>
                  </a:solidFill>
                </a:rPr>
                <a:t> object!!</a:t>
              </a:r>
            </a:p>
          </p:txBody>
        </p:sp>
        <p:sp>
          <p:nvSpPr>
            <p:cNvPr id="24585" name="Freeform 10"/>
            <p:cNvSpPr>
              <a:spLocks/>
            </p:cNvSpPr>
            <p:nvPr/>
          </p:nvSpPr>
          <p:spPr bwMode="auto">
            <a:xfrm>
              <a:off x="2189" y="3370"/>
              <a:ext cx="345" cy="144"/>
            </a:xfrm>
            <a:custGeom>
              <a:avLst/>
              <a:gdLst>
                <a:gd name="T0" fmla="*/ 345 w 345"/>
                <a:gd name="T1" fmla="*/ 144 h 144"/>
                <a:gd name="T2" fmla="*/ 273 w 345"/>
                <a:gd name="T3" fmla="*/ 108 h 144"/>
                <a:gd name="T4" fmla="*/ 137 w 345"/>
                <a:gd name="T5" fmla="*/ 50 h 144"/>
                <a:gd name="T6" fmla="*/ 0 w 3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5"/>
                <a:gd name="T13" fmla="*/ 0 h 144"/>
                <a:gd name="T14" fmla="*/ 345 w 34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5" h="144">
                  <a:moveTo>
                    <a:pt x="345" y="144"/>
                  </a:moveTo>
                  <a:cubicBezTo>
                    <a:pt x="320" y="126"/>
                    <a:pt x="303" y="115"/>
                    <a:pt x="273" y="108"/>
                  </a:cubicBezTo>
                  <a:cubicBezTo>
                    <a:pt x="233" y="79"/>
                    <a:pt x="185" y="62"/>
                    <a:pt x="137" y="50"/>
                  </a:cubicBezTo>
                  <a:cubicBezTo>
                    <a:pt x="109" y="24"/>
                    <a:pt x="40" y="0"/>
                    <a:pt x="0" y="0"/>
                  </a:cubicBezTo>
                </a:path>
              </a:pathLst>
            </a:custGeom>
            <a:noFill/>
            <a:ln w="15875">
              <a:solidFill>
                <a:schemeClr val="accent3"/>
              </a:solidFill>
              <a:miter lim="800000"/>
              <a:headEnd/>
              <a:tailEnd type="arrow" w="lg" len="lg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51113" y="2071678"/>
            <a:ext cx="8105549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StatsPrinter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void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printStats(SimpleStats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stats) {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System.out.println("Sum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" + 	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stats.getSum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System.out.println("Count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" + 	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stats.getCount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System.out.println("Average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" + 	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stats.getAverage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SimpleStats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stats = new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SimpleStats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lvl="0" indent="-180975" eaLnBrk="1" hangingPunct="1">
              <a:lnSpc>
                <a:spcPct val="80000"/>
              </a:lnSpc>
              <a:spcBef>
                <a:spcPts val="0"/>
              </a:spcBef>
            </a:pPr>
            <a:r>
              <a:rPr lang="en-GB" sz="1800" dirty="0" smtClean="0">
                <a:solidFill>
                  <a:srgbClr val="FF0000"/>
                </a:solidFill>
                <a:latin typeface="+mn-lt"/>
                <a:ea typeface="+mn-ea"/>
              </a:rPr>
              <a:t>  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  <a:ea typeface="+mn-ea"/>
              </a:rPr>
              <a:t>ArrayStats</a:t>
            </a:r>
            <a:r>
              <a:rPr lang="en-US" sz="1800" dirty="0" smtClean="0">
                <a:solidFill>
                  <a:schemeClr val="bg2"/>
                </a:solidFill>
                <a:latin typeface="+mn-lt"/>
                <a:ea typeface="+mn-ea"/>
              </a:rPr>
              <a:t> stats = new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  <a:ea typeface="+mn-ea"/>
              </a:rPr>
              <a:t>SimpleStats</a:t>
            </a:r>
            <a:r>
              <a:rPr lang="en-US" sz="1800" dirty="0" smtClean="0">
                <a:solidFill>
                  <a:schemeClr val="bg2"/>
                </a:solidFill>
                <a:latin typeface="+mn-lt"/>
                <a:ea typeface="+mn-ea"/>
              </a:rPr>
              <a:t>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  <a:ea typeface="+mn-ea"/>
              </a:rPr>
              <a:t>ArrayStats</a:t>
            </a:r>
            <a:r>
              <a:rPr lang="en-US" sz="1800" dirty="0" smtClean="0">
                <a:solidFill>
                  <a:schemeClr val="bg2"/>
                </a:solidFill>
                <a:latin typeface="+mn-lt"/>
                <a:ea typeface="+mn-ea"/>
              </a:rPr>
              <a:t> ();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 smtClean="0">
                <a:solidFill>
                  <a:schemeClr val="bg2"/>
                </a:solidFill>
                <a:latin typeface="+mn-lt"/>
                <a:ea typeface="+mn-ea"/>
              </a:rPr>
              <a:t>        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stats.add(1);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stats.add(2);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stats.add(4);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StatsPrinter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printer = new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StatsPrinter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printer.printStats(stats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0" marR="0" lvl="0" indent="-180975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3505200"/>
            <a:ext cx="2819400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accent3"/>
                </a:solidFill>
              </a:rPr>
              <a:t>Replace the </a:t>
            </a:r>
            <a:r>
              <a:rPr lang="en-GB" sz="1800" dirty="0" err="1" smtClean="0">
                <a:solidFill>
                  <a:schemeClr val="accent3"/>
                </a:solidFill>
              </a:rPr>
              <a:t>SimpleStats</a:t>
            </a:r>
            <a:r>
              <a:rPr lang="en-GB" sz="1800" dirty="0" smtClean="0">
                <a:solidFill>
                  <a:schemeClr val="accent3"/>
                </a:solidFill>
              </a:rPr>
              <a:t> object with and </a:t>
            </a:r>
            <a:r>
              <a:rPr lang="en-GB" sz="1800" dirty="0" err="1" smtClean="0">
                <a:solidFill>
                  <a:schemeClr val="accent3"/>
                </a:solidFill>
              </a:rPr>
              <a:t>ArrayStats</a:t>
            </a:r>
            <a:r>
              <a:rPr lang="en-GB" sz="1800" dirty="0" smtClean="0">
                <a:solidFill>
                  <a:schemeClr val="accent3"/>
                </a:solidFill>
              </a:rPr>
              <a:t> one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013843" y="3983789"/>
            <a:ext cx="894999" cy="267369"/>
          </a:xfrm>
          <a:custGeom>
            <a:avLst/>
            <a:gdLst>
              <a:gd name="connsiteX0" fmla="*/ 894999 w 894999"/>
              <a:gd name="connsiteY0" fmla="*/ 0 h 267369"/>
              <a:gd name="connsiteX1" fmla="*/ 106262 w 894999"/>
              <a:gd name="connsiteY1" fmla="*/ 13369 h 267369"/>
              <a:gd name="connsiteX2" fmla="*/ 39420 w 894999"/>
              <a:gd name="connsiteY2" fmla="*/ 66843 h 267369"/>
              <a:gd name="connsiteX3" fmla="*/ 12683 w 894999"/>
              <a:gd name="connsiteY3" fmla="*/ 267369 h 26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999" h="267369">
                <a:moveTo>
                  <a:pt x="894999" y="0"/>
                </a:moveTo>
                <a:lnTo>
                  <a:pt x="106262" y="13369"/>
                </a:lnTo>
                <a:cubicBezTo>
                  <a:pt x="62267" y="14788"/>
                  <a:pt x="61029" y="34429"/>
                  <a:pt x="39420" y="66843"/>
                </a:cubicBezTo>
                <a:cubicBezTo>
                  <a:pt x="0" y="185100"/>
                  <a:pt x="12683" y="118870"/>
                  <a:pt x="12683" y="267369"/>
                </a:cubicBezTo>
              </a:path>
            </a:pathLst>
          </a:custGeom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What’s the problem?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/>
              <a:t>StatsPrinter.printStats will not accept an argument of type ArrayStats.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But ArrayStats actually implements all of the methods that would be called by PrintStats!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Do we need to implement another, almost identical, printStats method that takes an ArrayStats obect as its argument.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Not if we can find some way by which a class can ‘promise’ that it will implement a particular set of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Interfaces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dirty="0" smtClean="0"/>
              <a:t>public </a:t>
            </a:r>
            <a:r>
              <a:rPr lang="en-GB" sz="2400" dirty="0"/>
              <a:t>interface Stats {</a:t>
            </a:r>
          </a:p>
          <a:p>
            <a:pPr eaLnBrk="1" hangingPunct="1">
              <a:buFontTx/>
              <a:buNone/>
            </a:pPr>
            <a:r>
              <a:rPr lang="en-GB" sz="2400" dirty="0"/>
              <a:t>    public double </a:t>
            </a:r>
            <a:r>
              <a:rPr lang="en-GB" sz="2400" dirty="0" err="1"/>
              <a:t>getSum</a:t>
            </a:r>
            <a:r>
              <a:rPr lang="en-GB" sz="2400" dirty="0"/>
              <a:t>();</a:t>
            </a:r>
          </a:p>
          <a:p>
            <a:pPr eaLnBrk="1" hangingPunct="1">
              <a:buFontTx/>
              <a:buNone/>
            </a:pPr>
            <a:r>
              <a:rPr lang="en-GB" sz="2400" dirty="0"/>
              <a:t>    public</a:t>
            </a:r>
            <a:r>
              <a:rPr lang="en-GB" sz="2400" dirty="0" smtClean="0"/>
              <a:t> </a:t>
            </a: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/>
              <a:t>getCount</a:t>
            </a:r>
            <a:r>
              <a:rPr lang="en-GB" sz="2400" dirty="0"/>
              <a:t>();</a:t>
            </a:r>
          </a:p>
          <a:p>
            <a:pPr eaLnBrk="1" hangingPunct="1">
              <a:buFontTx/>
              <a:buNone/>
            </a:pPr>
            <a:r>
              <a:rPr lang="en-GB" sz="2400" dirty="0"/>
              <a:t>    public double </a:t>
            </a:r>
            <a:r>
              <a:rPr lang="en-GB" sz="2400" dirty="0" err="1"/>
              <a:t>getAverage</a:t>
            </a:r>
            <a:r>
              <a:rPr lang="en-GB" sz="2400" dirty="0"/>
              <a:t>();</a:t>
            </a:r>
          </a:p>
          <a:p>
            <a:pPr eaLnBrk="1" hangingPunct="1">
              <a:buFontTx/>
              <a:buNone/>
            </a:pPr>
            <a:r>
              <a:rPr lang="en-GB" sz="2400" dirty="0"/>
              <a:t>    public void </a:t>
            </a:r>
            <a:r>
              <a:rPr lang="en-GB" sz="2400" dirty="0" err="1"/>
              <a:t>add(double</a:t>
            </a:r>
            <a:r>
              <a:rPr lang="en-GB" sz="2400" dirty="0"/>
              <a:t> element);</a:t>
            </a:r>
          </a:p>
          <a:p>
            <a:pPr eaLnBrk="1" hangingPunct="1">
              <a:buFontTx/>
              <a:buNone/>
            </a:pPr>
            <a:r>
              <a:rPr lang="en-GB" sz="2400" dirty="0"/>
              <a:t>}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5486399" y="2667000"/>
            <a:ext cx="320675" cy="1968500"/>
          </a:xfrm>
          <a:custGeom>
            <a:avLst/>
            <a:gdLst>
              <a:gd name="T0" fmla="*/ 0 w 224"/>
              <a:gd name="T1" fmla="*/ 0 h 1144"/>
              <a:gd name="T2" fmla="*/ 108 w 224"/>
              <a:gd name="T3" fmla="*/ 43 h 1144"/>
              <a:gd name="T4" fmla="*/ 144 w 224"/>
              <a:gd name="T5" fmla="*/ 108 h 1144"/>
              <a:gd name="T6" fmla="*/ 137 w 224"/>
              <a:gd name="T7" fmla="*/ 280 h 1144"/>
              <a:gd name="T8" fmla="*/ 116 w 224"/>
              <a:gd name="T9" fmla="*/ 324 h 1144"/>
              <a:gd name="T10" fmla="*/ 94 w 224"/>
              <a:gd name="T11" fmla="*/ 403 h 1144"/>
              <a:gd name="T12" fmla="*/ 108 w 224"/>
              <a:gd name="T13" fmla="*/ 532 h 1144"/>
              <a:gd name="T14" fmla="*/ 224 w 224"/>
              <a:gd name="T15" fmla="*/ 597 h 1144"/>
              <a:gd name="T16" fmla="*/ 159 w 224"/>
              <a:gd name="T17" fmla="*/ 655 h 1144"/>
              <a:gd name="T18" fmla="*/ 180 w 224"/>
              <a:gd name="T19" fmla="*/ 907 h 1144"/>
              <a:gd name="T20" fmla="*/ 144 w 224"/>
              <a:gd name="T21" fmla="*/ 1123 h 1144"/>
              <a:gd name="T22" fmla="*/ 87 w 224"/>
              <a:gd name="T23" fmla="*/ 1144 h 11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4"/>
              <a:gd name="T37" fmla="*/ 0 h 1144"/>
              <a:gd name="T38" fmla="*/ 224 w 224"/>
              <a:gd name="T39" fmla="*/ 1144 h 11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4" h="1144">
                <a:moveTo>
                  <a:pt x="0" y="0"/>
                </a:moveTo>
                <a:cubicBezTo>
                  <a:pt x="38" y="12"/>
                  <a:pt x="71" y="28"/>
                  <a:pt x="108" y="43"/>
                </a:cubicBezTo>
                <a:cubicBezTo>
                  <a:pt x="128" y="62"/>
                  <a:pt x="136" y="82"/>
                  <a:pt x="144" y="108"/>
                </a:cubicBezTo>
                <a:cubicBezTo>
                  <a:pt x="142" y="165"/>
                  <a:pt x="141" y="223"/>
                  <a:pt x="137" y="280"/>
                </a:cubicBezTo>
                <a:cubicBezTo>
                  <a:pt x="136" y="300"/>
                  <a:pt x="125" y="307"/>
                  <a:pt x="116" y="324"/>
                </a:cubicBezTo>
                <a:cubicBezTo>
                  <a:pt x="104" y="348"/>
                  <a:pt x="99" y="377"/>
                  <a:pt x="94" y="403"/>
                </a:cubicBezTo>
                <a:cubicBezTo>
                  <a:pt x="97" y="446"/>
                  <a:pt x="77" y="501"/>
                  <a:pt x="108" y="532"/>
                </a:cubicBezTo>
                <a:cubicBezTo>
                  <a:pt x="126" y="550"/>
                  <a:pt x="198" y="589"/>
                  <a:pt x="224" y="597"/>
                </a:cubicBezTo>
                <a:cubicBezTo>
                  <a:pt x="203" y="618"/>
                  <a:pt x="179" y="633"/>
                  <a:pt x="159" y="655"/>
                </a:cubicBezTo>
                <a:cubicBezTo>
                  <a:pt x="133" y="733"/>
                  <a:pt x="155" y="829"/>
                  <a:pt x="180" y="907"/>
                </a:cubicBezTo>
                <a:cubicBezTo>
                  <a:pt x="179" y="937"/>
                  <a:pt x="216" y="1100"/>
                  <a:pt x="144" y="1123"/>
                </a:cubicBezTo>
                <a:cubicBezTo>
                  <a:pt x="124" y="1136"/>
                  <a:pt x="111" y="1144"/>
                  <a:pt x="87" y="1144"/>
                </a:cubicBezTo>
              </a:path>
            </a:pathLst>
          </a:custGeom>
          <a:noFill/>
          <a:ln w="12700">
            <a:solidFill>
              <a:schemeClr val="accent3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938838" y="2971800"/>
            <a:ext cx="3025775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accent3"/>
                </a:solidFill>
              </a:rPr>
              <a:t>Method signatures, but no body (i.e. no implementation)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8">
      <a:dk1>
        <a:srgbClr val="A2AD00"/>
      </a:dk1>
      <a:lt1>
        <a:srgbClr val="FFFFFF"/>
      </a:lt1>
      <a:dk2>
        <a:srgbClr val="000000"/>
      </a:dk2>
      <a:lt2>
        <a:srgbClr val="36424A"/>
      </a:lt2>
      <a:accent1>
        <a:srgbClr val="A2AD00"/>
      </a:accent1>
      <a:accent2>
        <a:srgbClr val="970074"/>
      </a:accent2>
      <a:accent3>
        <a:srgbClr val="C90044"/>
      </a:accent3>
      <a:accent4>
        <a:srgbClr val="EDB700"/>
      </a:accent4>
      <a:accent5>
        <a:srgbClr val="00338E"/>
      </a:accent5>
      <a:accent6>
        <a:srgbClr val="00693E"/>
      </a:accent6>
      <a:hlink>
        <a:srgbClr val="A2AD00"/>
      </a:hlink>
      <a:folHlink>
        <a:srgbClr val="36424A"/>
      </a:folHlink>
    </a:clrScheme>
    <a:fontScheme name="Custom 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3976</Words>
  <Application>Microsoft Macintosh PowerPoint</Application>
  <PresentationFormat>On-screen Show (4:3)</PresentationFormat>
  <Paragraphs>593</Paragraphs>
  <Slides>40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Custom Design</vt:lpstr>
      <vt:lpstr>Interfaces and Abstract Classes</vt:lpstr>
      <vt:lpstr>INtroduction</vt:lpstr>
      <vt:lpstr>A Simple Statistics Class</vt:lpstr>
      <vt:lpstr>Another Statistics Class</vt:lpstr>
      <vt:lpstr>What are The Similarities and Differences Between the Classes?</vt:lpstr>
      <vt:lpstr>A Statistics Printer Class</vt:lpstr>
      <vt:lpstr>Can we do this?</vt:lpstr>
      <vt:lpstr>What’s the problem?</vt:lpstr>
      <vt:lpstr>Interfaces</vt:lpstr>
      <vt:lpstr>Implementing an Interface</vt:lpstr>
      <vt:lpstr>Implementing Interfaces</vt:lpstr>
      <vt:lpstr>Implementing Interfaces</vt:lpstr>
      <vt:lpstr>Interfaces as Types</vt:lpstr>
      <vt:lpstr>Interfaces as Types</vt:lpstr>
      <vt:lpstr>Types, Subtypes, and Assignment</vt:lpstr>
      <vt:lpstr>Interfaces as Types</vt:lpstr>
      <vt:lpstr>Question 1</vt:lpstr>
      <vt:lpstr>Question 2</vt:lpstr>
      <vt:lpstr>Interfaces in UML</vt:lpstr>
      <vt:lpstr>Abstract Types and Abstract Methods</vt:lpstr>
      <vt:lpstr>An Abstract Superclass</vt:lpstr>
      <vt:lpstr>Extending the Abstract Superclass</vt:lpstr>
      <vt:lpstr>Extending the Abstract Class (2)</vt:lpstr>
      <vt:lpstr>Abstract Classes in UML (Version 1)</vt:lpstr>
      <vt:lpstr>Abstract Classes in UML (Version 2)</vt:lpstr>
      <vt:lpstr>Interfaces and inheritance</vt:lpstr>
      <vt:lpstr>differences between abstract classes and interfaces.</vt:lpstr>
      <vt:lpstr>differences between abstract classes and interfaces.</vt:lpstr>
      <vt:lpstr>Implementing Multiple Interfaces</vt:lpstr>
      <vt:lpstr>A Bounded Stats Class</vt:lpstr>
      <vt:lpstr>A bounded stats class</vt:lpstr>
      <vt:lpstr>Can we refactor to eliminate  the duplication of ‘add’?</vt:lpstr>
      <vt:lpstr>Refactoring?</vt:lpstr>
      <vt:lpstr>Extending Interfaces</vt:lpstr>
      <vt:lpstr>Extending Interfaces</vt:lpstr>
      <vt:lpstr>Extending Multiple Interfaces</vt:lpstr>
      <vt:lpstr>Extending Multiple Interfaces</vt:lpstr>
      <vt:lpstr>Extending Multiple Interfaces</vt:lpstr>
      <vt:lpstr>Extending Multiple Interfaces</vt:lpstr>
      <vt:lpstr>Summary</vt:lpstr>
    </vt:vector>
  </TitlesOfParts>
  <Company>RADFORD WALLIS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OBU Template</dc:title>
  <dc:creator>Lana</dc:creator>
  <dc:description>Eyeful Presentations</dc:description>
  <cp:lastModifiedBy>David Sutton</cp:lastModifiedBy>
  <cp:revision>248</cp:revision>
  <dcterms:created xsi:type="dcterms:W3CDTF">2013-09-30T12:25:26Z</dcterms:created>
  <dcterms:modified xsi:type="dcterms:W3CDTF">2013-09-30T12:52:13Z</dcterms:modified>
</cp:coreProperties>
</file>