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4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5" r:id="rId3"/>
    <p:sldId id="264" r:id="rId4"/>
    <p:sldId id="268" r:id="rId5"/>
    <p:sldId id="266" r:id="rId6"/>
    <p:sldId id="267" r:id="rId7"/>
    <p:sldId id="269" r:id="rId8"/>
    <p:sldId id="270" r:id="rId9"/>
    <p:sldId id="272" r:id="rId10"/>
    <p:sldId id="271" r:id="rId11"/>
    <p:sldId id="273" r:id="rId12"/>
    <p:sldId id="274" r:id="rId13"/>
    <p:sldId id="278" r:id="rId14"/>
    <p:sldId id="277" r:id="rId15"/>
    <p:sldId id="275" r:id="rId16"/>
    <p:sldId id="257" r:id="rId17"/>
    <p:sldId id="263" r:id="rId18"/>
    <p:sldId id="276" r:id="rId19"/>
    <p:sldId id="258" r:id="rId20"/>
    <p:sldId id="283" r:id="rId21"/>
    <p:sldId id="259" r:id="rId22"/>
    <p:sldId id="260" r:id="rId23"/>
    <p:sldId id="261" r:id="rId24"/>
    <p:sldId id="262" r:id="rId25"/>
    <p:sldId id="280" r:id="rId26"/>
    <p:sldId id="279" r:id="rId27"/>
    <p:sldId id="281" r:id="rId28"/>
    <p:sldId id="282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F"/>
    <a:srgbClr val="4555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787"/>
    <p:restoredTop sz="81350" autoAdjust="0"/>
  </p:normalViewPr>
  <p:slideViewPr>
    <p:cSldViewPr showGuides="1">
      <p:cViewPr>
        <p:scale>
          <a:sx n="70" d="100"/>
          <a:sy n="70" d="100"/>
        </p:scale>
        <p:origin x="-1068" y="-96"/>
      </p:cViewPr>
      <p:guideLst>
        <p:guide orient="horz" pos="197"/>
        <p:guide orient="horz" pos="572"/>
        <p:guide orient="horz" pos="1389"/>
        <p:guide orient="horz" pos="1525"/>
        <p:guide orient="horz" pos="799"/>
        <p:guide orient="horz" pos="4123"/>
        <p:guide pos="657"/>
        <p:guide pos="5239"/>
        <p:guide pos="195"/>
        <p:guide pos="29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40"/>
    </p:cViewPr>
  </p:sorterViewPr>
  <p:notesViewPr>
    <p:cSldViewPr showGuides="1">
      <p:cViewPr varScale="1">
        <p:scale>
          <a:sx n="83" d="100"/>
          <a:sy n="83" d="100"/>
        </p:scale>
        <p:origin x="-382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CA6619C-9F65-4277-9ACE-0D62D1860763}" type="datetimeFigureOut">
              <a:rPr lang="en-US"/>
              <a:pPr>
                <a:defRPr/>
              </a:pPr>
              <a:t>10/22/2013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73F3D7E-3153-4F38-891B-6AE8360C76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245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56A7B1A-1364-4FF3-A30F-89F3569427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943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B077A1-F603-4932-BD61-DE20420BE13F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6A7B1A-1364-4FF3-A30F-89F3569427D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1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OB PPT banner white 15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150" y="304800"/>
            <a:ext cx="8528050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2987" y="2071678"/>
            <a:ext cx="7813675" cy="4473585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038880" y="312738"/>
            <a:ext cx="7772400" cy="152694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4555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OB PPT banner 15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3213"/>
            <a:ext cx="8534400" cy="153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038880" y="312738"/>
            <a:ext cx="7772400" cy="152694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113" y="2071678"/>
            <a:ext cx="8105549" cy="4054485"/>
          </a:xfrm>
        </p:spPr>
        <p:txBody>
          <a:bodyPr/>
          <a:lstStyle>
            <a:lvl1pPr marL="180975" indent="-180975">
              <a:spcBef>
                <a:spcPts val="1500"/>
              </a:spcBef>
              <a:defRPr b="0"/>
            </a:lvl1pPr>
            <a:lvl2pPr marL="449263" indent="-177800">
              <a:spcBef>
                <a:spcPts val="300"/>
              </a:spcBef>
              <a:defRPr sz="1600"/>
            </a:lvl2pPr>
            <a:lvl3pPr marL="715963" indent="-182563">
              <a:spcBef>
                <a:spcPts val="300"/>
              </a:spcBef>
              <a:defRPr sz="1600"/>
            </a:lvl3pPr>
            <a:lvl4pPr marL="982663" indent="-177800">
              <a:spcBef>
                <a:spcPts val="300"/>
              </a:spcBef>
              <a:defRPr sz="1600"/>
            </a:lvl4pPr>
            <a:lvl5pPr marL="1258888" indent="-180975">
              <a:spcBef>
                <a:spcPts val="300"/>
              </a:spcBef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2987" y="1959429"/>
            <a:ext cx="3622675" cy="4166734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  <a:lvl2pPr marL="271463" indent="-271463">
              <a:defRPr sz="1600"/>
            </a:lvl2pPr>
            <a:lvl3pPr marL="533400" indent="-261938">
              <a:defRPr sz="1600"/>
            </a:lvl3pPr>
            <a:lvl4pPr marL="804863" indent="-271463">
              <a:defRPr sz="1600"/>
            </a:lvl4pPr>
            <a:lvl5pPr marL="1077913" indent="-27305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656" y="1959429"/>
            <a:ext cx="3622675" cy="4166734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  <a:lvl2pPr marL="271463" indent="-271463">
              <a:defRPr sz="1600"/>
            </a:lvl2pPr>
            <a:lvl3pPr marL="533400" indent="-261938">
              <a:defRPr sz="1600"/>
            </a:lvl3pPr>
            <a:lvl4pPr marL="804863" indent="-271463">
              <a:defRPr sz="1600"/>
            </a:lvl4pPr>
            <a:lvl5pPr marL="1077913" indent="-27305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30" descr="OB PPT logo white 150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304800"/>
            <a:ext cx="8528050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338138"/>
            <a:ext cx="7827963" cy="947737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57250" y="2071688"/>
            <a:ext cx="782955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48" r:id="rId3"/>
    <p:sldLayoutId id="2147483749" r:id="rId4"/>
    <p:sldLayoutId id="2147483750" r:id="rId5"/>
    <p:sldLayoutId id="2147483751" r:id="rId6"/>
  </p:sldLayoutIdLst>
  <p:txStyles>
    <p:titleStyle>
      <a:lvl1pPr algn="l" rtl="0" fontAlgn="base">
        <a:spcBef>
          <a:spcPct val="0"/>
        </a:spcBef>
        <a:spcAft>
          <a:spcPct val="0"/>
        </a:spcAft>
        <a:defRPr sz="2800" b="1" kern="1200" cap="all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pitchFamily="124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pitchFamily="124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pitchFamily="124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pitchFamily="12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pitchFamily="12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pitchFamily="12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pitchFamily="12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pitchFamily="124" charset="-128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Font typeface="Wingdings" pitchFamily="124" charset="2"/>
        <a:buChar char="§"/>
        <a:defRPr sz="2400" kern="1200">
          <a:solidFill>
            <a:schemeClr val="bg2"/>
          </a:solidFill>
          <a:latin typeface="+mn-lt"/>
          <a:ea typeface="+mn-ea"/>
          <a:cs typeface="+mn-cs"/>
        </a:defRPr>
      </a:lvl1pPr>
      <a:lvl2pPr marL="630238" indent="-173038" algn="l" rtl="0" fontAlgn="base">
        <a:spcBef>
          <a:spcPct val="20000"/>
        </a:spcBef>
        <a:spcAft>
          <a:spcPct val="0"/>
        </a:spcAft>
        <a:buFont typeface="Wingdings" pitchFamily="124" charset="2"/>
        <a:buChar char="§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077913" indent="-163513" algn="l" rtl="0" fontAlgn="base">
        <a:spcBef>
          <a:spcPct val="20000"/>
        </a:spcBef>
        <a:spcAft>
          <a:spcPct val="0"/>
        </a:spcAft>
        <a:buFont typeface="Wingdings" pitchFamily="124" charset="2"/>
        <a:buChar char="§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527175" indent="-155575" algn="l" rtl="0" fontAlgn="base">
        <a:spcBef>
          <a:spcPct val="20000"/>
        </a:spcBef>
        <a:spcAft>
          <a:spcPct val="0"/>
        </a:spcAft>
        <a:buFont typeface="Wingdings" pitchFamily="124" charset="2"/>
        <a:buChar char="§"/>
        <a:defRPr sz="2400" kern="1200">
          <a:solidFill>
            <a:schemeClr val="bg2"/>
          </a:solidFill>
          <a:latin typeface="+mn-lt"/>
          <a:ea typeface="+mn-ea"/>
          <a:cs typeface="+mn-cs"/>
        </a:defRPr>
      </a:lvl4pPr>
      <a:lvl5pPr marL="1974850" indent="-146050" algn="l" rtl="0" fontAlgn="base">
        <a:spcBef>
          <a:spcPct val="20000"/>
        </a:spcBef>
        <a:spcAft>
          <a:spcPct val="0"/>
        </a:spcAft>
        <a:buFont typeface="Wingdings" pitchFamily="124" charset="2"/>
        <a:buChar char="§"/>
        <a:defRPr sz="24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55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8225" y="312738"/>
            <a:ext cx="7772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Package, import, static, final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2636912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David Sutton and David Lightfoot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Class is qualified by package name.</a:t>
            </a:r>
          </a:p>
          <a:p>
            <a:r>
              <a:rPr lang="en-GB" dirty="0" smtClean="0"/>
              <a:t>(no import statement)</a:t>
            </a:r>
          </a:p>
          <a:p>
            <a:pPr>
              <a:tabLst>
                <a:tab pos="355600" algn="l"/>
              </a:tabLst>
            </a:pPr>
            <a:r>
              <a:rPr lang="en-GB" dirty="0" smtClean="0"/>
              <a:t>	package </a:t>
            </a:r>
            <a:r>
              <a:rPr lang="en-GB" dirty="0" err="1" smtClean="0"/>
              <a:t>someotherpackage</a:t>
            </a:r>
            <a:r>
              <a:rPr lang="en-GB" dirty="0" smtClean="0"/>
              <a:t>;</a:t>
            </a:r>
            <a:endParaRPr lang="en-GB" dirty="0"/>
          </a:p>
          <a:p>
            <a:pPr>
              <a:tabLst>
                <a:tab pos="355600" algn="l"/>
              </a:tabLst>
            </a:pPr>
            <a:r>
              <a:rPr lang="en-GB" dirty="0" smtClean="0"/>
              <a:t>	</a:t>
            </a:r>
            <a:r>
              <a:rPr lang="en-GB" dirty="0" err="1" smtClean="0"/>
              <a:t>mysupermarket.supermarket</a:t>
            </a:r>
            <a:r>
              <a:rPr lang="en-GB" dirty="0" smtClean="0"/>
              <a:t> local = </a:t>
            </a:r>
          </a:p>
          <a:p>
            <a:pPr>
              <a:tabLst>
                <a:tab pos="355600" algn="l"/>
              </a:tabLst>
            </a:pPr>
            <a:r>
              <a:rPr lang="en-GB" dirty="0"/>
              <a:t>	</a:t>
            </a:r>
            <a:r>
              <a:rPr lang="en-GB" dirty="0" smtClean="0"/>
              <a:t>	new </a:t>
            </a:r>
            <a:r>
              <a:rPr lang="en-GB" dirty="0" err="1" smtClean="0"/>
              <a:t>mysupermarket.Supermarket</a:t>
            </a:r>
            <a:r>
              <a:rPr lang="en-GB" dirty="0" smtClean="0"/>
              <a:t>();</a:t>
            </a:r>
          </a:p>
          <a:p>
            <a:endParaRPr lang="en-GB" dirty="0" smtClean="0"/>
          </a:p>
          <a:p>
            <a:r>
              <a:rPr lang="en-GB" dirty="0" smtClean="0"/>
              <a:t>Disadvantage:</a:t>
            </a:r>
          </a:p>
          <a:p>
            <a:r>
              <a:rPr lang="en-GB" dirty="0" smtClean="0"/>
              <a:t>	Longwinded</a:t>
            </a:r>
          </a:p>
          <a:p>
            <a:r>
              <a:rPr lang="en-GB" dirty="0" smtClean="0"/>
              <a:t>Advantage:</a:t>
            </a:r>
          </a:p>
          <a:p>
            <a:r>
              <a:rPr lang="en-GB" dirty="0" smtClean="0"/>
              <a:t>	Explicit </a:t>
            </a:r>
            <a:r>
              <a:rPr lang="en-GB" dirty="0"/>
              <a:t>what package </a:t>
            </a:r>
            <a:r>
              <a:rPr lang="en-GB" dirty="0" smtClean="0"/>
              <a:t>the class came from.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Using package members:</a:t>
            </a:r>
            <a:br>
              <a:rPr lang="en-GB" dirty="0" smtClean="0"/>
            </a:br>
            <a:r>
              <a:rPr lang="en-GB" dirty="0" smtClean="0"/>
              <a:t>1) fully qualified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535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Import package name, then use simple name.</a:t>
            </a:r>
          </a:p>
          <a:p>
            <a:r>
              <a:rPr lang="en-GB" i="1" dirty="0"/>
              <a:t>i</a:t>
            </a:r>
            <a:r>
              <a:rPr lang="en-GB" i="1" dirty="0" smtClean="0"/>
              <a:t>mport</a:t>
            </a:r>
            <a:r>
              <a:rPr lang="en-GB" dirty="0" smtClean="0"/>
              <a:t> must come straight after </a:t>
            </a:r>
            <a:r>
              <a:rPr lang="en-GB" i="1" dirty="0" smtClean="0"/>
              <a:t>package</a:t>
            </a:r>
            <a:r>
              <a:rPr lang="en-GB" dirty="0" smtClean="0"/>
              <a:t> line.</a:t>
            </a:r>
          </a:p>
          <a:p>
            <a:pPr>
              <a:tabLst>
                <a:tab pos="355600" algn="l"/>
              </a:tabLst>
            </a:pPr>
            <a:r>
              <a:rPr lang="en-GB" dirty="0"/>
              <a:t>	</a:t>
            </a:r>
            <a:r>
              <a:rPr lang="en-GB" b="1" dirty="0" smtClean="0"/>
              <a:t>package</a:t>
            </a:r>
            <a:r>
              <a:rPr lang="en-GB" dirty="0" smtClean="0"/>
              <a:t> </a:t>
            </a:r>
            <a:r>
              <a:rPr lang="en-GB" dirty="0" err="1"/>
              <a:t>someotherpackage</a:t>
            </a:r>
            <a:r>
              <a:rPr lang="en-GB" dirty="0"/>
              <a:t>;</a:t>
            </a:r>
            <a:endParaRPr lang="en-GB" dirty="0" smtClean="0"/>
          </a:p>
          <a:p>
            <a:pPr>
              <a:tabLst>
                <a:tab pos="355600" algn="l"/>
              </a:tabLst>
            </a:pPr>
            <a:r>
              <a:rPr lang="en-GB" b="1" dirty="0" smtClean="0"/>
              <a:t>	import</a:t>
            </a:r>
            <a:r>
              <a:rPr lang="en-GB" dirty="0" smtClean="0"/>
              <a:t> </a:t>
            </a:r>
            <a:r>
              <a:rPr lang="en-GB" dirty="0" err="1" smtClean="0"/>
              <a:t>mysupermarket.Supermarket</a:t>
            </a:r>
            <a:r>
              <a:rPr lang="en-GB" dirty="0" smtClean="0"/>
              <a:t>;</a:t>
            </a:r>
          </a:p>
          <a:p>
            <a:pPr>
              <a:tabLst>
                <a:tab pos="355600" algn="l"/>
              </a:tabLst>
            </a:pPr>
            <a:endParaRPr lang="en-GB" dirty="0"/>
          </a:p>
          <a:p>
            <a:pPr>
              <a:tabLst>
                <a:tab pos="355600" algn="l"/>
              </a:tabLst>
            </a:pPr>
            <a:r>
              <a:rPr lang="en-GB" dirty="0" smtClean="0"/>
              <a:t>	</a:t>
            </a:r>
            <a:r>
              <a:rPr lang="en-GB" strike="sngStrike" dirty="0" err="1" smtClean="0"/>
              <a:t>mysupermarket.</a:t>
            </a:r>
            <a:r>
              <a:rPr lang="en-GB" dirty="0" err="1" smtClean="0"/>
              <a:t>Supermarket</a:t>
            </a:r>
            <a:r>
              <a:rPr lang="en-GB" dirty="0" smtClean="0"/>
              <a:t> local = </a:t>
            </a:r>
          </a:p>
          <a:p>
            <a:pPr>
              <a:tabLst>
                <a:tab pos="355600" algn="l"/>
              </a:tabLst>
            </a:pPr>
            <a:r>
              <a:rPr lang="en-GB" dirty="0"/>
              <a:t>	</a:t>
            </a:r>
            <a:r>
              <a:rPr lang="en-GB" dirty="0" smtClean="0"/>
              <a:t>	new </a:t>
            </a:r>
            <a:r>
              <a:rPr lang="en-GB" strike="sngStrike" dirty="0" err="1" smtClean="0"/>
              <a:t>mysupermarket.</a:t>
            </a:r>
            <a:r>
              <a:rPr lang="en-GB" dirty="0" err="1" smtClean="0"/>
              <a:t>Supermarket</a:t>
            </a:r>
            <a:r>
              <a:rPr lang="en-GB" dirty="0" smtClean="0"/>
              <a:t>();</a:t>
            </a:r>
          </a:p>
          <a:p>
            <a:r>
              <a:rPr lang="en-GB" dirty="0" smtClean="0"/>
              <a:t>Advantage: Shorter; Still explicit what package the class came from.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Using package members:</a:t>
            </a:r>
            <a:br>
              <a:rPr lang="en-GB" dirty="0" smtClean="0"/>
            </a:br>
            <a:r>
              <a:rPr lang="en-GB" dirty="0" smtClean="0"/>
              <a:t>2) import package member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155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Import package name, then use simple name:</a:t>
            </a:r>
          </a:p>
          <a:p>
            <a:r>
              <a:rPr lang="en-GB" i="1" dirty="0"/>
              <a:t>import</a:t>
            </a:r>
            <a:r>
              <a:rPr lang="en-GB" dirty="0"/>
              <a:t> must come straight after </a:t>
            </a:r>
            <a:r>
              <a:rPr lang="en-GB" i="1" dirty="0"/>
              <a:t>package</a:t>
            </a:r>
            <a:r>
              <a:rPr lang="en-GB" dirty="0"/>
              <a:t> line.</a:t>
            </a:r>
          </a:p>
          <a:p>
            <a:pPr>
              <a:tabLst>
                <a:tab pos="355600" algn="l"/>
              </a:tabLst>
            </a:pPr>
            <a:r>
              <a:rPr lang="en-GB" dirty="0"/>
              <a:t>	</a:t>
            </a:r>
            <a:r>
              <a:rPr lang="en-GB" b="1" dirty="0"/>
              <a:t>package</a:t>
            </a:r>
            <a:r>
              <a:rPr lang="en-GB" dirty="0"/>
              <a:t> </a:t>
            </a:r>
            <a:r>
              <a:rPr lang="en-GB" dirty="0" err="1"/>
              <a:t>someotherpackage</a:t>
            </a:r>
            <a:r>
              <a:rPr lang="en-GB" dirty="0"/>
              <a:t>;</a:t>
            </a:r>
            <a:endParaRPr lang="en-GB" dirty="0" smtClean="0"/>
          </a:p>
          <a:p>
            <a:pPr>
              <a:tabLst>
                <a:tab pos="355600" algn="l"/>
              </a:tabLst>
            </a:pPr>
            <a:r>
              <a:rPr lang="en-GB" b="1" dirty="0" smtClean="0"/>
              <a:t>	import</a:t>
            </a:r>
            <a:r>
              <a:rPr lang="en-GB" dirty="0" smtClean="0"/>
              <a:t> </a:t>
            </a:r>
            <a:r>
              <a:rPr lang="en-GB" dirty="0" err="1" smtClean="0"/>
              <a:t>mysupermarket</a:t>
            </a:r>
            <a:r>
              <a:rPr lang="en-GB" b="1" dirty="0" smtClean="0"/>
              <a:t>.*</a:t>
            </a:r>
            <a:r>
              <a:rPr lang="en-GB" dirty="0" smtClean="0"/>
              <a:t>;</a:t>
            </a:r>
          </a:p>
          <a:p>
            <a:pPr>
              <a:tabLst>
                <a:tab pos="355600" algn="l"/>
              </a:tabLst>
            </a:pPr>
            <a:r>
              <a:rPr lang="en-GB" dirty="0" smtClean="0"/>
              <a:t>  	</a:t>
            </a:r>
            <a:r>
              <a:rPr lang="en-GB" strike="sngStrike" dirty="0" err="1" smtClean="0"/>
              <a:t>mysupermarket.</a:t>
            </a:r>
            <a:r>
              <a:rPr lang="en-GB" dirty="0" err="1" smtClean="0"/>
              <a:t>Supermarket</a:t>
            </a:r>
            <a:r>
              <a:rPr lang="en-GB" dirty="0" smtClean="0"/>
              <a:t> local = </a:t>
            </a:r>
          </a:p>
          <a:p>
            <a:pPr>
              <a:tabLst>
                <a:tab pos="355600" algn="l"/>
              </a:tabLst>
            </a:pPr>
            <a:r>
              <a:rPr lang="en-GB" dirty="0"/>
              <a:t>	</a:t>
            </a:r>
            <a:r>
              <a:rPr lang="en-GB" dirty="0" smtClean="0"/>
              <a:t>	new </a:t>
            </a:r>
            <a:r>
              <a:rPr lang="en-GB" strike="sngStrike" dirty="0" err="1" smtClean="0"/>
              <a:t>mysupermarket.</a:t>
            </a:r>
            <a:r>
              <a:rPr lang="en-GB" dirty="0" err="1" smtClean="0"/>
              <a:t>Supermarket</a:t>
            </a:r>
            <a:r>
              <a:rPr lang="en-GB" dirty="0" smtClean="0"/>
              <a:t>();</a:t>
            </a:r>
          </a:p>
          <a:p>
            <a:r>
              <a:rPr lang="en-GB" dirty="0" smtClean="0"/>
              <a:t>Advantage: Shorter. No additional space overhead.</a:t>
            </a:r>
          </a:p>
          <a:p>
            <a:r>
              <a:rPr lang="en-GB" dirty="0" smtClean="0"/>
              <a:t>Disadvantage: Not explicit </a:t>
            </a:r>
            <a:r>
              <a:rPr lang="en-GB" dirty="0"/>
              <a:t>what package </a:t>
            </a:r>
            <a:r>
              <a:rPr lang="en-GB" dirty="0" smtClean="0"/>
              <a:t>the class came from. Possible name clash when same class name in several packages..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Using package members:</a:t>
            </a:r>
            <a:br>
              <a:rPr lang="en-GB" dirty="0" smtClean="0"/>
            </a:br>
            <a:r>
              <a:rPr lang="en-GB" dirty="0" smtClean="0"/>
              <a:t>3) import entire package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489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Packages can have sub-packages.</a:t>
            </a:r>
          </a:p>
          <a:p>
            <a:r>
              <a:rPr lang="en-GB" dirty="0" smtClean="0"/>
              <a:t>When you import a package you don't import its sub-packages, so: </a:t>
            </a:r>
          </a:p>
          <a:p>
            <a:r>
              <a:rPr lang="en-GB" dirty="0" smtClean="0"/>
              <a:t>	import </a:t>
            </a:r>
            <a:r>
              <a:rPr lang="en-GB" dirty="0" err="1"/>
              <a:t>java.awt</a:t>
            </a:r>
            <a:r>
              <a:rPr lang="en-GB" dirty="0" smtClean="0"/>
              <a:t>.*;</a:t>
            </a:r>
          </a:p>
          <a:p>
            <a:r>
              <a:rPr lang="en-GB" dirty="0" smtClean="0"/>
              <a:t>	import </a:t>
            </a:r>
            <a:r>
              <a:rPr lang="en-GB" dirty="0" err="1"/>
              <a:t>java.awt.event</a:t>
            </a:r>
            <a:r>
              <a:rPr lang="en-GB" dirty="0" smtClean="0"/>
              <a:t>.*;</a:t>
            </a:r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Note on sub-packages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646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233738" indent="-3233738">
              <a:tabLst>
                <a:tab pos="3233738" algn="l"/>
              </a:tabLst>
            </a:pPr>
            <a:r>
              <a:rPr lang="en-GB" dirty="0"/>
              <a:t>import </a:t>
            </a:r>
            <a:r>
              <a:rPr lang="en-GB" dirty="0" err="1"/>
              <a:t>java.awt</a:t>
            </a:r>
            <a:r>
              <a:rPr lang="en-GB" dirty="0"/>
              <a:t>.*;	</a:t>
            </a:r>
            <a:r>
              <a:rPr lang="en-GB" dirty="0" smtClean="0"/>
              <a:t>GUI </a:t>
            </a:r>
            <a:r>
              <a:rPr lang="en-GB" dirty="0"/>
              <a:t>elements.</a:t>
            </a:r>
          </a:p>
          <a:p>
            <a:pPr marL="3233738" indent="-3233738">
              <a:tabLst>
                <a:tab pos="3233738" algn="l"/>
              </a:tabLst>
            </a:pPr>
            <a:r>
              <a:rPr lang="en-GB" dirty="0"/>
              <a:t>import </a:t>
            </a:r>
            <a:r>
              <a:rPr lang="en-GB" dirty="0" err="1"/>
              <a:t>java.awt.event</a:t>
            </a:r>
            <a:r>
              <a:rPr lang="en-GB" dirty="0"/>
              <a:t>.*;	</a:t>
            </a:r>
            <a:r>
              <a:rPr lang="en-GB" dirty="0" smtClean="0"/>
              <a:t>GUI </a:t>
            </a:r>
            <a:r>
              <a:rPr lang="en-GB" dirty="0"/>
              <a:t>event listeners.</a:t>
            </a:r>
          </a:p>
          <a:p>
            <a:pPr marL="3233738" indent="-3233738">
              <a:tabLst>
                <a:tab pos="3233738" algn="l"/>
              </a:tabLst>
            </a:pPr>
            <a:r>
              <a:rPr lang="en-GB" dirty="0"/>
              <a:t>import </a:t>
            </a:r>
            <a:r>
              <a:rPr lang="en-GB" dirty="0" err="1"/>
              <a:t>javax.swing</a:t>
            </a:r>
            <a:r>
              <a:rPr lang="en-GB" dirty="0"/>
              <a:t>.*;	</a:t>
            </a:r>
            <a:r>
              <a:rPr lang="en-GB" dirty="0" smtClean="0"/>
              <a:t>GUI </a:t>
            </a:r>
            <a:r>
              <a:rPr lang="en-GB" dirty="0"/>
              <a:t>elements. Note "</a:t>
            </a:r>
            <a:r>
              <a:rPr lang="en-GB" dirty="0" err="1"/>
              <a:t>javax</a:t>
            </a:r>
            <a:r>
              <a:rPr lang="en-GB" dirty="0"/>
              <a:t>".</a:t>
            </a:r>
          </a:p>
          <a:p>
            <a:pPr marL="3233738" indent="-3233738">
              <a:tabLst>
                <a:tab pos="3233738" algn="l"/>
              </a:tabLst>
            </a:pPr>
            <a:r>
              <a:rPr lang="en-GB" dirty="0"/>
              <a:t>import </a:t>
            </a:r>
            <a:r>
              <a:rPr lang="en-GB" dirty="0" err="1"/>
              <a:t>java.util</a:t>
            </a:r>
            <a:r>
              <a:rPr lang="en-GB" dirty="0"/>
              <a:t>.*;	Data structures (Collections</a:t>
            </a:r>
            <a:r>
              <a:rPr lang="en-GB" dirty="0" smtClean="0"/>
              <a:t>), </a:t>
            </a:r>
            <a:r>
              <a:rPr lang="en-GB" dirty="0" err="1" smtClean="0"/>
              <a:t>ArrayList</a:t>
            </a:r>
            <a:r>
              <a:rPr lang="en-GB" dirty="0" smtClean="0"/>
              <a:t>, </a:t>
            </a:r>
            <a:r>
              <a:rPr lang="en-GB" dirty="0"/>
              <a:t>time, Scanner</a:t>
            </a:r>
            <a:r>
              <a:rPr lang="en-GB" dirty="0" smtClean="0"/>
              <a:t>, Random ...</a:t>
            </a:r>
            <a:endParaRPr lang="en-GB" dirty="0"/>
          </a:p>
          <a:p>
            <a:pPr marL="3233738" indent="-3233738">
              <a:tabLst>
                <a:tab pos="3233738" algn="l"/>
              </a:tabLst>
            </a:pPr>
            <a:r>
              <a:rPr lang="en-GB" dirty="0"/>
              <a:t>import java.io.*;	Input-output classes.</a:t>
            </a:r>
          </a:p>
          <a:p>
            <a:pPr marL="3233738" indent="-3233738">
              <a:tabLst>
                <a:tab pos="3233738" algn="l"/>
              </a:tabLst>
            </a:pPr>
            <a:r>
              <a:rPr lang="en-GB" dirty="0"/>
              <a:t>import </a:t>
            </a:r>
            <a:r>
              <a:rPr lang="en-GB" dirty="0" err="1"/>
              <a:t>java.text</a:t>
            </a:r>
            <a:r>
              <a:rPr lang="en-GB" dirty="0"/>
              <a:t>.*;	Some formatting classes</a:t>
            </a:r>
            <a:r>
              <a:rPr lang="en-GB" dirty="0" smtClean="0"/>
              <a:t>.</a:t>
            </a:r>
          </a:p>
          <a:p>
            <a:pPr marL="3233738" indent="-3233738">
              <a:tabLst>
                <a:tab pos="3233738" algn="l"/>
              </a:tabLst>
            </a:pPr>
            <a:r>
              <a:rPr lang="en-GB" dirty="0" smtClean="0"/>
              <a:t>Import </a:t>
            </a:r>
            <a:r>
              <a:rPr lang="en-GB" dirty="0" err="1" smtClean="0"/>
              <a:t>java.lang</a:t>
            </a:r>
            <a:r>
              <a:rPr lang="en-GB" dirty="0" smtClean="0"/>
              <a:t>.*;	</a:t>
            </a:r>
            <a:r>
              <a:rPr lang="en-GB" i="1" dirty="0" smtClean="0"/>
              <a:t>Automatically imported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Some useful packages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959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Concepts of </a:t>
            </a:r>
            <a:r>
              <a:rPr lang="en-GB" i="1" dirty="0" smtClean="0"/>
              <a:t>static</a:t>
            </a:r>
            <a:r>
              <a:rPr lang="en-GB" dirty="0" smtClean="0"/>
              <a:t> comes to Java from</a:t>
            </a:r>
          </a:p>
          <a:p>
            <a:r>
              <a:rPr lang="en-GB" dirty="0" smtClean="0"/>
              <a:t>C, C++ and continues in C# and others.</a:t>
            </a:r>
          </a:p>
          <a:p>
            <a:r>
              <a:rPr lang="en-GB" dirty="0" smtClean="0"/>
              <a:t>Needed because Java has no real concept of module (package only handles part of it).</a:t>
            </a:r>
          </a:p>
          <a:p>
            <a:r>
              <a:rPr lang="en-GB" dirty="0" smtClean="0"/>
              <a:t>See:</a:t>
            </a:r>
          </a:p>
          <a:p>
            <a:pPr defTabSz="450850"/>
            <a:r>
              <a:rPr lang="en-GB" i="1" dirty="0" smtClean="0"/>
              <a:t>	Import </a:t>
            </a:r>
            <a:r>
              <a:rPr lang="en-GB" i="1" dirty="0"/>
              <a:t>is Not Inheritance</a:t>
            </a:r>
          </a:p>
          <a:p>
            <a:pPr defTabSz="450850"/>
            <a:r>
              <a:rPr lang="en-GB" i="1" dirty="0" smtClean="0"/>
              <a:t>	Why </a:t>
            </a:r>
            <a:r>
              <a:rPr lang="en-GB" i="1" dirty="0"/>
              <a:t>We Need Both: Modules and Classes</a:t>
            </a:r>
          </a:p>
          <a:p>
            <a:pPr defTabSz="450850"/>
            <a:r>
              <a:rPr lang="en-GB" dirty="0" smtClean="0"/>
              <a:t>	Clemens </a:t>
            </a:r>
            <a:r>
              <a:rPr lang="en-GB" dirty="0"/>
              <a:t>A. </a:t>
            </a:r>
            <a:r>
              <a:rPr lang="en-GB" dirty="0" err="1" smtClean="0"/>
              <a:t>Szyperski</a:t>
            </a:r>
            <a:endParaRPr lang="en-GB" dirty="0" smtClean="0"/>
          </a:p>
          <a:p>
            <a:endParaRPr lang="en-GB" dirty="0" smtClean="0"/>
          </a:p>
          <a:p>
            <a:r>
              <a:rPr lang="en-GB" sz="1400" dirty="0"/>
              <a:t>http://citeseerx.ist.psu.edu/viewdoc/download?doi=10.1.1.53.2290&amp;rep=rep1&amp;type=pdf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Keyword static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767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Both fields and methods can be defined using the keyword “static”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	public </a:t>
            </a:r>
            <a:r>
              <a:rPr lang="en-GB" dirty="0"/>
              <a:t>static double pi = 3.14159;</a:t>
            </a:r>
          </a:p>
          <a:p>
            <a:pPr marL="0" indent="0">
              <a:buNone/>
            </a:pPr>
            <a:r>
              <a:rPr lang="en-GB" dirty="0" smtClean="0"/>
              <a:t>  	public </a:t>
            </a:r>
            <a:r>
              <a:rPr lang="en-GB" dirty="0"/>
              <a:t>static void main(String </a:t>
            </a:r>
            <a:r>
              <a:rPr lang="en-GB" dirty="0" smtClean="0"/>
              <a:t>[ ] </a:t>
            </a:r>
            <a:r>
              <a:rPr lang="en-GB" dirty="0" err="1"/>
              <a:t>args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The meaning of the word </a:t>
            </a:r>
            <a:r>
              <a:rPr lang="en-GB" i="1" dirty="0" smtClean="0"/>
              <a:t>static</a:t>
            </a:r>
            <a:r>
              <a:rPr lang="en-GB" dirty="0" smtClean="0"/>
              <a:t> in these definitions has </a:t>
            </a:r>
            <a:r>
              <a:rPr lang="en-GB" i="1" dirty="0" smtClean="0"/>
              <a:t>nothing in common </a:t>
            </a:r>
            <a:r>
              <a:rPr lang="en-GB" dirty="0" smtClean="0"/>
              <a:t>with its meaning when used to distinguish static and dynamic data structures.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Static fields and 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2409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When a field or method is marked as </a:t>
            </a:r>
            <a:r>
              <a:rPr lang="en-GB" i="1" dirty="0" smtClean="0"/>
              <a:t>static</a:t>
            </a:r>
            <a:r>
              <a:rPr lang="en-GB" dirty="0" smtClean="0"/>
              <a:t> it is (usually) identified by qualifying its name by its </a:t>
            </a:r>
            <a:r>
              <a:rPr lang="en-GB" i="1" dirty="0" smtClean="0"/>
              <a:t>class</a:t>
            </a:r>
            <a:r>
              <a:rPr lang="en-GB" dirty="0" smtClean="0"/>
              <a:t>, not an </a:t>
            </a:r>
            <a:r>
              <a:rPr lang="en-GB" i="1" dirty="0" smtClean="0"/>
              <a:t>object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Static qualified by class, not object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00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Used when no object for the member to belong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</a:t>
            </a:r>
            <a:r>
              <a:rPr lang="en-GB" dirty="0" smtClean="0"/>
              <a:t>hat object does </a:t>
            </a:r>
            <a:r>
              <a:rPr lang="el-GR" dirty="0" smtClean="0"/>
              <a:t>π</a:t>
            </a:r>
            <a:r>
              <a:rPr lang="en-GB" dirty="0" smtClean="0"/>
              <a:t> (</a:t>
            </a:r>
            <a:r>
              <a:rPr lang="en-GB" i="1" dirty="0" smtClean="0"/>
              <a:t>pi</a:t>
            </a:r>
            <a:r>
              <a:rPr lang="en-GB" dirty="0" smtClean="0"/>
              <a:t>) belong to?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or </a:t>
            </a:r>
            <a:r>
              <a:rPr lang="en-GB" i="1" dirty="0" err="1" smtClean="0"/>
              <a:t>sqrt</a:t>
            </a:r>
            <a:r>
              <a:rPr lang="en-GB" dirty="0" smtClean="0"/>
              <a:t> function?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or the </a:t>
            </a:r>
            <a:r>
              <a:rPr lang="en-GB" i="1" dirty="0" smtClean="0"/>
              <a:t>main</a:t>
            </a:r>
            <a:r>
              <a:rPr lang="en-GB" dirty="0" smtClean="0"/>
              <a:t> method that is the entry point to a Ja</a:t>
            </a:r>
            <a:r>
              <a:rPr lang="en-GB" dirty="0"/>
              <a:t>v</a:t>
            </a:r>
            <a:r>
              <a:rPr lang="en-GB" dirty="0" smtClean="0"/>
              <a:t>a program?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Methods and constants </a:t>
            </a:r>
            <a:r>
              <a:rPr lang="en-GB" dirty="0"/>
              <a:t>in </a:t>
            </a:r>
            <a:r>
              <a:rPr lang="en-GB" i="1" dirty="0" err="1" smtClean="0"/>
              <a:t>java.lang.Math</a:t>
            </a:r>
            <a:r>
              <a:rPr lang="en-GB" dirty="0" smtClean="0"/>
              <a:t> class are static.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Static members exist </a:t>
            </a:r>
            <a:br>
              <a:rPr lang="en-GB" dirty="0" smtClean="0"/>
            </a:br>
            <a:r>
              <a:rPr lang="en-GB" dirty="0" smtClean="0"/>
              <a:t>without any object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781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600" dirty="0" smtClean="0"/>
              <a:t>If a class has a static field then there is only the </a:t>
            </a:r>
            <a:r>
              <a:rPr lang="en-GB" sz="1600" dirty="0">
                <a:solidFill>
                  <a:schemeClr val="accent3"/>
                </a:solidFill>
                <a:latin typeface="Arial" charset="0"/>
                <a:ea typeface="ＭＳ Ｐゴシック" pitchFamily="124" charset="-128"/>
              </a:rPr>
              <a:t>one </a:t>
            </a:r>
            <a:r>
              <a:rPr lang="en-GB" sz="1600" dirty="0" smtClean="0">
                <a:solidFill>
                  <a:schemeClr val="accent3"/>
                </a:solidFill>
                <a:latin typeface="Arial" charset="0"/>
                <a:ea typeface="ＭＳ Ｐゴシック" pitchFamily="124" charset="-128"/>
              </a:rPr>
              <a:t>occurrence for </a:t>
            </a:r>
            <a:r>
              <a:rPr lang="en-GB" sz="1600" dirty="0">
                <a:solidFill>
                  <a:schemeClr val="accent3"/>
                </a:solidFill>
                <a:latin typeface="Arial" charset="0"/>
                <a:ea typeface="ＭＳ Ｐゴシック" pitchFamily="124" charset="-128"/>
              </a:rPr>
              <a:t>all instances </a:t>
            </a:r>
            <a:r>
              <a:rPr lang="en-GB" sz="1600" dirty="0" smtClean="0"/>
              <a:t>of the class. Some times called a ‘</a:t>
            </a:r>
            <a:r>
              <a:rPr lang="en-GB" sz="1600" i="1" dirty="0" smtClean="0"/>
              <a:t>class</a:t>
            </a:r>
            <a:r>
              <a:rPr lang="en-GB" sz="1600" dirty="0" smtClean="0"/>
              <a:t>’ field (as opposed to an ‘</a:t>
            </a:r>
            <a:r>
              <a:rPr lang="en-GB" sz="1600" i="1" dirty="0" smtClean="0"/>
              <a:t>instance</a:t>
            </a:r>
            <a:r>
              <a:rPr lang="en-GB" sz="1600" dirty="0" smtClean="0"/>
              <a:t>’ field).</a:t>
            </a:r>
          </a:p>
          <a:p>
            <a:r>
              <a:rPr lang="en-GB" sz="1600" dirty="0" smtClean="0"/>
              <a:t>A non-static field has </a:t>
            </a:r>
            <a:r>
              <a:rPr lang="en-GB" sz="1600" dirty="0">
                <a:solidFill>
                  <a:schemeClr val="accent3"/>
                </a:solidFill>
                <a:latin typeface="Arial" charset="0"/>
                <a:ea typeface="ＭＳ Ｐゴシック" pitchFamily="124" charset="-128"/>
              </a:rPr>
              <a:t>one occurrence for each object </a:t>
            </a:r>
            <a:r>
              <a:rPr lang="en-GB" sz="1600" dirty="0" smtClean="0"/>
              <a:t>that is an instance of the class.</a:t>
            </a:r>
            <a:endParaRPr lang="en-GB" sz="16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Static fields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71863" y="3356992"/>
            <a:ext cx="3528392" cy="8309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public class Circle {</a:t>
            </a:r>
          </a:p>
          <a:p>
            <a:r>
              <a:rPr lang="en-GB" sz="1600" dirty="0">
                <a:solidFill>
                  <a:schemeClr val="tx2"/>
                </a:solidFill>
              </a:rPr>
              <a:t>    public </a:t>
            </a:r>
            <a:r>
              <a:rPr lang="en-GB" sz="1600" dirty="0">
                <a:solidFill>
                  <a:schemeClr val="accent3"/>
                </a:solidFill>
              </a:rPr>
              <a:t>static </a:t>
            </a:r>
            <a:r>
              <a:rPr lang="en-GB" sz="1600" dirty="0">
                <a:solidFill>
                  <a:schemeClr val="tx2"/>
                </a:solidFill>
              </a:rPr>
              <a:t>double pi = 3.14159;</a:t>
            </a:r>
          </a:p>
          <a:p>
            <a:r>
              <a:rPr lang="en-GB" sz="1600" dirty="0">
                <a:solidFill>
                  <a:schemeClr val="tx2"/>
                </a:solidFill>
              </a:rPr>
              <a:t>    public double radius;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48264" y="3104964"/>
            <a:ext cx="1512168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c</a:t>
            </a:r>
            <a:r>
              <a:rPr lang="en-GB" sz="1600" dirty="0" smtClean="0">
                <a:solidFill>
                  <a:schemeClr val="tx2"/>
                </a:solidFill>
              </a:rPr>
              <a:t>irc1</a:t>
            </a:r>
          </a:p>
          <a:p>
            <a:r>
              <a:rPr lang="en-GB" sz="1600" dirty="0" smtClean="0">
                <a:solidFill>
                  <a:schemeClr val="tx2"/>
                </a:solidFill>
              </a:rPr>
              <a:t>radius = 3.3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8264" y="4049780"/>
            <a:ext cx="1512168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circ2</a:t>
            </a:r>
          </a:p>
          <a:p>
            <a:r>
              <a:rPr lang="en-GB" sz="1600" dirty="0" smtClean="0">
                <a:solidFill>
                  <a:schemeClr val="tx2"/>
                </a:solidFill>
              </a:rPr>
              <a:t>radius = 1.76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6056" y="3537013"/>
            <a:ext cx="1368152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Circle</a:t>
            </a:r>
          </a:p>
          <a:p>
            <a:r>
              <a:rPr lang="en-GB" sz="1600" dirty="0" smtClean="0">
                <a:solidFill>
                  <a:schemeClr val="tx2"/>
                </a:solidFill>
              </a:rPr>
              <a:t>pi = 3.14159</a:t>
            </a:r>
            <a:endParaRPr lang="en-GB" sz="1600" dirty="0">
              <a:solidFill>
                <a:schemeClr val="tx2"/>
              </a:solidFill>
            </a:endParaRPr>
          </a:p>
        </p:txBody>
      </p:sp>
      <p:cxnSp>
        <p:nvCxnSpPr>
          <p:cNvPr id="9" name="Straight Arrow Connector 8"/>
          <p:cNvCxnSpPr>
            <a:stCxn id="7" idx="3"/>
            <a:endCxn id="5" idx="1"/>
          </p:cNvCxnSpPr>
          <p:nvPr/>
        </p:nvCxnSpPr>
        <p:spPr>
          <a:xfrm flipV="1">
            <a:off x="6444208" y="3397352"/>
            <a:ext cx="504056" cy="432049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6" idx="1"/>
          </p:cNvCxnSpPr>
          <p:nvPr/>
        </p:nvCxnSpPr>
        <p:spPr>
          <a:xfrm>
            <a:off x="6444208" y="3829401"/>
            <a:ext cx="504056" cy="512767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1863" y="5273913"/>
            <a:ext cx="2803993" cy="132343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2"/>
                </a:solidFill>
              </a:rPr>
              <a:t> double a = </a:t>
            </a:r>
            <a:r>
              <a:rPr lang="fr-FR" sz="1600" dirty="0" err="1">
                <a:solidFill>
                  <a:schemeClr val="tx2"/>
                </a:solidFill>
              </a:rPr>
              <a:t>Circle.pi</a:t>
            </a:r>
            <a:r>
              <a:rPr lang="fr-FR" sz="1600" dirty="0" smtClean="0">
                <a:solidFill>
                  <a:schemeClr val="tx2"/>
                </a:solidFill>
              </a:rPr>
              <a:t>;</a:t>
            </a:r>
          </a:p>
          <a:p>
            <a:endParaRPr lang="fr-FR" sz="1600" dirty="0">
              <a:solidFill>
                <a:schemeClr val="tx2"/>
              </a:solidFill>
            </a:endParaRPr>
          </a:p>
          <a:p>
            <a:r>
              <a:rPr lang="fr-FR" sz="1600" dirty="0">
                <a:solidFill>
                  <a:schemeClr val="tx2"/>
                </a:solidFill>
              </a:rPr>
              <a:t> </a:t>
            </a:r>
            <a:r>
              <a:rPr lang="fr-FR" sz="1600" dirty="0" smtClean="0">
                <a:solidFill>
                  <a:schemeClr val="tx2"/>
                </a:solidFill>
              </a:rPr>
              <a:t>double </a:t>
            </a:r>
            <a:r>
              <a:rPr lang="fr-FR" sz="1600" dirty="0">
                <a:solidFill>
                  <a:schemeClr val="tx2"/>
                </a:solidFill>
              </a:rPr>
              <a:t>b = </a:t>
            </a:r>
            <a:r>
              <a:rPr lang="fr-FR" sz="1600" dirty="0" err="1">
                <a:solidFill>
                  <a:schemeClr val="tx2"/>
                </a:solidFill>
              </a:rPr>
              <a:t>Circle.radius</a:t>
            </a:r>
            <a:r>
              <a:rPr lang="fr-FR" sz="1600" dirty="0" smtClean="0">
                <a:solidFill>
                  <a:schemeClr val="tx2"/>
                </a:solidFill>
              </a:rPr>
              <a:t>;</a:t>
            </a:r>
          </a:p>
          <a:p>
            <a:endParaRPr lang="fr-FR" sz="1600" dirty="0">
              <a:solidFill>
                <a:schemeClr val="tx2"/>
              </a:solidFill>
            </a:endParaRPr>
          </a:p>
          <a:p>
            <a:r>
              <a:rPr lang="fr-FR" sz="1600" dirty="0">
                <a:solidFill>
                  <a:schemeClr val="tx2"/>
                </a:solidFill>
              </a:rPr>
              <a:t> </a:t>
            </a:r>
            <a:r>
              <a:rPr lang="fr-FR" sz="1600" dirty="0" smtClean="0">
                <a:solidFill>
                  <a:schemeClr val="tx2"/>
                </a:solidFill>
              </a:rPr>
              <a:t>double </a:t>
            </a:r>
            <a:r>
              <a:rPr lang="fr-FR" sz="1600" dirty="0">
                <a:solidFill>
                  <a:schemeClr val="tx2"/>
                </a:solidFill>
              </a:rPr>
              <a:t>c = circ1.pi;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07904" y="4797152"/>
            <a:ext cx="4752528" cy="58477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accent3"/>
                </a:solidFill>
              </a:rPr>
              <a:t>This is OK. The field </a:t>
            </a:r>
            <a:r>
              <a:rPr lang="en-GB" sz="1600" i="1" dirty="0" smtClean="0">
                <a:solidFill>
                  <a:schemeClr val="accent3"/>
                </a:solidFill>
              </a:rPr>
              <a:t>pi</a:t>
            </a:r>
            <a:r>
              <a:rPr lang="en-GB" sz="1600" dirty="0" smtClean="0">
                <a:solidFill>
                  <a:schemeClr val="accent3"/>
                </a:solidFill>
              </a:rPr>
              <a:t> is static so its value is defined on the class, not any particular instance</a:t>
            </a:r>
            <a:endParaRPr lang="en-GB" sz="1600" dirty="0">
              <a:solidFill>
                <a:schemeClr val="accent3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2568388" y="5230906"/>
            <a:ext cx="1139516" cy="228600"/>
          </a:xfrm>
          <a:custGeom>
            <a:avLst/>
            <a:gdLst>
              <a:gd name="connsiteX0" fmla="*/ 900953 w 900953"/>
              <a:gd name="connsiteY0" fmla="*/ 0 h 228600"/>
              <a:gd name="connsiteX1" fmla="*/ 618565 w 900953"/>
              <a:gd name="connsiteY1" fmla="*/ 53788 h 228600"/>
              <a:gd name="connsiteX2" fmla="*/ 578224 w 900953"/>
              <a:gd name="connsiteY2" fmla="*/ 80682 h 228600"/>
              <a:gd name="connsiteX3" fmla="*/ 242047 w 900953"/>
              <a:gd name="connsiteY3" fmla="*/ 94129 h 228600"/>
              <a:gd name="connsiteX4" fmla="*/ 174812 w 900953"/>
              <a:gd name="connsiteY4" fmla="*/ 121023 h 228600"/>
              <a:gd name="connsiteX5" fmla="*/ 53788 w 900953"/>
              <a:gd name="connsiteY5" fmla="*/ 174812 h 228600"/>
              <a:gd name="connsiteX6" fmla="*/ 0 w 900953"/>
              <a:gd name="connsiteY6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0953" h="228600">
                <a:moveTo>
                  <a:pt x="900953" y="0"/>
                </a:moveTo>
                <a:cubicBezTo>
                  <a:pt x="806824" y="17929"/>
                  <a:pt x="698293" y="636"/>
                  <a:pt x="618565" y="53788"/>
                </a:cubicBezTo>
                <a:cubicBezTo>
                  <a:pt x="605118" y="62753"/>
                  <a:pt x="594293" y="78960"/>
                  <a:pt x="578224" y="80682"/>
                </a:cubicBezTo>
                <a:cubicBezTo>
                  <a:pt x="466714" y="92629"/>
                  <a:pt x="354106" y="89647"/>
                  <a:pt x="242047" y="94129"/>
                </a:cubicBezTo>
                <a:cubicBezTo>
                  <a:pt x="219635" y="103094"/>
                  <a:pt x="196786" y="111034"/>
                  <a:pt x="174812" y="121023"/>
                </a:cubicBezTo>
                <a:cubicBezTo>
                  <a:pt x="46442" y="179374"/>
                  <a:pt x="139160" y="146355"/>
                  <a:pt x="53788" y="174812"/>
                </a:cubicBezTo>
                <a:cubicBezTo>
                  <a:pt x="21334" y="223492"/>
                  <a:pt x="41349" y="207925"/>
                  <a:pt x="0" y="228600"/>
                </a:cubicBezTo>
              </a:path>
            </a:pathLst>
          </a:custGeom>
          <a:noFill/>
          <a:ln>
            <a:solidFill>
              <a:schemeClr val="accent3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3707904" y="5517232"/>
            <a:ext cx="4752528" cy="58477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accent3"/>
                </a:solidFill>
              </a:rPr>
              <a:t>This is not OK. We need to know which instance of the class we are getting the radius of.</a:t>
            </a:r>
            <a:endParaRPr lang="en-GB" sz="1600" dirty="0">
              <a:solidFill>
                <a:schemeClr val="accent3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07904" y="6309320"/>
            <a:ext cx="4752528" cy="33855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accent3"/>
                </a:solidFill>
              </a:rPr>
              <a:t>This is OK, but a bit confusing</a:t>
            </a:r>
            <a:endParaRPr lang="en-GB" sz="1600" dirty="0">
              <a:solidFill>
                <a:schemeClr val="accent3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2783541" y="5836024"/>
            <a:ext cx="874059" cy="42053"/>
          </a:xfrm>
          <a:custGeom>
            <a:avLst/>
            <a:gdLst>
              <a:gd name="connsiteX0" fmla="*/ 874059 w 874059"/>
              <a:gd name="connsiteY0" fmla="*/ 0 h 42053"/>
              <a:gd name="connsiteX1" fmla="*/ 672353 w 874059"/>
              <a:gd name="connsiteY1" fmla="*/ 26894 h 42053"/>
              <a:gd name="connsiteX2" fmla="*/ 578224 w 874059"/>
              <a:gd name="connsiteY2" fmla="*/ 40341 h 42053"/>
              <a:gd name="connsiteX3" fmla="*/ 0 w 874059"/>
              <a:gd name="connsiteY3" fmla="*/ 40341 h 4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4059" h="42053">
                <a:moveTo>
                  <a:pt x="874059" y="0"/>
                </a:moveTo>
                <a:cubicBezTo>
                  <a:pt x="745559" y="25700"/>
                  <a:pt x="863255" y="4435"/>
                  <a:pt x="672353" y="26894"/>
                </a:cubicBezTo>
                <a:cubicBezTo>
                  <a:pt x="640875" y="30597"/>
                  <a:pt x="609913" y="39707"/>
                  <a:pt x="578224" y="40341"/>
                </a:cubicBezTo>
                <a:cubicBezTo>
                  <a:pt x="385521" y="44195"/>
                  <a:pt x="192741" y="40341"/>
                  <a:pt x="0" y="40341"/>
                </a:cubicBezTo>
              </a:path>
            </a:pathLst>
          </a:custGeom>
          <a:noFill/>
          <a:ln>
            <a:solidFill>
              <a:schemeClr val="accent3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 19"/>
          <p:cNvSpPr/>
          <p:nvPr/>
        </p:nvSpPr>
        <p:spPr>
          <a:xfrm flipV="1">
            <a:off x="2318873" y="6384580"/>
            <a:ext cx="1338727" cy="45719"/>
          </a:xfrm>
          <a:custGeom>
            <a:avLst/>
            <a:gdLst>
              <a:gd name="connsiteX0" fmla="*/ 874059 w 874059"/>
              <a:gd name="connsiteY0" fmla="*/ 0 h 42053"/>
              <a:gd name="connsiteX1" fmla="*/ 672353 w 874059"/>
              <a:gd name="connsiteY1" fmla="*/ 26894 h 42053"/>
              <a:gd name="connsiteX2" fmla="*/ 578224 w 874059"/>
              <a:gd name="connsiteY2" fmla="*/ 40341 h 42053"/>
              <a:gd name="connsiteX3" fmla="*/ 0 w 874059"/>
              <a:gd name="connsiteY3" fmla="*/ 40341 h 4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4059" h="42053">
                <a:moveTo>
                  <a:pt x="874059" y="0"/>
                </a:moveTo>
                <a:cubicBezTo>
                  <a:pt x="745559" y="25700"/>
                  <a:pt x="863255" y="4435"/>
                  <a:pt x="672353" y="26894"/>
                </a:cubicBezTo>
                <a:cubicBezTo>
                  <a:pt x="640875" y="30597"/>
                  <a:pt x="609913" y="39707"/>
                  <a:pt x="578224" y="40341"/>
                </a:cubicBezTo>
                <a:cubicBezTo>
                  <a:pt x="385521" y="44195"/>
                  <a:pt x="192741" y="40341"/>
                  <a:pt x="0" y="40341"/>
                </a:cubicBezTo>
              </a:path>
            </a:pathLst>
          </a:custGeom>
          <a:noFill/>
          <a:ln>
            <a:solidFill>
              <a:schemeClr val="accent3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7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package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</a:t>
            </a:r>
            <a:r>
              <a:rPr lang="en-GB" dirty="0" smtClean="0"/>
              <a:t>mport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</a:t>
            </a:r>
            <a:r>
              <a:rPr lang="en-GB" dirty="0" smtClean="0"/>
              <a:t>tatic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</a:t>
            </a:r>
            <a:r>
              <a:rPr lang="en-GB" dirty="0" smtClean="0"/>
              <a:t>inal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999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39553" y="2056303"/>
            <a:ext cx="6048671" cy="4473585"/>
          </a:xfrm>
        </p:spPr>
        <p:txBody>
          <a:bodyPr/>
          <a:lstStyle/>
          <a:p>
            <a:r>
              <a:rPr lang="en-GB" dirty="0" smtClean="0"/>
              <a:t>Beware of </a:t>
            </a:r>
            <a:r>
              <a:rPr lang="en-GB" i="1" dirty="0" smtClean="0"/>
              <a:t>aliasing</a:t>
            </a:r>
            <a:r>
              <a:rPr lang="en-GB" dirty="0" smtClean="0"/>
              <a:t>; that’s where you have more than one name for the same thing.</a:t>
            </a:r>
          </a:p>
          <a:p>
            <a:r>
              <a:rPr lang="en-GB" dirty="0" smtClean="0"/>
              <a:t>Causes great confusion in programming.</a:t>
            </a:r>
          </a:p>
          <a:p>
            <a:r>
              <a:rPr lang="en-GB" dirty="0" smtClean="0"/>
              <a:t>Can occur with multiple references.</a:t>
            </a:r>
          </a:p>
          <a:p>
            <a:r>
              <a:rPr lang="en-GB" dirty="0" smtClean="0"/>
              <a:t>Example:</a:t>
            </a:r>
            <a:endParaRPr lang="en-GB" dirty="0"/>
          </a:p>
          <a:p>
            <a:pPr marL="177800"/>
            <a:r>
              <a:rPr lang="en-GB" dirty="0" smtClean="0"/>
              <a:t>C x = new C(); </a:t>
            </a:r>
            <a:r>
              <a:rPr lang="en-GB" i="1" dirty="0" smtClean="0"/>
              <a:t>// C has an </a:t>
            </a:r>
            <a:r>
              <a:rPr lang="en-GB" i="1" dirty="0" err="1" smtClean="0"/>
              <a:t>int</a:t>
            </a:r>
            <a:r>
              <a:rPr lang="en-GB" i="1" dirty="0" smtClean="0"/>
              <a:t> field </a:t>
            </a:r>
            <a:r>
              <a:rPr lang="en-GB" i="1" dirty="0" err="1" smtClean="0"/>
              <a:t>val</a:t>
            </a:r>
            <a:endParaRPr lang="en-GB" i="1" dirty="0" smtClean="0"/>
          </a:p>
          <a:p>
            <a:pPr marL="177800"/>
            <a:r>
              <a:rPr lang="en-GB" dirty="0" smtClean="0"/>
              <a:t>C y = x; </a:t>
            </a:r>
            <a:r>
              <a:rPr lang="en-GB" i="1" dirty="0" smtClean="0"/>
              <a:t>// y refers to same object as x</a:t>
            </a:r>
            <a:endParaRPr lang="en-GB" i="1" dirty="0"/>
          </a:p>
          <a:p>
            <a:pPr marL="177800"/>
            <a:r>
              <a:rPr lang="en-GB" dirty="0" err="1" smtClean="0"/>
              <a:t>x.val</a:t>
            </a:r>
            <a:r>
              <a:rPr lang="en-GB" dirty="0" smtClean="0"/>
              <a:t> = 3; </a:t>
            </a:r>
            <a:r>
              <a:rPr lang="en-GB" dirty="0" err="1" smtClean="0"/>
              <a:t>y.val</a:t>
            </a:r>
            <a:r>
              <a:rPr lang="en-GB" dirty="0" smtClean="0"/>
              <a:t> = 4;</a:t>
            </a:r>
          </a:p>
          <a:p>
            <a:pPr marL="177800"/>
            <a:r>
              <a:rPr lang="en-GB" dirty="0" err="1" smtClean="0"/>
              <a:t>System.out.println</a:t>
            </a:r>
            <a:r>
              <a:rPr lang="en-GB" dirty="0" smtClean="0"/>
              <a:t>(</a:t>
            </a:r>
            <a:r>
              <a:rPr lang="en-GB" dirty="0" err="1" smtClean="0"/>
              <a:t>x.val</a:t>
            </a:r>
            <a:r>
              <a:rPr lang="en-GB" dirty="0" smtClean="0"/>
              <a:t>); </a:t>
            </a:r>
            <a:r>
              <a:rPr lang="en-GB" i="1" dirty="0" smtClean="0"/>
              <a:t>// prints 4 (not 3!)</a:t>
            </a:r>
            <a:endParaRPr lang="en-GB" i="1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Aliasing: beware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468052" y="2468628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x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869837" y="2930293"/>
            <a:ext cx="633478" cy="439453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69151" y="4701687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y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24328" y="3573016"/>
            <a:ext cx="792088" cy="461665"/>
          </a:xfrm>
          <a:prstGeom prst="rect">
            <a:avLst/>
          </a:prstGeom>
          <a:noFill/>
          <a:ln>
            <a:solidFill>
              <a:srgbClr val="4D4D4F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 </a:t>
            </a:r>
            <a:r>
              <a:rPr lang="en-GB" strike="sngStrike" dirty="0" smtClean="0">
                <a:solidFill>
                  <a:schemeClr val="tx2"/>
                </a:solidFill>
              </a:rPr>
              <a:t>3</a:t>
            </a:r>
            <a:r>
              <a:rPr lang="en-GB" dirty="0" smtClean="0">
                <a:solidFill>
                  <a:schemeClr val="tx2"/>
                </a:solidFill>
              </a:rPr>
              <a:t> 4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869837" y="4073100"/>
            <a:ext cx="762899" cy="652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259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800" dirty="0" smtClean="0"/>
              <a:t>A </a:t>
            </a:r>
            <a:r>
              <a:rPr lang="en-GB" sz="1800" i="1" dirty="0" smtClean="0"/>
              <a:t>static</a:t>
            </a:r>
            <a:r>
              <a:rPr lang="en-GB" sz="1800" dirty="0" smtClean="0"/>
              <a:t> method can be called on the class itself, a </a:t>
            </a:r>
            <a:r>
              <a:rPr lang="en-GB" sz="1800" i="1" dirty="0" smtClean="0"/>
              <a:t>non-static</a:t>
            </a:r>
            <a:r>
              <a:rPr lang="en-GB" sz="1800" dirty="0" smtClean="0"/>
              <a:t> method must be called on a particular instance of the class.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Static methods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852936"/>
            <a:ext cx="4680520" cy="18158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public class </a:t>
            </a:r>
            <a:r>
              <a:rPr lang="en-GB" sz="1600" dirty="0" smtClean="0">
                <a:solidFill>
                  <a:schemeClr val="tx2"/>
                </a:solidFill>
              </a:rPr>
              <a:t>Circle </a:t>
            </a:r>
            <a:r>
              <a:rPr lang="en-GB" sz="1600" dirty="0">
                <a:solidFill>
                  <a:schemeClr val="tx2"/>
                </a:solidFill>
              </a:rPr>
              <a:t>{</a:t>
            </a:r>
          </a:p>
          <a:p>
            <a:r>
              <a:rPr lang="en-GB" sz="1600" dirty="0">
                <a:solidFill>
                  <a:schemeClr val="tx2"/>
                </a:solidFill>
              </a:rPr>
              <a:t>    private </a:t>
            </a:r>
            <a:r>
              <a:rPr lang="en-GB" sz="1600" dirty="0">
                <a:solidFill>
                  <a:schemeClr val="accent3"/>
                </a:solidFill>
              </a:rPr>
              <a:t>static</a:t>
            </a:r>
            <a:r>
              <a:rPr lang="en-GB" sz="1600" dirty="0">
                <a:solidFill>
                  <a:schemeClr val="tx2"/>
                </a:solidFill>
              </a:rPr>
              <a:t> double pi = 3.14159;</a:t>
            </a:r>
          </a:p>
          <a:p>
            <a:r>
              <a:rPr lang="en-GB" sz="1600" dirty="0">
                <a:solidFill>
                  <a:schemeClr val="tx2"/>
                </a:solidFill>
              </a:rPr>
              <a:t>    private double radius;</a:t>
            </a:r>
          </a:p>
          <a:p>
            <a:r>
              <a:rPr lang="en-GB" sz="1600" dirty="0">
                <a:solidFill>
                  <a:schemeClr val="tx2"/>
                </a:solidFill>
              </a:rPr>
              <a:t>    </a:t>
            </a:r>
          </a:p>
          <a:p>
            <a:r>
              <a:rPr lang="en-GB" sz="1600" dirty="0">
                <a:solidFill>
                  <a:schemeClr val="tx2"/>
                </a:solidFill>
              </a:rPr>
              <a:t>    public double </a:t>
            </a:r>
            <a:r>
              <a:rPr lang="en-GB" sz="1600" dirty="0" err="1">
                <a:solidFill>
                  <a:schemeClr val="tx2"/>
                </a:solidFill>
              </a:rPr>
              <a:t>getRadius</a:t>
            </a:r>
            <a:r>
              <a:rPr lang="en-GB" sz="1600" dirty="0">
                <a:solidFill>
                  <a:schemeClr val="tx2"/>
                </a:solidFill>
              </a:rPr>
              <a:t>() </a:t>
            </a:r>
            <a:r>
              <a:rPr lang="en-GB" sz="1600" dirty="0" smtClean="0">
                <a:solidFill>
                  <a:schemeClr val="tx2"/>
                </a:solidFill>
              </a:rPr>
              <a:t>{return </a:t>
            </a:r>
            <a:r>
              <a:rPr lang="en-GB" sz="1600" dirty="0">
                <a:solidFill>
                  <a:schemeClr val="tx2"/>
                </a:solidFill>
              </a:rPr>
              <a:t>radius</a:t>
            </a:r>
            <a:r>
              <a:rPr lang="en-GB" sz="1600" dirty="0" smtClean="0">
                <a:solidFill>
                  <a:schemeClr val="tx2"/>
                </a:solidFill>
              </a:rPr>
              <a:t>;}</a:t>
            </a:r>
            <a:endParaRPr lang="en-GB" sz="1600" dirty="0">
              <a:solidFill>
                <a:schemeClr val="tx2"/>
              </a:solidFill>
            </a:endParaRPr>
          </a:p>
          <a:p>
            <a:r>
              <a:rPr lang="en-GB" sz="1600" dirty="0">
                <a:solidFill>
                  <a:schemeClr val="tx2"/>
                </a:solidFill>
              </a:rPr>
              <a:t>    public </a:t>
            </a:r>
            <a:r>
              <a:rPr lang="en-GB" sz="1600" dirty="0">
                <a:solidFill>
                  <a:schemeClr val="accent3"/>
                </a:solidFill>
              </a:rPr>
              <a:t>static</a:t>
            </a:r>
            <a:r>
              <a:rPr lang="en-GB" sz="1600" dirty="0">
                <a:solidFill>
                  <a:schemeClr val="tx2"/>
                </a:solidFill>
              </a:rPr>
              <a:t> double </a:t>
            </a:r>
            <a:r>
              <a:rPr lang="en-GB" sz="1600" dirty="0" err="1">
                <a:solidFill>
                  <a:schemeClr val="tx2"/>
                </a:solidFill>
              </a:rPr>
              <a:t>getPi</a:t>
            </a:r>
            <a:r>
              <a:rPr lang="en-GB" sz="1600" dirty="0">
                <a:solidFill>
                  <a:schemeClr val="tx2"/>
                </a:solidFill>
              </a:rPr>
              <a:t>() </a:t>
            </a:r>
            <a:r>
              <a:rPr lang="en-GB" sz="1600" dirty="0" smtClean="0">
                <a:solidFill>
                  <a:schemeClr val="tx2"/>
                </a:solidFill>
              </a:rPr>
              <a:t>{return </a:t>
            </a:r>
            <a:r>
              <a:rPr lang="en-GB" sz="1600" dirty="0">
                <a:solidFill>
                  <a:schemeClr val="tx2"/>
                </a:solidFill>
              </a:rPr>
              <a:t>pi</a:t>
            </a:r>
            <a:r>
              <a:rPr lang="en-GB" sz="1600" dirty="0" smtClean="0">
                <a:solidFill>
                  <a:schemeClr val="tx2"/>
                </a:solidFill>
              </a:rPr>
              <a:t>;}</a:t>
            </a:r>
            <a:endParaRPr lang="en-GB" sz="1600" dirty="0">
              <a:solidFill>
                <a:schemeClr val="tx2"/>
              </a:solidFill>
            </a:endParaRPr>
          </a:p>
          <a:p>
            <a:r>
              <a:rPr lang="en-GB" sz="16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3646" y="4751273"/>
            <a:ext cx="4680520" cy="206210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2"/>
                </a:solidFill>
              </a:rPr>
              <a:t> </a:t>
            </a:r>
            <a:r>
              <a:rPr lang="fr-FR" sz="1600" dirty="0" err="1" smtClean="0">
                <a:solidFill>
                  <a:schemeClr val="tx2"/>
                </a:solidFill>
              </a:rPr>
              <a:t>Circle</a:t>
            </a:r>
            <a:r>
              <a:rPr lang="fr-FR" sz="1600" dirty="0" smtClean="0">
                <a:solidFill>
                  <a:schemeClr val="tx2"/>
                </a:solidFill>
              </a:rPr>
              <a:t> </a:t>
            </a:r>
            <a:r>
              <a:rPr lang="fr-FR" sz="1600" dirty="0">
                <a:solidFill>
                  <a:schemeClr val="tx2"/>
                </a:solidFill>
              </a:rPr>
              <a:t>circ3 = new </a:t>
            </a:r>
            <a:r>
              <a:rPr lang="fr-FR" sz="1600" dirty="0" err="1" smtClean="0">
                <a:solidFill>
                  <a:schemeClr val="tx2"/>
                </a:solidFill>
              </a:rPr>
              <a:t>Circle</a:t>
            </a:r>
            <a:r>
              <a:rPr lang="fr-FR" sz="1600" dirty="0" smtClean="0">
                <a:solidFill>
                  <a:schemeClr val="tx2"/>
                </a:solidFill>
              </a:rPr>
              <a:t>();</a:t>
            </a:r>
          </a:p>
          <a:p>
            <a:endParaRPr lang="fr-FR" sz="1600" dirty="0">
              <a:solidFill>
                <a:schemeClr val="tx2"/>
              </a:solidFill>
            </a:endParaRPr>
          </a:p>
          <a:p>
            <a:r>
              <a:rPr lang="fr-FR" sz="1600" dirty="0">
                <a:solidFill>
                  <a:schemeClr val="tx2"/>
                </a:solidFill>
              </a:rPr>
              <a:t> </a:t>
            </a:r>
            <a:r>
              <a:rPr lang="fr-FR" sz="1600" dirty="0" smtClean="0">
                <a:solidFill>
                  <a:schemeClr val="tx2"/>
                </a:solidFill>
              </a:rPr>
              <a:t>double </a:t>
            </a:r>
            <a:r>
              <a:rPr lang="fr-FR" sz="1600" dirty="0">
                <a:solidFill>
                  <a:schemeClr val="tx2"/>
                </a:solidFill>
              </a:rPr>
              <a:t>d = </a:t>
            </a:r>
            <a:r>
              <a:rPr lang="fr-FR" sz="1600" dirty="0" err="1" smtClean="0">
                <a:solidFill>
                  <a:schemeClr val="tx2"/>
                </a:solidFill>
              </a:rPr>
              <a:t>Circle.getPi</a:t>
            </a:r>
            <a:r>
              <a:rPr lang="fr-FR" sz="1600" dirty="0">
                <a:solidFill>
                  <a:schemeClr val="tx2"/>
                </a:solidFill>
              </a:rPr>
              <a:t>();</a:t>
            </a:r>
          </a:p>
          <a:p>
            <a:r>
              <a:rPr lang="fr-FR" sz="1600" dirty="0">
                <a:solidFill>
                  <a:schemeClr val="tx2"/>
                </a:solidFill>
              </a:rPr>
              <a:t> </a:t>
            </a:r>
            <a:r>
              <a:rPr lang="fr-FR" sz="1600" dirty="0" smtClean="0">
                <a:solidFill>
                  <a:schemeClr val="tx2"/>
                </a:solidFill>
              </a:rPr>
              <a:t>double </a:t>
            </a:r>
            <a:r>
              <a:rPr lang="fr-FR" sz="1600" dirty="0">
                <a:solidFill>
                  <a:schemeClr val="tx2"/>
                </a:solidFill>
              </a:rPr>
              <a:t>e = </a:t>
            </a:r>
            <a:r>
              <a:rPr lang="fr-FR" sz="1600" dirty="0" err="1" smtClean="0">
                <a:solidFill>
                  <a:schemeClr val="tx2"/>
                </a:solidFill>
              </a:rPr>
              <a:t>Circle.getRadius</a:t>
            </a:r>
            <a:r>
              <a:rPr lang="fr-FR" sz="1600" dirty="0">
                <a:solidFill>
                  <a:schemeClr val="tx2"/>
                </a:solidFill>
              </a:rPr>
              <a:t>();</a:t>
            </a:r>
          </a:p>
          <a:p>
            <a:r>
              <a:rPr lang="fr-FR" sz="1600" dirty="0" smtClean="0">
                <a:solidFill>
                  <a:schemeClr val="tx2"/>
                </a:solidFill>
              </a:rPr>
              <a:t>double </a:t>
            </a:r>
            <a:r>
              <a:rPr lang="fr-FR" sz="1600" dirty="0">
                <a:solidFill>
                  <a:schemeClr val="tx2"/>
                </a:solidFill>
              </a:rPr>
              <a:t>f = circ3.getPi</a:t>
            </a:r>
            <a:r>
              <a:rPr lang="fr-FR" sz="1600" dirty="0" smtClean="0">
                <a:solidFill>
                  <a:schemeClr val="tx2"/>
                </a:solidFill>
              </a:rPr>
              <a:t>();</a:t>
            </a:r>
          </a:p>
          <a:p>
            <a:endParaRPr lang="fr-FR" sz="1600" dirty="0">
              <a:solidFill>
                <a:schemeClr val="tx2"/>
              </a:solidFill>
            </a:endParaRPr>
          </a:p>
          <a:p>
            <a:r>
              <a:rPr lang="fr-FR" sz="1600" dirty="0">
                <a:solidFill>
                  <a:schemeClr val="tx2"/>
                </a:solidFill>
              </a:rPr>
              <a:t> double g = circ3.getRadius();</a:t>
            </a:r>
          </a:p>
          <a:p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2160" y="2996952"/>
            <a:ext cx="3024336" cy="10958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accent3"/>
                </a:solidFill>
              </a:rPr>
              <a:t>This is OK. The method </a:t>
            </a:r>
            <a:r>
              <a:rPr lang="en-GB" sz="1600" dirty="0" err="1" smtClean="0">
                <a:solidFill>
                  <a:schemeClr val="accent3"/>
                </a:solidFill>
              </a:rPr>
              <a:t>getPi</a:t>
            </a:r>
            <a:r>
              <a:rPr lang="en-GB" sz="1600" dirty="0" smtClean="0">
                <a:solidFill>
                  <a:schemeClr val="accent3"/>
                </a:solidFill>
              </a:rPr>
              <a:t> is static so its value is defined on the class, not any particular instance</a:t>
            </a:r>
            <a:endParaRPr lang="en-GB" sz="1600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9469" y="4236770"/>
            <a:ext cx="2967027" cy="107721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accent3"/>
                </a:solidFill>
              </a:rPr>
              <a:t>This is not OK. We need to know which instance of the class we are getting the radius of.</a:t>
            </a:r>
            <a:endParaRPr lang="en-GB" sz="1600" dirty="0"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9469" y="5445224"/>
            <a:ext cx="2851665" cy="58477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accent3"/>
                </a:solidFill>
              </a:rPr>
              <a:t>This is OK, but a bit confusing</a:t>
            </a:r>
            <a:endParaRPr lang="en-GB" sz="1600" dirty="0">
              <a:solidFill>
                <a:schemeClr val="accent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84168" y="6186790"/>
            <a:ext cx="2851665" cy="33855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accent3"/>
                </a:solidFill>
              </a:rPr>
              <a:t>This is OK</a:t>
            </a:r>
            <a:endParaRPr lang="en-GB" sz="1600" dirty="0">
              <a:solidFill>
                <a:schemeClr val="accent3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3334871" y="4029345"/>
            <a:ext cx="2608729" cy="1331259"/>
          </a:xfrm>
          <a:custGeom>
            <a:avLst/>
            <a:gdLst>
              <a:gd name="connsiteX0" fmla="*/ 2608729 w 2608729"/>
              <a:gd name="connsiteY0" fmla="*/ 0 h 1331259"/>
              <a:gd name="connsiteX1" fmla="*/ 2191870 w 2608729"/>
              <a:gd name="connsiteY1" fmla="*/ 228600 h 1331259"/>
              <a:gd name="connsiteX2" fmla="*/ 2151529 w 2608729"/>
              <a:gd name="connsiteY2" fmla="*/ 242047 h 1331259"/>
              <a:gd name="connsiteX3" fmla="*/ 1869141 w 2608729"/>
              <a:gd name="connsiteY3" fmla="*/ 389965 h 1331259"/>
              <a:gd name="connsiteX4" fmla="*/ 1775011 w 2608729"/>
              <a:gd name="connsiteY4" fmla="*/ 430306 h 1331259"/>
              <a:gd name="connsiteX5" fmla="*/ 1358153 w 2608729"/>
              <a:gd name="connsiteY5" fmla="*/ 632012 h 1331259"/>
              <a:gd name="connsiteX6" fmla="*/ 1264023 w 2608729"/>
              <a:gd name="connsiteY6" fmla="*/ 685800 h 1331259"/>
              <a:gd name="connsiteX7" fmla="*/ 1021976 w 2608729"/>
              <a:gd name="connsiteY7" fmla="*/ 806823 h 1331259"/>
              <a:gd name="connsiteX8" fmla="*/ 954741 w 2608729"/>
              <a:gd name="connsiteY8" fmla="*/ 860612 h 1331259"/>
              <a:gd name="connsiteX9" fmla="*/ 914400 w 2608729"/>
              <a:gd name="connsiteY9" fmla="*/ 874059 h 1331259"/>
              <a:gd name="connsiteX10" fmla="*/ 753035 w 2608729"/>
              <a:gd name="connsiteY10" fmla="*/ 954741 h 1331259"/>
              <a:gd name="connsiteX11" fmla="*/ 591670 w 2608729"/>
              <a:gd name="connsiteY11" fmla="*/ 1075765 h 1331259"/>
              <a:gd name="connsiteX12" fmla="*/ 403411 w 2608729"/>
              <a:gd name="connsiteY12" fmla="*/ 1156447 h 1331259"/>
              <a:gd name="connsiteX13" fmla="*/ 282388 w 2608729"/>
              <a:gd name="connsiteY13" fmla="*/ 1196788 h 1331259"/>
              <a:gd name="connsiteX14" fmla="*/ 242047 w 2608729"/>
              <a:gd name="connsiteY14" fmla="*/ 1210235 h 1331259"/>
              <a:gd name="connsiteX15" fmla="*/ 147917 w 2608729"/>
              <a:gd name="connsiteY15" fmla="*/ 1250576 h 1331259"/>
              <a:gd name="connsiteX16" fmla="*/ 107576 w 2608729"/>
              <a:gd name="connsiteY16" fmla="*/ 1277471 h 1331259"/>
              <a:gd name="connsiteX17" fmla="*/ 67235 w 2608729"/>
              <a:gd name="connsiteY17" fmla="*/ 1290918 h 1331259"/>
              <a:gd name="connsiteX18" fmla="*/ 0 w 2608729"/>
              <a:gd name="connsiteY18" fmla="*/ 1331259 h 133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08729" h="1331259">
                <a:moveTo>
                  <a:pt x="2608729" y="0"/>
                </a:moveTo>
                <a:cubicBezTo>
                  <a:pt x="2446861" y="97121"/>
                  <a:pt x="2468959" y="85278"/>
                  <a:pt x="2191870" y="228600"/>
                </a:cubicBezTo>
                <a:cubicBezTo>
                  <a:pt x="2179280" y="235112"/>
                  <a:pt x="2164207" y="235708"/>
                  <a:pt x="2151529" y="242047"/>
                </a:cubicBezTo>
                <a:cubicBezTo>
                  <a:pt x="2056486" y="289569"/>
                  <a:pt x="1964184" y="342444"/>
                  <a:pt x="1869141" y="389965"/>
                </a:cubicBezTo>
                <a:cubicBezTo>
                  <a:pt x="1838608" y="405231"/>
                  <a:pt x="1805862" y="415693"/>
                  <a:pt x="1775011" y="430306"/>
                </a:cubicBezTo>
                <a:cubicBezTo>
                  <a:pt x="1635506" y="496387"/>
                  <a:pt x="1492179" y="555426"/>
                  <a:pt x="1358153" y="632012"/>
                </a:cubicBezTo>
                <a:cubicBezTo>
                  <a:pt x="1326776" y="649941"/>
                  <a:pt x="1296085" y="669128"/>
                  <a:pt x="1264023" y="685800"/>
                </a:cubicBezTo>
                <a:cubicBezTo>
                  <a:pt x="1183991" y="727416"/>
                  <a:pt x="1100506" y="762437"/>
                  <a:pt x="1021976" y="806823"/>
                </a:cubicBezTo>
                <a:cubicBezTo>
                  <a:pt x="996990" y="820946"/>
                  <a:pt x="979079" y="845400"/>
                  <a:pt x="954741" y="860612"/>
                </a:cubicBezTo>
                <a:cubicBezTo>
                  <a:pt x="942721" y="868124"/>
                  <a:pt x="927245" y="868065"/>
                  <a:pt x="914400" y="874059"/>
                </a:cubicBezTo>
                <a:cubicBezTo>
                  <a:pt x="859905" y="899490"/>
                  <a:pt x="804168" y="923088"/>
                  <a:pt x="753035" y="954741"/>
                </a:cubicBezTo>
                <a:cubicBezTo>
                  <a:pt x="697398" y="989183"/>
                  <a:pt x="649824" y="1042534"/>
                  <a:pt x="591670" y="1075765"/>
                </a:cubicBezTo>
                <a:cubicBezTo>
                  <a:pt x="541590" y="1104382"/>
                  <a:pt x="443573" y="1143060"/>
                  <a:pt x="403411" y="1156447"/>
                </a:cubicBezTo>
                <a:lnTo>
                  <a:pt x="282388" y="1196788"/>
                </a:lnTo>
                <a:cubicBezTo>
                  <a:pt x="268941" y="1201270"/>
                  <a:pt x="254725" y="1203896"/>
                  <a:pt x="242047" y="1210235"/>
                </a:cubicBezTo>
                <a:cubicBezTo>
                  <a:pt x="175580" y="1243468"/>
                  <a:pt x="207275" y="1230790"/>
                  <a:pt x="147917" y="1250576"/>
                </a:cubicBezTo>
                <a:cubicBezTo>
                  <a:pt x="134470" y="1259541"/>
                  <a:pt x="122031" y="1270243"/>
                  <a:pt x="107576" y="1277471"/>
                </a:cubicBezTo>
                <a:cubicBezTo>
                  <a:pt x="94898" y="1283810"/>
                  <a:pt x="80263" y="1285334"/>
                  <a:pt x="67235" y="1290918"/>
                </a:cubicBezTo>
                <a:cubicBezTo>
                  <a:pt x="15209" y="1313215"/>
                  <a:pt x="25271" y="1305988"/>
                  <a:pt x="0" y="1331259"/>
                </a:cubicBezTo>
              </a:path>
            </a:pathLst>
          </a:custGeom>
          <a:noFill/>
          <a:ln>
            <a:solidFill>
              <a:schemeClr val="accent3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/>
        </p:nvSpPr>
        <p:spPr>
          <a:xfrm>
            <a:off x="3738282" y="4997533"/>
            <a:ext cx="2326342" cy="699247"/>
          </a:xfrm>
          <a:custGeom>
            <a:avLst/>
            <a:gdLst>
              <a:gd name="connsiteX0" fmla="*/ 2326342 w 2326342"/>
              <a:gd name="connsiteY0" fmla="*/ 0 h 699247"/>
              <a:gd name="connsiteX1" fmla="*/ 1855694 w 2326342"/>
              <a:gd name="connsiteY1" fmla="*/ 107577 h 699247"/>
              <a:gd name="connsiteX2" fmla="*/ 1734671 w 2326342"/>
              <a:gd name="connsiteY2" fmla="*/ 121024 h 699247"/>
              <a:gd name="connsiteX3" fmla="*/ 1492624 w 2326342"/>
              <a:gd name="connsiteY3" fmla="*/ 161365 h 699247"/>
              <a:gd name="connsiteX4" fmla="*/ 1344706 w 2326342"/>
              <a:gd name="connsiteY4" fmla="*/ 215153 h 699247"/>
              <a:gd name="connsiteX5" fmla="*/ 1223683 w 2326342"/>
              <a:gd name="connsiteY5" fmla="*/ 242047 h 699247"/>
              <a:gd name="connsiteX6" fmla="*/ 1183342 w 2326342"/>
              <a:gd name="connsiteY6" fmla="*/ 268941 h 699247"/>
              <a:gd name="connsiteX7" fmla="*/ 1143000 w 2326342"/>
              <a:gd name="connsiteY7" fmla="*/ 282388 h 699247"/>
              <a:gd name="connsiteX8" fmla="*/ 1089212 w 2326342"/>
              <a:gd name="connsiteY8" fmla="*/ 309283 h 699247"/>
              <a:gd name="connsiteX9" fmla="*/ 968189 w 2326342"/>
              <a:gd name="connsiteY9" fmla="*/ 349624 h 699247"/>
              <a:gd name="connsiteX10" fmla="*/ 766483 w 2326342"/>
              <a:gd name="connsiteY10" fmla="*/ 470647 h 699247"/>
              <a:gd name="connsiteX11" fmla="*/ 672353 w 2326342"/>
              <a:gd name="connsiteY11" fmla="*/ 497541 h 699247"/>
              <a:gd name="connsiteX12" fmla="*/ 618565 w 2326342"/>
              <a:gd name="connsiteY12" fmla="*/ 524435 h 699247"/>
              <a:gd name="connsiteX13" fmla="*/ 551330 w 2326342"/>
              <a:gd name="connsiteY13" fmla="*/ 551330 h 699247"/>
              <a:gd name="connsiteX14" fmla="*/ 497542 w 2326342"/>
              <a:gd name="connsiteY14" fmla="*/ 564777 h 699247"/>
              <a:gd name="connsiteX15" fmla="*/ 363071 w 2326342"/>
              <a:gd name="connsiteY15" fmla="*/ 591671 h 699247"/>
              <a:gd name="connsiteX16" fmla="*/ 201706 w 2326342"/>
              <a:gd name="connsiteY16" fmla="*/ 618565 h 699247"/>
              <a:gd name="connsiteX17" fmla="*/ 94130 w 2326342"/>
              <a:gd name="connsiteY17" fmla="*/ 658906 h 699247"/>
              <a:gd name="connsiteX18" fmla="*/ 40342 w 2326342"/>
              <a:gd name="connsiteY18" fmla="*/ 672353 h 699247"/>
              <a:gd name="connsiteX19" fmla="*/ 0 w 2326342"/>
              <a:gd name="connsiteY19" fmla="*/ 699247 h 69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26342" h="699247">
                <a:moveTo>
                  <a:pt x="2326342" y="0"/>
                </a:moveTo>
                <a:cubicBezTo>
                  <a:pt x="2169459" y="35859"/>
                  <a:pt x="2013358" y="75327"/>
                  <a:pt x="1855694" y="107577"/>
                </a:cubicBezTo>
                <a:cubicBezTo>
                  <a:pt x="1815928" y="115711"/>
                  <a:pt x="1774822" y="115076"/>
                  <a:pt x="1734671" y="121024"/>
                </a:cubicBezTo>
                <a:cubicBezTo>
                  <a:pt x="1653759" y="133011"/>
                  <a:pt x="1573306" y="147918"/>
                  <a:pt x="1492624" y="161365"/>
                </a:cubicBezTo>
                <a:cubicBezTo>
                  <a:pt x="1443318" y="179294"/>
                  <a:pt x="1395039" y="200349"/>
                  <a:pt x="1344706" y="215153"/>
                </a:cubicBezTo>
                <a:cubicBezTo>
                  <a:pt x="1294536" y="229909"/>
                  <a:pt x="1266759" y="220509"/>
                  <a:pt x="1223683" y="242047"/>
                </a:cubicBezTo>
                <a:cubicBezTo>
                  <a:pt x="1209228" y="249275"/>
                  <a:pt x="1197797" y="261714"/>
                  <a:pt x="1183342" y="268941"/>
                </a:cubicBezTo>
                <a:cubicBezTo>
                  <a:pt x="1170664" y="275280"/>
                  <a:pt x="1156029" y="276804"/>
                  <a:pt x="1143000" y="282388"/>
                </a:cubicBezTo>
                <a:cubicBezTo>
                  <a:pt x="1124575" y="290285"/>
                  <a:pt x="1107922" y="302087"/>
                  <a:pt x="1089212" y="309283"/>
                </a:cubicBezTo>
                <a:cubicBezTo>
                  <a:pt x="1049523" y="324548"/>
                  <a:pt x="1007509" y="333433"/>
                  <a:pt x="968189" y="349624"/>
                </a:cubicBezTo>
                <a:cubicBezTo>
                  <a:pt x="648112" y="481420"/>
                  <a:pt x="1064441" y="321669"/>
                  <a:pt x="766483" y="470647"/>
                </a:cubicBezTo>
                <a:cubicBezTo>
                  <a:pt x="737296" y="485241"/>
                  <a:pt x="703021" y="486389"/>
                  <a:pt x="672353" y="497541"/>
                </a:cubicBezTo>
                <a:cubicBezTo>
                  <a:pt x="653514" y="504391"/>
                  <a:pt x="636883" y="516294"/>
                  <a:pt x="618565" y="524435"/>
                </a:cubicBezTo>
                <a:cubicBezTo>
                  <a:pt x="596507" y="534239"/>
                  <a:pt x="574229" y="543697"/>
                  <a:pt x="551330" y="551330"/>
                </a:cubicBezTo>
                <a:cubicBezTo>
                  <a:pt x="533797" y="557174"/>
                  <a:pt x="515613" y="560905"/>
                  <a:pt x="497542" y="564777"/>
                </a:cubicBezTo>
                <a:cubicBezTo>
                  <a:pt x="452845" y="574355"/>
                  <a:pt x="408323" y="585206"/>
                  <a:pt x="363071" y="591671"/>
                </a:cubicBezTo>
                <a:cubicBezTo>
                  <a:pt x="284493" y="602896"/>
                  <a:pt x="272491" y="602835"/>
                  <a:pt x="201706" y="618565"/>
                </a:cubicBezTo>
                <a:cubicBezTo>
                  <a:pt x="88745" y="643667"/>
                  <a:pt x="207537" y="616378"/>
                  <a:pt x="94130" y="658906"/>
                </a:cubicBezTo>
                <a:cubicBezTo>
                  <a:pt x="76826" y="665395"/>
                  <a:pt x="58271" y="667871"/>
                  <a:pt x="40342" y="672353"/>
                </a:cubicBezTo>
                <a:lnTo>
                  <a:pt x="0" y="699247"/>
                </a:lnTo>
              </a:path>
            </a:pathLst>
          </a:custGeom>
          <a:noFill/>
          <a:ln>
            <a:solidFill>
              <a:schemeClr val="accent3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/>
        </p:nvSpPr>
        <p:spPr>
          <a:xfrm>
            <a:off x="3106271" y="5817804"/>
            <a:ext cx="2931458" cy="53994"/>
          </a:xfrm>
          <a:custGeom>
            <a:avLst/>
            <a:gdLst>
              <a:gd name="connsiteX0" fmla="*/ 2931458 w 2931458"/>
              <a:gd name="connsiteY0" fmla="*/ 0 h 53994"/>
              <a:gd name="connsiteX1" fmla="*/ 2474258 w 2931458"/>
              <a:gd name="connsiteY1" fmla="*/ 13447 h 53994"/>
              <a:gd name="connsiteX2" fmla="*/ 2299447 w 2931458"/>
              <a:gd name="connsiteY2" fmla="*/ 26894 h 53994"/>
              <a:gd name="connsiteX3" fmla="*/ 1156447 w 2931458"/>
              <a:gd name="connsiteY3" fmla="*/ 40341 h 53994"/>
              <a:gd name="connsiteX4" fmla="*/ 779929 w 2931458"/>
              <a:gd name="connsiteY4" fmla="*/ 40341 h 53994"/>
              <a:gd name="connsiteX5" fmla="*/ 0 w 2931458"/>
              <a:gd name="connsiteY5" fmla="*/ 53788 h 5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1458" h="53994">
                <a:moveTo>
                  <a:pt x="2931458" y="0"/>
                </a:moveTo>
                <a:lnTo>
                  <a:pt x="2474258" y="13447"/>
                </a:lnTo>
                <a:cubicBezTo>
                  <a:pt x="2415868" y="15932"/>
                  <a:pt x="2357877" y="25702"/>
                  <a:pt x="2299447" y="26894"/>
                </a:cubicBezTo>
                <a:lnTo>
                  <a:pt x="1156447" y="40341"/>
                </a:lnTo>
                <a:cubicBezTo>
                  <a:pt x="910680" y="71062"/>
                  <a:pt x="1206977" y="40341"/>
                  <a:pt x="779929" y="40341"/>
                </a:cubicBezTo>
                <a:cubicBezTo>
                  <a:pt x="519914" y="40341"/>
                  <a:pt x="260015" y="53788"/>
                  <a:pt x="0" y="53788"/>
                </a:cubicBezTo>
              </a:path>
            </a:pathLst>
          </a:custGeom>
          <a:noFill/>
          <a:ln>
            <a:solidFill>
              <a:schemeClr val="accent3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/>
        </p:nvSpPr>
        <p:spPr>
          <a:xfrm>
            <a:off x="3603812" y="6327530"/>
            <a:ext cx="2339788" cy="53798"/>
          </a:xfrm>
          <a:custGeom>
            <a:avLst/>
            <a:gdLst>
              <a:gd name="connsiteX0" fmla="*/ 2339788 w 2339788"/>
              <a:gd name="connsiteY0" fmla="*/ 0 h 53798"/>
              <a:gd name="connsiteX1" fmla="*/ 1143000 w 2339788"/>
              <a:gd name="connsiteY1" fmla="*/ 26894 h 53798"/>
              <a:gd name="connsiteX2" fmla="*/ 430306 w 2339788"/>
              <a:gd name="connsiteY2" fmla="*/ 40341 h 53798"/>
              <a:gd name="connsiteX3" fmla="*/ 0 w 2339788"/>
              <a:gd name="connsiteY3" fmla="*/ 53789 h 53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788" h="53798">
                <a:moveTo>
                  <a:pt x="2339788" y="0"/>
                </a:moveTo>
                <a:cubicBezTo>
                  <a:pt x="1902305" y="87497"/>
                  <a:pt x="2312151" y="9826"/>
                  <a:pt x="1143000" y="26894"/>
                </a:cubicBezTo>
                <a:lnTo>
                  <a:pt x="430306" y="40341"/>
                </a:lnTo>
                <a:cubicBezTo>
                  <a:pt x="-140777" y="54619"/>
                  <a:pt x="222691" y="53789"/>
                  <a:pt x="0" y="53789"/>
                </a:cubicBezTo>
              </a:path>
            </a:pathLst>
          </a:custGeom>
          <a:noFill/>
          <a:ln>
            <a:solidFill>
              <a:schemeClr val="accent3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626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i="1" dirty="0" smtClean="0"/>
              <a:t>static</a:t>
            </a:r>
            <a:r>
              <a:rPr lang="en-GB" dirty="0" smtClean="0"/>
              <a:t> method cannot access a </a:t>
            </a:r>
            <a:r>
              <a:rPr lang="en-GB" i="1" dirty="0" smtClean="0"/>
              <a:t>non-static</a:t>
            </a:r>
            <a:r>
              <a:rPr lang="en-GB" dirty="0" smtClean="0"/>
              <a:t> field, because it would not be able to determine which instance of the class that variable ‘belonged’ to.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</a:t>
            </a:r>
            <a:r>
              <a:rPr lang="en-GB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 smtClean="0"/>
              <a:t>   public </a:t>
            </a:r>
            <a:r>
              <a:rPr lang="en-GB" dirty="0">
                <a:solidFill>
                  <a:schemeClr val="accent3"/>
                </a:solidFill>
                <a:latin typeface="Arial" charset="0"/>
                <a:ea typeface="ＭＳ Ｐゴシック" pitchFamily="124" charset="-128"/>
              </a:rPr>
              <a:t>static</a:t>
            </a:r>
            <a:r>
              <a:rPr lang="en-GB" dirty="0"/>
              <a:t> double </a:t>
            </a:r>
            <a:r>
              <a:rPr lang="en-GB" dirty="0" err="1"/>
              <a:t>getRadius</a:t>
            </a:r>
            <a:r>
              <a:rPr lang="en-GB" dirty="0"/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      return radius;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Static context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515000" y="4581128"/>
            <a:ext cx="3600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accent3"/>
                </a:solidFill>
              </a:rPr>
              <a:t>This method could be called on the class, rather than a particular instance. How would it know which radius it were supposed to return?</a:t>
            </a:r>
            <a:endParaRPr lang="en-GB" sz="2000" dirty="0">
              <a:solidFill>
                <a:schemeClr val="accent3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572000" y="4625788"/>
            <a:ext cx="739588" cy="349624"/>
          </a:xfrm>
          <a:custGeom>
            <a:avLst/>
            <a:gdLst>
              <a:gd name="connsiteX0" fmla="*/ 739588 w 739588"/>
              <a:gd name="connsiteY0" fmla="*/ 349624 h 349624"/>
              <a:gd name="connsiteX1" fmla="*/ 215153 w 739588"/>
              <a:gd name="connsiteY1" fmla="*/ 134471 h 349624"/>
              <a:gd name="connsiteX2" fmla="*/ 161365 w 739588"/>
              <a:gd name="connsiteY2" fmla="*/ 94130 h 349624"/>
              <a:gd name="connsiteX3" fmla="*/ 53788 w 739588"/>
              <a:gd name="connsiteY3" fmla="*/ 40341 h 349624"/>
              <a:gd name="connsiteX4" fmla="*/ 0 w 739588"/>
              <a:gd name="connsiteY4" fmla="*/ 0 h 34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588" h="349624">
                <a:moveTo>
                  <a:pt x="739588" y="349624"/>
                </a:moveTo>
                <a:cubicBezTo>
                  <a:pt x="515760" y="215327"/>
                  <a:pt x="800920" y="381110"/>
                  <a:pt x="215153" y="134471"/>
                </a:cubicBezTo>
                <a:cubicBezTo>
                  <a:pt x="194498" y="125774"/>
                  <a:pt x="180724" y="105423"/>
                  <a:pt x="161365" y="94130"/>
                </a:cubicBezTo>
                <a:cubicBezTo>
                  <a:pt x="126735" y="73929"/>
                  <a:pt x="88418" y="60542"/>
                  <a:pt x="53788" y="40341"/>
                </a:cubicBezTo>
                <a:cubicBezTo>
                  <a:pt x="34429" y="29048"/>
                  <a:pt x="0" y="0"/>
                  <a:pt x="0" y="0"/>
                </a:cubicBezTo>
              </a:path>
            </a:pathLst>
          </a:custGeom>
          <a:noFill/>
          <a:ln>
            <a:solidFill>
              <a:schemeClr val="accent3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654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 smtClean="0"/>
              <a:t>A static method cannot call a non-static method. If it could then the non-static method could access a non-static field and we would face exactly the same problem as that described in the previous slide.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    public </a:t>
            </a:r>
            <a:r>
              <a:rPr lang="en-GB" sz="2000" dirty="0">
                <a:solidFill>
                  <a:schemeClr val="accent3"/>
                </a:solidFill>
                <a:latin typeface="Arial" charset="0"/>
                <a:ea typeface="ＭＳ Ｐゴシック" pitchFamily="124" charset="-128"/>
              </a:rPr>
              <a:t>static</a:t>
            </a:r>
            <a:r>
              <a:rPr lang="en-GB" sz="1800" dirty="0"/>
              <a:t> double </a:t>
            </a:r>
            <a:r>
              <a:rPr lang="en-GB" sz="1800" dirty="0" err="1"/>
              <a:t>getCircumference</a:t>
            </a:r>
            <a:r>
              <a:rPr lang="en-GB" sz="1800" dirty="0"/>
              <a:t>() {</a:t>
            </a:r>
          </a:p>
          <a:p>
            <a:pPr marL="0" indent="0">
              <a:buNone/>
            </a:pPr>
            <a:r>
              <a:rPr lang="en-GB" sz="1800" dirty="0"/>
              <a:t>        return 2 * </a:t>
            </a:r>
            <a:r>
              <a:rPr lang="en-GB" sz="1800" dirty="0" err="1"/>
              <a:t>getPi</a:t>
            </a:r>
            <a:r>
              <a:rPr lang="en-GB" sz="1800" dirty="0"/>
              <a:t>() * </a:t>
            </a:r>
            <a:r>
              <a:rPr lang="en-GB" sz="1800" dirty="0" err="1"/>
              <a:t>getRadius</a:t>
            </a:r>
            <a:r>
              <a:rPr lang="en-GB" sz="1800" dirty="0"/>
              <a:t>();</a:t>
            </a:r>
          </a:p>
          <a:p>
            <a:pPr marL="0" indent="0">
              <a:buNone/>
            </a:pPr>
            <a:r>
              <a:rPr lang="en-GB" sz="1800" dirty="0"/>
              <a:t>    }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Static context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434318" y="4361656"/>
            <a:ext cx="3600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accent3"/>
                </a:solidFill>
              </a:rPr>
              <a:t>But </a:t>
            </a:r>
            <a:r>
              <a:rPr lang="en-GB" sz="2000" i="1" dirty="0" err="1" smtClean="0">
                <a:solidFill>
                  <a:schemeClr val="accent3"/>
                </a:solidFill>
              </a:rPr>
              <a:t>getRadius</a:t>
            </a:r>
            <a:r>
              <a:rPr lang="en-GB" sz="2000" i="1" dirty="0" smtClean="0">
                <a:solidFill>
                  <a:schemeClr val="accent3"/>
                </a:solidFill>
              </a:rPr>
              <a:t>() </a:t>
            </a:r>
            <a:r>
              <a:rPr lang="en-GB" sz="2000" dirty="0" smtClean="0">
                <a:solidFill>
                  <a:schemeClr val="accent3"/>
                </a:solidFill>
              </a:rPr>
              <a:t>accesses the non-static </a:t>
            </a:r>
            <a:r>
              <a:rPr lang="en-GB" sz="2000" i="1" dirty="0" smtClean="0">
                <a:solidFill>
                  <a:schemeClr val="accent3"/>
                </a:solidFill>
              </a:rPr>
              <a:t>radius</a:t>
            </a:r>
            <a:r>
              <a:rPr lang="en-GB" sz="2000" dirty="0" smtClean="0">
                <a:solidFill>
                  <a:schemeClr val="accent3"/>
                </a:solidFill>
              </a:rPr>
              <a:t> field. That field has different values in different instances of the class.</a:t>
            </a:r>
            <a:endParaRPr lang="en-GB" sz="2000" dirty="0">
              <a:solidFill>
                <a:schemeClr val="accent3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491318" y="4406316"/>
            <a:ext cx="739588" cy="349624"/>
          </a:xfrm>
          <a:custGeom>
            <a:avLst/>
            <a:gdLst>
              <a:gd name="connsiteX0" fmla="*/ 739588 w 739588"/>
              <a:gd name="connsiteY0" fmla="*/ 349624 h 349624"/>
              <a:gd name="connsiteX1" fmla="*/ 215153 w 739588"/>
              <a:gd name="connsiteY1" fmla="*/ 134471 h 349624"/>
              <a:gd name="connsiteX2" fmla="*/ 161365 w 739588"/>
              <a:gd name="connsiteY2" fmla="*/ 94130 h 349624"/>
              <a:gd name="connsiteX3" fmla="*/ 53788 w 739588"/>
              <a:gd name="connsiteY3" fmla="*/ 40341 h 349624"/>
              <a:gd name="connsiteX4" fmla="*/ 0 w 739588"/>
              <a:gd name="connsiteY4" fmla="*/ 0 h 34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588" h="349624">
                <a:moveTo>
                  <a:pt x="739588" y="349624"/>
                </a:moveTo>
                <a:cubicBezTo>
                  <a:pt x="515760" y="215327"/>
                  <a:pt x="800920" y="381110"/>
                  <a:pt x="215153" y="134471"/>
                </a:cubicBezTo>
                <a:cubicBezTo>
                  <a:pt x="194498" y="125774"/>
                  <a:pt x="180724" y="105423"/>
                  <a:pt x="161365" y="94130"/>
                </a:cubicBezTo>
                <a:cubicBezTo>
                  <a:pt x="126735" y="73929"/>
                  <a:pt x="88418" y="60542"/>
                  <a:pt x="53788" y="40341"/>
                </a:cubicBezTo>
                <a:cubicBezTo>
                  <a:pt x="34429" y="29048"/>
                  <a:pt x="0" y="0"/>
                  <a:pt x="0" y="0"/>
                </a:cubicBezTo>
              </a:path>
            </a:pathLst>
          </a:custGeom>
          <a:noFill/>
          <a:ln>
            <a:solidFill>
              <a:schemeClr val="accent3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920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non-static method can call both static and non-static methods.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public double </a:t>
            </a:r>
            <a:r>
              <a:rPr lang="en-GB" dirty="0" err="1"/>
              <a:t>getCircumference</a:t>
            </a:r>
            <a:r>
              <a:rPr lang="en-GB" dirty="0"/>
              <a:t>() {</a:t>
            </a:r>
          </a:p>
          <a:p>
            <a:pPr marL="0" indent="0">
              <a:buNone/>
            </a:pPr>
            <a:r>
              <a:rPr lang="en-GB" dirty="0"/>
              <a:t>        return 2 * </a:t>
            </a:r>
            <a:r>
              <a:rPr lang="en-GB" dirty="0" err="1"/>
              <a:t>getPi</a:t>
            </a:r>
            <a:r>
              <a:rPr lang="en-GB" dirty="0"/>
              <a:t>() * </a:t>
            </a:r>
            <a:r>
              <a:rPr lang="en-GB" dirty="0" err="1"/>
              <a:t>getRadius</a:t>
            </a:r>
            <a:r>
              <a:rPr lang="en-GB" dirty="0"/>
              <a:t>();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Non-static context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434318" y="4005064"/>
            <a:ext cx="360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accent3"/>
                </a:solidFill>
              </a:rPr>
              <a:t>This is fine because </a:t>
            </a:r>
            <a:r>
              <a:rPr lang="en-GB" sz="2000" i="1" dirty="0" err="1" smtClean="0">
                <a:solidFill>
                  <a:schemeClr val="accent3"/>
                </a:solidFill>
              </a:rPr>
              <a:t>getCircumference</a:t>
            </a:r>
            <a:r>
              <a:rPr lang="en-GB" sz="2000" dirty="0" smtClean="0">
                <a:solidFill>
                  <a:schemeClr val="accent3"/>
                </a:solidFill>
              </a:rPr>
              <a:t> will be called on a particular instance of the class, so it knows which value of the radius should be returned here.</a:t>
            </a:r>
            <a:endParaRPr lang="en-GB" sz="2000" dirty="0">
              <a:solidFill>
                <a:schemeClr val="accent3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491318" y="4049724"/>
            <a:ext cx="739588" cy="349624"/>
          </a:xfrm>
          <a:custGeom>
            <a:avLst/>
            <a:gdLst>
              <a:gd name="connsiteX0" fmla="*/ 739588 w 739588"/>
              <a:gd name="connsiteY0" fmla="*/ 349624 h 349624"/>
              <a:gd name="connsiteX1" fmla="*/ 215153 w 739588"/>
              <a:gd name="connsiteY1" fmla="*/ 134471 h 349624"/>
              <a:gd name="connsiteX2" fmla="*/ 161365 w 739588"/>
              <a:gd name="connsiteY2" fmla="*/ 94130 h 349624"/>
              <a:gd name="connsiteX3" fmla="*/ 53788 w 739588"/>
              <a:gd name="connsiteY3" fmla="*/ 40341 h 349624"/>
              <a:gd name="connsiteX4" fmla="*/ 0 w 739588"/>
              <a:gd name="connsiteY4" fmla="*/ 0 h 34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588" h="349624">
                <a:moveTo>
                  <a:pt x="739588" y="349624"/>
                </a:moveTo>
                <a:cubicBezTo>
                  <a:pt x="515760" y="215327"/>
                  <a:pt x="800920" y="381110"/>
                  <a:pt x="215153" y="134471"/>
                </a:cubicBezTo>
                <a:cubicBezTo>
                  <a:pt x="194498" y="125774"/>
                  <a:pt x="180724" y="105423"/>
                  <a:pt x="161365" y="94130"/>
                </a:cubicBezTo>
                <a:cubicBezTo>
                  <a:pt x="126735" y="73929"/>
                  <a:pt x="88418" y="60542"/>
                  <a:pt x="53788" y="40341"/>
                </a:cubicBezTo>
                <a:cubicBezTo>
                  <a:pt x="34429" y="29048"/>
                  <a:pt x="0" y="0"/>
                  <a:pt x="0" y="0"/>
                </a:cubicBezTo>
              </a:path>
            </a:pathLst>
          </a:custGeom>
          <a:noFill/>
          <a:ln>
            <a:solidFill>
              <a:schemeClr val="accent3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88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tabLst>
                <a:tab pos="355600" algn="l"/>
              </a:tabLst>
            </a:pPr>
            <a:r>
              <a:rPr lang="en-GB" dirty="0"/>
              <a:t>	public class </a:t>
            </a:r>
            <a:r>
              <a:rPr lang="en-GB" dirty="0" smtClean="0"/>
              <a:t>Example {</a:t>
            </a:r>
            <a:endParaRPr lang="en-GB" dirty="0"/>
          </a:p>
          <a:p>
            <a:pPr>
              <a:tabLst>
                <a:tab pos="355600" algn="l"/>
              </a:tabLst>
            </a:pPr>
            <a:r>
              <a:rPr lang="en-GB" dirty="0" smtClean="0"/>
              <a:t>		public </a:t>
            </a:r>
            <a:r>
              <a:rPr lang="en-GB" b="1" dirty="0" smtClean="0"/>
              <a:t>final</a:t>
            </a:r>
            <a:r>
              <a:rPr lang="en-GB" dirty="0" smtClean="0"/>
              <a:t> void m() {…}</a:t>
            </a:r>
          </a:p>
          <a:p>
            <a:pPr>
              <a:tabLst>
                <a:tab pos="355600" algn="l"/>
              </a:tabLst>
            </a:pPr>
            <a:r>
              <a:rPr lang="en-GB" dirty="0"/>
              <a:t>	</a:t>
            </a:r>
            <a:r>
              <a:rPr lang="en-GB" dirty="0" smtClean="0"/>
              <a:t>…</a:t>
            </a:r>
          </a:p>
          <a:p>
            <a:pPr>
              <a:tabLst>
                <a:tab pos="355600" algn="l"/>
              </a:tabLst>
            </a:pPr>
            <a:r>
              <a:rPr lang="en-GB" dirty="0"/>
              <a:t>	</a:t>
            </a:r>
            <a:r>
              <a:rPr lang="en-GB" dirty="0" smtClean="0"/>
              <a:t>}</a:t>
            </a:r>
          </a:p>
          <a:p>
            <a:endParaRPr lang="en-GB" dirty="0"/>
          </a:p>
          <a:p>
            <a:r>
              <a:rPr lang="en-GB" dirty="0" smtClean="0"/>
              <a:t>Prevents </a:t>
            </a:r>
            <a:r>
              <a:rPr lang="en-GB" dirty="0"/>
              <a:t>unexpected </a:t>
            </a:r>
            <a:r>
              <a:rPr lang="en-GB" dirty="0" smtClean="0"/>
              <a:t>behaviour </a:t>
            </a:r>
            <a:r>
              <a:rPr lang="en-GB" dirty="0"/>
              <a:t>from a subclass altering a method that may be crucial to the function or consistency of the class</a:t>
            </a:r>
            <a:r>
              <a:rPr lang="en-GB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Keyword final: method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9422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tabLst>
                <a:tab pos="355600" algn="l"/>
              </a:tabLst>
            </a:pPr>
            <a:r>
              <a:rPr lang="en-GB" dirty="0"/>
              <a:t>	</a:t>
            </a:r>
            <a:r>
              <a:rPr lang="en-GB" dirty="0" smtClean="0"/>
              <a:t>public </a:t>
            </a:r>
            <a:r>
              <a:rPr lang="en-GB" b="1" dirty="0"/>
              <a:t>final</a:t>
            </a:r>
            <a:r>
              <a:rPr lang="en-GB" dirty="0"/>
              <a:t> class </a:t>
            </a:r>
            <a:r>
              <a:rPr lang="en-GB" dirty="0" err="1"/>
              <a:t>MyFinalClass</a:t>
            </a:r>
            <a:r>
              <a:rPr lang="en-GB" dirty="0"/>
              <a:t> </a:t>
            </a:r>
            <a:r>
              <a:rPr lang="en-GB" dirty="0" smtClean="0"/>
              <a:t>{...}</a:t>
            </a:r>
          </a:p>
          <a:p>
            <a:r>
              <a:rPr lang="en-GB" sz="2000" dirty="0" smtClean="0"/>
              <a:t>A final class cannot be sub-classed; security and efficiency benefits. </a:t>
            </a:r>
          </a:p>
          <a:p>
            <a:r>
              <a:rPr lang="en-GB" sz="2000" dirty="0" smtClean="0"/>
              <a:t>Making a class </a:t>
            </a:r>
            <a:r>
              <a:rPr lang="en-GB" sz="2000" i="1" dirty="0"/>
              <a:t>final</a:t>
            </a:r>
            <a:r>
              <a:rPr lang="en-GB" sz="2000" dirty="0"/>
              <a:t> prevents subclasses </a:t>
            </a:r>
            <a:r>
              <a:rPr lang="en-GB" sz="2000" dirty="0" smtClean="0"/>
              <a:t>from modifying </a:t>
            </a:r>
            <a:r>
              <a:rPr lang="en-GB" sz="2000" dirty="0"/>
              <a:t>critical properties of the class as a whole. For example </a:t>
            </a:r>
            <a:r>
              <a:rPr lang="en-GB" sz="2000" dirty="0" smtClean="0"/>
              <a:t>if </a:t>
            </a:r>
            <a:r>
              <a:rPr lang="en-GB" sz="2000" i="1" dirty="0" smtClean="0"/>
              <a:t>String</a:t>
            </a:r>
            <a:r>
              <a:rPr lang="en-GB" sz="2000" dirty="0" smtClean="0"/>
              <a:t> </a:t>
            </a:r>
            <a:r>
              <a:rPr lang="en-GB" sz="2000" dirty="0"/>
              <a:t>wasn't </a:t>
            </a:r>
            <a:r>
              <a:rPr lang="en-GB" sz="2000" i="1" dirty="0"/>
              <a:t>final</a:t>
            </a:r>
            <a:r>
              <a:rPr lang="en-GB" sz="2000" dirty="0"/>
              <a:t> then you could create a </a:t>
            </a:r>
            <a:r>
              <a:rPr lang="en-GB" sz="2000" dirty="0" smtClean="0"/>
              <a:t>subclass </a:t>
            </a:r>
            <a:r>
              <a:rPr lang="en-GB" sz="2000" dirty="0"/>
              <a:t>that was </a:t>
            </a:r>
            <a:r>
              <a:rPr lang="en-GB" sz="2000" i="1" dirty="0" smtClean="0"/>
              <a:t>mutable</a:t>
            </a:r>
            <a:r>
              <a:rPr lang="en-GB" sz="2000" dirty="0" smtClean="0"/>
              <a:t>. In </a:t>
            </a:r>
            <a:r>
              <a:rPr lang="en-GB" sz="2000" dirty="0"/>
              <a:t>other words you could fix it so that you could change </a:t>
            </a:r>
            <a:r>
              <a:rPr lang="en-GB" sz="2000" dirty="0" smtClean="0"/>
              <a:t>the characters </a:t>
            </a:r>
            <a:r>
              <a:rPr lang="en-GB" sz="2000" dirty="0"/>
              <a:t>returned by the </a:t>
            </a:r>
            <a:r>
              <a:rPr lang="en-GB" sz="2000" i="1" dirty="0" err="1"/>
              <a:t>toString</a:t>
            </a:r>
            <a:r>
              <a:rPr lang="en-GB" sz="2000" dirty="0"/>
              <a:t> </a:t>
            </a:r>
            <a:r>
              <a:rPr lang="en-GB" sz="2000" dirty="0" smtClean="0"/>
              <a:t>method.</a:t>
            </a:r>
          </a:p>
          <a:p>
            <a:r>
              <a:rPr lang="en-GB" sz="2000" dirty="0" smtClean="0"/>
              <a:t>Examples of </a:t>
            </a:r>
            <a:r>
              <a:rPr lang="en-GB" sz="2000" i="1" dirty="0" smtClean="0"/>
              <a:t>final</a:t>
            </a:r>
            <a:r>
              <a:rPr lang="en-GB" sz="2000" dirty="0" smtClean="0"/>
              <a:t> classes: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 smtClean="0"/>
              <a:t>java.lang.System</a:t>
            </a:r>
            <a:r>
              <a:rPr lang="en-GB" sz="2000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 smtClean="0"/>
              <a:t>java.lang.String</a:t>
            </a:r>
            <a:endParaRPr lang="en-GB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r>
              <a:rPr lang="en-GB" sz="2000" dirty="0" smtClean="0"/>
              <a:t>All </a:t>
            </a:r>
            <a:r>
              <a:rPr lang="en-GB" sz="2000" dirty="0"/>
              <a:t>methods in a </a:t>
            </a:r>
            <a:r>
              <a:rPr lang="en-GB" sz="2000" i="1" dirty="0"/>
              <a:t>final</a:t>
            </a:r>
            <a:r>
              <a:rPr lang="en-GB" sz="2000" dirty="0"/>
              <a:t> class are </a:t>
            </a:r>
            <a:r>
              <a:rPr lang="en-GB" sz="2000" i="1" dirty="0"/>
              <a:t>implicitly final</a:t>
            </a:r>
            <a:r>
              <a:rPr lang="en-GB" sz="2000" dirty="0"/>
              <a:t>.</a:t>
            </a:r>
            <a:endParaRPr lang="en-GB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Keyword final: class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5061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Used to make a variable (</a:t>
            </a:r>
            <a:r>
              <a:rPr lang="en-GB" i="1" dirty="0" smtClean="0"/>
              <a:t>sic</a:t>
            </a:r>
            <a:r>
              <a:rPr lang="en-GB" dirty="0" smtClean="0"/>
              <a:t>) a constant. (so it’s not </a:t>
            </a:r>
            <a:r>
              <a:rPr lang="en-GB" i="1" dirty="0" smtClean="0"/>
              <a:t>variable</a:t>
            </a:r>
            <a:r>
              <a:rPr lang="en-GB" dirty="0" smtClean="0"/>
              <a:t>!)</a:t>
            </a:r>
          </a:p>
          <a:p>
            <a:r>
              <a:rPr lang="en-GB" dirty="0" smtClean="0"/>
              <a:t>A </a:t>
            </a:r>
            <a:r>
              <a:rPr lang="en-GB" i="1" dirty="0"/>
              <a:t>final</a:t>
            </a:r>
            <a:r>
              <a:rPr lang="en-GB" dirty="0"/>
              <a:t> variable can only be initialized once, either via an initializer or an assignment statement</a:t>
            </a:r>
            <a:r>
              <a:rPr lang="en-GB" dirty="0" smtClean="0"/>
              <a:t>.</a:t>
            </a:r>
          </a:p>
          <a:p>
            <a:r>
              <a:rPr lang="en-GB" dirty="0"/>
              <a:t>An attempt to change a </a:t>
            </a:r>
            <a:r>
              <a:rPr lang="en-GB" i="1" dirty="0"/>
              <a:t>final</a:t>
            </a:r>
            <a:r>
              <a:rPr lang="en-GB" dirty="0"/>
              <a:t> field results in a compile-time error.</a:t>
            </a:r>
          </a:p>
          <a:p>
            <a:r>
              <a:rPr lang="en-GB" dirty="0" smtClean="0"/>
              <a:t>The classic example:</a:t>
            </a:r>
          </a:p>
          <a:p>
            <a:r>
              <a:rPr lang="en-GB" b="1" dirty="0" smtClean="0"/>
              <a:t>    public</a:t>
            </a:r>
            <a:r>
              <a:rPr lang="en-GB" dirty="0" smtClean="0"/>
              <a:t> </a:t>
            </a:r>
            <a:r>
              <a:rPr lang="en-GB" b="1" dirty="0"/>
              <a:t>static</a:t>
            </a:r>
            <a:r>
              <a:rPr lang="en-GB" dirty="0"/>
              <a:t> </a:t>
            </a:r>
            <a:r>
              <a:rPr lang="en-GB" b="1" dirty="0"/>
              <a:t>final</a:t>
            </a:r>
            <a:r>
              <a:rPr lang="en-GB" dirty="0"/>
              <a:t> double PI = 3.141592653589793</a:t>
            </a:r>
            <a:r>
              <a:rPr lang="en-GB" dirty="0" smtClean="0"/>
              <a:t>;</a:t>
            </a:r>
          </a:p>
          <a:p>
            <a:r>
              <a:rPr lang="en-GB" dirty="0" smtClean="0"/>
              <a:t>These keywords can be written in any order, but this is the conventional order.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Keyword final: field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5012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You should now understand, and make appropriate use of: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package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import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accessibility modifiers: public, protected,---,private;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</a:t>
            </a:r>
            <a:r>
              <a:rPr lang="en-GB" dirty="0" smtClean="0"/>
              <a:t>tatic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final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913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Java </a:t>
            </a:r>
            <a:r>
              <a:rPr lang="en-GB" i="1" dirty="0"/>
              <a:t>package</a:t>
            </a:r>
            <a:r>
              <a:rPr lang="en-GB" dirty="0"/>
              <a:t> is a mechanism for organizing Java classes into </a:t>
            </a:r>
            <a:r>
              <a:rPr lang="en-GB" i="1" dirty="0"/>
              <a:t>namespaces</a:t>
            </a:r>
            <a:r>
              <a:rPr lang="en-GB" dirty="0"/>
              <a:t> similar to the </a:t>
            </a:r>
            <a:r>
              <a:rPr lang="en-GB" i="1" dirty="0"/>
              <a:t>modules</a:t>
            </a:r>
            <a:r>
              <a:rPr lang="en-GB" dirty="0"/>
              <a:t> of </a:t>
            </a:r>
            <a:r>
              <a:rPr lang="en-GB" dirty="0" smtClean="0"/>
              <a:t>Modula-2. </a:t>
            </a:r>
          </a:p>
          <a:p>
            <a:r>
              <a:rPr lang="en-GB" dirty="0"/>
              <a:t>Classes in the same package can access each other's </a:t>
            </a:r>
            <a:r>
              <a:rPr lang="en-GB" i="1" dirty="0"/>
              <a:t>package-access</a:t>
            </a:r>
            <a:r>
              <a:rPr lang="en-GB" dirty="0"/>
              <a:t> </a:t>
            </a:r>
            <a:r>
              <a:rPr lang="en-GB" dirty="0" smtClean="0"/>
              <a:t>and </a:t>
            </a:r>
            <a:r>
              <a:rPr lang="en-GB" i="1" dirty="0" smtClean="0"/>
              <a:t>protected</a:t>
            </a:r>
            <a:r>
              <a:rPr lang="en-GB" dirty="0" smtClean="0"/>
              <a:t> members</a:t>
            </a:r>
            <a:r>
              <a:rPr lang="en-GB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packages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565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i="1" dirty="0"/>
              <a:t>class</a:t>
            </a:r>
            <a:r>
              <a:rPr lang="en-GB" dirty="0"/>
              <a:t> may be declared with the modifier </a:t>
            </a:r>
            <a:r>
              <a:rPr lang="en-GB" b="1" dirty="0"/>
              <a:t>public</a:t>
            </a:r>
            <a:r>
              <a:rPr lang="en-GB" dirty="0"/>
              <a:t>, in which case that class is </a:t>
            </a:r>
            <a:r>
              <a:rPr lang="en-GB" i="1" dirty="0"/>
              <a:t>visible to all </a:t>
            </a:r>
            <a:r>
              <a:rPr lang="en-GB" dirty="0"/>
              <a:t>classes everywhere</a:t>
            </a:r>
            <a:r>
              <a:rPr lang="en-GB" dirty="0" smtClean="0"/>
              <a:t>.</a:t>
            </a:r>
          </a:p>
          <a:p>
            <a:r>
              <a:rPr lang="en-GB" dirty="0" smtClean="0"/>
              <a:t>If </a:t>
            </a:r>
            <a:r>
              <a:rPr lang="en-GB" dirty="0"/>
              <a:t>a class has no modifier (the default, also known as </a:t>
            </a:r>
            <a:r>
              <a:rPr lang="en-GB" i="1" dirty="0"/>
              <a:t>package-private</a:t>
            </a:r>
            <a:r>
              <a:rPr lang="en-GB" dirty="0"/>
              <a:t>), it is visible only </a:t>
            </a:r>
            <a:r>
              <a:rPr lang="en-GB" i="1" dirty="0"/>
              <a:t>within its own </a:t>
            </a:r>
            <a:r>
              <a:rPr lang="en-GB" i="1" dirty="0" smtClean="0"/>
              <a:t>package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Class accessibility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761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There are </a:t>
            </a:r>
            <a:r>
              <a:rPr lang="en-GB" b="1" dirty="0" smtClean="0"/>
              <a:t>four</a:t>
            </a:r>
            <a:r>
              <a:rPr lang="en-GB" dirty="0" smtClean="0"/>
              <a:t> access modifiers for members: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public – available to </a:t>
            </a:r>
            <a:r>
              <a:rPr lang="en-GB" i="1" dirty="0" smtClean="0"/>
              <a:t>all</a:t>
            </a:r>
            <a:r>
              <a:rPr lang="en-GB" dirty="0" smtClean="0"/>
              <a:t> other classes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protected – available only to subclasses and classes in the same package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no explicit modifier – </a:t>
            </a:r>
            <a:r>
              <a:rPr lang="en-GB" i="1" dirty="0"/>
              <a:t>default</a:t>
            </a:r>
            <a:r>
              <a:rPr lang="en-GB" dirty="0"/>
              <a:t> (package-protected)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private </a:t>
            </a:r>
            <a:r>
              <a:rPr lang="en-GB" dirty="0"/>
              <a:t>– </a:t>
            </a:r>
            <a:r>
              <a:rPr lang="en-GB" dirty="0" smtClean="0"/>
              <a:t>available to </a:t>
            </a:r>
            <a:r>
              <a:rPr lang="en-GB" i="1" dirty="0" smtClean="0"/>
              <a:t>no</a:t>
            </a:r>
            <a:r>
              <a:rPr lang="en-GB" dirty="0" smtClean="0"/>
              <a:t> other classes</a:t>
            </a:r>
          </a:p>
          <a:p>
            <a:r>
              <a:rPr lang="en-GB" dirty="0" smtClean="0"/>
              <a:t>Classes </a:t>
            </a:r>
            <a:r>
              <a:rPr lang="en-GB" dirty="0"/>
              <a:t>within a package can access classes and members declared with </a:t>
            </a:r>
            <a:r>
              <a:rPr lang="en-GB" i="1" dirty="0"/>
              <a:t>default access</a:t>
            </a:r>
            <a:r>
              <a:rPr lang="en-GB" dirty="0"/>
              <a:t> and class members declared with the </a:t>
            </a:r>
            <a:r>
              <a:rPr lang="en-GB" i="1" dirty="0"/>
              <a:t>protected</a:t>
            </a:r>
            <a:r>
              <a:rPr lang="en-GB" dirty="0"/>
              <a:t> access modifier. </a:t>
            </a:r>
            <a:r>
              <a:rPr lang="en-GB" i="1" dirty="0"/>
              <a:t>Default</a:t>
            </a:r>
            <a:r>
              <a:rPr lang="en-GB" dirty="0"/>
              <a:t> access is enforced when neither the </a:t>
            </a:r>
            <a:r>
              <a:rPr lang="en-GB" i="1" dirty="0"/>
              <a:t>public</a:t>
            </a:r>
            <a:r>
              <a:rPr lang="en-GB" dirty="0"/>
              <a:t>, </a:t>
            </a:r>
            <a:r>
              <a:rPr lang="en-GB" i="1" dirty="0"/>
              <a:t>protected</a:t>
            </a:r>
            <a:r>
              <a:rPr lang="en-GB" dirty="0"/>
              <a:t> nor </a:t>
            </a:r>
            <a:r>
              <a:rPr lang="en-GB" i="1" dirty="0"/>
              <a:t>private</a:t>
            </a:r>
            <a:r>
              <a:rPr lang="en-GB" dirty="0"/>
              <a:t> access modifier is specified in the declaration. 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Access modifiers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057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Access </a:t>
            </a:r>
            <a:r>
              <a:rPr lang="es-ES" dirty="0" err="1"/>
              <a:t>Levels</a:t>
            </a:r>
            <a:r>
              <a:rPr lang="es-ES" dirty="0"/>
              <a:t> </a:t>
            </a:r>
            <a:endParaRPr lang="es-ES" dirty="0" smtClean="0"/>
          </a:p>
          <a:p>
            <a:pPr defTabSz="873125"/>
            <a:r>
              <a:rPr lang="es-ES" dirty="0" err="1" smtClean="0"/>
              <a:t>Modifier</a:t>
            </a:r>
            <a:r>
              <a:rPr lang="es-ES" dirty="0" smtClean="0"/>
              <a:t> </a:t>
            </a:r>
            <a:r>
              <a:rPr lang="es-ES" dirty="0"/>
              <a:t>	</a:t>
            </a:r>
            <a:r>
              <a:rPr lang="es-ES" i="1" dirty="0" err="1"/>
              <a:t>Class</a:t>
            </a:r>
            <a:r>
              <a:rPr lang="es-ES" i="1" dirty="0"/>
              <a:t> 	</a:t>
            </a:r>
            <a:r>
              <a:rPr lang="es-ES" i="1" dirty="0" err="1"/>
              <a:t>Package</a:t>
            </a:r>
            <a:r>
              <a:rPr lang="es-ES" i="1" dirty="0"/>
              <a:t> 	</a:t>
            </a:r>
            <a:r>
              <a:rPr lang="es-ES" i="1" dirty="0" err="1"/>
              <a:t>Subclass</a:t>
            </a:r>
            <a:r>
              <a:rPr lang="es-ES" i="1" dirty="0"/>
              <a:t> 	</a:t>
            </a:r>
            <a:r>
              <a:rPr lang="es-ES" i="1" dirty="0" err="1"/>
              <a:t>World</a:t>
            </a:r>
            <a:endParaRPr lang="es-ES" i="1" dirty="0"/>
          </a:p>
          <a:p>
            <a:pPr defTabSz="873125"/>
            <a:r>
              <a:rPr lang="es-ES" b="1" dirty="0" err="1"/>
              <a:t>public</a:t>
            </a:r>
            <a:r>
              <a:rPr lang="es-ES" dirty="0"/>
              <a:t> 	Y 	Y 	</a:t>
            </a:r>
            <a:r>
              <a:rPr lang="es-ES" dirty="0" smtClean="0"/>
              <a:t>	Y </a:t>
            </a:r>
            <a:r>
              <a:rPr lang="es-ES" dirty="0"/>
              <a:t>	</a:t>
            </a:r>
            <a:r>
              <a:rPr lang="es-ES" dirty="0" smtClean="0"/>
              <a:t>	Y</a:t>
            </a:r>
            <a:endParaRPr lang="es-ES" dirty="0"/>
          </a:p>
          <a:p>
            <a:pPr defTabSz="873125"/>
            <a:r>
              <a:rPr lang="es-ES" b="1" dirty="0" err="1"/>
              <a:t>protected</a:t>
            </a:r>
            <a:r>
              <a:rPr lang="es-ES" dirty="0"/>
              <a:t> 	Y 	Y 	</a:t>
            </a:r>
            <a:r>
              <a:rPr lang="es-ES" dirty="0" smtClean="0"/>
              <a:t>	Y </a:t>
            </a:r>
            <a:r>
              <a:rPr lang="es-ES" dirty="0"/>
              <a:t>	</a:t>
            </a:r>
            <a:r>
              <a:rPr lang="es-ES" dirty="0" smtClean="0"/>
              <a:t>	N</a:t>
            </a:r>
            <a:endParaRPr lang="es-ES" dirty="0"/>
          </a:p>
          <a:p>
            <a:pPr defTabSz="873125">
              <a:tabLst>
                <a:tab pos="1787525" algn="l"/>
              </a:tabLst>
            </a:pPr>
            <a:r>
              <a:rPr lang="es-ES" i="1" dirty="0"/>
              <a:t>no </a:t>
            </a:r>
            <a:r>
              <a:rPr lang="es-ES" i="1" dirty="0" err="1"/>
              <a:t>modifier</a:t>
            </a:r>
            <a:r>
              <a:rPr lang="es-ES" i="1" dirty="0"/>
              <a:t> </a:t>
            </a:r>
            <a:r>
              <a:rPr lang="es-ES" dirty="0"/>
              <a:t>	Y 	Y 	</a:t>
            </a:r>
            <a:r>
              <a:rPr lang="es-ES" dirty="0" smtClean="0"/>
              <a:t>	N </a:t>
            </a:r>
            <a:r>
              <a:rPr lang="es-ES" dirty="0"/>
              <a:t>	</a:t>
            </a:r>
            <a:r>
              <a:rPr lang="es-ES" dirty="0" smtClean="0"/>
              <a:t>	N</a:t>
            </a:r>
            <a:endParaRPr lang="es-ES" dirty="0"/>
          </a:p>
          <a:p>
            <a:pPr defTabSz="873125"/>
            <a:r>
              <a:rPr lang="es-ES" b="1" dirty="0" err="1"/>
              <a:t>private</a:t>
            </a:r>
            <a:r>
              <a:rPr lang="es-ES" dirty="0"/>
              <a:t> 	Y 	N 	</a:t>
            </a:r>
            <a:r>
              <a:rPr lang="es-ES" dirty="0" smtClean="0"/>
              <a:t>	N </a:t>
            </a:r>
            <a:r>
              <a:rPr lang="es-ES" dirty="0"/>
              <a:t>	</a:t>
            </a:r>
            <a:r>
              <a:rPr lang="es-ES" dirty="0" smtClean="0"/>
              <a:t>	N</a:t>
            </a:r>
          </a:p>
          <a:p>
            <a:pPr defTabSz="873125"/>
            <a:endParaRPr lang="es-ES" dirty="0"/>
          </a:p>
          <a:p>
            <a:pPr defTabSz="873125"/>
            <a:r>
              <a:rPr lang="en-GB" dirty="0"/>
              <a:t>The third column indicates whether subclasses of the class </a:t>
            </a:r>
            <a:r>
              <a:rPr lang="en-GB" i="1" dirty="0"/>
              <a:t>declared outside this package </a:t>
            </a:r>
            <a:r>
              <a:rPr lang="en-GB" dirty="0"/>
              <a:t>have access to the member.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accessibility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376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If </a:t>
            </a:r>
            <a:r>
              <a:rPr lang="en-GB" dirty="0"/>
              <a:t>other programmers use your class, you want to ensure that errors from misuse cannot happen. Access levels can help you do this.</a:t>
            </a:r>
          </a:p>
          <a:p>
            <a:r>
              <a:rPr lang="en-GB" dirty="0"/>
              <a:t>Use the most restrictive access level that makes sense for a particular member. Use </a:t>
            </a:r>
            <a:r>
              <a:rPr lang="en-GB" i="1" dirty="0"/>
              <a:t>private</a:t>
            </a:r>
            <a:r>
              <a:rPr lang="en-GB" dirty="0"/>
              <a:t> unless you have a good reason not to.</a:t>
            </a:r>
          </a:p>
          <a:p>
            <a:r>
              <a:rPr lang="en-GB" dirty="0"/>
              <a:t>Avoid public fields except for constants. </a:t>
            </a:r>
            <a:r>
              <a:rPr lang="en-GB" dirty="0" smtClean="0"/>
              <a:t>Public </a:t>
            </a:r>
            <a:r>
              <a:rPr lang="en-GB" dirty="0"/>
              <a:t>fields tend to link </a:t>
            </a:r>
            <a:r>
              <a:rPr lang="en-GB" dirty="0" smtClean="0"/>
              <a:t>to </a:t>
            </a:r>
            <a:r>
              <a:rPr lang="en-GB" dirty="0"/>
              <a:t>a particular implementation and limit </a:t>
            </a:r>
            <a:r>
              <a:rPr lang="en-GB" dirty="0" smtClean="0"/>
              <a:t>flexibility </a:t>
            </a:r>
            <a:r>
              <a:rPr lang="en-GB" dirty="0"/>
              <a:t>in changing </a:t>
            </a:r>
            <a:r>
              <a:rPr lang="en-GB" dirty="0" smtClean="0"/>
              <a:t>code</a:t>
            </a:r>
            <a:r>
              <a:rPr lang="en-GB" dirty="0"/>
              <a:t>.</a:t>
            </a:r>
          </a:p>
          <a:p>
            <a:r>
              <a:rPr lang="en-GB" i="1" dirty="0"/>
              <a:t>f</a:t>
            </a:r>
            <a:r>
              <a:rPr lang="en-GB" i="1" dirty="0" smtClean="0"/>
              <a:t>rom The Java Tutorials</a:t>
            </a:r>
          </a:p>
          <a:p>
            <a:r>
              <a:rPr lang="en-GB" sz="1800" dirty="0"/>
              <a:t>http://docs.oracle.com/javase/tutorial/java/javaOO/accesscontrol.html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Tips on Choosing an Access </a:t>
            </a:r>
            <a:r>
              <a:rPr lang="en-GB" dirty="0" smtClean="0"/>
              <a:t>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17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i="1" dirty="0" err="1" smtClean="0"/>
              <a:t>NetBeans</a:t>
            </a:r>
            <a:r>
              <a:rPr lang="en-GB" dirty="0" smtClean="0"/>
              <a:t> does this for you, based on the project name.</a:t>
            </a:r>
          </a:p>
          <a:p>
            <a:r>
              <a:rPr lang="en-GB" dirty="0" smtClean="0"/>
              <a:t>Put</a:t>
            </a:r>
          </a:p>
          <a:p>
            <a:pPr>
              <a:tabLst>
                <a:tab pos="355600" algn="l"/>
              </a:tabLst>
            </a:pPr>
            <a:r>
              <a:rPr lang="en-GB" dirty="0" smtClean="0"/>
              <a:t>	</a:t>
            </a:r>
            <a:r>
              <a:rPr lang="en-GB" b="1" dirty="0" smtClean="0"/>
              <a:t>package</a:t>
            </a:r>
            <a:r>
              <a:rPr lang="en-GB" dirty="0" smtClean="0"/>
              <a:t> </a:t>
            </a:r>
            <a:r>
              <a:rPr lang="en-GB" i="1" dirty="0" smtClean="0"/>
              <a:t>name </a:t>
            </a:r>
            <a:r>
              <a:rPr lang="en-GB" b="1" dirty="0" smtClean="0"/>
              <a:t>;</a:t>
            </a:r>
          </a:p>
          <a:p>
            <a:endParaRPr lang="en-GB" dirty="0" smtClean="0"/>
          </a:p>
          <a:p>
            <a:r>
              <a:rPr lang="en-GB" dirty="0"/>
              <a:t>a</a:t>
            </a:r>
            <a:r>
              <a:rPr lang="en-GB" dirty="0" smtClean="0"/>
              <a:t>s the first line of each file that is to be in the package.</a:t>
            </a:r>
          </a:p>
          <a:p>
            <a:r>
              <a:rPr lang="en-GB" dirty="0" smtClean="0"/>
              <a:t>Usually you will need one file for each class.</a:t>
            </a:r>
          </a:p>
          <a:p>
            <a:r>
              <a:rPr lang="en-GB" dirty="0"/>
              <a:t>If you do not use a package statement, your type ends up in an unnamed </a:t>
            </a:r>
            <a:r>
              <a:rPr lang="en-GB" dirty="0" smtClean="0"/>
              <a:t>package; not advised.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Creating a package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76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package </a:t>
            </a:r>
            <a:r>
              <a:rPr lang="en-GB" dirty="0" err="1" smtClean="0"/>
              <a:t>mysupermarket</a:t>
            </a:r>
            <a:r>
              <a:rPr lang="en-GB" dirty="0" smtClean="0"/>
              <a:t>;</a:t>
            </a:r>
          </a:p>
          <a:p>
            <a:endParaRPr lang="en-GB" dirty="0"/>
          </a:p>
          <a:p>
            <a:r>
              <a:rPr lang="en-GB" dirty="0"/>
              <a:t>public class </a:t>
            </a:r>
            <a:r>
              <a:rPr lang="en-GB" dirty="0" smtClean="0"/>
              <a:t>Supermarket</a:t>
            </a:r>
            <a:r>
              <a:rPr lang="en-GB" dirty="0"/>
              <a:t> </a:t>
            </a:r>
            <a:r>
              <a:rPr lang="en-GB" dirty="0" smtClean="0"/>
              <a:t>{</a:t>
            </a:r>
          </a:p>
          <a:p>
            <a:pPr>
              <a:tabLst>
                <a:tab pos="531813" algn="l"/>
              </a:tabLst>
            </a:pPr>
            <a:r>
              <a:rPr lang="en-GB" dirty="0"/>
              <a:t>	</a:t>
            </a:r>
            <a:r>
              <a:rPr lang="en-GB" dirty="0" smtClean="0"/>
              <a:t>public </a:t>
            </a:r>
            <a:r>
              <a:rPr lang="en-GB" dirty="0"/>
              <a:t>Supermarket </a:t>
            </a:r>
            <a:r>
              <a:rPr lang="en-GB" dirty="0" smtClean="0"/>
              <a:t>() { …} </a:t>
            </a:r>
            <a:r>
              <a:rPr lang="en-GB" i="1" dirty="0" smtClean="0"/>
              <a:t>// constructor</a:t>
            </a:r>
          </a:p>
          <a:p>
            <a:pPr>
              <a:tabLst>
                <a:tab pos="531813" algn="l"/>
              </a:tabLst>
            </a:pPr>
            <a:r>
              <a:rPr lang="en-GB" dirty="0" smtClean="0"/>
              <a:t>	private String name; </a:t>
            </a:r>
            <a:r>
              <a:rPr lang="en-GB" i="1" dirty="0" smtClean="0"/>
              <a:t>// hidden</a:t>
            </a:r>
            <a:endParaRPr lang="en-GB" i="1" dirty="0"/>
          </a:p>
          <a:p>
            <a:pPr>
              <a:tabLst>
                <a:tab pos="531813" algn="l"/>
              </a:tabLst>
            </a:pPr>
            <a:r>
              <a:rPr lang="en-GB" dirty="0" smtClean="0"/>
              <a:t>	public String </a:t>
            </a:r>
            <a:r>
              <a:rPr lang="en-GB" dirty="0" err="1"/>
              <a:t>getName</a:t>
            </a:r>
            <a:r>
              <a:rPr lang="en-GB" dirty="0" smtClean="0"/>
              <a:t>() {return name;}</a:t>
            </a:r>
          </a:p>
          <a:p>
            <a:r>
              <a:rPr lang="en-GB" dirty="0"/>
              <a:t>	</a:t>
            </a:r>
            <a:r>
              <a:rPr lang="en-GB" dirty="0" smtClean="0"/>
              <a:t>…</a:t>
            </a:r>
          </a:p>
          <a:p>
            <a:r>
              <a:rPr lang="en-GB" dirty="0"/>
              <a:t>}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0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18">
      <a:dk1>
        <a:srgbClr val="A2AD00"/>
      </a:dk1>
      <a:lt1>
        <a:srgbClr val="FFFFFF"/>
      </a:lt1>
      <a:dk2>
        <a:srgbClr val="000000"/>
      </a:dk2>
      <a:lt2>
        <a:srgbClr val="36424A"/>
      </a:lt2>
      <a:accent1>
        <a:srgbClr val="A2AD00"/>
      </a:accent1>
      <a:accent2>
        <a:srgbClr val="970074"/>
      </a:accent2>
      <a:accent3>
        <a:srgbClr val="C90044"/>
      </a:accent3>
      <a:accent4>
        <a:srgbClr val="EDB700"/>
      </a:accent4>
      <a:accent5>
        <a:srgbClr val="00338E"/>
      </a:accent5>
      <a:accent6>
        <a:srgbClr val="00693E"/>
      </a:accent6>
      <a:hlink>
        <a:srgbClr val="A2AD00"/>
      </a:hlink>
      <a:folHlink>
        <a:srgbClr val="36424A"/>
      </a:folHlink>
    </a:clrScheme>
    <a:fontScheme name="Custom 6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3"/>
          </a:solidFill>
          <a:tailEnd type="arrow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8">
    <a:dk1>
      <a:srgbClr val="A2AD00"/>
    </a:dk1>
    <a:lt1>
      <a:srgbClr val="FFFFFF"/>
    </a:lt1>
    <a:dk2>
      <a:srgbClr val="000000"/>
    </a:dk2>
    <a:lt2>
      <a:srgbClr val="36424A"/>
    </a:lt2>
    <a:accent1>
      <a:srgbClr val="A2AD00"/>
    </a:accent1>
    <a:accent2>
      <a:srgbClr val="970074"/>
    </a:accent2>
    <a:accent3>
      <a:srgbClr val="C90044"/>
    </a:accent3>
    <a:accent4>
      <a:srgbClr val="EDB700"/>
    </a:accent4>
    <a:accent5>
      <a:srgbClr val="00338E"/>
    </a:accent5>
    <a:accent6>
      <a:srgbClr val="00693E"/>
    </a:accent6>
    <a:hlink>
      <a:srgbClr val="A2AD00"/>
    </a:hlink>
    <a:folHlink>
      <a:srgbClr val="36424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1457</TotalTime>
  <Words>1241</Words>
  <Application>Microsoft Office PowerPoint</Application>
  <PresentationFormat>On-screen Show (4:3)</PresentationFormat>
  <Paragraphs>225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Custom Design</vt:lpstr>
      <vt:lpstr>Package, import, static, final</vt:lpstr>
      <vt:lpstr>Agenda</vt:lpstr>
      <vt:lpstr>packages</vt:lpstr>
      <vt:lpstr>Class accessibility</vt:lpstr>
      <vt:lpstr>Access modifiers</vt:lpstr>
      <vt:lpstr>accessibility</vt:lpstr>
      <vt:lpstr>Tips on Choosing an Access Level</vt:lpstr>
      <vt:lpstr>Creating a package</vt:lpstr>
      <vt:lpstr>Example</vt:lpstr>
      <vt:lpstr>Using package members: 1) fully qualified name</vt:lpstr>
      <vt:lpstr>Using package members: 2) import package member</vt:lpstr>
      <vt:lpstr>Using package members: 3) import entire package</vt:lpstr>
      <vt:lpstr>Note on sub-packages</vt:lpstr>
      <vt:lpstr>Some useful packages</vt:lpstr>
      <vt:lpstr>Keyword static</vt:lpstr>
      <vt:lpstr>Static fields and methods</vt:lpstr>
      <vt:lpstr>Static qualified by class, not object</vt:lpstr>
      <vt:lpstr>Static members exist  without any object</vt:lpstr>
      <vt:lpstr>Static fields</vt:lpstr>
      <vt:lpstr>Aliasing: beware</vt:lpstr>
      <vt:lpstr>Static methods</vt:lpstr>
      <vt:lpstr>Static context</vt:lpstr>
      <vt:lpstr>Static context</vt:lpstr>
      <vt:lpstr>Non-static context</vt:lpstr>
      <vt:lpstr>Keyword final: method</vt:lpstr>
      <vt:lpstr>Keyword final: class</vt:lpstr>
      <vt:lpstr>Keyword final: field</vt:lpstr>
      <vt:lpstr>Summary</vt:lpstr>
    </vt:vector>
  </TitlesOfParts>
  <Company>RADFORD WALLIS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OBU Template</dc:title>
  <dc:creator>Lana</dc:creator>
  <dc:description>Eyeful Presentations</dc:description>
  <cp:lastModifiedBy>David Lightfoot</cp:lastModifiedBy>
  <cp:revision>112</cp:revision>
  <dcterms:created xsi:type="dcterms:W3CDTF">2011-07-14T13:56:01Z</dcterms:created>
  <dcterms:modified xsi:type="dcterms:W3CDTF">2013-10-22T17:34:21Z</dcterms:modified>
</cp:coreProperties>
</file>